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6"/>
  </p:notesMasterIdLst>
  <p:sldIdLst>
    <p:sldId id="256" r:id="rId2"/>
    <p:sldId id="1026" r:id="rId3"/>
    <p:sldId id="417" r:id="rId4"/>
    <p:sldId id="959" r:id="rId5"/>
    <p:sldId id="816" r:id="rId6"/>
    <p:sldId id="822" r:id="rId7"/>
    <p:sldId id="824" r:id="rId8"/>
    <p:sldId id="412" r:id="rId9"/>
    <p:sldId id="262" r:id="rId10"/>
    <p:sldId id="825" r:id="rId11"/>
    <p:sldId id="257" r:id="rId12"/>
    <p:sldId id="322" r:id="rId13"/>
    <p:sldId id="826" r:id="rId14"/>
    <p:sldId id="828" r:id="rId15"/>
    <p:sldId id="827" r:id="rId16"/>
    <p:sldId id="832" r:id="rId17"/>
    <p:sldId id="833" r:id="rId18"/>
    <p:sldId id="838" r:id="rId19"/>
    <p:sldId id="839" r:id="rId20"/>
    <p:sldId id="338" r:id="rId21"/>
    <p:sldId id="841" r:id="rId22"/>
    <p:sldId id="842" r:id="rId23"/>
    <p:sldId id="840" r:id="rId24"/>
    <p:sldId id="844" r:id="rId25"/>
    <p:sldId id="849" r:id="rId26"/>
    <p:sldId id="853" r:id="rId27"/>
    <p:sldId id="852" r:id="rId28"/>
    <p:sldId id="854" r:id="rId29"/>
    <p:sldId id="865" r:id="rId30"/>
    <p:sldId id="340" r:id="rId31"/>
    <p:sldId id="341" r:id="rId32"/>
    <p:sldId id="875" r:id="rId33"/>
    <p:sldId id="874" r:id="rId34"/>
    <p:sldId id="868" r:id="rId35"/>
    <p:sldId id="845" r:id="rId36"/>
    <p:sldId id="846" r:id="rId37"/>
    <p:sldId id="847" r:id="rId38"/>
    <p:sldId id="848" r:id="rId39"/>
    <p:sldId id="962" r:id="rId40"/>
    <p:sldId id="961" r:id="rId41"/>
    <p:sldId id="857" r:id="rId42"/>
    <p:sldId id="325" r:id="rId43"/>
    <p:sldId id="326" r:id="rId44"/>
    <p:sldId id="860" r:id="rId45"/>
    <p:sldId id="862" r:id="rId46"/>
    <p:sldId id="863" r:id="rId47"/>
    <p:sldId id="864" r:id="rId48"/>
    <p:sldId id="866" r:id="rId49"/>
    <p:sldId id="867" r:id="rId50"/>
    <p:sldId id="365" r:id="rId51"/>
    <p:sldId id="876" r:id="rId52"/>
    <p:sldId id="415" r:id="rId53"/>
    <p:sldId id="416" r:id="rId54"/>
    <p:sldId id="334" r:id="rId55"/>
    <p:sldId id="345" r:id="rId56"/>
    <p:sldId id="346" r:id="rId57"/>
    <p:sldId id="347" r:id="rId58"/>
    <p:sldId id="348" r:id="rId59"/>
    <p:sldId id="349" r:id="rId60"/>
    <p:sldId id="350" r:id="rId61"/>
    <p:sldId id="355" r:id="rId62"/>
    <p:sldId id="356" r:id="rId63"/>
    <p:sldId id="357" r:id="rId64"/>
    <p:sldId id="963" r:id="rId65"/>
    <p:sldId id="358" r:id="rId66"/>
    <p:sldId id="359" r:id="rId67"/>
    <p:sldId id="352" r:id="rId68"/>
    <p:sldId id="353" r:id="rId69"/>
    <p:sldId id="855" r:id="rId70"/>
    <p:sldId id="856" r:id="rId71"/>
    <p:sldId id="974" r:id="rId72"/>
    <p:sldId id="1028" r:id="rId73"/>
    <p:sldId id="975" r:id="rId74"/>
    <p:sldId id="964" r:id="rId75"/>
    <p:sldId id="966" r:id="rId76"/>
    <p:sldId id="967" r:id="rId77"/>
    <p:sldId id="877" r:id="rId78"/>
    <p:sldId id="884" r:id="rId79"/>
    <p:sldId id="1175" r:id="rId80"/>
    <p:sldId id="886" r:id="rId81"/>
    <p:sldId id="885" r:id="rId82"/>
    <p:sldId id="372" r:id="rId83"/>
    <p:sldId id="887" r:id="rId84"/>
    <p:sldId id="374" r:id="rId85"/>
    <p:sldId id="888" r:id="rId86"/>
    <p:sldId id="889" r:id="rId87"/>
    <p:sldId id="968" r:id="rId88"/>
    <p:sldId id="882" r:id="rId89"/>
    <p:sldId id="878" r:id="rId90"/>
    <p:sldId id="362" r:id="rId91"/>
    <p:sldId id="368" r:id="rId92"/>
    <p:sldId id="307" r:id="rId93"/>
    <p:sldId id="404" r:id="rId94"/>
    <p:sldId id="369" r:id="rId95"/>
    <p:sldId id="367" r:id="rId96"/>
    <p:sldId id="969" r:id="rId97"/>
    <p:sldId id="375" r:id="rId98"/>
    <p:sldId id="891" r:id="rId99"/>
    <p:sldId id="883" r:id="rId100"/>
    <p:sldId id="965" r:id="rId101"/>
    <p:sldId id="820" r:id="rId102"/>
    <p:sldId id="376" r:id="rId103"/>
    <p:sldId id="384" r:id="rId104"/>
    <p:sldId id="890" r:id="rId105"/>
    <p:sldId id="893" r:id="rId106"/>
    <p:sldId id="892" r:id="rId107"/>
    <p:sldId id="894" r:id="rId108"/>
    <p:sldId id="379" r:id="rId109"/>
    <p:sldId id="380" r:id="rId110"/>
    <p:sldId id="900" r:id="rId111"/>
    <p:sldId id="804" r:id="rId112"/>
    <p:sldId id="938" r:id="rId113"/>
    <p:sldId id="383" r:id="rId114"/>
    <p:sldId id="903" r:id="rId115"/>
    <p:sldId id="936" r:id="rId116"/>
    <p:sldId id="931" r:id="rId117"/>
    <p:sldId id="932" r:id="rId118"/>
    <p:sldId id="933" r:id="rId119"/>
    <p:sldId id="930" r:id="rId120"/>
    <p:sldId id="934" r:id="rId121"/>
    <p:sldId id="803" r:id="rId122"/>
    <p:sldId id="802" r:id="rId123"/>
    <p:sldId id="901" r:id="rId124"/>
    <p:sldId id="976" r:id="rId125"/>
    <p:sldId id="1027" r:id="rId126"/>
    <p:sldId id="977" r:id="rId127"/>
    <p:sldId id="978" r:id="rId128"/>
    <p:sldId id="995" r:id="rId129"/>
    <p:sldId id="1010" r:id="rId130"/>
    <p:sldId id="895" r:id="rId131"/>
    <p:sldId id="979" r:id="rId132"/>
    <p:sldId id="896" r:id="rId133"/>
    <p:sldId id="899" r:id="rId134"/>
    <p:sldId id="897" r:id="rId135"/>
    <p:sldId id="1006" r:id="rId136"/>
    <p:sldId id="377" r:id="rId137"/>
    <p:sldId id="814" r:id="rId138"/>
    <p:sldId id="971" r:id="rId139"/>
    <p:sldId id="999" r:id="rId140"/>
    <p:sldId id="789" r:id="rId141"/>
    <p:sldId id="980" r:id="rId142"/>
    <p:sldId id="982" r:id="rId143"/>
    <p:sldId id="983" r:id="rId144"/>
    <p:sldId id="988" r:id="rId145"/>
    <p:sldId id="1001" r:id="rId146"/>
    <p:sldId id="984" r:id="rId147"/>
    <p:sldId id="989" r:id="rId148"/>
    <p:sldId id="986" r:id="rId149"/>
    <p:sldId id="1002" r:id="rId150"/>
    <p:sldId id="981" r:id="rId151"/>
    <p:sldId id="991" r:id="rId152"/>
    <p:sldId id="993" r:id="rId153"/>
    <p:sldId id="992" r:id="rId154"/>
    <p:sldId id="994" r:id="rId155"/>
    <p:sldId id="1007" r:id="rId156"/>
    <p:sldId id="990" r:id="rId157"/>
    <p:sldId id="1029" r:id="rId158"/>
    <p:sldId id="1030" r:id="rId159"/>
    <p:sldId id="1012" r:id="rId160"/>
    <p:sldId id="1042" r:id="rId161"/>
    <p:sldId id="1031" r:id="rId162"/>
    <p:sldId id="1000" r:id="rId163"/>
    <p:sldId id="793" r:id="rId164"/>
    <p:sldId id="1033" r:id="rId165"/>
    <p:sldId id="998" r:id="rId166"/>
    <p:sldId id="955" r:id="rId167"/>
    <p:sldId id="830" r:id="rId168"/>
    <p:sldId id="834" r:id="rId169"/>
    <p:sldId id="835" r:id="rId170"/>
    <p:sldId id="837" r:id="rId171"/>
    <p:sldId id="1035" r:id="rId172"/>
    <p:sldId id="956" r:id="rId173"/>
    <p:sldId id="952" r:id="rId174"/>
    <p:sldId id="1043" r:id="rId175"/>
    <p:sldId id="1003" r:id="rId176"/>
    <p:sldId id="419" r:id="rId177"/>
    <p:sldId id="420" r:id="rId178"/>
    <p:sldId id="941" r:id="rId179"/>
    <p:sldId id="1005" r:id="rId180"/>
    <p:sldId id="1004" r:id="rId181"/>
    <p:sldId id="973" r:id="rId182"/>
    <p:sldId id="1044" r:id="rId183"/>
    <p:sldId id="939" r:id="rId184"/>
    <p:sldId id="1008" r:id="rId185"/>
    <p:sldId id="958" r:id="rId186"/>
    <p:sldId id="813" r:id="rId187"/>
    <p:sldId id="942" r:id="rId188"/>
    <p:sldId id="794" r:id="rId189"/>
    <p:sldId id="795" r:id="rId190"/>
    <p:sldId id="945" r:id="rId191"/>
    <p:sldId id="796" r:id="rId192"/>
    <p:sldId id="953" r:id="rId193"/>
    <p:sldId id="951" r:id="rId194"/>
    <p:sldId id="949" r:id="rId195"/>
    <p:sldId id="946" r:id="rId196"/>
    <p:sldId id="948" r:id="rId197"/>
    <p:sldId id="954" r:id="rId198"/>
    <p:sldId id="1047" r:id="rId199"/>
    <p:sldId id="1048" r:id="rId200"/>
    <p:sldId id="1049" r:id="rId201"/>
    <p:sldId id="1045" r:id="rId202"/>
    <p:sldId id="1032" r:id="rId203"/>
    <p:sldId id="399" r:id="rId204"/>
    <p:sldId id="400" r:id="rId205"/>
    <p:sldId id="405" r:id="rId206"/>
    <p:sldId id="406" r:id="rId207"/>
    <p:sldId id="799" r:id="rId208"/>
    <p:sldId id="407" r:id="rId209"/>
    <p:sldId id="408" r:id="rId210"/>
    <p:sldId id="410" r:id="rId211"/>
    <p:sldId id="798" r:id="rId212"/>
    <p:sldId id="402" r:id="rId213"/>
    <p:sldId id="1046" r:id="rId214"/>
    <p:sldId id="403" r:id="rId215"/>
    <p:sldId id="409" r:id="rId216"/>
    <p:sldId id="1038" r:id="rId217"/>
    <p:sldId id="817" r:id="rId218"/>
    <p:sldId id="414" r:id="rId219"/>
    <p:sldId id="1036" r:id="rId220"/>
    <p:sldId id="1037" r:id="rId221"/>
    <p:sldId id="1050" r:id="rId222"/>
    <p:sldId id="1051" r:id="rId223"/>
    <p:sldId id="1052" r:id="rId224"/>
    <p:sldId id="1061" r:id="rId225"/>
    <p:sldId id="1053" r:id="rId226"/>
    <p:sldId id="1057" r:id="rId227"/>
    <p:sldId id="1054" r:id="rId228"/>
    <p:sldId id="1060" r:id="rId229"/>
    <p:sldId id="1058" r:id="rId230"/>
    <p:sldId id="1056" r:id="rId231"/>
    <p:sldId id="1059" r:id="rId232"/>
    <p:sldId id="818" r:id="rId233"/>
    <p:sldId id="1040" r:id="rId234"/>
    <p:sldId id="1039" r:id="rId235"/>
    <p:sldId id="418" r:id="rId236"/>
    <p:sldId id="797" r:id="rId237"/>
    <p:sldId id="1062" r:id="rId238"/>
    <p:sldId id="1068" r:id="rId239"/>
    <p:sldId id="1067" r:id="rId240"/>
    <p:sldId id="1063" r:id="rId241"/>
    <p:sldId id="1064" r:id="rId242"/>
    <p:sldId id="1065" r:id="rId243"/>
    <p:sldId id="809" r:id="rId244"/>
    <p:sldId id="1066" r:id="rId245"/>
    <p:sldId id="1071" r:id="rId246"/>
    <p:sldId id="1070" r:id="rId247"/>
    <p:sldId id="1069" r:id="rId248"/>
    <p:sldId id="1073" r:id="rId249"/>
    <p:sldId id="1072" r:id="rId250"/>
    <p:sldId id="1034" r:id="rId251"/>
    <p:sldId id="1074" r:id="rId252"/>
    <p:sldId id="1075" r:id="rId253"/>
    <p:sldId id="1076" r:id="rId254"/>
    <p:sldId id="1015" r:id="rId255"/>
    <p:sldId id="389" r:id="rId256"/>
    <p:sldId id="393" r:id="rId257"/>
    <p:sldId id="1017" r:id="rId258"/>
    <p:sldId id="1086" r:id="rId259"/>
    <p:sldId id="1087" r:id="rId260"/>
    <p:sldId id="1022" r:id="rId261"/>
    <p:sldId id="1019" r:id="rId262"/>
    <p:sldId id="1020" r:id="rId263"/>
    <p:sldId id="1021" r:id="rId264"/>
    <p:sldId id="391" r:id="rId265"/>
    <p:sldId id="1079" r:id="rId266"/>
    <p:sldId id="1080" r:id="rId267"/>
    <p:sldId id="1078" r:id="rId268"/>
    <p:sldId id="1081" r:id="rId269"/>
    <p:sldId id="1082" r:id="rId270"/>
    <p:sldId id="1091" r:id="rId271"/>
    <p:sldId id="392" r:id="rId272"/>
    <p:sldId id="1092" r:id="rId273"/>
    <p:sldId id="1105" r:id="rId274"/>
    <p:sldId id="1093" r:id="rId275"/>
    <p:sldId id="1088" r:id="rId276"/>
    <p:sldId id="1097" r:id="rId277"/>
    <p:sldId id="1099" r:id="rId278"/>
    <p:sldId id="1094" r:id="rId279"/>
    <p:sldId id="1096" r:id="rId280"/>
    <p:sldId id="1095" r:id="rId281"/>
    <p:sldId id="1106" r:id="rId282"/>
    <p:sldId id="1024" r:id="rId283"/>
    <p:sldId id="1090" r:id="rId284"/>
    <p:sldId id="1083" r:id="rId285"/>
    <p:sldId id="1084" r:id="rId286"/>
    <p:sldId id="1089" r:id="rId287"/>
    <p:sldId id="1077" r:id="rId288"/>
    <p:sldId id="396" r:id="rId289"/>
    <p:sldId id="1085" r:id="rId290"/>
    <p:sldId id="1107" r:id="rId291"/>
    <p:sldId id="1108" r:id="rId292"/>
    <p:sldId id="1109" r:id="rId293"/>
    <p:sldId id="1110" r:id="rId294"/>
    <p:sldId id="1111" r:id="rId295"/>
    <p:sldId id="1113" r:id="rId296"/>
    <p:sldId id="1121" r:id="rId297"/>
    <p:sldId id="1119" r:id="rId298"/>
    <p:sldId id="1131" r:id="rId299"/>
    <p:sldId id="1129" r:id="rId300"/>
    <p:sldId id="1132" r:id="rId301"/>
    <p:sldId id="1130" r:id="rId302"/>
    <p:sldId id="1115" r:id="rId303"/>
    <p:sldId id="1114" r:id="rId304"/>
    <p:sldId id="1122" r:id="rId305"/>
    <p:sldId id="1116" r:id="rId306"/>
    <p:sldId id="1123" r:id="rId307"/>
    <p:sldId id="1124" r:id="rId308"/>
    <p:sldId id="1125" r:id="rId309"/>
    <p:sldId id="1133" r:id="rId310"/>
    <p:sldId id="1138" r:id="rId311"/>
    <p:sldId id="1139" r:id="rId312"/>
    <p:sldId id="1140" r:id="rId313"/>
    <p:sldId id="1112" r:id="rId314"/>
    <p:sldId id="1126" r:id="rId315"/>
    <p:sldId id="1127" r:id="rId316"/>
    <p:sldId id="1135" r:id="rId317"/>
    <p:sldId id="1100" r:id="rId318"/>
    <p:sldId id="1141" r:id="rId319"/>
    <p:sldId id="1142" r:id="rId320"/>
    <p:sldId id="1143" r:id="rId321"/>
    <p:sldId id="1144" r:id="rId322"/>
    <p:sldId id="1145" r:id="rId323"/>
    <p:sldId id="1152" r:id="rId324"/>
    <p:sldId id="1154" r:id="rId325"/>
    <p:sldId id="1153" r:id="rId326"/>
    <p:sldId id="1156" r:id="rId327"/>
    <p:sldId id="1183" r:id="rId328"/>
    <p:sldId id="1185" r:id="rId329"/>
    <p:sldId id="1184" r:id="rId330"/>
    <p:sldId id="1186" r:id="rId331"/>
    <p:sldId id="1150" r:id="rId332"/>
    <p:sldId id="1157" r:id="rId333"/>
    <p:sldId id="1158" r:id="rId334"/>
    <p:sldId id="1160" r:id="rId335"/>
    <p:sldId id="1159" r:id="rId336"/>
    <p:sldId id="1147" r:id="rId337"/>
    <p:sldId id="1161" r:id="rId338"/>
    <p:sldId id="1151" r:id="rId339"/>
    <p:sldId id="1162" r:id="rId340"/>
    <p:sldId id="1146" r:id="rId341"/>
    <p:sldId id="1148" r:id="rId342"/>
    <p:sldId id="1190" r:id="rId343"/>
    <p:sldId id="1191" r:id="rId344"/>
    <p:sldId id="1192" r:id="rId345"/>
    <p:sldId id="1164" r:id="rId346"/>
    <p:sldId id="1165" r:id="rId347"/>
    <p:sldId id="1168" r:id="rId348"/>
    <p:sldId id="1167" r:id="rId349"/>
    <p:sldId id="1188" r:id="rId350"/>
    <p:sldId id="1169" r:id="rId351"/>
    <p:sldId id="1170" r:id="rId352"/>
    <p:sldId id="1171" r:id="rId353"/>
    <p:sldId id="1166" r:id="rId354"/>
    <p:sldId id="1172" r:id="rId355"/>
    <p:sldId id="1173" r:id="rId356"/>
    <p:sldId id="371" r:id="rId357"/>
    <p:sldId id="1187" r:id="rId358"/>
    <p:sldId id="1176" r:id="rId359"/>
    <p:sldId id="1177" r:id="rId360"/>
    <p:sldId id="1178" r:id="rId361"/>
    <p:sldId id="1179" r:id="rId362"/>
    <p:sldId id="1180" r:id="rId363"/>
    <p:sldId id="1181" r:id="rId364"/>
    <p:sldId id="1189" r:id="rId3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BEBF"/>
    <a:srgbClr val="2A66BD"/>
    <a:srgbClr val="FE7E4E"/>
    <a:srgbClr val="FFFFFF"/>
    <a:srgbClr val="F06D63"/>
    <a:srgbClr val="343A40"/>
    <a:srgbClr val="6C757D"/>
    <a:srgbClr val="495057"/>
    <a:srgbClr val="CED4DA"/>
    <a:srgbClr val="DEE2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3771" autoAdjust="0"/>
  </p:normalViewPr>
  <p:slideViewPr>
    <p:cSldViewPr snapToGrid="0">
      <p:cViewPr varScale="1">
        <p:scale>
          <a:sx n="105" d="100"/>
          <a:sy n="105" d="100"/>
        </p:scale>
        <p:origin x="7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viewProps" Target="viewProps.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tableStyles" Target="tableStyles.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presProps" Target="pres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theme" Target="theme/theme1.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9032F-F9F3-4546-8E0F-0490B042F055}" type="datetimeFigureOut">
              <a:rPr lang="en-US" smtClean="0"/>
              <a:t>8/16/2024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0DDCA-AABC-4F07-94A6-FE768BF4C64B}" type="slidenum">
              <a:rPr lang="en-US" smtClean="0"/>
              <a:t>‹#›</a:t>
            </a:fld>
            <a:endParaRPr lang="en-US"/>
          </a:p>
        </p:txBody>
      </p:sp>
    </p:spTree>
    <p:extLst>
      <p:ext uri="{BB962C8B-B14F-4D97-AF65-F5344CB8AC3E}">
        <p14:creationId xmlns:p14="http://schemas.microsoft.com/office/powerpoint/2010/main" val="128184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Pythagorean_theorem"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Pythagorean_theorem"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en.wikipedia.org/wiki/Mathematical_model"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Statistical_inference" TargetMode="External"/><Relationship Id="rId2" Type="http://schemas.openxmlformats.org/officeDocument/2006/relationships/slide" Target="../slides/slide166.xml"/><Relationship Id="rId1" Type="http://schemas.openxmlformats.org/officeDocument/2006/relationships/notesMaster" Target="../notesMasters/notesMaster1.xml"/><Relationship Id="rId6" Type="http://schemas.openxmlformats.org/officeDocument/2006/relationships/hyperlink" Target="https://en.wikipedia.org/wiki/Variable_(mathematics)" TargetMode="External"/><Relationship Id="rId5" Type="http://schemas.openxmlformats.org/officeDocument/2006/relationships/hyperlink" Target="https://en.wikipedia.org/wiki/Present_participle" TargetMode="External"/><Relationship Id="rId10" Type="http://schemas.openxmlformats.org/officeDocument/2006/relationships/hyperlink" Target="https://en.wikipedia.org/wiki/Measurement" TargetMode="External"/><Relationship Id="rId4" Type="http://schemas.openxmlformats.org/officeDocument/2006/relationships/hyperlink" Target="https://en.wikipedia.org/wiki/Latin" TargetMode="External"/><Relationship Id="rId9" Type="http://schemas.openxmlformats.org/officeDocument/2006/relationships/hyperlink" Target="https://en.wikipedia.org/wiki/Observ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en.wikipedia.org/wiki/Mathematical_model"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Statistical_inference" TargetMode="External"/><Relationship Id="rId2" Type="http://schemas.openxmlformats.org/officeDocument/2006/relationships/slide" Target="../slides/slide172.xml"/><Relationship Id="rId1" Type="http://schemas.openxmlformats.org/officeDocument/2006/relationships/notesMaster" Target="../notesMasters/notesMaster1.xml"/><Relationship Id="rId6" Type="http://schemas.openxmlformats.org/officeDocument/2006/relationships/hyperlink" Target="https://en.wikipedia.org/wiki/Variable_(mathematics)" TargetMode="External"/><Relationship Id="rId5" Type="http://schemas.openxmlformats.org/officeDocument/2006/relationships/hyperlink" Target="https://en.wikipedia.org/wiki/Present_participle" TargetMode="External"/><Relationship Id="rId10" Type="http://schemas.openxmlformats.org/officeDocument/2006/relationships/hyperlink" Target="https://en.wikipedia.org/wiki/Measurement" TargetMode="External"/><Relationship Id="rId4" Type="http://schemas.openxmlformats.org/officeDocument/2006/relationships/hyperlink" Target="https://en.wikipedia.org/wiki/Latin" TargetMode="External"/><Relationship Id="rId9" Type="http://schemas.openxmlformats.org/officeDocument/2006/relationships/hyperlink" Target="https://en.wikipedia.org/wiki/Observation"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ieeexplore.ieee.org/xpl/articleDetails.jsp?arnumber=908974" TargetMode="External"/><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ora" panose="020F0502020204030204" pitchFamily="2" charset="0"/>
              </a:rPr>
              <a:t>one of the vectors can be expressed as a linear combination of the others. That is, it's already in the span of the other two.</a:t>
            </a:r>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26</a:t>
            </a:fld>
            <a:endParaRPr lang="en-US"/>
          </a:p>
        </p:txBody>
      </p:sp>
    </p:spTree>
    <p:extLst>
      <p:ext uri="{BB962C8B-B14F-4D97-AF65-F5344CB8AC3E}">
        <p14:creationId xmlns:p14="http://schemas.microsoft.com/office/powerpoint/2010/main" val="3775028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the x-axis by k</a:t>
            </a:r>
          </a:p>
          <a:p>
            <a:r>
              <a:rPr lang="en-US" dirty="0"/>
              <a:t>Scale the y-axis by k</a:t>
            </a:r>
          </a:p>
        </p:txBody>
      </p:sp>
      <p:sp>
        <p:nvSpPr>
          <p:cNvPr id="4" name="Slide Number Placeholder 3"/>
          <p:cNvSpPr>
            <a:spLocks noGrp="1"/>
          </p:cNvSpPr>
          <p:nvPr>
            <p:ph type="sldNum" sz="quarter" idx="5"/>
          </p:nvPr>
        </p:nvSpPr>
        <p:spPr/>
        <p:txBody>
          <a:bodyPr/>
          <a:lstStyle/>
          <a:p>
            <a:fld id="{C7C0DDCA-AABC-4F07-94A6-FE768BF4C64B}" type="slidenum">
              <a:rPr lang="en-US" smtClean="0"/>
              <a:t>62</a:t>
            </a:fld>
            <a:endParaRPr lang="en-US"/>
          </a:p>
        </p:txBody>
      </p:sp>
    </p:spTree>
    <p:extLst>
      <p:ext uri="{BB962C8B-B14F-4D97-AF65-F5344CB8AC3E}">
        <p14:creationId xmlns:p14="http://schemas.microsoft.com/office/powerpoint/2010/main" val="1732864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the x-axis by k</a:t>
            </a:r>
          </a:p>
          <a:p>
            <a:r>
              <a:rPr lang="en-US" dirty="0"/>
              <a:t>Scale the y-axis by k</a:t>
            </a:r>
          </a:p>
        </p:txBody>
      </p:sp>
      <p:sp>
        <p:nvSpPr>
          <p:cNvPr id="4" name="Slide Number Placeholder 3"/>
          <p:cNvSpPr>
            <a:spLocks noGrp="1"/>
          </p:cNvSpPr>
          <p:nvPr>
            <p:ph type="sldNum" sz="quarter" idx="5"/>
          </p:nvPr>
        </p:nvSpPr>
        <p:spPr/>
        <p:txBody>
          <a:bodyPr/>
          <a:lstStyle/>
          <a:p>
            <a:fld id="{C7C0DDCA-AABC-4F07-94A6-FE768BF4C64B}" type="slidenum">
              <a:rPr lang="en-US" smtClean="0"/>
              <a:t>63</a:t>
            </a:fld>
            <a:endParaRPr lang="en-US"/>
          </a:p>
        </p:txBody>
      </p:sp>
    </p:spTree>
    <p:extLst>
      <p:ext uri="{BB962C8B-B14F-4D97-AF65-F5344CB8AC3E}">
        <p14:creationId xmlns:p14="http://schemas.microsoft.com/office/powerpoint/2010/main" val="753459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the x-axis by k</a:t>
            </a:r>
          </a:p>
          <a:p>
            <a:r>
              <a:rPr lang="en-US" dirty="0"/>
              <a:t>Scale the y-axis by k</a:t>
            </a:r>
          </a:p>
        </p:txBody>
      </p:sp>
      <p:sp>
        <p:nvSpPr>
          <p:cNvPr id="4" name="Slide Number Placeholder 3"/>
          <p:cNvSpPr>
            <a:spLocks noGrp="1"/>
          </p:cNvSpPr>
          <p:nvPr>
            <p:ph type="sldNum" sz="quarter" idx="5"/>
          </p:nvPr>
        </p:nvSpPr>
        <p:spPr/>
        <p:txBody>
          <a:bodyPr/>
          <a:lstStyle/>
          <a:p>
            <a:fld id="{C7C0DDCA-AABC-4F07-94A6-FE768BF4C64B}" type="slidenum">
              <a:rPr lang="en-US" smtClean="0"/>
              <a:t>64</a:t>
            </a:fld>
            <a:endParaRPr lang="en-US"/>
          </a:p>
        </p:txBody>
      </p:sp>
    </p:spTree>
    <p:extLst>
      <p:ext uri="{BB962C8B-B14F-4D97-AF65-F5344CB8AC3E}">
        <p14:creationId xmlns:p14="http://schemas.microsoft.com/office/powerpoint/2010/main" val="91274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the x-axis by k</a:t>
            </a:r>
          </a:p>
          <a:p>
            <a:r>
              <a:rPr lang="en-US" dirty="0"/>
              <a:t>Scale the y-axis by k</a:t>
            </a:r>
          </a:p>
        </p:txBody>
      </p:sp>
      <p:sp>
        <p:nvSpPr>
          <p:cNvPr id="4" name="Slide Number Placeholder 3"/>
          <p:cNvSpPr>
            <a:spLocks noGrp="1"/>
          </p:cNvSpPr>
          <p:nvPr>
            <p:ph type="sldNum" sz="quarter" idx="5"/>
          </p:nvPr>
        </p:nvSpPr>
        <p:spPr/>
        <p:txBody>
          <a:bodyPr/>
          <a:lstStyle/>
          <a:p>
            <a:fld id="{C7C0DDCA-AABC-4F07-94A6-FE768BF4C64B}" type="slidenum">
              <a:rPr lang="en-US" smtClean="0"/>
              <a:t>65</a:t>
            </a:fld>
            <a:endParaRPr lang="en-US"/>
          </a:p>
        </p:txBody>
      </p:sp>
    </p:spTree>
    <p:extLst>
      <p:ext uri="{BB962C8B-B14F-4D97-AF65-F5344CB8AC3E}">
        <p14:creationId xmlns:p14="http://schemas.microsoft.com/office/powerpoint/2010/main" val="983620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linear regression, projection matrices play a crucial role in deriving the best fit line for a set of data points. The relationship between projection matrices and linear regression centers around how data vectors are projected from higher-dimensional space onto a subspace spanned by the predictors (or independent variables) in the regression model. Here’s a more detailed breakdown of this relationship:</a:t>
            </a:r>
          </a:p>
        </p:txBody>
      </p:sp>
      <p:sp>
        <p:nvSpPr>
          <p:cNvPr id="4" name="Slide Number Placeholder 3"/>
          <p:cNvSpPr>
            <a:spLocks noGrp="1"/>
          </p:cNvSpPr>
          <p:nvPr>
            <p:ph type="sldNum" sz="quarter" idx="5"/>
          </p:nvPr>
        </p:nvSpPr>
        <p:spPr/>
        <p:txBody>
          <a:bodyPr/>
          <a:lstStyle/>
          <a:p>
            <a:fld id="{C7C0DDCA-AABC-4F07-94A6-FE768BF4C64B}" type="slidenum">
              <a:rPr lang="en-US" smtClean="0"/>
              <a:t>66</a:t>
            </a:fld>
            <a:endParaRPr lang="en-US"/>
          </a:p>
        </p:txBody>
      </p:sp>
    </p:spTree>
    <p:extLst>
      <p:ext uri="{BB962C8B-B14F-4D97-AF65-F5344CB8AC3E}">
        <p14:creationId xmlns:p14="http://schemas.microsoft.com/office/powerpoint/2010/main" val="27142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Transformations Are Functions</a:t>
            </a:r>
          </a:p>
          <a:p>
            <a:pPr algn="l"/>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69</a:t>
            </a:fld>
            <a:endParaRPr lang="en-US"/>
          </a:p>
        </p:txBody>
      </p:sp>
    </p:spTree>
    <p:extLst>
      <p:ext uri="{BB962C8B-B14F-4D97-AF65-F5344CB8AC3E}">
        <p14:creationId xmlns:p14="http://schemas.microsoft.com/office/powerpoint/2010/main" val="778131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Transformations Are Functions</a:t>
            </a:r>
          </a:p>
          <a:p>
            <a:pPr algn="l"/>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70</a:t>
            </a:fld>
            <a:endParaRPr lang="en-US"/>
          </a:p>
        </p:txBody>
      </p:sp>
    </p:spTree>
    <p:extLst>
      <p:ext uri="{BB962C8B-B14F-4D97-AF65-F5344CB8AC3E}">
        <p14:creationId xmlns:p14="http://schemas.microsoft.com/office/powerpoint/2010/main" val="646212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Transformations Are Functions</a:t>
            </a:r>
          </a:p>
          <a:p>
            <a:pPr algn="l"/>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74</a:t>
            </a:fld>
            <a:endParaRPr lang="en-US"/>
          </a:p>
        </p:txBody>
      </p:sp>
    </p:spTree>
    <p:extLst>
      <p:ext uri="{BB962C8B-B14F-4D97-AF65-F5344CB8AC3E}">
        <p14:creationId xmlns:p14="http://schemas.microsoft.com/office/powerpoint/2010/main" val="346770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effectLst/>
                <a:latin typeface="Arial" panose="020B0604020202020204" pitchFamily="34" charset="0"/>
                <a:hlinkClick r:id="rId3" tooltip="Pythagorean theorem"/>
              </a:rPr>
              <a:t>Pythagorean theorem</a:t>
            </a:r>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75</a:t>
            </a:fld>
            <a:endParaRPr lang="en-US"/>
          </a:p>
        </p:txBody>
      </p:sp>
    </p:spTree>
    <p:extLst>
      <p:ext uri="{BB962C8B-B14F-4D97-AF65-F5344CB8AC3E}">
        <p14:creationId xmlns:p14="http://schemas.microsoft.com/office/powerpoint/2010/main" val="177669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effectLst/>
                <a:latin typeface="Arial" panose="020B0604020202020204" pitchFamily="34" charset="0"/>
                <a:hlinkClick r:id="rId3" tooltip="Pythagorean theorem"/>
              </a:rPr>
              <a:t>Pythagorean theorem</a:t>
            </a:r>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76</a:t>
            </a:fld>
            <a:endParaRPr lang="en-US"/>
          </a:p>
        </p:txBody>
      </p:sp>
    </p:spTree>
    <p:extLst>
      <p:ext uri="{BB962C8B-B14F-4D97-AF65-F5344CB8AC3E}">
        <p14:creationId xmlns:p14="http://schemas.microsoft.com/office/powerpoint/2010/main" val="3912310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ora" pitchFamily="2" charset="0"/>
              </a:rPr>
              <a:t>When you have a pair of numbers meant to describe a vector, like </a:t>
            </a:r>
            <a:r>
              <a:rPr lang="en-US" b="0" i="0" dirty="0">
                <a:solidFill>
                  <a:srgbClr val="000000"/>
                </a:solidFill>
                <a:effectLst/>
                <a:latin typeface="KaTeX_Main"/>
              </a:rPr>
              <a:t>(3,−2)(3,−2)</a:t>
            </a:r>
            <a:r>
              <a:rPr lang="en-US" b="0" i="0" dirty="0">
                <a:solidFill>
                  <a:srgbClr val="000000"/>
                </a:solidFill>
                <a:effectLst/>
                <a:latin typeface="Lora" pitchFamily="2" charset="0"/>
              </a:rPr>
              <a:t>, think of each coordinate as a scalar, meaning think about how each one stretches or squishes vectors.</a:t>
            </a:r>
            <a:br>
              <a:rPr lang="en-US" b="0" i="0" dirty="0">
                <a:solidFill>
                  <a:srgbClr val="000000"/>
                </a:solidFill>
                <a:effectLst/>
                <a:latin typeface="Lora" pitchFamily="2" charset="0"/>
              </a:rPr>
            </a:br>
            <a:endParaRPr lang="en-US" b="0" i="0" dirty="0">
              <a:solidFill>
                <a:srgbClr val="000000"/>
              </a:solidFill>
              <a:effectLst/>
              <a:latin typeface="Lora" pitchFamily="2" charset="0"/>
            </a:endParaRPr>
          </a:p>
          <a:p>
            <a:r>
              <a:rPr lang="en-US" b="0" i="0" dirty="0">
                <a:solidFill>
                  <a:srgbClr val="000000"/>
                </a:solidFill>
                <a:effectLst/>
                <a:latin typeface="Lora" pitchFamily="2" charset="0"/>
              </a:rPr>
              <a:t>Now, think of the </a:t>
            </a:r>
            <a:r>
              <a:rPr lang="en-US" b="0" i="0" dirty="0">
                <a:solidFill>
                  <a:srgbClr val="000000"/>
                </a:solidFill>
                <a:effectLst/>
                <a:latin typeface="KaTeX_Main"/>
              </a:rPr>
              <a:t>𝑥</a:t>
            </a:r>
            <a:r>
              <a:rPr lang="en-US" b="0" i="1" dirty="0">
                <a:solidFill>
                  <a:srgbClr val="000000"/>
                </a:solidFill>
                <a:effectLst/>
                <a:latin typeface="KaTeX_Math"/>
              </a:rPr>
              <a:t>x</a:t>
            </a:r>
            <a:r>
              <a:rPr lang="en-US" b="0" i="0" dirty="0">
                <a:solidFill>
                  <a:srgbClr val="000000"/>
                </a:solidFill>
                <a:effectLst/>
                <a:latin typeface="Lora" pitchFamily="2" charset="0"/>
              </a:rPr>
              <a:t>-coordinate as a scalar that scales </a:t>
            </a:r>
            <a:r>
              <a:rPr lang="en-US" b="0" i="0" dirty="0">
                <a:solidFill>
                  <a:srgbClr val="000000"/>
                </a:solidFill>
                <a:effectLst/>
                <a:latin typeface="KaTeX_Main"/>
              </a:rPr>
              <a:t>ı^</a:t>
            </a:r>
            <a:r>
              <a:rPr lang="en-US" b="0" i="1" dirty="0">
                <a:solidFill>
                  <a:srgbClr val="000000"/>
                </a:solidFill>
                <a:effectLst/>
                <a:latin typeface="KaTeX_Math"/>
              </a:rPr>
              <a:t></a:t>
            </a:r>
            <a:r>
              <a:rPr lang="en-US" b="0" i="0" dirty="0">
                <a:solidFill>
                  <a:srgbClr val="000000"/>
                </a:solidFill>
                <a:effectLst/>
                <a:latin typeface="KaTeX_Main"/>
              </a:rPr>
              <a:t>^</a:t>
            </a:r>
            <a:r>
              <a:rPr lang="en-US" b="0" i="0" dirty="0">
                <a:solidFill>
                  <a:srgbClr val="000000"/>
                </a:solidFill>
                <a:effectLst/>
                <a:latin typeface="Lora" pitchFamily="2" charset="0"/>
              </a:rPr>
              <a:t>, stretching it by a factor of </a:t>
            </a:r>
            <a:r>
              <a:rPr lang="en-US" b="0" i="0" dirty="0">
                <a:solidFill>
                  <a:srgbClr val="000000"/>
                </a:solidFill>
                <a:effectLst/>
                <a:latin typeface="KaTeX_Main"/>
              </a:rPr>
              <a:t>33</a:t>
            </a:r>
            <a:r>
              <a:rPr lang="en-US" b="0" i="0" dirty="0">
                <a:solidFill>
                  <a:srgbClr val="000000"/>
                </a:solidFill>
                <a:effectLst/>
                <a:latin typeface="Lora" pitchFamily="2" charset="0"/>
              </a:rPr>
              <a:t>, and the </a:t>
            </a:r>
            <a:r>
              <a:rPr lang="en-US" b="0" i="0" dirty="0">
                <a:solidFill>
                  <a:srgbClr val="000000"/>
                </a:solidFill>
                <a:effectLst/>
                <a:latin typeface="KaTeX_Main"/>
              </a:rPr>
              <a:t>𝑦</a:t>
            </a:r>
            <a:r>
              <a:rPr lang="en-US" b="0" i="1" dirty="0">
                <a:solidFill>
                  <a:srgbClr val="000000"/>
                </a:solidFill>
                <a:effectLst/>
                <a:latin typeface="KaTeX_Math"/>
              </a:rPr>
              <a:t>y</a:t>
            </a:r>
            <a:r>
              <a:rPr lang="en-US" b="0" i="0" dirty="0">
                <a:solidFill>
                  <a:srgbClr val="000000"/>
                </a:solidFill>
                <a:effectLst/>
                <a:latin typeface="Lora" pitchFamily="2" charset="0"/>
              </a:rPr>
              <a:t>-coordinate as a scalar that scales </a:t>
            </a:r>
            <a:r>
              <a:rPr lang="en-US" b="0" i="0" dirty="0">
                <a:solidFill>
                  <a:srgbClr val="000000"/>
                </a:solidFill>
                <a:effectLst/>
                <a:latin typeface="KaTeX_Main"/>
              </a:rPr>
              <a:t>ȷ^</a:t>
            </a:r>
            <a:r>
              <a:rPr lang="en-US" b="0" i="1" dirty="0">
                <a:solidFill>
                  <a:srgbClr val="000000"/>
                </a:solidFill>
                <a:effectLst/>
                <a:latin typeface="KaTeX_Math"/>
              </a:rPr>
              <a:t></a:t>
            </a:r>
            <a:r>
              <a:rPr lang="en-US" b="0" i="0" dirty="0">
                <a:solidFill>
                  <a:srgbClr val="000000"/>
                </a:solidFill>
                <a:effectLst/>
                <a:latin typeface="KaTeX_Main"/>
              </a:rPr>
              <a:t>^​</a:t>
            </a:r>
            <a:r>
              <a:rPr lang="en-US" b="0" i="0" dirty="0">
                <a:solidFill>
                  <a:srgbClr val="000000"/>
                </a:solidFill>
                <a:effectLst/>
                <a:latin typeface="Lora" pitchFamily="2" charset="0"/>
              </a:rPr>
              <a:t>, flipping it and stretching it by a factor of </a:t>
            </a:r>
            <a:r>
              <a:rPr lang="en-US" b="0" i="0" dirty="0">
                <a:solidFill>
                  <a:srgbClr val="000000"/>
                </a:solidFill>
                <a:effectLst/>
                <a:latin typeface="KaTeX_Main"/>
              </a:rPr>
              <a:t>22</a:t>
            </a:r>
            <a:r>
              <a:rPr lang="en-US" b="0" i="0" dirty="0">
                <a:solidFill>
                  <a:srgbClr val="000000"/>
                </a:solidFill>
                <a:effectLst/>
                <a:latin typeface="Lora" pitchFamily="2" charset="0"/>
              </a:rPr>
              <a:t>. In this sense, the vector that these coordinates describe is the sum of two scaled vectors.</a:t>
            </a:r>
          </a:p>
          <a:p>
            <a:endParaRPr lang="en-US" b="0" i="0" dirty="0">
              <a:solidFill>
                <a:srgbClr val="000000"/>
              </a:solidFill>
              <a:effectLst/>
              <a:latin typeface="Lora" pitchFamily="2" charset="0"/>
            </a:endParaRPr>
          </a:p>
          <a:p>
            <a:endParaRPr lang="en-US" b="0" i="0" dirty="0">
              <a:solidFill>
                <a:srgbClr val="000000"/>
              </a:solidFill>
              <a:effectLst/>
              <a:latin typeface="Lora" pitchFamily="2" charset="0"/>
            </a:endParaRPr>
          </a:p>
          <a:p>
            <a:endParaRPr lang="en-US" b="0" i="0" dirty="0">
              <a:solidFill>
                <a:srgbClr val="000000"/>
              </a:solidFill>
              <a:effectLst/>
              <a:latin typeface="Lora" pitchFamily="2" charset="0"/>
            </a:endParaRPr>
          </a:p>
          <a:p>
            <a:br>
              <a:rPr lang="en-US" b="0" i="0" dirty="0">
                <a:solidFill>
                  <a:srgbClr val="000000"/>
                </a:solidFill>
                <a:effectLst/>
                <a:latin typeface="Lora" pitchFamily="2" charset="0"/>
              </a:rPr>
            </a:br>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35</a:t>
            </a:fld>
            <a:endParaRPr lang="en-US"/>
          </a:p>
        </p:txBody>
      </p:sp>
    </p:spTree>
    <p:extLst>
      <p:ext uri="{BB962C8B-B14F-4D97-AF65-F5344CB8AC3E}">
        <p14:creationId xmlns:p14="http://schemas.microsoft.com/office/powerpoint/2010/main" val="2828848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2. the color-coded correlation matrix of 197 neurons based on the mRNA profiles of 1 745 differentially expressed genes</a:t>
            </a:r>
          </a:p>
        </p:txBody>
      </p:sp>
      <p:sp>
        <p:nvSpPr>
          <p:cNvPr id="4" name="Slide Number Placeholder 3"/>
          <p:cNvSpPr>
            <a:spLocks noGrp="1"/>
          </p:cNvSpPr>
          <p:nvPr>
            <p:ph type="sldNum" sz="quarter" idx="5"/>
          </p:nvPr>
        </p:nvSpPr>
        <p:spPr/>
        <p:txBody>
          <a:bodyPr/>
          <a:lstStyle/>
          <a:p>
            <a:fld id="{C7C0DDCA-AABC-4F07-94A6-FE768BF4C64B}" type="slidenum">
              <a:rPr lang="en-US" smtClean="0"/>
              <a:t>80</a:t>
            </a:fld>
            <a:endParaRPr lang="en-US"/>
          </a:p>
        </p:txBody>
      </p:sp>
    </p:spTree>
    <p:extLst>
      <p:ext uri="{BB962C8B-B14F-4D97-AF65-F5344CB8AC3E}">
        <p14:creationId xmlns:p14="http://schemas.microsoft.com/office/powerpoint/2010/main" val="742001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2. the color-coded correlation matrix of 197 neurons based on the mRNA profiles of 1 745 differentially expressed genes</a:t>
            </a:r>
          </a:p>
        </p:txBody>
      </p:sp>
      <p:sp>
        <p:nvSpPr>
          <p:cNvPr id="4" name="Slide Number Placeholder 3"/>
          <p:cNvSpPr>
            <a:spLocks noGrp="1"/>
          </p:cNvSpPr>
          <p:nvPr>
            <p:ph type="sldNum" sz="quarter" idx="5"/>
          </p:nvPr>
        </p:nvSpPr>
        <p:spPr/>
        <p:txBody>
          <a:bodyPr/>
          <a:lstStyle/>
          <a:p>
            <a:fld id="{C7C0DDCA-AABC-4F07-94A6-FE768BF4C64B}" type="slidenum">
              <a:rPr lang="en-US" smtClean="0"/>
              <a:t>81</a:t>
            </a:fld>
            <a:endParaRPr lang="en-US"/>
          </a:p>
        </p:txBody>
      </p:sp>
    </p:spTree>
    <p:extLst>
      <p:ext uri="{BB962C8B-B14F-4D97-AF65-F5344CB8AC3E}">
        <p14:creationId xmlns:p14="http://schemas.microsoft.com/office/powerpoint/2010/main" val="1137467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linear regression, projection matrices play a crucial role in deriving the best fit line for a set of data points. The relationship between projection matrices and linear regression centers around how data vectors are projected from higher-dimensional space onto a subspace spanned by the predictors (or independent variables) in the regression model. Here’s a more detailed breakdown of this relationship:</a:t>
            </a:r>
          </a:p>
        </p:txBody>
      </p:sp>
      <p:sp>
        <p:nvSpPr>
          <p:cNvPr id="4" name="Slide Number Placeholder 3"/>
          <p:cNvSpPr>
            <a:spLocks noGrp="1"/>
          </p:cNvSpPr>
          <p:nvPr>
            <p:ph type="sldNum" sz="quarter" idx="5"/>
          </p:nvPr>
        </p:nvSpPr>
        <p:spPr/>
        <p:txBody>
          <a:bodyPr/>
          <a:lstStyle/>
          <a:p>
            <a:fld id="{C7C0DDCA-AABC-4F07-94A6-FE768BF4C64B}" type="slidenum">
              <a:rPr lang="en-US" smtClean="0"/>
              <a:t>90</a:t>
            </a:fld>
            <a:endParaRPr lang="en-US"/>
          </a:p>
        </p:txBody>
      </p:sp>
    </p:spTree>
    <p:extLst>
      <p:ext uri="{BB962C8B-B14F-4D97-AF65-F5344CB8AC3E}">
        <p14:creationId xmlns:p14="http://schemas.microsoft.com/office/powerpoint/2010/main" val="2388466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linear regression, projection matrices play a crucial role in deriving the best fit line for a set of data points. The relationship between projection matrices and linear regression centers around how data vectors are projected from higher-dimensional space onto a subspace spanned by the predictors (or independent variables) in the regression model. Here’s a more detailed breakdown of this relationship:</a:t>
            </a:r>
          </a:p>
        </p:txBody>
      </p:sp>
      <p:sp>
        <p:nvSpPr>
          <p:cNvPr id="4" name="Slide Number Placeholder 3"/>
          <p:cNvSpPr>
            <a:spLocks noGrp="1"/>
          </p:cNvSpPr>
          <p:nvPr>
            <p:ph type="sldNum" sz="quarter" idx="5"/>
          </p:nvPr>
        </p:nvSpPr>
        <p:spPr/>
        <p:txBody>
          <a:bodyPr/>
          <a:lstStyle/>
          <a:p>
            <a:fld id="{C7C0DDCA-AABC-4F07-94A6-FE768BF4C64B}" type="slidenum">
              <a:rPr lang="en-US" smtClean="0"/>
              <a:t>91</a:t>
            </a:fld>
            <a:endParaRPr lang="en-US"/>
          </a:p>
        </p:txBody>
      </p:sp>
    </p:spTree>
    <p:extLst>
      <p:ext uri="{BB962C8B-B14F-4D97-AF65-F5344CB8AC3E}">
        <p14:creationId xmlns:p14="http://schemas.microsoft.com/office/powerpoint/2010/main" val="3280382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linear regression, projection matrices play a crucial role in deriving the best fit line for a set of data points. The relationship between projection matrices and linear regression centers around how data vectors are projected from higher-dimensional space onto a subspace spanned by the predictors (or independent variables) in the regression model. Here’s a more detailed breakdown of this relationship:</a:t>
            </a:r>
          </a:p>
        </p:txBody>
      </p:sp>
      <p:sp>
        <p:nvSpPr>
          <p:cNvPr id="4" name="Slide Number Placeholder 3"/>
          <p:cNvSpPr>
            <a:spLocks noGrp="1"/>
          </p:cNvSpPr>
          <p:nvPr>
            <p:ph type="sldNum" sz="quarter" idx="5"/>
          </p:nvPr>
        </p:nvSpPr>
        <p:spPr/>
        <p:txBody>
          <a:bodyPr/>
          <a:lstStyle/>
          <a:p>
            <a:fld id="{C7C0DDCA-AABC-4F07-94A6-FE768BF4C64B}" type="slidenum">
              <a:rPr lang="en-US" smtClean="0"/>
              <a:t>94</a:t>
            </a:fld>
            <a:endParaRPr lang="en-US"/>
          </a:p>
        </p:txBody>
      </p:sp>
    </p:spTree>
    <p:extLst>
      <p:ext uri="{BB962C8B-B14F-4D97-AF65-F5344CB8AC3E}">
        <p14:creationId xmlns:p14="http://schemas.microsoft.com/office/powerpoint/2010/main" val="985359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linear regression, projection matrices play a crucial role in deriving the best fit line for a set of data points. The relationship between projection matrices and linear regression centers around how data vectors are projected from higher-dimensional space onto a subspace spanned by the predictors (or independent variables) in the regression model. Here’s a more detailed breakdown of this relationship:</a:t>
            </a:r>
          </a:p>
        </p:txBody>
      </p:sp>
      <p:sp>
        <p:nvSpPr>
          <p:cNvPr id="4" name="Slide Number Placeholder 3"/>
          <p:cNvSpPr>
            <a:spLocks noGrp="1"/>
          </p:cNvSpPr>
          <p:nvPr>
            <p:ph type="sldNum" sz="quarter" idx="5"/>
          </p:nvPr>
        </p:nvSpPr>
        <p:spPr/>
        <p:txBody>
          <a:bodyPr/>
          <a:lstStyle/>
          <a:p>
            <a:fld id="{C7C0DDCA-AABC-4F07-94A6-FE768BF4C64B}" type="slidenum">
              <a:rPr lang="en-US" smtClean="0"/>
              <a:t>95</a:t>
            </a:fld>
            <a:endParaRPr lang="en-US"/>
          </a:p>
        </p:txBody>
      </p:sp>
    </p:spTree>
    <p:extLst>
      <p:ext uri="{BB962C8B-B14F-4D97-AF65-F5344CB8AC3E}">
        <p14:creationId xmlns:p14="http://schemas.microsoft.com/office/powerpoint/2010/main" val="526066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provide you with a tangible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of you may know MNIST dataset which is a large database of handwritten digits that is commonly used for training clustering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183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1949, Hebb introduced the term “cell assembly” to define a group of neurons that are frequently coactive, thereby establishing strong interconnections, and acting together as a functional unit which could underlie cognitive function</a:t>
            </a:r>
          </a:p>
          <a:p>
            <a:endParaRPr lang="en-US" dirty="0"/>
          </a:p>
          <a:p>
            <a:r>
              <a:rPr lang="en-US" dirty="0"/>
              <a:t>Because of their high interconnectivity, a partial sensory cue that can stimulate a sufficient number of assembly members can activate the entire assembly (pattern completion)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Calibri-Light"/>
              </a:rPr>
              <a:t>An important prerequisite of cell assembly definition is that the same assembly might also be triggered spontaneously by internal factors.</a:t>
            </a:r>
            <a:r>
              <a:rPr lang="en-US" dirty="0"/>
              <a:t> </a:t>
            </a:r>
          </a:p>
          <a:p>
            <a:endParaRPr lang="en-US" dirty="0"/>
          </a:p>
          <a:p>
            <a:r>
              <a:rPr lang="en-US" dirty="0"/>
              <a:t>The chaining of such assemblies, ‘‘phase sequences’’, in turn, would provide the basis by which complex cognitive processes, such as memory recall, thinking, planning, and decision-making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807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Linear correlation</a:t>
            </a: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141</a:t>
            </a:fld>
            <a:endParaRPr lang="en-US"/>
          </a:p>
        </p:txBody>
      </p:sp>
    </p:spTree>
    <p:extLst>
      <p:ext uri="{BB962C8B-B14F-4D97-AF65-F5344CB8AC3E}">
        <p14:creationId xmlns:p14="http://schemas.microsoft.com/office/powerpoint/2010/main" val="1885074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289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ora" pitchFamily="2" charset="0"/>
              </a:rPr>
              <a:t>This idea of adding together two scaled vectors is a surprisingly important concept. Those two vectors </a:t>
            </a:r>
            <a:r>
              <a:rPr lang="en-US" b="0" i="0" dirty="0">
                <a:solidFill>
                  <a:srgbClr val="000000"/>
                </a:solidFill>
                <a:effectLst/>
                <a:latin typeface="KaTeX_Main"/>
              </a:rPr>
              <a:t>ı^</a:t>
            </a:r>
            <a:r>
              <a:rPr lang="en-US" b="0" i="1" dirty="0">
                <a:solidFill>
                  <a:srgbClr val="000000"/>
                </a:solidFill>
                <a:effectLst/>
                <a:latin typeface="KaTeX_Math"/>
              </a:rPr>
              <a:t></a:t>
            </a:r>
            <a:r>
              <a:rPr lang="en-US" b="0" i="0" dirty="0">
                <a:solidFill>
                  <a:srgbClr val="000000"/>
                </a:solidFill>
                <a:effectLst/>
                <a:latin typeface="KaTeX_Main"/>
              </a:rPr>
              <a:t>^</a:t>
            </a:r>
            <a:r>
              <a:rPr lang="en-US" b="0" i="0" dirty="0">
                <a:solidFill>
                  <a:srgbClr val="000000"/>
                </a:solidFill>
                <a:effectLst/>
                <a:latin typeface="Lora" pitchFamily="2" charset="0"/>
              </a:rPr>
              <a:t> and </a:t>
            </a:r>
            <a:r>
              <a:rPr lang="en-US" b="0" i="0" dirty="0">
                <a:solidFill>
                  <a:srgbClr val="000000"/>
                </a:solidFill>
                <a:effectLst/>
                <a:latin typeface="KaTeX_Main"/>
              </a:rPr>
              <a:t>ȷ^</a:t>
            </a:r>
            <a:r>
              <a:rPr lang="en-US" b="0" i="1" dirty="0">
                <a:solidFill>
                  <a:srgbClr val="000000"/>
                </a:solidFill>
                <a:effectLst/>
                <a:latin typeface="KaTeX_Math"/>
              </a:rPr>
              <a:t></a:t>
            </a:r>
            <a:r>
              <a:rPr lang="en-US" b="0" i="0" dirty="0">
                <a:solidFill>
                  <a:srgbClr val="000000"/>
                </a:solidFill>
                <a:effectLst/>
                <a:latin typeface="KaTeX_Main"/>
              </a:rPr>
              <a:t>^​</a:t>
            </a:r>
            <a:r>
              <a:rPr lang="en-US" b="0" i="0" dirty="0">
                <a:solidFill>
                  <a:srgbClr val="000000"/>
                </a:solidFill>
                <a:effectLst/>
                <a:latin typeface="Lora" pitchFamily="2" charset="0"/>
              </a:rPr>
              <a:t> have a special name: Together they are called the "basis" of the coordinate system. What this means is that when you think about coordinates as scalars, the basis vectors are what those scalars actually scale.</a:t>
            </a:r>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36</a:t>
            </a:fld>
            <a:endParaRPr lang="en-US"/>
          </a:p>
        </p:txBody>
      </p:sp>
    </p:spTree>
    <p:extLst>
      <p:ext uri="{BB962C8B-B14F-4D97-AF65-F5344CB8AC3E}">
        <p14:creationId xmlns:p14="http://schemas.microsoft.com/office/powerpoint/2010/main" val="749911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415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768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Roman"/>
              </a:rPr>
              <a:t>However, some limitations exist when two assemblies share neurons: in this case, the NA shared neurons firing patterns, as captured by the covariance matrix, would result in PCs with diverse weight patterns associated to those neurons who constitute the assembly, thus impairing the NA membership identification [12, 13].</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03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858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821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162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7706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384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957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In </a:t>
            </a:r>
            <a:r>
              <a:rPr lang="en-US" b="0" i="0" u="none" strike="noStrike" dirty="0">
                <a:effectLst/>
                <a:latin typeface="Arial" panose="020B0604020202020204" pitchFamily="34" charset="0"/>
                <a:hlinkClick r:id="rId3" tooltip="Statistics"/>
              </a:rPr>
              <a:t>statistics</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latent variables</a:t>
            </a:r>
            <a:r>
              <a:rPr lang="en-US" b="0" i="0" dirty="0">
                <a:solidFill>
                  <a:srgbClr val="202122"/>
                </a:solidFill>
                <a:effectLst/>
                <a:latin typeface="Arial" panose="020B0604020202020204" pitchFamily="34" charset="0"/>
              </a:rPr>
              <a:t> (from </a:t>
            </a:r>
            <a:r>
              <a:rPr lang="en-US" b="0" i="0" u="none" strike="noStrike" dirty="0">
                <a:effectLst/>
                <a:latin typeface="Arial" panose="020B0604020202020204" pitchFamily="34" charset="0"/>
                <a:hlinkClick r:id="rId4" tooltip="Latin"/>
              </a:rPr>
              <a:t>Latin</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5" tooltip="Present participle"/>
              </a:rPr>
              <a:t>present participle</a:t>
            </a:r>
            <a:r>
              <a:rPr lang="en-US" b="0" i="0" dirty="0">
                <a:solidFill>
                  <a:srgbClr val="202122"/>
                </a:solidFill>
                <a:effectLst/>
                <a:latin typeface="Arial" panose="020B0604020202020204" pitchFamily="34" charset="0"/>
              </a:rPr>
              <a:t> of </a:t>
            </a:r>
            <a:r>
              <a:rPr lang="en-US" b="0" i="1" dirty="0" err="1">
                <a:solidFill>
                  <a:srgbClr val="202122"/>
                </a:solidFill>
                <a:effectLst/>
                <a:latin typeface="Arial" panose="020B0604020202020204" pitchFamily="34" charset="0"/>
              </a:rPr>
              <a:t>lateo</a:t>
            </a:r>
            <a:r>
              <a:rPr lang="en-US" b="0" i="0" dirty="0">
                <a:solidFill>
                  <a:srgbClr val="202122"/>
                </a:solidFill>
                <a:effectLst/>
                <a:latin typeface="Arial" panose="020B0604020202020204" pitchFamily="34" charset="0"/>
              </a:rPr>
              <a:t>, “lie hidden”) are </a:t>
            </a:r>
            <a:r>
              <a:rPr lang="en-US" b="0" i="0" u="none" strike="noStrike" dirty="0">
                <a:effectLst/>
                <a:latin typeface="Arial" panose="020B0604020202020204" pitchFamily="34" charset="0"/>
                <a:hlinkClick r:id="rId6" tooltip="Variable (mathematics)"/>
              </a:rPr>
              <a:t>variables</a:t>
            </a:r>
            <a:r>
              <a:rPr lang="en-US" b="0" i="0" dirty="0">
                <a:solidFill>
                  <a:srgbClr val="202122"/>
                </a:solidFill>
                <a:effectLst/>
                <a:latin typeface="Arial" panose="020B0604020202020204" pitchFamily="34" charset="0"/>
              </a:rPr>
              <a:t> that can only be </a:t>
            </a:r>
            <a:r>
              <a:rPr lang="en-US" b="0" i="0" u="none" strike="noStrike" dirty="0">
                <a:effectLst/>
                <a:latin typeface="Arial" panose="020B0604020202020204" pitchFamily="34" charset="0"/>
                <a:hlinkClick r:id="rId7" tooltip="Statistical inference"/>
              </a:rPr>
              <a:t>inferred</a:t>
            </a:r>
            <a:r>
              <a:rPr lang="en-US" b="0" i="0" dirty="0">
                <a:solidFill>
                  <a:srgbClr val="202122"/>
                </a:solidFill>
                <a:effectLst/>
                <a:latin typeface="Arial" panose="020B0604020202020204" pitchFamily="34" charset="0"/>
              </a:rPr>
              <a:t> indirectly through a </a:t>
            </a:r>
            <a:r>
              <a:rPr lang="en-US" b="0" i="0" u="none" strike="noStrike" dirty="0">
                <a:effectLst/>
                <a:latin typeface="Arial" panose="020B0604020202020204" pitchFamily="34" charset="0"/>
                <a:hlinkClick r:id="rId8" tooltip="Mathematical model"/>
              </a:rPr>
              <a:t>mathematical model</a:t>
            </a:r>
            <a:r>
              <a:rPr lang="en-US" b="0" i="0" dirty="0">
                <a:solidFill>
                  <a:srgbClr val="202122"/>
                </a:solidFill>
                <a:effectLst/>
                <a:latin typeface="Arial" panose="020B0604020202020204" pitchFamily="34" charset="0"/>
              </a:rPr>
              <a:t> from other </a:t>
            </a:r>
            <a:r>
              <a:rPr lang="en-US" b="1" i="0" dirty="0">
                <a:solidFill>
                  <a:srgbClr val="202122"/>
                </a:solidFill>
                <a:effectLst/>
                <a:latin typeface="Arial" panose="020B0604020202020204" pitchFamily="34" charset="0"/>
              </a:rPr>
              <a:t>observable variables</a:t>
            </a:r>
            <a:r>
              <a:rPr lang="en-US" b="0" i="0" dirty="0">
                <a:solidFill>
                  <a:srgbClr val="202122"/>
                </a:solidFill>
                <a:effectLst/>
                <a:latin typeface="Arial" panose="020B0604020202020204" pitchFamily="34" charset="0"/>
              </a:rPr>
              <a:t> that can be directly </a:t>
            </a:r>
            <a:r>
              <a:rPr lang="en-US" b="0" i="0" u="none" strike="noStrike" dirty="0">
                <a:effectLst/>
                <a:latin typeface="Arial" panose="020B0604020202020204" pitchFamily="34" charset="0"/>
                <a:hlinkClick r:id="rId9" tooltip="Observation"/>
              </a:rPr>
              <a:t>observed</a:t>
            </a:r>
            <a:r>
              <a:rPr lang="en-US" b="0" i="0" dirty="0">
                <a:solidFill>
                  <a:srgbClr val="202122"/>
                </a:solidFill>
                <a:effectLst/>
                <a:latin typeface="Arial" panose="020B0604020202020204" pitchFamily="34" charset="0"/>
              </a:rPr>
              <a:t> or </a:t>
            </a:r>
            <a:r>
              <a:rPr lang="en-US" b="0" i="0" u="none" strike="noStrike" dirty="0">
                <a:effectLst/>
                <a:latin typeface="Arial" panose="020B0604020202020204" pitchFamily="34" charset="0"/>
                <a:hlinkClick r:id="rId10" tooltip="Measurement"/>
              </a:rPr>
              <a:t>measured</a:t>
            </a:r>
            <a:r>
              <a:rPr lang="en-US" b="0" i="0" dirty="0">
                <a:solidFill>
                  <a:srgbClr val="202122"/>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21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43</a:t>
            </a:fld>
            <a:endParaRPr lang="en-US"/>
          </a:p>
        </p:txBody>
      </p:sp>
    </p:spTree>
    <p:extLst>
      <p:ext uri="{BB962C8B-B14F-4D97-AF65-F5344CB8AC3E}">
        <p14:creationId xmlns:p14="http://schemas.microsoft.com/office/powerpoint/2010/main" val="1085406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In </a:t>
            </a:r>
            <a:r>
              <a:rPr lang="en-US" b="0" i="0" u="none" strike="noStrike" dirty="0">
                <a:effectLst/>
                <a:latin typeface="Arial" panose="020B0604020202020204" pitchFamily="34" charset="0"/>
                <a:hlinkClick r:id="rId3" tooltip="Statistics"/>
              </a:rPr>
              <a:t>statistics</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latent variables</a:t>
            </a:r>
            <a:r>
              <a:rPr lang="en-US" b="0" i="0" dirty="0">
                <a:solidFill>
                  <a:srgbClr val="202122"/>
                </a:solidFill>
                <a:effectLst/>
                <a:latin typeface="Arial" panose="020B0604020202020204" pitchFamily="34" charset="0"/>
              </a:rPr>
              <a:t> (from </a:t>
            </a:r>
            <a:r>
              <a:rPr lang="en-US" b="0" i="0" u="none" strike="noStrike" dirty="0">
                <a:effectLst/>
                <a:latin typeface="Arial" panose="020B0604020202020204" pitchFamily="34" charset="0"/>
                <a:hlinkClick r:id="rId4" tooltip="Latin"/>
              </a:rPr>
              <a:t>Latin</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5" tooltip="Present participle"/>
              </a:rPr>
              <a:t>present participle</a:t>
            </a:r>
            <a:r>
              <a:rPr lang="en-US" b="0" i="0" dirty="0">
                <a:solidFill>
                  <a:srgbClr val="202122"/>
                </a:solidFill>
                <a:effectLst/>
                <a:latin typeface="Arial" panose="020B0604020202020204" pitchFamily="34" charset="0"/>
              </a:rPr>
              <a:t> of </a:t>
            </a:r>
            <a:r>
              <a:rPr lang="en-US" b="0" i="1" dirty="0" err="1">
                <a:solidFill>
                  <a:srgbClr val="202122"/>
                </a:solidFill>
                <a:effectLst/>
                <a:latin typeface="Arial" panose="020B0604020202020204" pitchFamily="34" charset="0"/>
              </a:rPr>
              <a:t>lateo</a:t>
            </a:r>
            <a:r>
              <a:rPr lang="en-US" b="0" i="0" dirty="0">
                <a:solidFill>
                  <a:srgbClr val="202122"/>
                </a:solidFill>
                <a:effectLst/>
                <a:latin typeface="Arial" panose="020B0604020202020204" pitchFamily="34" charset="0"/>
              </a:rPr>
              <a:t>, “lie hidden”) are </a:t>
            </a:r>
            <a:r>
              <a:rPr lang="en-US" b="0" i="0" u="none" strike="noStrike" dirty="0">
                <a:effectLst/>
                <a:latin typeface="Arial" panose="020B0604020202020204" pitchFamily="34" charset="0"/>
                <a:hlinkClick r:id="rId6" tooltip="Variable (mathematics)"/>
              </a:rPr>
              <a:t>variables</a:t>
            </a:r>
            <a:r>
              <a:rPr lang="en-US" b="0" i="0" dirty="0">
                <a:solidFill>
                  <a:srgbClr val="202122"/>
                </a:solidFill>
                <a:effectLst/>
                <a:latin typeface="Arial" panose="020B0604020202020204" pitchFamily="34" charset="0"/>
              </a:rPr>
              <a:t> that can only be </a:t>
            </a:r>
            <a:r>
              <a:rPr lang="en-US" b="0" i="0" u="none" strike="noStrike" dirty="0">
                <a:effectLst/>
                <a:latin typeface="Arial" panose="020B0604020202020204" pitchFamily="34" charset="0"/>
                <a:hlinkClick r:id="rId7" tooltip="Statistical inference"/>
              </a:rPr>
              <a:t>inferred</a:t>
            </a:r>
            <a:r>
              <a:rPr lang="en-US" b="0" i="0" dirty="0">
                <a:solidFill>
                  <a:srgbClr val="202122"/>
                </a:solidFill>
                <a:effectLst/>
                <a:latin typeface="Arial" panose="020B0604020202020204" pitchFamily="34" charset="0"/>
              </a:rPr>
              <a:t> indirectly through a </a:t>
            </a:r>
            <a:r>
              <a:rPr lang="en-US" b="0" i="0" u="none" strike="noStrike" dirty="0">
                <a:effectLst/>
                <a:latin typeface="Arial" panose="020B0604020202020204" pitchFamily="34" charset="0"/>
                <a:hlinkClick r:id="rId8" tooltip="Mathematical model"/>
              </a:rPr>
              <a:t>mathematical model</a:t>
            </a:r>
            <a:r>
              <a:rPr lang="en-US" b="0" i="0" dirty="0">
                <a:solidFill>
                  <a:srgbClr val="202122"/>
                </a:solidFill>
                <a:effectLst/>
                <a:latin typeface="Arial" panose="020B0604020202020204" pitchFamily="34" charset="0"/>
              </a:rPr>
              <a:t> from other </a:t>
            </a:r>
            <a:r>
              <a:rPr lang="en-US" b="1" i="0" dirty="0">
                <a:solidFill>
                  <a:srgbClr val="202122"/>
                </a:solidFill>
                <a:effectLst/>
                <a:latin typeface="Arial" panose="020B0604020202020204" pitchFamily="34" charset="0"/>
              </a:rPr>
              <a:t>observable variables</a:t>
            </a:r>
            <a:r>
              <a:rPr lang="en-US" b="0" i="0" dirty="0">
                <a:solidFill>
                  <a:srgbClr val="202122"/>
                </a:solidFill>
                <a:effectLst/>
                <a:latin typeface="Arial" panose="020B0604020202020204" pitchFamily="34" charset="0"/>
              </a:rPr>
              <a:t> that can be directly </a:t>
            </a:r>
            <a:r>
              <a:rPr lang="en-US" b="0" i="0" u="none" strike="noStrike" dirty="0">
                <a:effectLst/>
                <a:latin typeface="Arial" panose="020B0604020202020204" pitchFamily="34" charset="0"/>
                <a:hlinkClick r:id="rId9" tooltip="Observation"/>
              </a:rPr>
              <a:t>observed</a:t>
            </a:r>
            <a:r>
              <a:rPr lang="en-US" b="0" i="0" dirty="0">
                <a:solidFill>
                  <a:srgbClr val="202122"/>
                </a:solidFill>
                <a:effectLst/>
                <a:latin typeface="Arial" panose="020B0604020202020204" pitchFamily="34" charset="0"/>
              </a:rPr>
              <a:t> or </a:t>
            </a:r>
            <a:r>
              <a:rPr lang="en-US" b="0" i="0" u="none" strike="noStrike" dirty="0">
                <a:effectLst/>
                <a:latin typeface="Arial" panose="020B0604020202020204" pitchFamily="34" charset="0"/>
                <a:hlinkClick r:id="rId10" tooltip="Measurement"/>
              </a:rPr>
              <a:t>measured</a:t>
            </a:r>
            <a:r>
              <a:rPr lang="en-US" b="0" i="0" dirty="0">
                <a:solidFill>
                  <a:srgbClr val="202122"/>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489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Latent variable models assume that neural activity is generated by a set of low-dimensional latent states.</a:t>
            </a:r>
            <a:endParaRPr lang="en-US" b="0" i="0" dirty="0">
              <a:solidFill>
                <a:srgbClr val="000000"/>
              </a:solidFill>
              <a:effectLst/>
              <a:latin typeface="Source Serif Pro" panose="020F0502020204030204" pitchFamily="18" charset="0"/>
            </a:endParaRPr>
          </a:p>
          <a:p>
            <a:endParaRPr lang="en-US" b="0" i="0" dirty="0">
              <a:solidFill>
                <a:srgbClr val="000000"/>
              </a:solidFill>
              <a:effectLst/>
              <a:latin typeface="Source Serif Pro" panose="020F0502020204030204" pitchFamily="18" charset="0"/>
            </a:endParaRPr>
          </a:p>
          <a:p>
            <a:r>
              <a:rPr lang="en-US" b="0" i="0" dirty="0">
                <a:solidFill>
                  <a:srgbClr val="000000"/>
                </a:solidFill>
                <a:effectLst/>
                <a:latin typeface="Source Serif Pro" panose="020F0502020204030204" pitchFamily="18" charset="0"/>
              </a:rPr>
              <a:t>Conceptually, we have a generative model which maps latent factors </a:t>
            </a:r>
            <a:r>
              <a:rPr lang="en-US" b="0" i="1" dirty="0">
                <a:solidFill>
                  <a:srgbClr val="000000"/>
                </a:solidFill>
                <a:effectLst/>
                <a:latin typeface="Source Serif Pro" panose="020F0502020204030204" pitchFamily="18" charset="0"/>
              </a:rPr>
              <a:t>z(t)</a:t>
            </a:r>
            <a:r>
              <a:rPr lang="en-US" b="0" i="0" dirty="0">
                <a:solidFill>
                  <a:srgbClr val="000000"/>
                </a:solidFill>
                <a:effectLst/>
                <a:latin typeface="Source Serif Pro" panose="020F0502020204030204" pitchFamily="18" charset="0"/>
              </a:rPr>
              <a:t> to neural observations </a:t>
            </a:r>
            <a:r>
              <a:rPr lang="en-US" b="0" i="1" dirty="0">
                <a:solidFill>
                  <a:srgbClr val="000000"/>
                </a:solidFill>
                <a:effectLst/>
                <a:latin typeface="Source Serif Pro" panose="020F0502020204030204" pitchFamily="18" charset="0"/>
              </a:rPr>
              <a:t>x(t)</a:t>
            </a:r>
            <a:r>
              <a:rPr lang="en-US" b="0" i="0" dirty="0">
                <a:solidFill>
                  <a:srgbClr val="000000"/>
                </a:solidFill>
                <a:effectLst/>
                <a:latin typeface="Source Serif Pro" panose="020F0502020204030204" pitchFamily="18" charset="0"/>
              </a:rPr>
              <a:t> via a mapping function </a:t>
            </a:r>
            <a:r>
              <a:rPr lang="en-US" b="0" i="1" dirty="0">
                <a:solidFill>
                  <a:srgbClr val="000000"/>
                </a:solidFill>
                <a:effectLst/>
                <a:latin typeface="Source Serif Pro" panose="020F0502020204030204" pitchFamily="18" charset="0"/>
              </a:rPr>
              <a:t>f</a:t>
            </a:r>
            <a:r>
              <a:rPr lang="en-US" b="0" i="0" dirty="0">
                <a:solidFill>
                  <a:srgbClr val="000000"/>
                </a:solidFill>
                <a:effectLst/>
                <a:latin typeface="Source Serif Pro" panose="020F0502020204030204" pitchFamily="18" charset="0"/>
              </a:rPr>
              <a:t> and a noise model.</a:t>
            </a:r>
            <a:br>
              <a:rPr lang="en-US" b="0" i="0" dirty="0">
                <a:solidFill>
                  <a:srgbClr val="000000"/>
                </a:solidFill>
                <a:effectLst/>
                <a:latin typeface="Source Serif Pro" panose="020F0502020204030204" pitchFamily="18" charset="0"/>
              </a:rPr>
            </a:br>
            <a:br>
              <a:rPr lang="en-US" b="0" i="0" dirty="0">
                <a:solidFill>
                  <a:srgbClr val="000000"/>
                </a:solidFill>
                <a:effectLst/>
                <a:latin typeface="Source Serif Pro" panose="020F0502020204030204" pitchFamily="18" charset="0"/>
              </a:rPr>
            </a:br>
            <a:r>
              <a:rPr lang="en-US" b="0" i="0" dirty="0">
                <a:solidFill>
                  <a:srgbClr val="000000"/>
                </a:solidFill>
                <a:effectLst/>
                <a:latin typeface="Source Serif Pro" panose="02040603050405020204" pitchFamily="18" charset="0"/>
              </a:rPr>
              <a:t>The latent factors evolve according to their dynamics </a:t>
            </a:r>
            <a:r>
              <a:rPr lang="en-US" b="0" i="1" dirty="0">
                <a:solidFill>
                  <a:srgbClr val="000000"/>
                </a:solidFill>
                <a:effectLst/>
                <a:latin typeface="Source Serif Pro" panose="02040603050405020204" pitchFamily="18" charset="0"/>
              </a:rPr>
              <a:t>D</a:t>
            </a:r>
            <a:r>
              <a:rPr lang="en-US" b="0" i="0" dirty="0">
                <a:solidFill>
                  <a:srgbClr val="000000"/>
                </a:solidFill>
                <a:effectLst/>
                <a:latin typeface="Source Serif Pro" panose="02040603050405020204" pitchFamily="18" charset="0"/>
              </a:rPr>
              <a:t>. </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A central goal of the dimensionality reduction technique is learn an inference function </a:t>
            </a:r>
            <a:r>
              <a:rPr lang="en-US" b="0" i="1" dirty="0">
                <a:solidFill>
                  <a:srgbClr val="000000"/>
                </a:solidFill>
                <a:effectLst/>
                <a:latin typeface="Source Serif Pro" panose="02040603050405020204" pitchFamily="18" charset="0"/>
              </a:rPr>
              <a:t>φ</a:t>
            </a:r>
            <a:r>
              <a:rPr lang="en-US" b="0" i="0" dirty="0">
                <a:solidFill>
                  <a:srgbClr val="000000"/>
                </a:solidFill>
                <a:effectLst/>
                <a:latin typeface="Source Serif Pro" panose="02040603050405020204" pitchFamily="18" charset="0"/>
              </a:rPr>
              <a:t> which maps neural observations </a:t>
            </a:r>
            <a:r>
              <a:rPr lang="en-US" b="0" i="1" dirty="0">
                <a:solidFill>
                  <a:srgbClr val="000000"/>
                </a:solidFill>
                <a:effectLst/>
                <a:latin typeface="Source Serif Pro" panose="02040603050405020204" pitchFamily="18" charset="0"/>
              </a:rPr>
              <a:t>x(t)</a:t>
            </a:r>
            <a:r>
              <a:rPr lang="en-US" b="0" i="0" dirty="0">
                <a:solidFill>
                  <a:srgbClr val="000000"/>
                </a:solidFill>
                <a:effectLst/>
                <a:latin typeface="Source Serif Pro" panose="02040603050405020204" pitchFamily="18" charset="0"/>
              </a:rPr>
              <a:t> to latent factors </a:t>
            </a:r>
            <a:r>
              <a:rPr lang="en-US" b="0" i="1" dirty="0">
                <a:solidFill>
                  <a:srgbClr val="000000"/>
                </a:solidFill>
                <a:effectLst/>
                <a:latin typeface="Source Serif Pro" panose="02040603050405020204" pitchFamily="18" charset="0"/>
              </a:rPr>
              <a:t>z(t)</a:t>
            </a:r>
            <a:r>
              <a:rPr lang="en-US" b="0" i="0" dirty="0">
                <a:solidFill>
                  <a:srgbClr val="000000"/>
                </a:solidFill>
                <a:effectLst/>
                <a:latin typeface="Source Serif Pro" panose="02040603050405020204" pitchFamily="18" charset="0"/>
              </a:rPr>
              <a:t>.</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This inference function could be as simple as matrix multiplication or as complex as an implicit function implemented by a multi-step optimization procedure.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979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Latent variable models assume that neural activity is generated by a set of low-dimensional latent states.</a:t>
            </a:r>
            <a:endParaRPr lang="en-US" b="0" i="0" dirty="0">
              <a:solidFill>
                <a:srgbClr val="000000"/>
              </a:solidFill>
              <a:effectLst/>
              <a:latin typeface="Source Serif Pro" panose="020F0502020204030204" pitchFamily="18" charset="0"/>
            </a:endParaRPr>
          </a:p>
          <a:p>
            <a:endParaRPr lang="en-US" b="0" i="0" dirty="0">
              <a:solidFill>
                <a:srgbClr val="000000"/>
              </a:solidFill>
              <a:effectLst/>
              <a:latin typeface="Source Serif Pro" panose="020F0502020204030204" pitchFamily="18" charset="0"/>
            </a:endParaRPr>
          </a:p>
          <a:p>
            <a:r>
              <a:rPr lang="en-US" b="0" i="0" dirty="0">
                <a:solidFill>
                  <a:srgbClr val="000000"/>
                </a:solidFill>
                <a:effectLst/>
                <a:latin typeface="Source Serif Pro" panose="020F0502020204030204" pitchFamily="18" charset="0"/>
              </a:rPr>
              <a:t>Conceptually, we have a generative model which maps latent factors </a:t>
            </a:r>
            <a:r>
              <a:rPr lang="en-US" b="0" i="1" dirty="0">
                <a:solidFill>
                  <a:srgbClr val="000000"/>
                </a:solidFill>
                <a:effectLst/>
                <a:latin typeface="Source Serif Pro" panose="020F0502020204030204" pitchFamily="18" charset="0"/>
              </a:rPr>
              <a:t>z(t)</a:t>
            </a:r>
            <a:r>
              <a:rPr lang="en-US" b="0" i="0" dirty="0">
                <a:solidFill>
                  <a:srgbClr val="000000"/>
                </a:solidFill>
                <a:effectLst/>
                <a:latin typeface="Source Serif Pro" panose="020F0502020204030204" pitchFamily="18" charset="0"/>
              </a:rPr>
              <a:t> to neural observations </a:t>
            </a:r>
            <a:r>
              <a:rPr lang="en-US" b="0" i="1" dirty="0">
                <a:solidFill>
                  <a:srgbClr val="000000"/>
                </a:solidFill>
                <a:effectLst/>
                <a:latin typeface="Source Serif Pro" panose="020F0502020204030204" pitchFamily="18" charset="0"/>
              </a:rPr>
              <a:t>x(t)</a:t>
            </a:r>
            <a:r>
              <a:rPr lang="en-US" b="0" i="0" dirty="0">
                <a:solidFill>
                  <a:srgbClr val="000000"/>
                </a:solidFill>
                <a:effectLst/>
                <a:latin typeface="Source Serif Pro" panose="020F0502020204030204" pitchFamily="18" charset="0"/>
              </a:rPr>
              <a:t> via a mapping function </a:t>
            </a:r>
            <a:r>
              <a:rPr lang="en-US" b="0" i="1" dirty="0">
                <a:solidFill>
                  <a:srgbClr val="000000"/>
                </a:solidFill>
                <a:effectLst/>
                <a:latin typeface="Source Serif Pro" panose="020F0502020204030204" pitchFamily="18" charset="0"/>
              </a:rPr>
              <a:t>f</a:t>
            </a:r>
            <a:r>
              <a:rPr lang="en-US" b="0" i="0" dirty="0">
                <a:solidFill>
                  <a:srgbClr val="000000"/>
                </a:solidFill>
                <a:effectLst/>
                <a:latin typeface="Source Serif Pro" panose="020F0502020204030204" pitchFamily="18" charset="0"/>
              </a:rPr>
              <a:t> and a noise model.</a:t>
            </a:r>
            <a:br>
              <a:rPr lang="en-US" b="0" i="0" dirty="0">
                <a:solidFill>
                  <a:srgbClr val="000000"/>
                </a:solidFill>
                <a:effectLst/>
                <a:latin typeface="Source Serif Pro" panose="020F0502020204030204" pitchFamily="18" charset="0"/>
              </a:rPr>
            </a:br>
            <a:br>
              <a:rPr lang="en-US" b="0" i="0" dirty="0">
                <a:solidFill>
                  <a:srgbClr val="000000"/>
                </a:solidFill>
                <a:effectLst/>
                <a:latin typeface="Source Serif Pro" panose="020F0502020204030204" pitchFamily="18" charset="0"/>
              </a:rPr>
            </a:br>
            <a:r>
              <a:rPr lang="en-US" b="0" i="0" dirty="0">
                <a:solidFill>
                  <a:srgbClr val="000000"/>
                </a:solidFill>
                <a:effectLst/>
                <a:latin typeface="Source Serif Pro" panose="02040603050405020204" pitchFamily="18" charset="0"/>
              </a:rPr>
              <a:t>The latent factors evolve according to their dynamics </a:t>
            </a:r>
            <a:r>
              <a:rPr lang="en-US" b="0" i="1" dirty="0">
                <a:solidFill>
                  <a:srgbClr val="000000"/>
                </a:solidFill>
                <a:effectLst/>
                <a:latin typeface="Source Serif Pro" panose="02040603050405020204" pitchFamily="18" charset="0"/>
              </a:rPr>
              <a:t>D</a:t>
            </a:r>
            <a:r>
              <a:rPr lang="en-US" b="0" i="0" dirty="0">
                <a:solidFill>
                  <a:srgbClr val="000000"/>
                </a:solidFill>
                <a:effectLst/>
                <a:latin typeface="Source Serif Pro" panose="02040603050405020204" pitchFamily="18" charset="0"/>
              </a:rPr>
              <a:t>. </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A central goal of the dimensionality reduction technique is learn an inference function </a:t>
            </a:r>
            <a:r>
              <a:rPr lang="en-US" b="0" i="1" dirty="0">
                <a:solidFill>
                  <a:srgbClr val="000000"/>
                </a:solidFill>
                <a:effectLst/>
                <a:latin typeface="Source Serif Pro" panose="02040603050405020204" pitchFamily="18" charset="0"/>
              </a:rPr>
              <a:t>φ</a:t>
            </a:r>
            <a:r>
              <a:rPr lang="en-US" b="0" i="0" dirty="0">
                <a:solidFill>
                  <a:srgbClr val="000000"/>
                </a:solidFill>
                <a:effectLst/>
                <a:latin typeface="Source Serif Pro" panose="02040603050405020204" pitchFamily="18" charset="0"/>
              </a:rPr>
              <a:t> which maps neural observations </a:t>
            </a:r>
            <a:r>
              <a:rPr lang="en-US" b="0" i="1" dirty="0">
                <a:solidFill>
                  <a:srgbClr val="000000"/>
                </a:solidFill>
                <a:effectLst/>
                <a:latin typeface="Source Serif Pro" panose="02040603050405020204" pitchFamily="18" charset="0"/>
              </a:rPr>
              <a:t>x(t)</a:t>
            </a:r>
            <a:r>
              <a:rPr lang="en-US" b="0" i="0" dirty="0">
                <a:solidFill>
                  <a:srgbClr val="000000"/>
                </a:solidFill>
                <a:effectLst/>
                <a:latin typeface="Source Serif Pro" panose="02040603050405020204" pitchFamily="18" charset="0"/>
              </a:rPr>
              <a:t> to latent factors </a:t>
            </a:r>
            <a:r>
              <a:rPr lang="en-US" b="0" i="1" dirty="0">
                <a:solidFill>
                  <a:srgbClr val="000000"/>
                </a:solidFill>
                <a:effectLst/>
                <a:latin typeface="Source Serif Pro" panose="02040603050405020204" pitchFamily="18" charset="0"/>
              </a:rPr>
              <a:t>z(t)</a:t>
            </a:r>
            <a:r>
              <a:rPr lang="en-US" b="0" i="0" dirty="0">
                <a:solidFill>
                  <a:srgbClr val="000000"/>
                </a:solidFill>
                <a:effectLst/>
                <a:latin typeface="Source Serif Pro" panose="02040603050405020204" pitchFamily="18" charset="0"/>
              </a:rPr>
              <a:t>.</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This inference function could be as simple as matrix multiplication or as complex as an implicit function implemented by a multi-step optimization procedure.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205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941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Latent variable models assume that neural activity is generated by a set of low-dimensional latent states.</a:t>
            </a:r>
            <a:endParaRPr lang="en-US" b="0" i="0" dirty="0">
              <a:solidFill>
                <a:srgbClr val="000000"/>
              </a:solidFill>
              <a:effectLst/>
              <a:latin typeface="Source Serif Pro" panose="020F0502020204030204" pitchFamily="18" charset="0"/>
            </a:endParaRPr>
          </a:p>
          <a:p>
            <a:endParaRPr lang="en-US" b="0" i="0" dirty="0">
              <a:solidFill>
                <a:srgbClr val="000000"/>
              </a:solidFill>
              <a:effectLst/>
              <a:latin typeface="Source Serif Pro" panose="020F0502020204030204" pitchFamily="18" charset="0"/>
            </a:endParaRPr>
          </a:p>
          <a:p>
            <a:r>
              <a:rPr lang="en-US" b="0" i="0" dirty="0">
                <a:solidFill>
                  <a:srgbClr val="000000"/>
                </a:solidFill>
                <a:effectLst/>
                <a:latin typeface="Source Serif Pro" panose="020F0502020204030204" pitchFamily="18" charset="0"/>
              </a:rPr>
              <a:t>Conceptually, we have a generative model which maps latent factors </a:t>
            </a:r>
            <a:r>
              <a:rPr lang="en-US" b="0" i="1" dirty="0">
                <a:solidFill>
                  <a:srgbClr val="000000"/>
                </a:solidFill>
                <a:effectLst/>
                <a:latin typeface="Source Serif Pro" panose="020F0502020204030204" pitchFamily="18" charset="0"/>
              </a:rPr>
              <a:t>z(t)</a:t>
            </a:r>
            <a:r>
              <a:rPr lang="en-US" b="0" i="0" dirty="0">
                <a:solidFill>
                  <a:srgbClr val="000000"/>
                </a:solidFill>
                <a:effectLst/>
                <a:latin typeface="Source Serif Pro" panose="020F0502020204030204" pitchFamily="18" charset="0"/>
              </a:rPr>
              <a:t> to neural observations </a:t>
            </a:r>
            <a:r>
              <a:rPr lang="en-US" b="0" i="1" dirty="0">
                <a:solidFill>
                  <a:srgbClr val="000000"/>
                </a:solidFill>
                <a:effectLst/>
                <a:latin typeface="Source Serif Pro" panose="020F0502020204030204" pitchFamily="18" charset="0"/>
              </a:rPr>
              <a:t>x(t)</a:t>
            </a:r>
            <a:r>
              <a:rPr lang="en-US" b="0" i="0" dirty="0">
                <a:solidFill>
                  <a:srgbClr val="000000"/>
                </a:solidFill>
                <a:effectLst/>
                <a:latin typeface="Source Serif Pro" panose="020F0502020204030204" pitchFamily="18" charset="0"/>
              </a:rPr>
              <a:t> via a mapping function </a:t>
            </a:r>
            <a:r>
              <a:rPr lang="en-US" b="0" i="1" dirty="0">
                <a:solidFill>
                  <a:srgbClr val="000000"/>
                </a:solidFill>
                <a:effectLst/>
                <a:latin typeface="Source Serif Pro" panose="020F0502020204030204" pitchFamily="18" charset="0"/>
              </a:rPr>
              <a:t>f</a:t>
            </a:r>
            <a:r>
              <a:rPr lang="en-US" b="0" i="0" dirty="0">
                <a:solidFill>
                  <a:srgbClr val="000000"/>
                </a:solidFill>
                <a:effectLst/>
                <a:latin typeface="Source Serif Pro" panose="020F0502020204030204" pitchFamily="18" charset="0"/>
              </a:rPr>
              <a:t> and a noise model.</a:t>
            </a:r>
            <a:br>
              <a:rPr lang="en-US" b="0" i="0" dirty="0">
                <a:solidFill>
                  <a:srgbClr val="000000"/>
                </a:solidFill>
                <a:effectLst/>
                <a:latin typeface="Source Serif Pro" panose="020F0502020204030204" pitchFamily="18" charset="0"/>
              </a:rPr>
            </a:br>
            <a:br>
              <a:rPr lang="en-US" b="0" i="0" dirty="0">
                <a:solidFill>
                  <a:srgbClr val="000000"/>
                </a:solidFill>
                <a:effectLst/>
                <a:latin typeface="Source Serif Pro" panose="020F0502020204030204" pitchFamily="18" charset="0"/>
              </a:rPr>
            </a:br>
            <a:r>
              <a:rPr lang="en-US" b="0" i="0" dirty="0">
                <a:solidFill>
                  <a:srgbClr val="000000"/>
                </a:solidFill>
                <a:effectLst/>
                <a:latin typeface="Source Serif Pro" panose="02040603050405020204" pitchFamily="18" charset="0"/>
              </a:rPr>
              <a:t>The latent factors evolve according to their dynamics </a:t>
            </a:r>
            <a:r>
              <a:rPr lang="en-US" b="0" i="1" dirty="0">
                <a:solidFill>
                  <a:srgbClr val="000000"/>
                </a:solidFill>
                <a:effectLst/>
                <a:latin typeface="Source Serif Pro" panose="02040603050405020204" pitchFamily="18" charset="0"/>
              </a:rPr>
              <a:t>D</a:t>
            </a:r>
            <a:r>
              <a:rPr lang="en-US" b="0" i="0" dirty="0">
                <a:solidFill>
                  <a:srgbClr val="000000"/>
                </a:solidFill>
                <a:effectLst/>
                <a:latin typeface="Source Serif Pro" panose="02040603050405020204" pitchFamily="18" charset="0"/>
              </a:rPr>
              <a:t>. </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A central goal of the dimensionality reduction technique is learn an inference function </a:t>
            </a:r>
            <a:r>
              <a:rPr lang="en-US" b="0" i="1" dirty="0">
                <a:solidFill>
                  <a:srgbClr val="000000"/>
                </a:solidFill>
                <a:effectLst/>
                <a:latin typeface="Source Serif Pro" panose="02040603050405020204" pitchFamily="18" charset="0"/>
              </a:rPr>
              <a:t>φ</a:t>
            </a:r>
            <a:r>
              <a:rPr lang="en-US" b="0" i="0" dirty="0">
                <a:solidFill>
                  <a:srgbClr val="000000"/>
                </a:solidFill>
                <a:effectLst/>
                <a:latin typeface="Source Serif Pro" panose="02040603050405020204" pitchFamily="18" charset="0"/>
              </a:rPr>
              <a:t> which maps neural observations </a:t>
            </a:r>
            <a:r>
              <a:rPr lang="en-US" b="0" i="1" dirty="0">
                <a:solidFill>
                  <a:srgbClr val="000000"/>
                </a:solidFill>
                <a:effectLst/>
                <a:latin typeface="Source Serif Pro" panose="02040603050405020204" pitchFamily="18" charset="0"/>
              </a:rPr>
              <a:t>x(t)</a:t>
            </a:r>
            <a:r>
              <a:rPr lang="en-US" b="0" i="0" dirty="0">
                <a:solidFill>
                  <a:srgbClr val="000000"/>
                </a:solidFill>
                <a:effectLst/>
                <a:latin typeface="Source Serif Pro" panose="02040603050405020204" pitchFamily="18" charset="0"/>
              </a:rPr>
              <a:t> to latent factors </a:t>
            </a:r>
            <a:r>
              <a:rPr lang="en-US" b="0" i="1" dirty="0">
                <a:solidFill>
                  <a:srgbClr val="000000"/>
                </a:solidFill>
                <a:effectLst/>
                <a:latin typeface="Source Serif Pro" panose="02040603050405020204" pitchFamily="18" charset="0"/>
              </a:rPr>
              <a:t>z(t)</a:t>
            </a:r>
            <a:r>
              <a:rPr lang="en-US" b="0" i="0" dirty="0">
                <a:solidFill>
                  <a:srgbClr val="000000"/>
                </a:solidFill>
                <a:effectLst/>
                <a:latin typeface="Source Serif Pro" panose="02040603050405020204" pitchFamily="18" charset="0"/>
              </a:rPr>
              <a:t>.</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This inference function could be as simple as matrix multiplication or as complex as an implicit function implemented by a multi-step optimization procedure.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6316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825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620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846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702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235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The only constraint is that our transformation must be </a:t>
            </a:r>
            <a:r>
              <a:rPr lang="en-US" b="0" i="1" dirty="0">
                <a:effectLst/>
                <a:latin typeface="-apple-system"/>
              </a:rPr>
              <a:t>linear</a:t>
            </a:r>
            <a:r>
              <a:rPr lang="en-US" b="0" i="0" dirty="0">
                <a:effectLst/>
                <a:latin typeface="-apple-system"/>
              </a:rPr>
              <a:t>. Intuitively, a linear transformation is one in which a straight line before the transformation results in a straight line after the transformation.</a:t>
            </a:r>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52</a:t>
            </a:fld>
            <a:endParaRPr lang="en-US"/>
          </a:p>
        </p:txBody>
      </p:sp>
    </p:spTree>
    <p:extLst>
      <p:ext uri="{BB962C8B-B14F-4D97-AF65-F5344CB8AC3E}">
        <p14:creationId xmlns:p14="http://schemas.microsoft.com/office/powerpoint/2010/main" val="97660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Latent variable models assume that neural activity is generated by a set of low-dimensional latent states.</a:t>
            </a:r>
            <a:endParaRPr lang="en-US" b="0" i="0" dirty="0">
              <a:solidFill>
                <a:srgbClr val="000000"/>
              </a:solidFill>
              <a:effectLst/>
              <a:latin typeface="Source Serif Pro" panose="020F0502020204030204" pitchFamily="18" charset="0"/>
            </a:endParaRPr>
          </a:p>
          <a:p>
            <a:endParaRPr lang="en-US" b="0" i="0" dirty="0">
              <a:solidFill>
                <a:srgbClr val="000000"/>
              </a:solidFill>
              <a:effectLst/>
              <a:latin typeface="Source Serif Pro" panose="020F0502020204030204" pitchFamily="18" charset="0"/>
            </a:endParaRPr>
          </a:p>
          <a:p>
            <a:r>
              <a:rPr lang="en-US" b="0" i="0" dirty="0">
                <a:solidFill>
                  <a:srgbClr val="000000"/>
                </a:solidFill>
                <a:effectLst/>
                <a:latin typeface="Source Serif Pro" panose="020F0502020204030204" pitchFamily="18" charset="0"/>
              </a:rPr>
              <a:t>Conceptually, we have a generative model which maps latent factors </a:t>
            </a:r>
            <a:r>
              <a:rPr lang="en-US" b="0" i="1" dirty="0">
                <a:solidFill>
                  <a:srgbClr val="000000"/>
                </a:solidFill>
                <a:effectLst/>
                <a:latin typeface="Source Serif Pro" panose="020F0502020204030204" pitchFamily="18" charset="0"/>
              </a:rPr>
              <a:t>z(t)</a:t>
            </a:r>
            <a:r>
              <a:rPr lang="en-US" b="0" i="0" dirty="0">
                <a:solidFill>
                  <a:srgbClr val="000000"/>
                </a:solidFill>
                <a:effectLst/>
                <a:latin typeface="Source Serif Pro" panose="020F0502020204030204" pitchFamily="18" charset="0"/>
              </a:rPr>
              <a:t> to neural observations </a:t>
            </a:r>
            <a:r>
              <a:rPr lang="en-US" b="0" i="1" dirty="0">
                <a:solidFill>
                  <a:srgbClr val="000000"/>
                </a:solidFill>
                <a:effectLst/>
                <a:latin typeface="Source Serif Pro" panose="020F0502020204030204" pitchFamily="18" charset="0"/>
              </a:rPr>
              <a:t>x(t)</a:t>
            </a:r>
            <a:r>
              <a:rPr lang="en-US" b="0" i="0" dirty="0">
                <a:solidFill>
                  <a:srgbClr val="000000"/>
                </a:solidFill>
                <a:effectLst/>
                <a:latin typeface="Source Serif Pro" panose="020F0502020204030204" pitchFamily="18" charset="0"/>
              </a:rPr>
              <a:t> via a mapping function </a:t>
            </a:r>
            <a:r>
              <a:rPr lang="en-US" b="0" i="1" dirty="0">
                <a:solidFill>
                  <a:srgbClr val="000000"/>
                </a:solidFill>
                <a:effectLst/>
                <a:latin typeface="Source Serif Pro" panose="020F0502020204030204" pitchFamily="18" charset="0"/>
              </a:rPr>
              <a:t>f</a:t>
            </a:r>
            <a:r>
              <a:rPr lang="en-US" b="0" i="0" dirty="0">
                <a:solidFill>
                  <a:srgbClr val="000000"/>
                </a:solidFill>
                <a:effectLst/>
                <a:latin typeface="Source Serif Pro" panose="020F0502020204030204" pitchFamily="18" charset="0"/>
              </a:rPr>
              <a:t> and a noise model.</a:t>
            </a:r>
            <a:br>
              <a:rPr lang="en-US" b="0" i="0" dirty="0">
                <a:solidFill>
                  <a:srgbClr val="000000"/>
                </a:solidFill>
                <a:effectLst/>
                <a:latin typeface="Source Serif Pro" panose="020F0502020204030204" pitchFamily="18" charset="0"/>
              </a:rPr>
            </a:br>
            <a:br>
              <a:rPr lang="en-US" b="0" i="0" dirty="0">
                <a:solidFill>
                  <a:srgbClr val="000000"/>
                </a:solidFill>
                <a:effectLst/>
                <a:latin typeface="Source Serif Pro" panose="020F0502020204030204" pitchFamily="18" charset="0"/>
              </a:rPr>
            </a:br>
            <a:r>
              <a:rPr lang="en-US" b="0" i="0" dirty="0">
                <a:solidFill>
                  <a:srgbClr val="000000"/>
                </a:solidFill>
                <a:effectLst/>
                <a:latin typeface="Source Serif Pro" panose="02040603050405020204" pitchFamily="18" charset="0"/>
              </a:rPr>
              <a:t>The latent factors evolve according to their dynamics </a:t>
            </a:r>
            <a:r>
              <a:rPr lang="en-US" b="0" i="1" dirty="0">
                <a:solidFill>
                  <a:srgbClr val="000000"/>
                </a:solidFill>
                <a:effectLst/>
                <a:latin typeface="Source Serif Pro" panose="02040603050405020204" pitchFamily="18" charset="0"/>
              </a:rPr>
              <a:t>D</a:t>
            </a:r>
            <a:r>
              <a:rPr lang="en-US" b="0" i="0" dirty="0">
                <a:solidFill>
                  <a:srgbClr val="000000"/>
                </a:solidFill>
                <a:effectLst/>
                <a:latin typeface="Source Serif Pro" panose="02040603050405020204" pitchFamily="18" charset="0"/>
              </a:rPr>
              <a:t>. </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A central goal of the dimensionality reduction technique is learn an inference function </a:t>
            </a:r>
            <a:r>
              <a:rPr lang="en-US" b="0" i="1" dirty="0">
                <a:solidFill>
                  <a:srgbClr val="000000"/>
                </a:solidFill>
                <a:effectLst/>
                <a:latin typeface="Source Serif Pro" panose="02040603050405020204" pitchFamily="18" charset="0"/>
              </a:rPr>
              <a:t>φ</a:t>
            </a:r>
            <a:r>
              <a:rPr lang="en-US" b="0" i="0" dirty="0">
                <a:solidFill>
                  <a:srgbClr val="000000"/>
                </a:solidFill>
                <a:effectLst/>
                <a:latin typeface="Source Serif Pro" panose="02040603050405020204" pitchFamily="18" charset="0"/>
              </a:rPr>
              <a:t> which maps neural observations </a:t>
            </a:r>
            <a:r>
              <a:rPr lang="en-US" b="0" i="1" dirty="0">
                <a:solidFill>
                  <a:srgbClr val="000000"/>
                </a:solidFill>
                <a:effectLst/>
                <a:latin typeface="Source Serif Pro" panose="02040603050405020204" pitchFamily="18" charset="0"/>
              </a:rPr>
              <a:t>x(t)</a:t>
            </a:r>
            <a:r>
              <a:rPr lang="en-US" b="0" i="0" dirty="0">
                <a:solidFill>
                  <a:srgbClr val="000000"/>
                </a:solidFill>
                <a:effectLst/>
                <a:latin typeface="Source Serif Pro" panose="02040603050405020204" pitchFamily="18" charset="0"/>
              </a:rPr>
              <a:t> to latent factors </a:t>
            </a:r>
            <a:r>
              <a:rPr lang="en-US" b="0" i="1" dirty="0">
                <a:solidFill>
                  <a:srgbClr val="000000"/>
                </a:solidFill>
                <a:effectLst/>
                <a:latin typeface="Source Serif Pro" panose="02040603050405020204" pitchFamily="18" charset="0"/>
              </a:rPr>
              <a:t>z(t)</a:t>
            </a:r>
            <a:r>
              <a:rPr lang="en-US" b="0" i="0" dirty="0">
                <a:solidFill>
                  <a:srgbClr val="000000"/>
                </a:solidFill>
                <a:effectLst/>
                <a:latin typeface="Source Serif Pro" panose="02040603050405020204" pitchFamily="18" charset="0"/>
              </a:rPr>
              <a:t>.</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This inference function could be as simple as matrix multiplication or as complex as an implicit function implemented by a multi-step optimization procedure.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5599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ource Serif Pro" panose="020F0502020204030204" pitchFamily="18" charset="0"/>
              </a:rPr>
              <a:t>Conceptually, we have a generative model which maps latent factors </a:t>
            </a:r>
            <a:r>
              <a:rPr lang="en-US" b="0" i="1" dirty="0">
                <a:solidFill>
                  <a:srgbClr val="000000"/>
                </a:solidFill>
                <a:effectLst/>
                <a:latin typeface="Source Serif Pro" panose="020F0502020204030204" pitchFamily="18" charset="0"/>
              </a:rPr>
              <a:t>z(t)</a:t>
            </a:r>
            <a:r>
              <a:rPr lang="en-US" b="0" i="0" dirty="0">
                <a:solidFill>
                  <a:srgbClr val="000000"/>
                </a:solidFill>
                <a:effectLst/>
                <a:latin typeface="Source Serif Pro" panose="020F0502020204030204" pitchFamily="18" charset="0"/>
              </a:rPr>
              <a:t> to neural observations </a:t>
            </a:r>
            <a:r>
              <a:rPr lang="en-US" b="0" i="1" dirty="0">
                <a:solidFill>
                  <a:srgbClr val="000000"/>
                </a:solidFill>
                <a:effectLst/>
                <a:latin typeface="Source Serif Pro" panose="020F0502020204030204" pitchFamily="18" charset="0"/>
              </a:rPr>
              <a:t>x(t)</a:t>
            </a:r>
            <a:r>
              <a:rPr lang="en-US" b="0" i="0" dirty="0">
                <a:solidFill>
                  <a:srgbClr val="000000"/>
                </a:solidFill>
                <a:effectLst/>
                <a:latin typeface="Source Serif Pro" panose="020F0502020204030204" pitchFamily="18" charset="0"/>
              </a:rPr>
              <a:t> via a mapping function </a:t>
            </a:r>
            <a:r>
              <a:rPr lang="en-US" b="0" i="1" dirty="0">
                <a:solidFill>
                  <a:srgbClr val="000000"/>
                </a:solidFill>
                <a:effectLst/>
                <a:latin typeface="Source Serif Pro" panose="020F0502020204030204" pitchFamily="18" charset="0"/>
              </a:rPr>
              <a:t>f</a:t>
            </a:r>
            <a:r>
              <a:rPr lang="en-US" b="0" i="0" dirty="0">
                <a:solidFill>
                  <a:srgbClr val="000000"/>
                </a:solidFill>
                <a:effectLst/>
                <a:latin typeface="Source Serif Pro" panose="020F0502020204030204" pitchFamily="18" charset="0"/>
              </a:rPr>
              <a:t> and a noise model.</a:t>
            </a:r>
            <a:br>
              <a:rPr lang="en-US" b="0" i="0" dirty="0">
                <a:solidFill>
                  <a:srgbClr val="000000"/>
                </a:solidFill>
                <a:effectLst/>
                <a:latin typeface="Source Serif Pro" panose="020F0502020204030204" pitchFamily="18" charset="0"/>
              </a:rPr>
            </a:br>
            <a:br>
              <a:rPr lang="en-US" b="0" i="0" dirty="0">
                <a:solidFill>
                  <a:srgbClr val="000000"/>
                </a:solidFill>
                <a:effectLst/>
                <a:latin typeface="Source Serif Pro" panose="020F0502020204030204" pitchFamily="18" charset="0"/>
              </a:rPr>
            </a:br>
            <a:r>
              <a:rPr lang="en-US" b="0" i="0" dirty="0">
                <a:solidFill>
                  <a:srgbClr val="000000"/>
                </a:solidFill>
                <a:effectLst/>
                <a:latin typeface="Source Serif Pro" panose="02040603050405020204" pitchFamily="18" charset="0"/>
              </a:rPr>
              <a:t>The latent factors evolve according to their dynamics </a:t>
            </a:r>
            <a:r>
              <a:rPr lang="en-US" b="0" i="1" dirty="0">
                <a:solidFill>
                  <a:srgbClr val="000000"/>
                </a:solidFill>
                <a:effectLst/>
                <a:latin typeface="Source Serif Pro" panose="02040603050405020204" pitchFamily="18" charset="0"/>
              </a:rPr>
              <a:t>D</a:t>
            </a:r>
            <a:r>
              <a:rPr lang="en-US" b="0" i="0" dirty="0">
                <a:solidFill>
                  <a:srgbClr val="000000"/>
                </a:solidFill>
                <a:effectLst/>
                <a:latin typeface="Source Serif Pro" panose="02040603050405020204" pitchFamily="18" charset="0"/>
              </a:rPr>
              <a:t>. </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A central goal of the dimensionality reduction technique is learn an inference function </a:t>
            </a:r>
            <a:r>
              <a:rPr lang="en-US" b="0" i="1" dirty="0">
                <a:solidFill>
                  <a:srgbClr val="000000"/>
                </a:solidFill>
                <a:effectLst/>
                <a:latin typeface="Source Serif Pro" panose="02040603050405020204" pitchFamily="18" charset="0"/>
              </a:rPr>
              <a:t>φ</a:t>
            </a:r>
            <a:r>
              <a:rPr lang="en-US" b="0" i="0" dirty="0">
                <a:solidFill>
                  <a:srgbClr val="000000"/>
                </a:solidFill>
                <a:effectLst/>
                <a:latin typeface="Source Serif Pro" panose="02040603050405020204" pitchFamily="18" charset="0"/>
              </a:rPr>
              <a:t> which maps neural observations </a:t>
            </a:r>
            <a:r>
              <a:rPr lang="en-US" b="0" i="1" dirty="0">
                <a:solidFill>
                  <a:srgbClr val="000000"/>
                </a:solidFill>
                <a:effectLst/>
                <a:latin typeface="Source Serif Pro" panose="02040603050405020204" pitchFamily="18" charset="0"/>
              </a:rPr>
              <a:t>x(t)</a:t>
            </a:r>
            <a:r>
              <a:rPr lang="en-US" b="0" i="0" dirty="0">
                <a:solidFill>
                  <a:srgbClr val="000000"/>
                </a:solidFill>
                <a:effectLst/>
                <a:latin typeface="Source Serif Pro" panose="02040603050405020204" pitchFamily="18" charset="0"/>
              </a:rPr>
              <a:t> to latent factors </a:t>
            </a:r>
            <a:r>
              <a:rPr lang="en-US" b="0" i="1" dirty="0">
                <a:solidFill>
                  <a:srgbClr val="000000"/>
                </a:solidFill>
                <a:effectLst/>
                <a:latin typeface="Source Serif Pro" panose="02040603050405020204" pitchFamily="18" charset="0"/>
              </a:rPr>
              <a:t>z(t)</a:t>
            </a:r>
            <a:r>
              <a:rPr lang="en-US" b="0" i="0" dirty="0">
                <a:solidFill>
                  <a:srgbClr val="000000"/>
                </a:solidFill>
                <a:effectLst/>
                <a:latin typeface="Source Serif Pro" panose="02040603050405020204" pitchFamily="18" charset="0"/>
              </a:rPr>
              <a:t>.</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This inference function could be as simple as matrix multiplication or as complex as an implicit function implemented by a multi-step optimization procedure.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4263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ource Serif Pro" panose="020F0502020204030204" pitchFamily="18" charset="0"/>
              </a:rPr>
              <a:t>Conceptually, we have a generative model which maps latent factors </a:t>
            </a:r>
            <a:r>
              <a:rPr lang="en-US" b="0" i="1" dirty="0">
                <a:solidFill>
                  <a:srgbClr val="000000"/>
                </a:solidFill>
                <a:effectLst/>
                <a:latin typeface="Source Serif Pro" panose="020F0502020204030204" pitchFamily="18" charset="0"/>
              </a:rPr>
              <a:t>z(t)</a:t>
            </a:r>
            <a:r>
              <a:rPr lang="en-US" b="0" i="0" dirty="0">
                <a:solidFill>
                  <a:srgbClr val="000000"/>
                </a:solidFill>
                <a:effectLst/>
                <a:latin typeface="Source Serif Pro" panose="020F0502020204030204" pitchFamily="18" charset="0"/>
              </a:rPr>
              <a:t> to neural observations </a:t>
            </a:r>
            <a:r>
              <a:rPr lang="en-US" b="0" i="1" dirty="0">
                <a:solidFill>
                  <a:srgbClr val="000000"/>
                </a:solidFill>
                <a:effectLst/>
                <a:latin typeface="Source Serif Pro" panose="020F0502020204030204" pitchFamily="18" charset="0"/>
              </a:rPr>
              <a:t>x(t)</a:t>
            </a:r>
            <a:r>
              <a:rPr lang="en-US" b="0" i="0" dirty="0">
                <a:solidFill>
                  <a:srgbClr val="000000"/>
                </a:solidFill>
                <a:effectLst/>
                <a:latin typeface="Source Serif Pro" panose="020F0502020204030204" pitchFamily="18" charset="0"/>
              </a:rPr>
              <a:t> via a mapping function </a:t>
            </a:r>
            <a:r>
              <a:rPr lang="en-US" b="0" i="1" dirty="0">
                <a:solidFill>
                  <a:srgbClr val="000000"/>
                </a:solidFill>
                <a:effectLst/>
                <a:latin typeface="Source Serif Pro" panose="020F0502020204030204" pitchFamily="18" charset="0"/>
              </a:rPr>
              <a:t>f</a:t>
            </a:r>
            <a:r>
              <a:rPr lang="en-US" b="0" i="0" dirty="0">
                <a:solidFill>
                  <a:srgbClr val="000000"/>
                </a:solidFill>
                <a:effectLst/>
                <a:latin typeface="Source Serif Pro" panose="020F0502020204030204" pitchFamily="18" charset="0"/>
              </a:rPr>
              <a:t> and a noise model.</a:t>
            </a:r>
            <a:br>
              <a:rPr lang="en-US" b="0" i="0" dirty="0">
                <a:solidFill>
                  <a:srgbClr val="000000"/>
                </a:solidFill>
                <a:effectLst/>
                <a:latin typeface="Source Serif Pro" panose="020F0502020204030204" pitchFamily="18" charset="0"/>
              </a:rPr>
            </a:br>
            <a:br>
              <a:rPr lang="en-US" b="0" i="0" dirty="0">
                <a:solidFill>
                  <a:srgbClr val="000000"/>
                </a:solidFill>
                <a:effectLst/>
                <a:latin typeface="Source Serif Pro" panose="020F0502020204030204" pitchFamily="18" charset="0"/>
              </a:rPr>
            </a:br>
            <a:r>
              <a:rPr lang="en-US" b="0" i="0" dirty="0">
                <a:solidFill>
                  <a:srgbClr val="000000"/>
                </a:solidFill>
                <a:effectLst/>
                <a:latin typeface="Source Serif Pro" panose="02040603050405020204" pitchFamily="18" charset="0"/>
              </a:rPr>
              <a:t>The latent factors evolve according to their dynamics </a:t>
            </a:r>
            <a:r>
              <a:rPr lang="en-US" b="0" i="1" dirty="0">
                <a:solidFill>
                  <a:srgbClr val="000000"/>
                </a:solidFill>
                <a:effectLst/>
                <a:latin typeface="Source Serif Pro" panose="02040603050405020204" pitchFamily="18" charset="0"/>
              </a:rPr>
              <a:t>D</a:t>
            </a:r>
            <a:r>
              <a:rPr lang="en-US" b="0" i="0" dirty="0">
                <a:solidFill>
                  <a:srgbClr val="000000"/>
                </a:solidFill>
                <a:effectLst/>
                <a:latin typeface="Source Serif Pro" panose="02040603050405020204" pitchFamily="18" charset="0"/>
              </a:rPr>
              <a:t>. </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A central goal of the dimensionality reduction technique is learn an inference function </a:t>
            </a:r>
            <a:r>
              <a:rPr lang="en-US" b="0" i="1" dirty="0">
                <a:solidFill>
                  <a:srgbClr val="000000"/>
                </a:solidFill>
                <a:effectLst/>
                <a:latin typeface="Source Serif Pro" panose="02040603050405020204" pitchFamily="18" charset="0"/>
              </a:rPr>
              <a:t>φ</a:t>
            </a:r>
            <a:r>
              <a:rPr lang="en-US" b="0" i="0" dirty="0">
                <a:solidFill>
                  <a:srgbClr val="000000"/>
                </a:solidFill>
                <a:effectLst/>
                <a:latin typeface="Source Serif Pro" panose="02040603050405020204" pitchFamily="18" charset="0"/>
              </a:rPr>
              <a:t> which maps neural observations </a:t>
            </a:r>
            <a:r>
              <a:rPr lang="en-US" b="0" i="1" dirty="0">
                <a:solidFill>
                  <a:srgbClr val="000000"/>
                </a:solidFill>
                <a:effectLst/>
                <a:latin typeface="Source Serif Pro" panose="02040603050405020204" pitchFamily="18" charset="0"/>
              </a:rPr>
              <a:t>x(t)</a:t>
            </a:r>
            <a:r>
              <a:rPr lang="en-US" b="0" i="0" dirty="0">
                <a:solidFill>
                  <a:srgbClr val="000000"/>
                </a:solidFill>
                <a:effectLst/>
                <a:latin typeface="Source Serif Pro" panose="02040603050405020204" pitchFamily="18" charset="0"/>
              </a:rPr>
              <a:t> to latent factors </a:t>
            </a:r>
            <a:r>
              <a:rPr lang="en-US" b="0" i="1" dirty="0">
                <a:solidFill>
                  <a:srgbClr val="000000"/>
                </a:solidFill>
                <a:effectLst/>
                <a:latin typeface="Source Serif Pro" panose="02040603050405020204" pitchFamily="18" charset="0"/>
              </a:rPr>
              <a:t>z(t)</a:t>
            </a:r>
            <a:r>
              <a:rPr lang="en-US" b="0" i="0" dirty="0">
                <a:solidFill>
                  <a:srgbClr val="000000"/>
                </a:solidFill>
                <a:effectLst/>
                <a:latin typeface="Source Serif Pro" panose="02040603050405020204" pitchFamily="18" charset="0"/>
              </a:rPr>
              <a:t>.</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This inference function could be as simple as matrix multiplication or as complex as an implicit function implemented by a multi-step optimization procedure.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5974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study the neural dynamics of a brain circuit at different levels.</a:t>
            </a:r>
          </a:p>
          <a:p>
            <a:endParaRPr lang="en-US" dirty="0"/>
          </a:p>
          <a:p>
            <a:r>
              <a:rPr lang="en-US" dirty="0"/>
              <a:t>We can study oscillations,</a:t>
            </a:r>
          </a:p>
          <a:p>
            <a:endParaRPr lang="en-US" dirty="0"/>
          </a:p>
          <a:p>
            <a:r>
              <a:rPr lang="en-US" dirty="0"/>
              <a:t>Spiking activity, and it’s relationship with the oscillations,</a:t>
            </a:r>
          </a:p>
          <a:p>
            <a:endParaRPr lang="en-US" dirty="0"/>
          </a:p>
          <a:p>
            <a:r>
              <a:rPr lang="en-US" dirty="0"/>
              <a:t>Or cell assembly composition and its structuring via oscillations</a:t>
            </a:r>
          </a:p>
          <a:p>
            <a:endParaRPr lang="en-US" dirty="0"/>
          </a:p>
          <a:p>
            <a:r>
              <a:rPr lang="en-US" dirty="0"/>
              <a:t>For the remaining 3 parts of the talk, I will focus on these different levels of analysis and how I used them to study CA1 dynamics organization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14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Latent variable models assume that neural activity is generated by a set of low-dimensional latent states.</a:t>
            </a:r>
            <a:endParaRPr lang="en-US" b="0" i="0" dirty="0">
              <a:solidFill>
                <a:srgbClr val="000000"/>
              </a:solidFill>
              <a:effectLst/>
              <a:latin typeface="Source Serif Pro" panose="020F0502020204030204" pitchFamily="18" charset="0"/>
            </a:endParaRPr>
          </a:p>
          <a:p>
            <a:endParaRPr lang="en-US" b="0" i="0" dirty="0">
              <a:solidFill>
                <a:srgbClr val="000000"/>
              </a:solidFill>
              <a:effectLst/>
              <a:latin typeface="Source Serif Pro" panose="020F0502020204030204" pitchFamily="18" charset="0"/>
            </a:endParaRPr>
          </a:p>
          <a:p>
            <a:r>
              <a:rPr lang="en-US" b="0" i="0" dirty="0">
                <a:solidFill>
                  <a:srgbClr val="000000"/>
                </a:solidFill>
                <a:effectLst/>
                <a:latin typeface="Source Serif Pro" panose="020F0502020204030204" pitchFamily="18" charset="0"/>
              </a:rPr>
              <a:t>Conceptually, we have a generative model which maps latent factors </a:t>
            </a:r>
            <a:r>
              <a:rPr lang="en-US" b="0" i="1" dirty="0">
                <a:solidFill>
                  <a:srgbClr val="000000"/>
                </a:solidFill>
                <a:effectLst/>
                <a:latin typeface="Source Serif Pro" panose="020F0502020204030204" pitchFamily="18" charset="0"/>
              </a:rPr>
              <a:t>z(t)</a:t>
            </a:r>
            <a:r>
              <a:rPr lang="en-US" b="0" i="0" dirty="0">
                <a:solidFill>
                  <a:srgbClr val="000000"/>
                </a:solidFill>
                <a:effectLst/>
                <a:latin typeface="Source Serif Pro" panose="020F0502020204030204" pitchFamily="18" charset="0"/>
              </a:rPr>
              <a:t> to neural observations </a:t>
            </a:r>
            <a:r>
              <a:rPr lang="en-US" b="0" i="1" dirty="0">
                <a:solidFill>
                  <a:srgbClr val="000000"/>
                </a:solidFill>
                <a:effectLst/>
                <a:latin typeface="Source Serif Pro" panose="020F0502020204030204" pitchFamily="18" charset="0"/>
              </a:rPr>
              <a:t>x(t)</a:t>
            </a:r>
            <a:r>
              <a:rPr lang="en-US" b="0" i="0" dirty="0">
                <a:solidFill>
                  <a:srgbClr val="000000"/>
                </a:solidFill>
                <a:effectLst/>
                <a:latin typeface="Source Serif Pro" panose="020F0502020204030204" pitchFamily="18" charset="0"/>
              </a:rPr>
              <a:t> via a mapping function </a:t>
            </a:r>
            <a:r>
              <a:rPr lang="en-US" b="0" i="1" dirty="0">
                <a:solidFill>
                  <a:srgbClr val="000000"/>
                </a:solidFill>
                <a:effectLst/>
                <a:latin typeface="Source Serif Pro" panose="020F0502020204030204" pitchFamily="18" charset="0"/>
              </a:rPr>
              <a:t>f</a:t>
            </a:r>
            <a:r>
              <a:rPr lang="en-US" b="0" i="0" dirty="0">
                <a:solidFill>
                  <a:srgbClr val="000000"/>
                </a:solidFill>
                <a:effectLst/>
                <a:latin typeface="Source Serif Pro" panose="020F0502020204030204" pitchFamily="18" charset="0"/>
              </a:rPr>
              <a:t> and a noise model.</a:t>
            </a:r>
            <a:br>
              <a:rPr lang="en-US" b="0" i="0" dirty="0">
                <a:solidFill>
                  <a:srgbClr val="000000"/>
                </a:solidFill>
                <a:effectLst/>
                <a:latin typeface="Source Serif Pro" panose="020F0502020204030204" pitchFamily="18" charset="0"/>
              </a:rPr>
            </a:br>
            <a:br>
              <a:rPr lang="en-US" b="0" i="0" dirty="0">
                <a:solidFill>
                  <a:srgbClr val="000000"/>
                </a:solidFill>
                <a:effectLst/>
                <a:latin typeface="Source Serif Pro" panose="020F0502020204030204" pitchFamily="18" charset="0"/>
              </a:rPr>
            </a:br>
            <a:r>
              <a:rPr lang="en-US" b="0" i="0" dirty="0">
                <a:solidFill>
                  <a:srgbClr val="000000"/>
                </a:solidFill>
                <a:effectLst/>
                <a:latin typeface="Source Serif Pro" panose="02040603050405020204" pitchFamily="18" charset="0"/>
              </a:rPr>
              <a:t>The latent factors evolve according to their dynamics </a:t>
            </a:r>
            <a:r>
              <a:rPr lang="en-US" b="0" i="1" dirty="0">
                <a:solidFill>
                  <a:srgbClr val="000000"/>
                </a:solidFill>
                <a:effectLst/>
                <a:latin typeface="Source Serif Pro" panose="02040603050405020204" pitchFamily="18" charset="0"/>
              </a:rPr>
              <a:t>D</a:t>
            </a:r>
            <a:r>
              <a:rPr lang="en-US" b="0" i="0" dirty="0">
                <a:solidFill>
                  <a:srgbClr val="000000"/>
                </a:solidFill>
                <a:effectLst/>
                <a:latin typeface="Source Serif Pro" panose="02040603050405020204" pitchFamily="18" charset="0"/>
              </a:rPr>
              <a:t>. </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A central goal of the dimensionality reduction technique is learn an inference function </a:t>
            </a:r>
            <a:r>
              <a:rPr lang="en-US" b="0" i="1" dirty="0">
                <a:solidFill>
                  <a:srgbClr val="000000"/>
                </a:solidFill>
                <a:effectLst/>
                <a:latin typeface="Source Serif Pro" panose="02040603050405020204" pitchFamily="18" charset="0"/>
              </a:rPr>
              <a:t>φ</a:t>
            </a:r>
            <a:r>
              <a:rPr lang="en-US" b="0" i="0" dirty="0">
                <a:solidFill>
                  <a:srgbClr val="000000"/>
                </a:solidFill>
                <a:effectLst/>
                <a:latin typeface="Source Serif Pro" panose="02040603050405020204" pitchFamily="18" charset="0"/>
              </a:rPr>
              <a:t> which maps neural observations </a:t>
            </a:r>
            <a:r>
              <a:rPr lang="en-US" b="0" i="1" dirty="0">
                <a:solidFill>
                  <a:srgbClr val="000000"/>
                </a:solidFill>
                <a:effectLst/>
                <a:latin typeface="Source Serif Pro" panose="02040603050405020204" pitchFamily="18" charset="0"/>
              </a:rPr>
              <a:t>x(t)</a:t>
            </a:r>
            <a:r>
              <a:rPr lang="en-US" b="0" i="0" dirty="0">
                <a:solidFill>
                  <a:srgbClr val="000000"/>
                </a:solidFill>
                <a:effectLst/>
                <a:latin typeface="Source Serif Pro" panose="02040603050405020204" pitchFamily="18" charset="0"/>
              </a:rPr>
              <a:t> to latent factors </a:t>
            </a:r>
            <a:r>
              <a:rPr lang="en-US" b="0" i="1" dirty="0">
                <a:solidFill>
                  <a:srgbClr val="000000"/>
                </a:solidFill>
                <a:effectLst/>
                <a:latin typeface="Source Serif Pro" panose="02040603050405020204" pitchFamily="18" charset="0"/>
              </a:rPr>
              <a:t>z(t)</a:t>
            </a:r>
            <a:r>
              <a:rPr lang="en-US" b="0" i="0" dirty="0">
                <a:solidFill>
                  <a:srgbClr val="000000"/>
                </a:solidFill>
                <a:effectLst/>
                <a:latin typeface="Source Serif Pro" panose="02040603050405020204" pitchFamily="18" charset="0"/>
              </a:rPr>
              <a:t>.</a:t>
            </a:r>
            <a:br>
              <a:rPr lang="en-US" b="0" i="0" dirty="0">
                <a:solidFill>
                  <a:srgbClr val="000000"/>
                </a:solidFill>
                <a:effectLst/>
                <a:latin typeface="Source Serif Pro" panose="02040603050405020204" pitchFamily="18" charset="0"/>
              </a:rPr>
            </a:br>
            <a:br>
              <a:rPr lang="en-US" b="0" i="0" dirty="0">
                <a:solidFill>
                  <a:srgbClr val="000000"/>
                </a:solidFill>
                <a:effectLst/>
                <a:latin typeface="Source Serif Pro" panose="02040603050405020204" pitchFamily="18" charset="0"/>
              </a:rPr>
            </a:br>
            <a:r>
              <a:rPr lang="en-US" b="0" i="0" dirty="0">
                <a:solidFill>
                  <a:srgbClr val="000000"/>
                </a:solidFill>
                <a:effectLst/>
                <a:latin typeface="Source Serif Pro" panose="02040603050405020204" pitchFamily="18" charset="0"/>
              </a:rPr>
              <a:t>This inference function could be as simple as matrix multiplication or as complex as an implicit function implemented by a multi-step optimization procedure.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AE580C-0352-454D-A97A-E51CA3A69B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242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198</a:t>
            </a:fld>
            <a:endParaRPr lang="en-US"/>
          </a:p>
        </p:txBody>
      </p:sp>
    </p:spTree>
    <p:extLst>
      <p:ext uri="{BB962C8B-B14F-4D97-AF65-F5344CB8AC3E}">
        <p14:creationId xmlns:p14="http://schemas.microsoft.com/office/powerpoint/2010/main" val="34845529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221</a:t>
            </a:fld>
            <a:endParaRPr lang="en-US"/>
          </a:p>
        </p:txBody>
      </p:sp>
    </p:spTree>
    <p:extLst>
      <p:ext uri="{BB962C8B-B14F-4D97-AF65-F5344CB8AC3E}">
        <p14:creationId xmlns:p14="http://schemas.microsoft.com/office/powerpoint/2010/main" val="33719865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When </a:t>
            </a:r>
            <a:r>
              <a:rPr lang="en-US" b="1" i="0" dirty="0">
                <a:solidFill>
                  <a:srgbClr val="242424"/>
                </a:solidFill>
                <a:effectLst/>
                <a:latin typeface="source-serif-pro"/>
              </a:rPr>
              <a:t>selecting an optimization</a:t>
            </a:r>
            <a:r>
              <a:rPr lang="en-US" b="0" i="0" dirty="0">
                <a:solidFill>
                  <a:srgbClr val="242424"/>
                </a:solidFill>
                <a:effectLst/>
                <a:latin typeface="source-serif-pro"/>
              </a:rPr>
              <a:t> algorithm, </a:t>
            </a:r>
            <a:r>
              <a:rPr lang="en-US" b="1" i="0" dirty="0">
                <a:solidFill>
                  <a:srgbClr val="242424"/>
                </a:solidFill>
                <a:effectLst/>
                <a:latin typeface="source-serif-pro"/>
              </a:rPr>
              <a:t>it is essential to consider whether the loss function is convex or non-convex. </a:t>
            </a:r>
            <a:r>
              <a:rPr lang="en-US" b="0" i="0" dirty="0">
                <a:solidFill>
                  <a:srgbClr val="242424"/>
                </a:solidFill>
                <a:effectLst/>
                <a:latin typeface="source-serif-pro"/>
              </a:rPr>
              <a:t>A convex loss function has only one global minimum and no local minima, making it easier to solve with a simpler optimization algorithm. However, a non-convex loss function has both local and global minima and requires an advanced optimization algorithm to find the global minimum.</a:t>
            </a:r>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280</a:t>
            </a:fld>
            <a:endParaRPr lang="en-US"/>
          </a:p>
        </p:txBody>
      </p:sp>
    </p:spTree>
    <p:extLst>
      <p:ext uri="{BB962C8B-B14F-4D97-AF65-F5344CB8AC3E}">
        <p14:creationId xmlns:p14="http://schemas.microsoft.com/office/powerpoint/2010/main" val="30849767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When </a:t>
            </a:r>
            <a:r>
              <a:rPr lang="en-US" b="1" i="0" dirty="0">
                <a:solidFill>
                  <a:srgbClr val="242424"/>
                </a:solidFill>
                <a:effectLst/>
                <a:latin typeface="source-serif-pro"/>
              </a:rPr>
              <a:t>selecting an optimization</a:t>
            </a:r>
            <a:r>
              <a:rPr lang="en-US" b="0" i="0" dirty="0">
                <a:solidFill>
                  <a:srgbClr val="242424"/>
                </a:solidFill>
                <a:effectLst/>
                <a:latin typeface="source-serif-pro"/>
              </a:rPr>
              <a:t> algorithm, </a:t>
            </a:r>
            <a:r>
              <a:rPr lang="en-US" b="1" i="0" dirty="0">
                <a:solidFill>
                  <a:srgbClr val="242424"/>
                </a:solidFill>
                <a:effectLst/>
                <a:latin typeface="source-serif-pro"/>
              </a:rPr>
              <a:t>it is essential to consider whether the loss function is convex or non-convex. </a:t>
            </a:r>
            <a:r>
              <a:rPr lang="en-US" b="0" i="0" dirty="0">
                <a:solidFill>
                  <a:srgbClr val="242424"/>
                </a:solidFill>
                <a:effectLst/>
                <a:latin typeface="source-serif-pro"/>
              </a:rPr>
              <a:t>A convex loss function has only one global minimum and no local minima, making it easier to solve with a simpler optimization algorithm. However, a non-convex loss function has both local and global minima and requires an advanced optimization algorithm to find the global minimum.</a:t>
            </a:r>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281</a:t>
            </a:fld>
            <a:endParaRPr lang="en-US"/>
          </a:p>
        </p:txBody>
      </p:sp>
    </p:spTree>
    <p:extLst>
      <p:ext uri="{BB962C8B-B14F-4D97-AF65-F5344CB8AC3E}">
        <p14:creationId xmlns:p14="http://schemas.microsoft.com/office/powerpoint/2010/main" val="1401861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322</a:t>
            </a:fld>
            <a:endParaRPr lang="en-US"/>
          </a:p>
        </p:txBody>
      </p:sp>
    </p:spTree>
    <p:extLst>
      <p:ext uri="{BB962C8B-B14F-4D97-AF65-F5344CB8AC3E}">
        <p14:creationId xmlns:p14="http://schemas.microsoft.com/office/powerpoint/2010/main" val="346528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The only constraint is that our transformation must be </a:t>
            </a:r>
            <a:r>
              <a:rPr lang="en-US" b="0" i="1" dirty="0">
                <a:effectLst/>
                <a:latin typeface="-apple-system"/>
              </a:rPr>
              <a:t>linear</a:t>
            </a:r>
            <a:r>
              <a:rPr lang="en-US" b="0" i="0" dirty="0">
                <a:effectLst/>
                <a:latin typeface="-apple-system"/>
              </a:rPr>
              <a:t>. Intuitively, a linear transformation is one in which a straight line before the transformation results in a straight line after the transformation.</a:t>
            </a:r>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53</a:t>
            </a:fld>
            <a:endParaRPr lang="en-US"/>
          </a:p>
        </p:txBody>
      </p:sp>
    </p:spTree>
    <p:extLst>
      <p:ext uri="{BB962C8B-B14F-4D97-AF65-F5344CB8AC3E}">
        <p14:creationId xmlns:p14="http://schemas.microsoft.com/office/powerpoint/2010/main" val="41969353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323</a:t>
            </a:fld>
            <a:endParaRPr lang="en-US"/>
          </a:p>
        </p:txBody>
      </p:sp>
    </p:spTree>
    <p:extLst>
      <p:ext uri="{BB962C8B-B14F-4D97-AF65-F5344CB8AC3E}">
        <p14:creationId xmlns:p14="http://schemas.microsoft.com/office/powerpoint/2010/main" val="20382746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324</a:t>
            </a:fld>
            <a:endParaRPr lang="en-US"/>
          </a:p>
        </p:txBody>
      </p:sp>
    </p:spTree>
    <p:extLst>
      <p:ext uri="{BB962C8B-B14F-4D97-AF65-F5344CB8AC3E}">
        <p14:creationId xmlns:p14="http://schemas.microsoft.com/office/powerpoint/2010/main" val="1062067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325</a:t>
            </a:fld>
            <a:endParaRPr lang="en-US"/>
          </a:p>
        </p:txBody>
      </p:sp>
    </p:spTree>
    <p:extLst>
      <p:ext uri="{BB962C8B-B14F-4D97-AF65-F5344CB8AC3E}">
        <p14:creationId xmlns:p14="http://schemas.microsoft.com/office/powerpoint/2010/main" val="42390532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326</a:t>
            </a:fld>
            <a:endParaRPr lang="en-US"/>
          </a:p>
        </p:txBody>
      </p:sp>
    </p:spTree>
    <p:extLst>
      <p:ext uri="{BB962C8B-B14F-4D97-AF65-F5344CB8AC3E}">
        <p14:creationId xmlns:p14="http://schemas.microsoft.com/office/powerpoint/2010/main" val="25809097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327</a:t>
            </a:fld>
            <a:endParaRPr lang="en-US"/>
          </a:p>
        </p:txBody>
      </p:sp>
    </p:spTree>
    <p:extLst>
      <p:ext uri="{BB962C8B-B14F-4D97-AF65-F5344CB8AC3E}">
        <p14:creationId xmlns:p14="http://schemas.microsoft.com/office/powerpoint/2010/main" val="8735402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328</a:t>
            </a:fld>
            <a:endParaRPr lang="en-US"/>
          </a:p>
        </p:txBody>
      </p:sp>
    </p:spTree>
    <p:extLst>
      <p:ext uri="{BB962C8B-B14F-4D97-AF65-F5344CB8AC3E}">
        <p14:creationId xmlns:p14="http://schemas.microsoft.com/office/powerpoint/2010/main" val="41760435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329</a:t>
            </a:fld>
            <a:endParaRPr lang="en-US"/>
          </a:p>
        </p:txBody>
      </p:sp>
    </p:spTree>
    <p:extLst>
      <p:ext uri="{BB962C8B-B14F-4D97-AF65-F5344CB8AC3E}">
        <p14:creationId xmlns:p14="http://schemas.microsoft.com/office/powerpoint/2010/main" val="4234566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330</a:t>
            </a:fld>
            <a:endParaRPr lang="en-US"/>
          </a:p>
        </p:txBody>
      </p:sp>
    </p:spTree>
    <p:extLst>
      <p:ext uri="{BB962C8B-B14F-4D97-AF65-F5344CB8AC3E}">
        <p14:creationId xmlns:p14="http://schemas.microsoft.com/office/powerpoint/2010/main" val="24517672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332</a:t>
            </a:fld>
            <a:endParaRPr lang="en-US"/>
          </a:p>
        </p:txBody>
      </p:sp>
    </p:spTree>
    <p:extLst>
      <p:ext uri="{BB962C8B-B14F-4D97-AF65-F5344CB8AC3E}">
        <p14:creationId xmlns:p14="http://schemas.microsoft.com/office/powerpoint/2010/main" val="752425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333</a:t>
            </a:fld>
            <a:endParaRPr lang="en-US"/>
          </a:p>
        </p:txBody>
      </p:sp>
    </p:spTree>
    <p:extLst>
      <p:ext uri="{BB962C8B-B14F-4D97-AF65-F5344CB8AC3E}">
        <p14:creationId xmlns:p14="http://schemas.microsoft.com/office/powerpoint/2010/main" val="3055446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the x-axis by k</a:t>
            </a:r>
          </a:p>
          <a:p>
            <a:r>
              <a:rPr lang="en-US" dirty="0"/>
              <a:t>Scale the y-axis by k</a:t>
            </a:r>
          </a:p>
        </p:txBody>
      </p:sp>
      <p:sp>
        <p:nvSpPr>
          <p:cNvPr id="4" name="Slide Number Placeholder 3"/>
          <p:cNvSpPr>
            <a:spLocks noGrp="1"/>
          </p:cNvSpPr>
          <p:nvPr>
            <p:ph type="sldNum" sz="quarter" idx="5"/>
          </p:nvPr>
        </p:nvSpPr>
        <p:spPr/>
        <p:txBody>
          <a:bodyPr/>
          <a:lstStyle/>
          <a:p>
            <a:fld id="{C7C0DDCA-AABC-4F07-94A6-FE768BF4C64B}" type="slidenum">
              <a:rPr lang="en-US" smtClean="0"/>
              <a:t>59</a:t>
            </a:fld>
            <a:endParaRPr lang="en-US"/>
          </a:p>
        </p:txBody>
      </p:sp>
    </p:spTree>
    <p:extLst>
      <p:ext uri="{BB962C8B-B14F-4D97-AF65-F5344CB8AC3E}">
        <p14:creationId xmlns:p14="http://schemas.microsoft.com/office/powerpoint/2010/main" val="30312346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334</a:t>
            </a:fld>
            <a:endParaRPr lang="en-US"/>
          </a:p>
        </p:txBody>
      </p:sp>
    </p:spTree>
    <p:extLst>
      <p:ext uri="{BB962C8B-B14F-4D97-AF65-F5344CB8AC3E}">
        <p14:creationId xmlns:p14="http://schemas.microsoft.com/office/powerpoint/2010/main" val="37236520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335</a:t>
            </a:fld>
            <a:endParaRPr lang="en-US"/>
          </a:p>
        </p:txBody>
      </p:sp>
    </p:spTree>
    <p:extLst>
      <p:ext uri="{BB962C8B-B14F-4D97-AF65-F5344CB8AC3E}">
        <p14:creationId xmlns:p14="http://schemas.microsoft.com/office/powerpoint/2010/main" val="16803192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336</a:t>
            </a:fld>
            <a:endParaRPr lang="en-US"/>
          </a:p>
        </p:txBody>
      </p:sp>
    </p:spTree>
    <p:extLst>
      <p:ext uri="{BB962C8B-B14F-4D97-AF65-F5344CB8AC3E}">
        <p14:creationId xmlns:p14="http://schemas.microsoft.com/office/powerpoint/2010/main" val="36375051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337</a:t>
            </a:fld>
            <a:endParaRPr lang="en-US"/>
          </a:p>
        </p:txBody>
      </p:sp>
    </p:spTree>
    <p:extLst>
      <p:ext uri="{BB962C8B-B14F-4D97-AF65-F5344CB8AC3E}">
        <p14:creationId xmlns:p14="http://schemas.microsoft.com/office/powerpoint/2010/main" val="7634194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338</a:t>
            </a:fld>
            <a:endParaRPr lang="en-US"/>
          </a:p>
        </p:txBody>
      </p:sp>
    </p:spTree>
    <p:extLst>
      <p:ext uri="{BB962C8B-B14F-4D97-AF65-F5344CB8AC3E}">
        <p14:creationId xmlns:p14="http://schemas.microsoft.com/office/powerpoint/2010/main" val="32966796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Helvetica" panose="020B0500000000000000" pitchFamily="34" charset="0"/>
              </a:rPr>
              <a:t>Although it might sound intuitive that LDA is superior to PCA for a multi-class classification task where the class labels are known, this might not always the case.</a:t>
            </a:r>
            <a:br>
              <a:rPr lang="en-US" b="0" i="0" dirty="0">
                <a:solidFill>
                  <a:srgbClr val="111111"/>
                </a:solidFill>
                <a:effectLst/>
                <a:latin typeface="Helvetica" panose="020B0500000000000000" pitchFamily="34" charset="0"/>
              </a:rPr>
            </a:br>
            <a:r>
              <a:rPr lang="en-US" b="0" i="0" dirty="0">
                <a:solidFill>
                  <a:srgbClr val="111111"/>
                </a:solidFill>
                <a:effectLst/>
                <a:latin typeface="Helvetica" panose="020B0500000000000000" pitchFamily="34" charset="0"/>
              </a:rPr>
              <a:t>For example, comparisons between classification accuracies for image recognition after using PCA or LDA show that PCA tends to outperform LDA if the number of samples per class is relatively small (</a:t>
            </a:r>
            <a:r>
              <a:rPr lang="en-US" b="0" i="0" u="none" strike="noStrike" dirty="0">
                <a:solidFill>
                  <a:srgbClr val="0479A8"/>
                </a:solidFill>
                <a:effectLst/>
                <a:latin typeface="Helvetica" panose="020B0500000000000000" pitchFamily="34" charset="0"/>
                <a:hlinkClick r:id="rId3"/>
              </a:rPr>
              <a:t>PCA vs. LDA</a:t>
            </a:r>
            <a:r>
              <a:rPr lang="en-US" b="0" i="0" dirty="0">
                <a:solidFill>
                  <a:srgbClr val="111111"/>
                </a:solidFill>
                <a:effectLst/>
                <a:latin typeface="Helvetica" panose="020B0500000000000000" pitchFamily="34" charset="0"/>
              </a:rPr>
              <a:t>, A.M. Martinez et al., 2001). In practice, it is also not uncommon to use both LDA and PCA in combination: E.g., PCA for dimensionality reduction followed by an LDA.</a:t>
            </a:r>
          </a:p>
          <a:p>
            <a:br>
              <a:rPr lang="en-US" dirty="0"/>
            </a:br>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340</a:t>
            </a:fld>
            <a:endParaRPr lang="en-US"/>
          </a:p>
        </p:txBody>
      </p:sp>
    </p:spTree>
    <p:extLst>
      <p:ext uri="{BB962C8B-B14F-4D97-AF65-F5344CB8AC3E}">
        <p14:creationId xmlns:p14="http://schemas.microsoft.com/office/powerpoint/2010/main" val="6173523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341</a:t>
            </a:fld>
            <a:endParaRPr lang="en-US"/>
          </a:p>
        </p:txBody>
      </p:sp>
    </p:spTree>
    <p:extLst>
      <p:ext uri="{BB962C8B-B14F-4D97-AF65-F5344CB8AC3E}">
        <p14:creationId xmlns:p14="http://schemas.microsoft.com/office/powerpoint/2010/main" val="8481136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346</a:t>
            </a:fld>
            <a:endParaRPr lang="en-US"/>
          </a:p>
        </p:txBody>
      </p:sp>
    </p:spTree>
    <p:extLst>
      <p:ext uri="{BB962C8B-B14F-4D97-AF65-F5344CB8AC3E}">
        <p14:creationId xmlns:p14="http://schemas.microsoft.com/office/powerpoint/2010/main" val="2778142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347</a:t>
            </a:fld>
            <a:endParaRPr lang="en-US"/>
          </a:p>
        </p:txBody>
      </p:sp>
    </p:spTree>
    <p:extLst>
      <p:ext uri="{BB962C8B-B14F-4D97-AF65-F5344CB8AC3E}">
        <p14:creationId xmlns:p14="http://schemas.microsoft.com/office/powerpoint/2010/main" val="39697192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348</a:t>
            </a:fld>
            <a:endParaRPr lang="en-US"/>
          </a:p>
        </p:txBody>
      </p:sp>
    </p:spTree>
    <p:extLst>
      <p:ext uri="{BB962C8B-B14F-4D97-AF65-F5344CB8AC3E}">
        <p14:creationId xmlns:p14="http://schemas.microsoft.com/office/powerpoint/2010/main" val="151511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the x-axis by k</a:t>
            </a:r>
          </a:p>
          <a:p>
            <a:r>
              <a:rPr lang="en-US" dirty="0"/>
              <a:t>Scale the y-axis by k</a:t>
            </a:r>
          </a:p>
        </p:txBody>
      </p:sp>
      <p:sp>
        <p:nvSpPr>
          <p:cNvPr id="4" name="Slide Number Placeholder 3"/>
          <p:cNvSpPr>
            <a:spLocks noGrp="1"/>
          </p:cNvSpPr>
          <p:nvPr>
            <p:ph type="sldNum" sz="quarter" idx="5"/>
          </p:nvPr>
        </p:nvSpPr>
        <p:spPr/>
        <p:txBody>
          <a:bodyPr/>
          <a:lstStyle/>
          <a:p>
            <a:fld id="{C7C0DDCA-AABC-4F07-94A6-FE768BF4C64B}" type="slidenum">
              <a:rPr lang="en-US" smtClean="0"/>
              <a:t>60</a:t>
            </a:fld>
            <a:endParaRPr lang="en-US"/>
          </a:p>
        </p:txBody>
      </p:sp>
    </p:spTree>
    <p:extLst>
      <p:ext uri="{BB962C8B-B14F-4D97-AF65-F5344CB8AC3E}">
        <p14:creationId xmlns:p14="http://schemas.microsoft.com/office/powerpoint/2010/main" val="5971782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349</a:t>
            </a:fld>
            <a:endParaRPr lang="en-US"/>
          </a:p>
        </p:txBody>
      </p:sp>
    </p:spTree>
    <p:extLst>
      <p:ext uri="{BB962C8B-B14F-4D97-AF65-F5344CB8AC3E}">
        <p14:creationId xmlns:p14="http://schemas.microsoft.com/office/powerpoint/2010/main" val="22017476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350</a:t>
            </a:fld>
            <a:endParaRPr lang="en-US"/>
          </a:p>
        </p:txBody>
      </p:sp>
    </p:spTree>
    <p:extLst>
      <p:ext uri="{BB962C8B-B14F-4D97-AF65-F5344CB8AC3E}">
        <p14:creationId xmlns:p14="http://schemas.microsoft.com/office/powerpoint/2010/main" val="16991414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351</a:t>
            </a:fld>
            <a:endParaRPr lang="en-US"/>
          </a:p>
        </p:txBody>
      </p:sp>
    </p:spTree>
    <p:extLst>
      <p:ext uri="{BB962C8B-B14F-4D97-AF65-F5344CB8AC3E}">
        <p14:creationId xmlns:p14="http://schemas.microsoft.com/office/powerpoint/2010/main" val="424469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352</a:t>
            </a:fld>
            <a:endParaRPr lang="en-US"/>
          </a:p>
        </p:txBody>
      </p:sp>
    </p:spTree>
    <p:extLst>
      <p:ext uri="{BB962C8B-B14F-4D97-AF65-F5344CB8AC3E}">
        <p14:creationId xmlns:p14="http://schemas.microsoft.com/office/powerpoint/2010/main" val="40186044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353</a:t>
            </a:fld>
            <a:endParaRPr lang="en-US"/>
          </a:p>
        </p:txBody>
      </p:sp>
    </p:spTree>
    <p:extLst>
      <p:ext uri="{BB962C8B-B14F-4D97-AF65-F5344CB8AC3E}">
        <p14:creationId xmlns:p14="http://schemas.microsoft.com/office/powerpoint/2010/main" val="465179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354</a:t>
            </a:fld>
            <a:endParaRPr lang="en-US"/>
          </a:p>
        </p:txBody>
      </p:sp>
    </p:spTree>
    <p:extLst>
      <p:ext uri="{BB962C8B-B14F-4D97-AF65-F5344CB8AC3E}">
        <p14:creationId xmlns:p14="http://schemas.microsoft.com/office/powerpoint/2010/main" val="18215932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Helvetica" panose="020B0500000000000000" pitchFamily="34" charset="0"/>
              </a:rPr>
              <a:t>Linear Discriminant Analysis (LDA) is most commonly used as dimensionality reduction technique in the pre-processing step for pattern-classification and machine learning applications. The goal is to project a dataset onto a lower-dimensional space with good class-separability in order avoid overfitting (“curse of dimensionality”) and also reduce computational costs.</a:t>
            </a:r>
          </a:p>
          <a:p>
            <a:endParaRPr lang="en-US" b="0" i="0" dirty="0">
              <a:solidFill>
                <a:srgbClr val="111111"/>
              </a:solidFill>
              <a:effectLst/>
              <a:latin typeface="Helvetica" panose="020B0500000000000000" pitchFamily="34" charset="0"/>
            </a:endParaRPr>
          </a:p>
          <a:p>
            <a:r>
              <a:rPr lang="en-US" b="1" i="0" dirty="0">
                <a:solidFill>
                  <a:srgbClr val="111111"/>
                </a:solidFill>
                <a:effectLst/>
                <a:latin typeface="Helvetica" panose="020B0500000000000000" pitchFamily="34" charset="0"/>
              </a:rPr>
              <a:t>but in addition to finding the component axes that maximize the variance of our data (PCA), we are additionally interested in the axes that maximize the separation between multiple classes (LDA).</a:t>
            </a:r>
          </a:p>
          <a:p>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r>
              <a:rPr lang="en-US" b="0" i="0" dirty="0">
                <a:solidFill>
                  <a:srgbClr val="111111"/>
                </a:solidFill>
                <a:effectLst/>
                <a:latin typeface="Helvetica" panose="020B0500000000000000" pitchFamily="34" charset="0"/>
              </a:rPr>
              <a:t>In contrast to PCA, LDA is “supervised” and computes the directions (“linear discriminants”) that will represent the axes that that maximize the separation between multiple classes.</a:t>
            </a:r>
            <a:endParaRPr lang="en-US" b="1" i="0" dirty="0">
              <a:solidFill>
                <a:srgbClr val="111111"/>
              </a:solidFill>
              <a:effectLst/>
              <a:latin typeface="Helvetica" panose="020B0500000000000000" pitchFamily="34" charset="0"/>
            </a:endParaRPr>
          </a:p>
          <a:p>
            <a:endParaRPr lang="en-US" b="1" i="0" dirty="0">
              <a:solidFill>
                <a:srgbClr val="111111"/>
              </a:solidFill>
              <a:effectLst/>
              <a:latin typeface="Helvetica" panose="020B0500000000000000" pitchFamily="34" charset="0"/>
            </a:endParaRPr>
          </a:p>
          <a:p>
            <a:endParaRPr lang="en-US" dirty="0"/>
          </a:p>
        </p:txBody>
      </p:sp>
      <p:sp>
        <p:nvSpPr>
          <p:cNvPr id="4" name="Slide Number Placeholder 3"/>
          <p:cNvSpPr>
            <a:spLocks noGrp="1"/>
          </p:cNvSpPr>
          <p:nvPr>
            <p:ph type="sldNum" sz="quarter" idx="5"/>
          </p:nvPr>
        </p:nvSpPr>
        <p:spPr/>
        <p:txBody>
          <a:bodyPr/>
          <a:lstStyle/>
          <a:p>
            <a:fld id="{C7C0DDCA-AABC-4F07-94A6-FE768BF4C64B}" type="slidenum">
              <a:rPr lang="en-US" smtClean="0"/>
              <a:t>355</a:t>
            </a:fld>
            <a:endParaRPr lang="en-US"/>
          </a:p>
        </p:txBody>
      </p:sp>
    </p:spTree>
    <p:extLst>
      <p:ext uri="{BB962C8B-B14F-4D97-AF65-F5344CB8AC3E}">
        <p14:creationId xmlns:p14="http://schemas.microsoft.com/office/powerpoint/2010/main" val="296709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the x-axis by k</a:t>
            </a:r>
          </a:p>
          <a:p>
            <a:r>
              <a:rPr lang="en-US" dirty="0"/>
              <a:t>Scale the y-axis by k</a:t>
            </a:r>
          </a:p>
        </p:txBody>
      </p:sp>
      <p:sp>
        <p:nvSpPr>
          <p:cNvPr id="4" name="Slide Number Placeholder 3"/>
          <p:cNvSpPr>
            <a:spLocks noGrp="1"/>
          </p:cNvSpPr>
          <p:nvPr>
            <p:ph type="sldNum" sz="quarter" idx="5"/>
          </p:nvPr>
        </p:nvSpPr>
        <p:spPr/>
        <p:txBody>
          <a:bodyPr/>
          <a:lstStyle/>
          <a:p>
            <a:fld id="{C7C0DDCA-AABC-4F07-94A6-FE768BF4C64B}" type="slidenum">
              <a:rPr lang="en-US" smtClean="0"/>
              <a:t>61</a:t>
            </a:fld>
            <a:endParaRPr lang="en-US"/>
          </a:p>
        </p:txBody>
      </p:sp>
    </p:spTree>
    <p:extLst>
      <p:ext uri="{BB962C8B-B14F-4D97-AF65-F5344CB8AC3E}">
        <p14:creationId xmlns:p14="http://schemas.microsoft.com/office/powerpoint/2010/main" val="353566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4F13-33D3-94E4-DDE4-450327445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86BB0A-4CA3-B6ED-4ED8-C1B0CC961A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EF73-316F-02D4-6930-00EFF1E92FA8}"/>
              </a:ext>
            </a:extLst>
          </p:cNvPr>
          <p:cNvSpPr>
            <a:spLocks noGrp="1"/>
          </p:cNvSpPr>
          <p:nvPr>
            <p:ph type="dt" sz="half" idx="10"/>
          </p:nvPr>
        </p:nvSpPr>
        <p:spPr/>
        <p:txBody>
          <a:bodyPr/>
          <a:lstStyle/>
          <a:p>
            <a:fld id="{8C039F3C-A455-477E-91FC-E796E579ED9B}" type="datetimeFigureOut">
              <a:rPr lang="en-US" smtClean="0"/>
              <a:t>8/16/2024</a:t>
            </a:fld>
            <a:endParaRPr lang="en-US"/>
          </a:p>
        </p:txBody>
      </p:sp>
      <p:sp>
        <p:nvSpPr>
          <p:cNvPr id="5" name="Footer Placeholder 4">
            <a:extLst>
              <a:ext uri="{FF2B5EF4-FFF2-40B4-BE49-F238E27FC236}">
                <a16:creationId xmlns:a16="http://schemas.microsoft.com/office/drawing/2014/main" id="{0E0941DA-10EA-A2C0-D2DE-8075BFC992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6E61BE-EA98-8605-FE25-446225369128}"/>
              </a:ext>
            </a:extLst>
          </p:cNvPr>
          <p:cNvSpPr>
            <a:spLocks noGrp="1"/>
          </p:cNvSpPr>
          <p:nvPr>
            <p:ph type="sldNum" sz="quarter" idx="12"/>
          </p:nvPr>
        </p:nvSpPr>
        <p:spPr/>
        <p:txBody>
          <a:bodyPr/>
          <a:lstStyle/>
          <a:p>
            <a:fld id="{8BB5BAC3-EB53-4F2A-B701-31046CA5F5AF}" type="slidenum">
              <a:rPr lang="en-US" smtClean="0"/>
              <a:t>‹#›</a:t>
            </a:fld>
            <a:endParaRPr lang="en-US"/>
          </a:p>
        </p:txBody>
      </p:sp>
    </p:spTree>
    <p:extLst>
      <p:ext uri="{BB962C8B-B14F-4D97-AF65-F5344CB8AC3E}">
        <p14:creationId xmlns:p14="http://schemas.microsoft.com/office/powerpoint/2010/main" val="1453594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1148-EEDB-ED51-FA48-4305F6384B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710E0F-6EDB-7FFB-DB7B-E3C19B314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5CA33-8AB8-0653-C985-FE54930CF672}"/>
              </a:ext>
            </a:extLst>
          </p:cNvPr>
          <p:cNvSpPr>
            <a:spLocks noGrp="1"/>
          </p:cNvSpPr>
          <p:nvPr>
            <p:ph type="dt" sz="half" idx="10"/>
          </p:nvPr>
        </p:nvSpPr>
        <p:spPr/>
        <p:txBody>
          <a:bodyPr/>
          <a:lstStyle/>
          <a:p>
            <a:fld id="{8C039F3C-A455-477E-91FC-E796E579ED9B}" type="datetimeFigureOut">
              <a:rPr lang="en-US" smtClean="0"/>
              <a:t>8/16/2024</a:t>
            </a:fld>
            <a:endParaRPr lang="en-US"/>
          </a:p>
        </p:txBody>
      </p:sp>
      <p:sp>
        <p:nvSpPr>
          <p:cNvPr id="5" name="Footer Placeholder 4">
            <a:extLst>
              <a:ext uri="{FF2B5EF4-FFF2-40B4-BE49-F238E27FC236}">
                <a16:creationId xmlns:a16="http://schemas.microsoft.com/office/drawing/2014/main" id="{B598F518-6150-01CF-0131-B0E188D88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13137A-55D8-2C29-50DA-60D04D359270}"/>
              </a:ext>
            </a:extLst>
          </p:cNvPr>
          <p:cNvSpPr>
            <a:spLocks noGrp="1"/>
          </p:cNvSpPr>
          <p:nvPr>
            <p:ph type="sldNum" sz="quarter" idx="12"/>
          </p:nvPr>
        </p:nvSpPr>
        <p:spPr/>
        <p:txBody>
          <a:bodyPr/>
          <a:lstStyle/>
          <a:p>
            <a:fld id="{8BB5BAC3-EB53-4F2A-B701-31046CA5F5AF}" type="slidenum">
              <a:rPr lang="en-US" smtClean="0"/>
              <a:t>‹#›</a:t>
            </a:fld>
            <a:endParaRPr lang="en-US"/>
          </a:p>
        </p:txBody>
      </p:sp>
    </p:spTree>
    <p:extLst>
      <p:ext uri="{BB962C8B-B14F-4D97-AF65-F5344CB8AC3E}">
        <p14:creationId xmlns:p14="http://schemas.microsoft.com/office/powerpoint/2010/main" val="825280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16D915-0259-9EE6-22E1-876B28F9E9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1312B0-889F-D958-F3CA-ABFD3BC982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2F210-79D4-7C03-5694-0EA42A2B4467}"/>
              </a:ext>
            </a:extLst>
          </p:cNvPr>
          <p:cNvSpPr>
            <a:spLocks noGrp="1"/>
          </p:cNvSpPr>
          <p:nvPr>
            <p:ph type="dt" sz="half" idx="10"/>
          </p:nvPr>
        </p:nvSpPr>
        <p:spPr/>
        <p:txBody>
          <a:bodyPr/>
          <a:lstStyle/>
          <a:p>
            <a:fld id="{8C039F3C-A455-477E-91FC-E796E579ED9B}" type="datetimeFigureOut">
              <a:rPr lang="en-US" smtClean="0"/>
              <a:t>8/16/2024</a:t>
            </a:fld>
            <a:endParaRPr lang="en-US"/>
          </a:p>
        </p:txBody>
      </p:sp>
      <p:sp>
        <p:nvSpPr>
          <p:cNvPr id="5" name="Footer Placeholder 4">
            <a:extLst>
              <a:ext uri="{FF2B5EF4-FFF2-40B4-BE49-F238E27FC236}">
                <a16:creationId xmlns:a16="http://schemas.microsoft.com/office/drawing/2014/main" id="{D5CF8505-21BE-8BFD-0378-7E8C8277E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F9091-9124-B6ED-6733-292ADC7BEE96}"/>
              </a:ext>
            </a:extLst>
          </p:cNvPr>
          <p:cNvSpPr>
            <a:spLocks noGrp="1"/>
          </p:cNvSpPr>
          <p:nvPr>
            <p:ph type="sldNum" sz="quarter" idx="12"/>
          </p:nvPr>
        </p:nvSpPr>
        <p:spPr/>
        <p:txBody>
          <a:bodyPr/>
          <a:lstStyle/>
          <a:p>
            <a:fld id="{8BB5BAC3-EB53-4F2A-B701-31046CA5F5AF}" type="slidenum">
              <a:rPr lang="en-US" smtClean="0"/>
              <a:t>‹#›</a:t>
            </a:fld>
            <a:endParaRPr lang="en-US"/>
          </a:p>
        </p:txBody>
      </p:sp>
    </p:spTree>
    <p:extLst>
      <p:ext uri="{BB962C8B-B14F-4D97-AF65-F5344CB8AC3E}">
        <p14:creationId xmlns:p14="http://schemas.microsoft.com/office/powerpoint/2010/main" val="1403563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F016-37EF-702B-1F74-1B6BBEE2C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FCC609-EB80-FE23-6CAB-1F7EA6651F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538C9-E865-3040-2038-50BF19C30CF8}"/>
              </a:ext>
            </a:extLst>
          </p:cNvPr>
          <p:cNvSpPr>
            <a:spLocks noGrp="1"/>
          </p:cNvSpPr>
          <p:nvPr>
            <p:ph type="dt" sz="half" idx="10"/>
          </p:nvPr>
        </p:nvSpPr>
        <p:spPr/>
        <p:txBody>
          <a:bodyPr/>
          <a:lstStyle/>
          <a:p>
            <a:fld id="{8C039F3C-A455-477E-91FC-E796E579ED9B}" type="datetimeFigureOut">
              <a:rPr lang="en-US" smtClean="0"/>
              <a:t>8/16/2024</a:t>
            </a:fld>
            <a:endParaRPr lang="en-US"/>
          </a:p>
        </p:txBody>
      </p:sp>
      <p:sp>
        <p:nvSpPr>
          <p:cNvPr id="5" name="Footer Placeholder 4">
            <a:extLst>
              <a:ext uri="{FF2B5EF4-FFF2-40B4-BE49-F238E27FC236}">
                <a16:creationId xmlns:a16="http://schemas.microsoft.com/office/drawing/2014/main" id="{AD92E029-EB2C-5412-A882-0A962C333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9502-4F08-833B-9B1A-C40DD08FC51D}"/>
              </a:ext>
            </a:extLst>
          </p:cNvPr>
          <p:cNvSpPr>
            <a:spLocks noGrp="1"/>
          </p:cNvSpPr>
          <p:nvPr>
            <p:ph type="sldNum" sz="quarter" idx="12"/>
          </p:nvPr>
        </p:nvSpPr>
        <p:spPr/>
        <p:txBody>
          <a:bodyPr/>
          <a:lstStyle/>
          <a:p>
            <a:fld id="{8BB5BAC3-EB53-4F2A-B701-31046CA5F5AF}" type="slidenum">
              <a:rPr lang="en-US" smtClean="0"/>
              <a:t>‹#›</a:t>
            </a:fld>
            <a:endParaRPr lang="en-US"/>
          </a:p>
        </p:txBody>
      </p:sp>
    </p:spTree>
    <p:extLst>
      <p:ext uri="{BB962C8B-B14F-4D97-AF65-F5344CB8AC3E}">
        <p14:creationId xmlns:p14="http://schemas.microsoft.com/office/powerpoint/2010/main" val="362635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FBC9-D177-31F0-C3B1-1F73E038FD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9FDC6A-76EF-BAEC-B3E2-4D2F9C112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0A2C00-2FC4-0F03-4785-21BE5611ECA3}"/>
              </a:ext>
            </a:extLst>
          </p:cNvPr>
          <p:cNvSpPr>
            <a:spLocks noGrp="1"/>
          </p:cNvSpPr>
          <p:nvPr>
            <p:ph type="dt" sz="half" idx="10"/>
          </p:nvPr>
        </p:nvSpPr>
        <p:spPr/>
        <p:txBody>
          <a:bodyPr/>
          <a:lstStyle/>
          <a:p>
            <a:fld id="{8C039F3C-A455-477E-91FC-E796E579ED9B}" type="datetimeFigureOut">
              <a:rPr lang="en-US" smtClean="0"/>
              <a:t>8/16/2024</a:t>
            </a:fld>
            <a:endParaRPr lang="en-US"/>
          </a:p>
        </p:txBody>
      </p:sp>
      <p:sp>
        <p:nvSpPr>
          <p:cNvPr id="5" name="Footer Placeholder 4">
            <a:extLst>
              <a:ext uri="{FF2B5EF4-FFF2-40B4-BE49-F238E27FC236}">
                <a16:creationId xmlns:a16="http://schemas.microsoft.com/office/drawing/2014/main" id="{D551B0BB-B41E-31E6-8AF6-CA413E590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8F08B-3A8D-F5EB-F7FA-B8B218A8E56C}"/>
              </a:ext>
            </a:extLst>
          </p:cNvPr>
          <p:cNvSpPr>
            <a:spLocks noGrp="1"/>
          </p:cNvSpPr>
          <p:nvPr>
            <p:ph type="sldNum" sz="quarter" idx="12"/>
          </p:nvPr>
        </p:nvSpPr>
        <p:spPr/>
        <p:txBody>
          <a:bodyPr/>
          <a:lstStyle/>
          <a:p>
            <a:fld id="{8BB5BAC3-EB53-4F2A-B701-31046CA5F5AF}" type="slidenum">
              <a:rPr lang="en-US" smtClean="0"/>
              <a:t>‹#›</a:t>
            </a:fld>
            <a:endParaRPr lang="en-US"/>
          </a:p>
        </p:txBody>
      </p:sp>
    </p:spTree>
    <p:extLst>
      <p:ext uri="{BB962C8B-B14F-4D97-AF65-F5344CB8AC3E}">
        <p14:creationId xmlns:p14="http://schemas.microsoft.com/office/powerpoint/2010/main" val="957691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CA37-1159-F733-B864-1042D740F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3624A-06ED-54CD-6215-7BA1E21A88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9F2B9E-8F22-63C2-40B8-5464DB99F9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19177-BEEF-CDB6-B945-AF6BB64B57F2}"/>
              </a:ext>
            </a:extLst>
          </p:cNvPr>
          <p:cNvSpPr>
            <a:spLocks noGrp="1"/>
          </p:cNvSpPr>
          <p:nvPr>
            <p:ph type="dt" sz="half" idx="10"/>
          </p:nvPr>
        </p:nvSpPr>
        <p:spPr/>
        <p:txBody>
          <a:bodyPr/>
          <a:lstStyle/>
          <a:p>
            <a:fld id="{8C039F3C-A455-477E-91FC-E796E579ED9B}" type="datetimeFigureOut">
              <a:rPr lang="en-US" smtClean="0"/>
              <a:t>8/16/2024</a:t>
            </a:fld>
            <a:endParaRPr lang="en-US"/>
          </a:p>
        </p:txBody>
      </p:sp>
      <p:sp>
        <p:nvSpPr>
          <p:cNvPr id="6" name="Footer Placeholder 5">
            <a:extLst>
              <a:ext uri="{FF2B5EF4-FFF2-40B4-BE49-F238E27FC236}">
                <a16:creationId xmlns:a16="http://schemas.microsoft.com/office/drawing/2014/main" id="{03AC321F-052E-1301-8187-7A54F74B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BE5E93-CE7D-F0BE-25E4-A16C57DAD804}"/>
              </a:ext>
            </a:extLst>
          </p:cNvPr>
          <p:cNvSpPr>
            <a:spLocks noGrp="1"/>
          </p:cNvSpPr>
          <p:nvPr>
            <p:ph type="sldNum" sz="quarter" idx="12"/>
          </p:nvPr>
        </p:nvSpPr>
        <p:spPr/>
        <p:txBody>
          <a:bodyPr/>
          <a:lstStyle/>
          <a:p>
            <a:fld id="{8BB5BAC3-EB53-4F2A-B701-31046CA5F5AF}" type="slidenum">
              <a:rPr lang="en-US" smtClean="0"/>
              <a:t>‹#›</a:t>
            </a:fld>
            <a:endParaRPr lang="en-US"/>
          </a:p>
        </p:txBody>
      </p:sp>
    </p:spTree>
    <p:extLst>
      <p:ext uri="{BB962C8B-B14F-4D97-AF65-F5344CB8AC3E}">
        <p14:creationId xmlns:p14="http://schemas.microsoft.com/office/powerpoint/2010/main" val="3537182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5072-B4A3-F75A-21CE-D52C8595F4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CCBC6E-E129-FB17-781A-A415E90C52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5BFFAA-6921-F608-B6F9-C024670DA0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CB025A-7CC8-53E1-C6BD-14066EEACB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454DF9-A5FB-FF88-9592-E88D35F9AE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C98D51-AAD6-9B93-9218-8A36FD2B4DC2}"/>
              </a:ext>
            </a:extLst>
          </p:cNvPr>
          <p:cNvSpPr>
            <a:spLocks noGrp="1"/>
          </p:cNvSpPr>
          <p:nvPr>
            <p:ph type="dt" sz="half" idx="10"/>
          </p:nvPr>
        </p:nvSpPr>
        <p:spPr/>
        <p:txBody>
          <a:bodyPr/>
          <a:lstStyle/>
          <a:p>
            <a:fld id="{8C039F3C-A455-477E-91FC-E796E579ED9B}" type="datetimeFigureOut">
              <a:rPr lang="en-US" smtClean="0"/>
              <a:t>8/16/2024</a:t>
            </a:fld>
            <a:endParaRPr lang="en-US"/>
          </a:p>
        </p:txBody>
      </p:sp>
      <p:sp>
        <p:nvSpPr>
          <p:cNvPr id="8" name="Footer Placeholder 7">
            <a:extLst>
              <a:ext uri="{FF2B5EF4-FFF2-40B4-BE49-F238E27FC236}">
                <a16:creationId xmlns:a16="http://schemas.microsoft.com/office/drawing/2014/main" id="{B75EF5F5-11E1-4C37-A80F-75129ED2D4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B0614A-1ADC-B2DF-C224-97F5D3D8EA09}"/>
              </a:ext>
            </a:extLst>
          </p:cNvPr>
          <p:cNvSpPr>
            <a:spLocks noGrp="1"/>
          </p:cNvSpPr>
          <p:nvPr>
            <p:ph type="sldNum" sz="quarter" idx="12"/>
          </p:nvPr>
        </p:nvSpPr>
        <p:spPr/>
        <p:txBody>
          <a:bodyPr/>
          <a:lstStyle/>
          <a:p>
            <a:fld id="{8BB5BAC3-EB53-4F2A-B701-31046CA5F5AF}" type="slidenum">
              <a:rPr lang="en-US" smtClean="0"/>
              <a:t>‹#›</a:t>
            </a:fld>
            <a:endParaRPr lang="en-US"/>
          </a:p>
        </p:txBody>
      </p:sp>
    </p:spTree>
    <p:extLst>
      <p:ext uri="{BB962C8B-B14F-4D97-AF65-F5344CB8AC3E}">
        <p14:creationId xmlns:p14="http://schemas.microsoft.com/office/powerpoint/2010/main" val="3239590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F41-AEEB-1637-33F2-B441E57BA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4AD448-092C-72AA-549D-4E59E04B0EC7}"/>
              </a:ext>
            </a:extLst>
          </p:cNvPr>
          <p:cNvSpPr>
            <a:spLocks noGrp="1"/>
          </p:cNvSpPr>
          <p:nvPr>
            <p:ph type="dt" sz="half" idx="10"/>
          </p:nvPr>
        </p:nvSpPr>
        <p:spPr/>
        <p:txBody>
          <a:bodyPr/>
          <a:lstStyle/>
          <a:p>
            <a:fld id="{8C039F3C-A455-477E-91FC-E796E579ED9B}" type="datetimeFigureOut">
              <a:rPr lang="en-US" smtClean="0"/>
              <a:t>8/16/2024</a:t>
            </a:fld>
            <a:endParaRPr lang="en-US"/>
          </a:p>
        </p:txBody>
      </p:sp>
      <p:sp>
        <p:nvSpPr>
          <p:cNvPr id="4" name="Footer Placeholder 3">
            <a:extLst>
              <a:ext uri="{FF2B5EF4-FFF2-40B4-BE49-F238E27FC236}">
                <a16:creationId xmlns:a16="http://schemas.microsoft.com/office/drawing/2014/main" id="{08E451DB-40CC-8FB2-E12D-DCCEA70180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B50439-D4F4-577F-7F0F-46587534EE1D}"/>
              </a:ext>
            </a:extLst>
          </p:cNvPr>
          <p:cNvSpPr>
            <a:spLocks noGrp="1"/>
          </p:cNvSpPr>
          <p:nvPr>
            <p:ph type="sldNum" sz="quarter" idx="12"/>
          </p:nvPr>
        </p:nvSpPr>
        <p:spPr/>
        <p:txBody>
          <a:bodyPr/>
          <a:lstStyle/>
          <a:p>
            <a:fld id="{8BB5BAC3-EB53-4F2A-B701-31046CA5F5AF}" type="slidenum">
              <a:rPr lang="en-US" smtClean="0"/>
              <a:t>‹#›</a:t>
            </a:fld>
            <a:endParaRPr lang="en-US"/>
          </a:p>
        </p:txBody>
      </p:sp>
    </p:spTree>
    <p:extLst>
      <p:ext uri="{BB962C8B-B14F-4D97-AF65-F5344CB8AC3E}">
        <p14:creationId xmlns:p14="http://schemas.microsoft.com/office/powerpoint/2010/main" val="3845069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CF5C99-13CE-99FA-034C-E68BA8647AF2}"/>
              </a:ext>
            </a:extLst>
          </p:cNvPr>
          <p:cNvSpPr>
            <a:spLocks noGrp="1"/>
          </p:cNvSpPr>
          <p:nvPr>
            <p:ph type="dt" sz="half" idx="10"/>
          </p:nvPr>
        </p:nvSpPr>
        <p:spPr/>
        <p:txBody>
          <a:bodyPr/>
          <a:lstStyle/>
          <a:p>
            <a:fld id="{8C039F3C-A455-477E-91FC-E796E579ED9B}" type="datetimeFigureOut">
              <a:rPr lang="en-US" smtClean="0"/>
              <a:t>8/16/2024</a:t>
            </a:fld>
            <a:endParaRPr lang="en-US"/>
          </a:p>
        </p:txBody>
      </p:sp>
      <p:sp>
        <p:nvSpPr>
          <p:cNvPr id="3" name="Footer Placeholder 2">
            <a:extLst>
              <a:ext uri="{FF2B5EF4-FFF2-40B4-BE49-F238E27FC236}">
                <a16:creationId xmlns:a16="http://schemas.microsoft.com/office/drawing/2014/main" id="{E0AE966D-426A-9B9B-309B-52058C3B19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7A92D4-C52B-26AF-6A81-777FCE39C76D}"/>
              </a:ext>
            </a:extLst>
          </p:cNvPr>
          <p:cNvSpPr>
            <a:spLocks noGrp="1"/>
          </p:cNvSpPr>
          <p:nvPr>
            <p:ph type="sldNum" sz="quarter" idx="12"/>
          </p:nvPr>
        </p:nvSpPr>
        <p:spPr/>
        <p:txBody>
          <a:bodyPr/>
          <a:lstStyle/>
          <a:p>
            <a:fld id="{8BB5BAC3-EB53-4F2A-B701-31046CA5F5AF}" type="slidenum">
              <a:rPr lang="en-US" smtClean="0"/>
              <a:t>‹#›</a:t>
            </a:fld>
            <a:endParaRPr lang="en-US"/>
          </a:p>
        </p:txBody>
      </p:sp>
    </p:spTree>
    <p:extLst>
      <p:ext uri="{BB962C8B-B14F-4D97-AF65-F5344CB8AC3E}">
        <p14:creationId xmlns:p14="http://schemas.microsoft.com/office/powerpoint/2010/main" val="3014873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11F9-B141-9911-9C31-6D6D66B969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277E0F-C40F-2C5E-2C92-A1B2BF49B5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CF2637-F33F-B269-CE9F-DFD53B865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2D0B3A-6E5B-7EC7-627D-6F87F23E16C1}"/>
              </a:ext>
            </a:extLst>
          </p:cNvPr>
          <p:cNvSpPr>
            <a:spLocks noGrp="1"/>
          </p:cNvSpPr>
          <p:nvPr>
            <p:ph type="dt" sz="half" idx="10"/>
          </p:nvPr>
        </p:nvSpPr>
        <p:spPr/>
        <p:txBody>
          <a:bodyPr/>
          <a:lstStyle/>
          <a:p>
            <a:fld id="{8C039F3C-A455-477E-91FC-E796E579ED9B}" type="datetimeFigureOut">
              <a:rPr lang="en-US" smtClean="0"/>
              <a:t>8/16/2024</a:t>
            </a:fld>
            <a:endParaRPr lang="en-US"/>
          </a:p>
        </p:txBody>
      </p:sp>
      <p:sp>
        <p:nvSpPr>
          <p:cNvPr id="6" name="Footer Placeholder 5">
            <a:extLst>
              <a:ext uri="{FF2B5EF4-FFF2-40B4-BE49-F238E27FC236}">
                <a16:creationId xmlns:a16="http://schemas.microsoft.com/office/drawing/2014/main" id="{E165B9F9-AD1F-688C-315D-43E62DDA4A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77FD2-5C49-E78F-7876-B1E2D3E42CB9}"/>
              </a:ext>
            </a:extLst>
          </p:cNvPr>
          <p:cNvSpPr>
            <a:spLocks noGrp="1"/>
          </p:cNvSpPr>
          <p:nvPr>
            <p:ph type="sldNum" sz="quarter" idx="12"/>
          </p:nvPr>
        </p:nvSpPr>
        <p:spPr/>
        <p:txBody>
          <a:bodyPr/>
          <a:lstStyle/>
          <a:p>
            <a:fld id="{8BB5BAC3-EB53-4F2A-B701-31046CA5F5AF}" type="slidenum">
              <a:rPr lang="en-US" smtClean="0"/>
              <a:t>‹#›</a:t>
            </a:fld>
            <a:endParaRPr lang="en-US"/>
          </a:p>
        </p:txBody>
      </p:sp>
    </p:spTree>
    <p:extLst>
      <p:ext uri="{BB962C8B-B14F-4D97-AF65-F5344CB8AC3E}">
        <p14:creationId xmlns:p14="http://schemas.microsoft.com/office/powerpoint/2010/main" val="146328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29C7-0BBB-2C89-C14E-4E6960B18E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BA0F8E-0B80-F8DD-64CD-49CE2CF264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3CD458-96EF-C10E-34FD-1520C928B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B0238E-5618-D906-8A8D-3FC73FB91B08}"/>
              </a:ext>
            </a:extLst>
          </p:cNvPr>
          <p:cNvSpPr>
            <a:spLocks noGrp="1"/>
          </p:cNvSpPr>
          <p:nvPr>
            <p:ph type="dt" sz="half" idx="10"/>
          </p:nvPr>
        </p:nvSpPr>
        <p:spPr/>
        <p:txBody>
          <a:bodyPr/>
          <a:lstStyle/>
          <a:p>
            <a:fld id="{8C039F3C-A455-477E-91FC-E796E579ED9B}" type="datetimeFigureOut">
              <a:rPr lang="en-US" smtClean="0"/>
              <a:t>8/16/2024</a:t>
            </a:fld>
            <a:endParaRPr lang="en-US"/>
          </a:p>
        </p:txBody>
      </p:sp>
      <p:sp>
        <p:nvSpPr>
          <p:cNvPr id="6" name="Footer Placeholder 5">
            <a:extLst>
              <a:ext uri="{FF2B5EF4-FFF2-40B4-BE49-F238E27FC236}">
                <a16:creationId xmlns:a16="http://schemas.microsoft.com/office/drawing/2014/main" id="{82F9CD94-6EBC-6418-8FF5-584F18E267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88FB26-554A-CF8F-3936-8613F604FD5D}"/>
              </a:ext>
            </a:extLst>
          </p:cNvPr>
          <p:cNvSpPr>
            <a:spLocks noGrp="1"/>
          </p:cNvSpPr>
          <p:nvPr>
            <p:ph type="sldNum" sz="quarter" idx="12"/>
          </p:nvPr>
        </p:nvSpPr>
        <p:spPr/>
        <p:txBody>
          <a:bodyPr/>
          <a:lstStyle/>
          <a:p>
            <a:fld id="{8BB5BAC3-EB53-4F2A-B701-31046CA5F5AF}" type="slidenum">
              <a:rPr lang="en-US" smtClean="0"/>
              <a:t>‹#›</a:t>
            </a:fld>
            <a:endParaRPr lang="en-US"/>
          </a:p>
        </p:txBody>
      </p:sp>
    </p:spTree>
    <p:extLst>
      <p:ext uri="{BB962C8B-B14F-4D97-AF65-F5344CB8AC3E}">
        <p14:creationId xmlns:p14="http://schemas.microsoft.com/office/powerpoint/2010/main" val="3761490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A32E51-AA87-305F-0DC8-61DED71B69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BE3AB8-7297-B021-78EC-0D1FD49C3D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3D3D1-0E45-9639-2746-AA44B9232D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039F3C-A455-477E-91FC-E796E579ED9B}" type="datetimeFigureOut">
              <a:rPr lang="en-US" smtClean="0"/>
              <a:t>8/16/2024</a:t>
            </a:fld>
            <a:endParaRPr lang="en-US"/>
          </a:p>
        </p:txBody>
      </p:sp>
      <p:sp>
        <p:nvSpPr>
          <p:cNvPr id="5" name="Footer Placeholder 4">
            <a:extLst>
              <a:ext uri="{FF2B5EF4-FFF2-40B4-BE49-F238E27FC236}">
                <a16:creationId xmlns:a16="http://schemas.microsoft.com/office/drawing/2014/main" id="{14C829E1-FFA7-A0C3-A388-97673F114B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42A24E-5434-AF98-D343-9133DA9F2C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B5BAC3-EB53-4F2A-B701-31046CA5F5AF}" type="slidenum">
              <a:rPr lang="en-US" smtClean="0"/>
              <a:t>‹#›</a:t>
            </a:fld>
            <a:endParaRPr lang="en-US"/>
          </a:p>
        </p:txBody>
      </p:sp>
    </p:spTree>
    <p:extLst>
      <p:ext uri="{BB962C8B-B14F-4D97-AF65-F5344CB8AC3E}">
        <p14:creationId xmlns:p14="http://schemas.microsoft.com/office/powerpoint/2010/main" val="544739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81.sv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image" Target="../media/image175.png"/><Relationship Id="rId1" Type="http://schemas.openxmlformats.org/officeDocument/2006/relationships/slideLayout" Target="../slideLayouts/slideLayout7.xml"/><Relationship Id="rId5" Type="http://schemas.openxmlformats.org/officeDocument/2006/relationships/image" Target="../media/image1450.png"/><Relationship Id="rId4" Type="http://schemas.openxmlformats.org/officeDocument/2006/relationships/image" Target="../media/image1440.png"/></Relationships>
</file>

<file path=ppt/slides/_rels/slide10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image" Target="../media/image1470.png"/><Relationship Id="rId7" Type="http://schemas.openxmlformats.org/officeDocument/2006/relationships/image" Target="../media/image1511.png"/><Relationship Id="rId2" Type="http://schemas.openxmlformats.org/officeDocument/2006/relationships/image" Target="../media/image1460.png"/><Relationship Id="rId1" Type="http://schemas.openxmlformats.org/officeDocument/2006/relationships/slideLayout" Target="../slideLayouts/slideLayout7.xml"/><Relationship Id="rId6" Type="http://schemas.openxmlformats.org/officeDocument/2006/relationships/image" Target="../media/image1500.png"/><Relationship Id="rId5" Type="http://schemas.openxmlformats.org/officeDocument/2006/relationships/image" Target="../media/image1490.png"/><Relationship Id="rId4" Type="http://schemas.openxmlformats.org/officeDocument/2006/relationships/image" Target="../media/image1480.png"/></Relationships>
</file>

<file path=ppt/slides/_rels/slide104.xml.rels><?xml version="1.0" encoding="UTF-8" standalone="yes"?>
<Relationships xmlns="http://schemas.openxmlformats.org/package/2006/relationships"><Relationship Id="rId3" Type="http://schemas.openxmlformats.org/officeDocument/2006/relationships/image" Target="../media/image1750.png"/><Relationship Id="rId2" Type="http://schemas.openxmlformats.org/officeDocument/2006/relationships/image" Target="../media/image1741.png"/><Relationship Id="rId1" Type="http://schemas.openxmlformats.org/officeDocument/2006/relationships/slideLayout" Target="../slideLayouts/slideLayout7.xml"/><Relationship Id="rId5" Type="http://schemas.openxmlformats.org/officeDocument/2006/relationships/image" Target="../media/image1770.png"/><Relationship Id="rId4" Type="http://schemas.openxmlformats.org/officeDocument/2006/relationships/image" Target="../media/image1760.png"/></Relationships>
</file>

<file path=ppt/slides/_rels/slide105.xml.rels><?xml version="1.0" encoding="UTF-8" standalone="yes"?>
<Relationships xmlns="http://schemas.openxmlformats.org/package/2006/relationships"><Relationship Id="rId3" Type="http://schemas.openxmlformats.org/officeDocument/2006/relationships/image" Target="../media/image1791.png"/><Relationship Id="rId2" Type="http://schemas.openxmlformats.org/officeDocument/2006/relationships/image" Target="../media/image1780.png"/><Relationship Id="rId1" Type="http://schemas.openxmlformats.org/officeDocument/2006/relationships/slideLayout" Target="../slideLayouts/slideLayout7.xml"/><Relationship Id="rId5" Type="http://schemas.openxmlformats.org/officeDocument/2006/relationships/image" Target="../media/image1770.png"/><Relationship Id="rId4" Type="http://schemas.openxmlformats.org/officeDocument/2006/relationships/image" Target="../media/image1760.png"/></Relationships>
</file>

<file path=ppt/slides/_rels/slide106.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1.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0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1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1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1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0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11.sv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13.sv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 Id="rId5" Type="http://schemas.openxmlformats.org/officeDocument/2006/relationships/image" Target="../media/image222.png"/><Relationship Id="rId4" Type="http://schemas.openxmlformats.org/officeDocument/2006/relationships/image" Target="../media/image221.png"/></Relationships>
</file>

<file path=ppt/slides/_rels/slide134.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image" Target="../media/image22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14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29.png"/></Relationships>
</file>

<file path=ppt/slides/_rels/slide142.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36.png"/><Relationship Id="rId5" Type="http://schemas.openxmlformats.org/officeDocument/2006/relationships/image" Target="../media/image660.png"/></Relationships>
</file>

<file path=ppt/slides/_rels/slide145.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40.svg"/><Relationship Id="rId5" Type="http://schemas.openxmlformats.org/officeDocument/2006/relationships/image" Target="../media/image239.png"/><Relationship Id="rId4" Type="http://schemas.openxmlformats.org/officeDocument/2006/relationships/image" Target="../media/image238.png"/></Relationships>
</file>

<file path=ppt/slides/_rels/slide14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42.png"/><Relationship Id="rId7" Type="http://schemas.openxmlformats.org/officeDocument/2006/relationships/image" Target="../media/image244.sv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43.png"/><Relationship Id="rId5" Type="http://schemas.openxmlformats.org/officeDocument/2006/relationships/image" Target="../media/image240.svg"/><Relationship Id="rId4" Type="http://schemas.openxmlformats.org/officeDocument/2006/relationships/image" Target="../media/image239.png"/><Relationship Id="rId9" Type="http://schemas.openxmlformats.org/officeDocument/2006/relationships/image" Target="../media/image670.png"/></Relationships>
</file>

<file path=ppt/slides/_rels/slide149.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hyperlink" Target="https://github.com/NII-Kobayashi/GLMCC" TargetMode="External"/><Relationship Id="rId3" Type="http://schemas.openxmlformats.org/officeDocument/2006/relationships/hyperlink" Target="https://github.com/EranStarkLab/CCH-deconvolution" TargetMode="External"/><Relationship Id="rId7" Type="http://schemas.openxmlformats.org/officeDocument/2006/relationships/image" Target="../media/image250.png"/><Relationship Id="rId2" Type="http://schemas.openxmlformats.org/officeDocument/2006/relationships/image" Target="../media/image248.png"/><Relationship Id="rId1" Type="http://schemas.openxmlformats.org/officeDocument/2006/relationships/slideLayout" Target="../slideLayouts/slideLayout7.xml"/><Relationship Id="rId6" Type="http://schemas.openxmlformats.org/officeDocument/2006/relationships/hyperlink" Target="https://github.com/buzsakilab/buzcode" TargetMode="External"/><Relationship Id="rId5" Type="http://schemas.openxmlformats.org/officeDocument/2006/relationships/hyperlink" Target="https://github.com/buzsakilab/buzcode/blob/0afa591e2b2e6b87d0e317d80225645d2e9e13c7/analysis/assemblies/bz_peerPrediction.m#L25" TargetMode="External"/><Relationship Id="rId4" Type="http://schemas.openxmlformats.org/officeDocument/2006/relationships/image" Target="../media/image249.png"/></Relationships>
</file>

<file path=ppt/slides/_rels/slide15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7.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5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7.xml"/><Relationship Id="rId5" Type="http://schemas.openxmlformats.org/officeDocument/2006/relationships/image" Target="../media/image260.png"/><Relationship Id="rId4" Type="http://schemas.openxmlformats.org/officeDocument/2006/relationships/image" Target="../media/image259.png"/></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36.png"/><Relationship Id="rId4" Type="http://schemas.openxmlformats.org/officeDocument/2006/relationships/image" Target="../media/image26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63.png"/></Relationships>
</file>

<file path=ppt/slides/_rels/slide16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66.png"/><Relationship Id="rId4" Type="http://schemas.microsoft.com/office/2007/relationships/hdphoto" Target="../media/hdphoto2.wdp"/></Relationships>
</file>

<file path=ppt/slides/_rels/slide16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69.png"/><Relationship Id="rId4" Type="http://schemas.openxmlformats.org/officeDocument/2006/relationships/image" Target="../media/image268.png"/></Relationships>
</file>

<file path=ppt/slides/_rels/slide16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 Id="rId5" Type="http://schemas.openxmlformats.org/officeDocument/2006/relationships/image" Target="../media/image273.png"/><Relationship Id="rId4" Type="http://schemas.openxmlformats.org/officeDocument/2006/relationships/image" Target="../media/image272.png"/></Relationships>
</file>

<file path=ppt/slides/_rels/slide16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5" Type="http://schemas.openxmlformats.org/officeDocument/2006/relationships/image" Target="../media/image280.png"/><Relationship Id="rId4" Type="http://schemas.openxmlformats.org/officeDocument/2006/relationships/image" Target="../media/image279.png"/></Relationships>
</file>

<file path=ppt/slides/_rels/slide172.xml.rels><?xml version="1.0" encoding="UTF-8" standalone="yes"?>
<Relationships xmlns="http://schemas.openxmlformats.org/package/2006/relationships"><Relationship Id="rId3" Type="http://schemas.openxmlformats.org/officeDocument/2006/relationships/image" Target="../media/image28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284.svg"/><Relationship Id="rId4" Type="http://schemas.openxmlformats.org/officeDocument/2006/relationships/image" Target="../media/image283.png"/></Relationships>
</file>

<file path=ppt/slides/_rels/slide174.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hyperlink" Target="https://elephant.readthedocs.io/en/latest/tutorials/gpfa.html" TargetMode="External"/><Relationship Id="rId7" Type="http://schemas.openxmlformats.org/officeDocument/2006/relationships/image" Target="../media/image28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86.png"/><Relationship Id="rId10" Type="http://schemas.openxmlformats.org/officeDocument/2006/relationships/image" Target="../media/image291.png"/><Relationship Id="rId4" Type="http://schemas.openxmlformats.org/officeDocument/2006/relationships/image" Target="../media/image285.png"/><Relationship Id="rId9" Type="http://schemas.openxmlformats.org/officeDocument/2006/relationships/image" Target="../media/image290.png"/></Relationships>
</file>

<file path=ppt/slides/_rels/slide175.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29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03.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8" Type="http://schemas.openxmlformats.org/officeDocument/2006/relationships/image" Target="../media/image2230.png"/><Relationship Id="rId3" Type="http://schemas.openxmlformats.org/officeDocument/2006/relationships/hyperlink" Target="https://elephant.readthedocs.io/en/latest/tutorials/gpfa.html" TargetMode="External"/><Relationship Id="rId7" Type="http://schemas.openxmlformats.org/officeDocument/2006/relationships/image" Target="../media/image222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2211.png"/><Relationship Id="rId5" Type="http://schemas.openxmlformats.org/officeDocument/2006/relationships/image" Target="../media/image286.png"/><Relationship Id="rId10" Type="http://schemas.openxmlformats.org/officeDocument/2006/relationships/image" Target="../media/image2320.png"/><Relationship Id="rId4" Type="http://schemas.openxmlformats.org/officeDocument/2006/relationships/image" Target="../media/image285.png"/><Relationship Id="rId9" Type="http://schemas.openxmlformats.org/officeDocument/2006/relationships/image" Target="../media/image2240.png"/></Relationships>
</file>

<file path=ppt/slides/_rels/slide19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2390.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308.png"/><Relationship Id="rId4" Type="http://schemas.openxmlformats.org/officeDocument/2006/relationships/image" Target="../media/image307.png"/></Relationships>
</file>

<file path=ppt/slides/_rels/slide19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2690.png"/><Relationship Id="rId1" Type="http://schemas.openxmlformats.org/officeDocument/2006/relationships/slideLayout" Target="../slideLayouts/slideLayout7.xml"/><Relationship Id="rId4" Type="http://schemas.openxmlformats.org/officeDocument/2006/relationships/image" Target="../media/image312.svg"/></Relationships>
</file>

<file path=ppt/slides/_rels/slide20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2720.png"/><Relationship Id="rId1" Type="http://schemas.openxmlformats.org/officeDocument/2006/relationships/slideLayout" Target="../slideLayouts/slideLayout7.xml"/><Relationship Id="rId4" Type="http://schemas.openxmlformats.org/officeDocument/2006/relationships/image" Target="../media/image312.svg"/></Relationships>
</file>

<file path=ppt/slides/_rels/slide205.xml.rels><?xml version="1.0" encoding="UTF-8" standalone="yes"?>
<Relationships xmlns="http://schemas.openxmlformats.org/package/2006/relationships"><Relationship Id="rId8" Type="http://schemas.openxmlformats.org/officeDocument/2006/relationships/image" Target="../media/image2790.png"/><Relationship Id="rId13" Type="http://schemas.openxmlformats.org/officeDocument/2006/relationships/image" Target="../media/image284.png"/><Relationship Id="rId3" Type="http://schemas.openxmlformats.org/officeDocument/2006/relationships/image" Target="../media/image2740.png"/><Relationship Id="rId7" Type="http://schemas.openxmlformats.org/officeDocument/2006/relationships/image" Target="../media/image2780.png"/><Relationship Id="rId12" Type="http://schemas.openxmlformats.org/officeDocument/2006/relationships/image" Target="../media/image2830.png"/><Relationship Id="rId2" Type="http://schemas.openxmlformats.org/officeDocument/2006/relationships/image" Target="../media/image2730.png"/><Relationship Id="rId1" Type="http://schemas.openxmlformats.org/officeDocument/2006/relationships/slideLayout" Target="../slideLayouts/slideLayout7.xml"/><Relationship Id="rId6" Type="http://schemas.openxmlformats.org/officeDocument/2006/relationships/image" Target="../media/image2770.png"/><Relationship Id="rId11" Type="http://schemas.openxmlformats.org/officeDocument/2006/relationships/image" Target="../media/image2820.png"/><Relationship Id="rId5" Type="http://schemas.openxmlformats.org/officeDocument/2006/relationships/image" Target="../media/image2760.png"/><Relationship Id="rId15" Type="http://schemas.openxmlformats.org/officeDocument/2006/relationships/image" Target="../media/image2860.png"/><Relationship Id="rId10" Type="http://schemas.openxmlformats.org/officeDocument/2006/relationships/image" Target="../media/image281.png"/><Relationship Id="rId4" Type="http://schemas.openxmlformats.org/officeDocument/2006/relationships/image" Target="../media/image2750.png"/><Relationship Id="rId9" Type="http://schemas.openxmlformats.org/officeDocument/2006/relationships/image" Target="../media/image2800.png"/><Relationship Id="rId14" Type="http://schemas.openxmlformats.org/officeDocument/2006/relationships/image" Target="../media/image2850.png"/></Relationships>
</file>

<file path=ppt/slides/_rels/slide206.xml.rels><?xml version="1.0" encoding="UTF-8" standalone="yes"?>
<Relationships xmlns="http://schemas.openxmlformats.org/package/2006/relationships"><Relationship Id="rId8" Type="http://schemas.openxmlformats.org/officeDocument/2006/relationships/image" Target="../media/image2930.png"/><Relationship Id="rId13" Type="http://schemas.openxmlformats.org/officeDocument/2006/relationships/image" Target="../media/image2980.png"/><Relationship Id="rId18" Type="http://schemas.openxmlformats.org/officeDocument/2006/relationships/image" Target="../media/image315.png"/><Relationship Id="rId3" Type="http://schemas.openxmlformats.org/officeDocument/2006/relationships/image" Target="../media/image2880.png"/><Relationship Id="rId7" Type="http://schemas.openxmlformats.org/officeDocument/2006/relationships/image" Target="../media/image2920.png"/><Relationship Id="rId12" Type="http://schemas.openxmlformats.org/officeDocument/2006/relationships/image" Target="../media/image2970.png"/><Relationship Id="rId17" Type="http://schemas.openxmlformats.org/officeDocument/2006/relationships/image" Target="../media/image314.png"/><Relationship Id="rId2" Type="http://schemas.openxmlformats.org/officeDocument/2006/relationships/image" Target="../media/image2870.png"/><Relationship Id="rId16" Type="http://schemas.openxmlformats.org/officeDocument/2006/relationships/image" Target="../media/image313.png"/><Relationship Id="rId1" Type="http://schemas.openxmlformats.org/officeDocument/2006/relationships/slideLayout" Target="../slideLayouts/slideLayout7.xml"/><Relationship Id="rId6" Type="http://schemas.openxmlformats.org/officeDocument/2006/relationships/image" Target="../media/image2910.png"/><Relationship Id="rId11" Type="http://schemas.openxmlformats.org/officeDocument/2006/relationships/image" Target="../media/image2960.png"/><Relationship Id="rId5" Type="http://schemas.openxmlformats.org/officeDocument/2006/relationships/image" Target="../media/image2900.png"/><Relationship Id="rId15" Type="http://schemas.openxmlformats.org/officeDocument/2006/relationships/image" Target="../media/image3000.png"/><Relationship Id="rId10" Type="http://schemas.openxmlformats.org/officeDocument/2006/relationships/image" Target="../media/image295.png"/><Relationship Id="rId4" Type="http://schemas.openxmlformats.org/officeDocument/2006/relationships/image" Target="../media/image2890.png"/><Relationship Id="rId9" Type="http://schemas.openxmlformats.org/officeDocument/2006/relationships/image" Target="../media/image2940.png"/><Relationship Id="rId14" Type="http://schemas.openxmlformats.org/officeDocument/2006/relationships/image" Target="../media/image2990.png"/></Relationships>
</file>

<file path=ppt/slides/_rels/slide207.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8" Type="http://schemas.openxmlformats.org/officeDocument/2006/relationships/image" Target="../media/image3100.png"/><Relationship Id="rId3" Type="http://schemas.openxmlformats.org/officeDocument/2006/relationships/image" Target="../media/image3050.png"/><Relationship Id="rId7" Type="http://schemas.openxmlformats.org/officeDocument/2006/relationships/image" Target="../media/image3090.png"/><Relationship Id="rId2" Type="http://schemas.openxmlformats.org/officeDocument/2006/relationships/image" Target="../media/image3040.png"/><Relationship Id="rId1" Type="http://schemas.openxmlformats.org/officeDocument/2006/relationships/slideLayout" Target="../slideLayouts/slideLayout7.xml"/><Relationship Id="rId6" Type="http://schemas.openxmlformats.org/officeDocument/2006/relationships/image" Target="../media/image3080.png"/><Relationship Id="rId5" Type="http://schemas.openxmlformats.org/officeDocument/2006/relationships/image" Target="../media/image3070.png"/><Relationship Id="rId4" Type="http://schemas.openxmlformats.org/officeDocument/2006/relationships/image" Target="../media/image3060.png"/><Relationship Id="rId9" Type="http://schemas.openxmlformats.org/officeDocument/2006/relationships/image" Target="../media/image3110.png"/></Relationships>
</file>

<file path=ppt/slides/_rels/slide209.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8" Type="http://schemas.openxmlformats.org/officeDocument/2006/relationships/image" Target="../media/image322.png"/><Relationship Id="rId3" Type="http://schemas.openxmlformats.org/officeDocument/2006/relationships/image" Target="../media/image311.png"/><Relationship Id="rId7" Type="http://schemas.openxmlformats.org/officeDocument/2006/relationships/image" Target="../media/image3200.png"/><Relationship Id="rId2" Type="http://schemas.openxmlformats.org/officeDocument/2006/relationships/image" Target="../media/image3170.png"/><Relationship Id="rId1" Type="http://schemas.openxmlformats.org/officeDocument/2006/relationships/slideLayout" Target="../slideLayouts/slideLayout7.xml"/><Relationship Id="rId6" Type="http://schemas.openxmlformats.org/officeDocument/2006/relationships/image" Target="../media/image3190.png"/><Relationship Id="rId5" Type="http://schemas.openxmlformats.org/officeDocument/2006/relationships/image" Target="../media/image3180.png"/><Relationship Id="rId4" Type="http://schemas.openxmlformats.org/officeDocument/2006/relationships/image" Target="../media/image312.svg"/><Relationship Id="rId9" Type="http://schemas.openxmlformats.org/officeDocument/2006/relationships/image" Target="../media/image323.png"/></Relationships>
</file>

<file path=ppt/slides/_rels/slide211.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312.svg"/><Relationship Id="rId2" Type="http://schemas.openxmlformats.org/officeDocument/2006/relationships/image" Target="../media/image311.png"/><Relationship Id="rId1" Type="http://schemas.openxmlformats.org/officeDocument/2006/relationships/slideLayout" Target="../slideLayouts/slideLayout7.xml"/><Relationship Id="rId5" Type="http://schemas.openxmlformats.org/officeDocument/2006/relationships/image" Target="../media/image326.svg"/><Relationship Id="rId4" Type="http://schemas.openxmlformats.org/officeDocument/2006/relationships/image" Target="../media/image325.png"/></Relationships>
</file>

<file path=ppt/slides/_rels/slide213.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8" Type="http://schemas.openxmlformats.org/officeDocument/2006/relationships/image" Target="../media/image329.png"/><Relationship Id="rId13" Type="http://schemas.openxmlformats.org/officeDocument/2006/relationships/image" Target="../media/image334.png"/><Relationship Id="rId18" Type="http://schemas.openxmlformats.org/officeDocument/2006/relationships/image" Target="../media/image339.png"/><Relationship Id="rId3" Type="http://schemas.openxmlformats.org/officeDocument/2006/relationships/image" Target="../media/image3240.png"/><Relationship Id="rId21" Type="http://schemas.openxmlformats.org/officeDocument/2006/relationships/image" Target="../media/image342.png"/><Relationship Id="rId7" Type="http://schemas.openxmlformats.org/officeDocument/2006/relationships/image" Target="../media/image328.png"/><Relationship Id="rId12" Type="http://schemas.openxmlformats.org/officeDocument/2006/relationships/image" Target="../media/image333.png"/><Relationship Id="rId17" Type="http://schemas.openxmlformats.org/officeDocument/2006/relationships/image" Target="../media/image338.png"/><Relationship Id="rId2" Type="http://schemas.openxmlformats.org/officeDocument/2006/relationships/image" Target="../media/image3230.png"/><Relationship Id="rId16" Type="http://schemas.openxmlformats.org/officeDocument/2006/relationships/image" Target="../media/image337.png"/><Relationship Id="rId20"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27.png"/><Relationship Id="rId11" Type="http://schemas.openxmlformats.org/officeDocument/2006/relationships/image" Target="../media/image332.png"/><Relationship Id="rId5" Type="http://schemas.openxmlformats.org/officeDocument/2006/relationships/image" Target="../media/image326.png"/><Relationship Id="rId15" Type="http://schemas.openxmlformats.org/officeDocument/2006/relationships/image" Target="../media/image336.png"/><Relationship Id="rId23" Type="http://schemas.openxmlformats.org/officeDocument/2006/relationships/image" Target="../media/image344.png"/><Relationship Id="rId10" Type="http://schemas.openxmlformats.org/officeDocument/2006/relationships/image" Target="../media/image331.png"/><Relationship Id="rId19" Type="http://schemas.openxmlformats.org/officeDocument/2006/relationships/image" Target="../media/image340.png"/><Relationship Id="rId4" Type="http://schemas.openxmlformats.org/officeDocument/2006/relationships/image" Target="../media/image3250.png"/><Relationship Id="rId9" Type="http://schemas.openxmlformats.org/officeDocument/2006/relationships/image" Target="../media/image330.png"/><Relationship Id="rId14" Type="http://schemas.openxmlformats.org/officeDocument/2006/relationships/image" Target="../media/image335.png"/><Relationship Id="rId22" Type="http://schemas.openxmlformats.org/officeDocument/2006/relationships/image" Target="../media/image343.png"/></Relationships>
</file>

<file path=ppt/slides/_rels/slide215.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7.xml"/><Relationship Id="rId4" Type="http://schemas.openxmlformats.org/officeDocument/2006/relationships/image" Target="../media/image348.png"/></Relationships>
</file>

<file path=ppt/slides/_rels/slide217.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 Id="rId9" Type="http://schemas.openxmlformats.org/officeDocument/2006/relationships/image" Target="../media/image357.png"/></Relationships>
</file>

<file path=ppt/slides/_rels/slide219.xml.rels><?xml version="1.0" encoding="UTF-8" standalone="yes"?>
<Relationships xmlns="http://schemas.openxmlformats.org/package/2006/relationships"><Relationship Id="rId8" Type="http://schemas.openxmlformats.org/officeDocument/2006/relationships/image" Target="../media/image364.png"/><Relationship Id="rId3" Type="http://schemas.openxmlformats.org/officeDocument/2006/relationships/image" Target="../media/image359.png"/><Relationship Id="rId7" Type="http://schemas.openxmlformats.org/officeDocument/2006/relationships/image" Target="../media/image363.png"/><Relationship Id="rId2" Type="http://schemas.openxmlformats.org/officeDocument/2006/relationships/image" Target="../media/image358.png"/><Relationship Id="rId1" Type="http://schemas.openxmlformats.org/officeDocument/2006/relationships/slideLayout" Target="../slideLayouts/slideLayout7.xml"/><Relationship Id="rId6" Type="http://schemas.openxmlformats.org/officeDocument/2006/relationships/image" Target="../media/image362.png"/><Relationship Id="rId5" Type="http://schemas.openxmlformats.org/officeDocument/2006/relationships/image" Target="../media/image361.png"/><Relationship Id="rId4" Type="http://schemas.openxmlformats.org/officeDocument/2006/relationships/image" Target="../media/image360.png"/></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2690.png"/><Relationship Id="rId1" Type="http://schemas.openxmlformats.org/officeDocument/2006/relationships/slideLayout" Target="../slideLayouts/slideLayout7.xml"/><Relationship Id="rId4" Type="http://schemas.openxmlformats.org/officeDocument/2006/relationships/image" Target="../media/image312.svg"/></Relationships>
</file>

<file path=ppt/slides/_rels/slide226.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6.png"/><Relationship Id="rId7" Type="http://schemas.openxmlformats.org/officeDocument/2006/relationships/image" Target="../media/image370.png"/><Relationship Id="rId2" Type="http://schemas.openxmlformats.org/officeDocument/2006/relationships/image" Target="../media/image365.png"/><Relationship Id="rId1" Type="http://schemas.openxmlformats.org/officeDocument/2006/relationships/slideLayout" Target="../slideLayouts/slideLayout7.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67.png"/><Relationship Id="rId9" Type="http://schemas.openxmlformats.org/officeDocument/2006/relationships/image" Target="../media/image372.png"/></Relationships>
</file>

<file path=ppt/slides/_rels/slide227.xml.rels><?xml version="1.0" encoding="UTF-8" standalone="yes"?>
<Relationships xmlns="http://schemas.openxmlformats.org/package/2006/relationships"><Relationship Id="rId8" Type="http://schemas.openxmlformats.org/officeDocument/2006/relationships/image" Target="../media/image2790.png"/><Relationship Id="rId13" Type="http://schemas.openxmlformats.org/officeDocument/2006/relationships/image" Target="../media/image284.png"/><Relationship Id="rId3" Type="http://schemas.openxmlformats.org/officeDocument/2006/relationships/image" Target="../media/image2740.png"/><Relationship Id="rId7" Type="http://schemas.openxmlformats.org/officeDocument/2006/relationships/image" Target="../media/image2780.png"/><Relationship Id="rId12" Type="http://schemas.openxmlformats.org/officeDocument/2006/relationships/image" Target="../media/image2830.png"/><Relationship Id="rId2" Type="http://schemas.openxmlformats.org/officeDocument/2006/relationships/image" Target="../media/image2730.png"/><Relationship Id="rId1" Type="http://schemas.openxmlformats.org/officeDocument/2006/relationships/slideLayout" Target="../slideLayouts/slideLayout7.xml"/><Relationship Id="rId6" Type="http://schemas.openxmlformats.org/officeDocument/2006/relationships/image" Target="../media/image2770.png"/><Relationship Id="rId11" Type="http://schemas.openxmlformats.org/officeDocument/2006/relationships/image" Target="../media/image2820.png"/><Relationship Id="rId5" Type="http://schemas.openxmlformats.org/officeDocument/2006/relationships/image" Target="../media/image2760.png"/><Relationship Id="rId15" Type="http://schemas.openxmlformats.org/officeDocument/2006/relationships/image" Target="../media/image2860.png"/><Relationship Id="rId10" Type="http://schemas.openxmlformats.org/officeDocument/2006/relationships/image" Target="../media/image281.png"/><Relationship Id="rId4" Type="http://schemas.openxmlformats.org/officeDocument/2006/relationships/image" Target="../media/image2750.png"/><Relationship Id="rId9" Type="http://schemas.openxmlformats.org/officeDocument/2006/relationships/image" Target="../media/image2800.png"/><Relationship Id="rId14" Type="http://schemas.openxmlformats.org/officeDocument/2006/relationships/image" Target="../media/image2850.png"/></Relationships>
</file>

<file path=ppt/slides/_rels/slide228.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4.png"/><Relationship Id="rId7" Type="http://schemas.openxmlformats.org/officeDocument/2006/relationships/image" Target="../media/image378.png"/><Relationship Id="rId2" Type="http://schemas.openxmlformats.org/officeDocument/2006/relationships/image" Target="../media/image373.png"/><Relationship Id="rId1" Type="http://schemas.openxmlformats.org/officeDocument/2006/relationships/slideLayout" Target="../slideLayouts/slideLayout7.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229.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8" Type="http://schemas.openxmlformats.org/officeDocument/2006/relationships/image" Target="../media/image329.png"/><Relationship Id="rId13" Type="http://schemas.openxmlformats.org/officeDocument/2006/relationships/image" Target="../media/image334.png"/><Relationship Id="rId18" Type="http://schemas.openxmlformats.org/officeDocument/2006/relationships/image" Target="../media/image339.png"/><Relationship Id="rId3" Type="http://schemas.openxmlformats.org/officeDocument/2006/relationships/image" Target="../media/image3240.png"/><Relationship Id="rId21" Type="http://schemas.openxmlformats.org/officeDocument/2006/relationships/image" Target="../media/image342.png"/><Relationship Id="rId7" Type="http://schemas.openxmlformats.org/officeDocument/2006/relationships/image" Target="../media/image328.png"/><Relationship Id="rId12" Type="http://schemas.openxmlformats.org/officeDocument/2006/relationships/image" Target="../media/image333.png"/><Relationship Id="rId17" Type="http://schemas.openxmlformats.org/officeDocument/2006/relationships/image" Target="../media/image338.png"/><Relationship Id="rId2" Type="http://schemas.openxmlformats.org/officeDocument/2006/relationships/image" Target="../media/image3230.png"/><Relationship Id="rId16" Type="http://schemas.openxmlformats.org/officeDocument/2006/relationships/image" Target="../media/image337.png"/><Relationship Id="rId20"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27.png"/><Relationship Id="rId11" Type="http://schemas.openxmlformats.org/officeDocument/2006/relationships/image" Target="../media/image332.png"/><Relationship Id="rId5" Type="http://schemas.openxmlformats.org/officeDocument/2006/relationships/image" Target="../media/image326.png"/><Relationship Id="rId15" Type="http://schemas.openxmlformats.org/officeDocument/2006/relationships/image" Target="../media/image336.png"/><Relationship Id="rId23" Type="http://schemas.openxmlformats.org/officeDocument/2006/relationships/image" Target="../media/image344.png"/><Relationship Id="rId10" Type="http://schemas.openxmlformats.org/officeDocument/2006/relationships/image" Target="../media/image331.png"/><Relationship Id="rId19" Type="http://schemas.openxmlformats.org/officeDocument/2006/relationships/image" Target="../media/image340.png"/><Relationship Id="rId4" Type="http://schemas.openxmlformats.org/officeDocument/2006/relationships/image" Target="../media/image3250.png"/><Relationship Id="rId9" Type="http://schemas.openxmlformats.org/officeDocument/2006/relationships/image" Target="../media/image330.png"/><Relationship Id="rId14" Type="http://schemas.openxmlformats.org/officeDocument/2006/relationships/image" Target="../media/image335.png"/><Relationship Id="rId22" Type="http://schemas.openxmlformats.org/officeDocument/2006/relationships/image" Target="../media/image343.png"/></Relationships>
</file>

<file path=ppt/slides/_rels/slide23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7.xml"/><Relationship Id="rId4" Type="http://schemas.openxmlformats.org/officeDocument/2006/relationships/image" Target="../media/image348.png"/></Relationships>
</file>

<file path=ppt/slides/_rels/slide232.xml.rels><?xml version="1.0" encoding="UTF-8" standalone="yes"?>
<Relationships xmlns="http://schemas.openxmlformats.org/package/2006/relationships"><Relationship Id="rId3" Type="http://schemas.openxmlformats.org/officeDocument/2006/relationships/image" Target="../media/image2740.png"/><Relationship Id="rId7" Type="http://schemas.openxmlformats.org/officeDocument/2006/relationships/image" Target="../media/image3670.png"/><Relationship Id="rId2" Type="http://schemas.openxmlformats.org/officeDocument/2006/relationships/image" Target="../media/image3650.png"/><Relationship Id="rId1" Type="http://schemas.openxmlformats.org/officeDocument/2006/relationships/slideLayout" Target="../slideLayouts/slideLayout7.xml"/><Relationship Id="rId6" Type="http://schemas.openxmlformats.org/officeDocument/2006/relationships/image" Target="../media/image2770.png"/><Relationship Id="rId5" Type="http://schemas.openxmlformats.org/officeDocument/2006/relationships/image" Target="../media/image3660.png"/><Relationship Id="rId4" Type="http://schemas.openxmlformats.org/officeDocument/2006/relationships/image" Target="../media/image2750.png"/></Relationships>
</file>

<file path=ppt/slides/_rels/slide23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7.xml"/><Relationship Id="rId5" Type="http://schemas.openxmlformats.org/officeDocument/2006/relationships/image" Target="../media/image383.png"/><Relationship Id="rId4" Type="http://schemas.openxmlformats.org/officeDocument/2006/relationships/image" Target="../media/image382.png"/></Relationships>
</file>

<file path=ppt/slides/_rels/slide234.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387.svg"/><Relationship Id="rId2" Type="http://schemas.openxmlformats.org/officeDocument/2006/relationships/image" Target="../media/image386.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8" Type="http://schemas.openxmlformats.org/officeDocument/2006/relationships/image" Target="../media/image407.png"/><Relationship Id="rId3" Type="http://schemas.openxmlformats.org/officeDocument/2006/relationships/image" Target="../media/image402.png"/><Relationship Id="rId7" Type="http://schemas.openxmlformats.org/officeDocument/2006/relationships/image" Target="../media/image406.png"/><Relationship Id="rId12" Type="http://schemas.openxmlformats.org/officeDocument/2006/relationships/image" Target="../media/image411.png"/><Relationship Id="rId2" Type="http://schemas.openxmlformats.org/officeDocument/2006/relationships/image" Target="../media/image401.png"/><Relationship Id="rId1" Type="http://schemas.openxmlformats.org/officeDocument/2006/relationships/slideLayout" Target="../slideLayouts/slideLayout7.xml"/><Relationship Id="rId6" Type="http://schemas.openxmlformats.org/officeDocument/2006/relationships/image" Target="../media/image405.png"/><Relationship Id="rId11" Type="http://schemas.openxmlformats.org/officeDocument/2006/relationships/image" Target="../media/image410.png"/><Relationship Id="rId5" Type="http://schemas.openxmlformats.org/officeDocument/2006/relationships/image" Target="../media/image404.png"/><Relationship Id="rId10" Type="http://schemas.openxmlformats.org/officeDocument/2006/relationships/image" Target="../media/image409.png"/><Relationship Id="rId4" Type="http://schemas.openxmlformats.org/officeDocument/2006/relationships/image" Target="../media/image403.png"/><Relationship Id="rId9" Type="http://schemas.openxmlformats.org/officeDocument/2006/relationships/image" Target="../media/image408.png"/></Relationships>
</file>

<file path=ppt/slides/_rels/slide258.xml.rels><?xml version="1.0" encoding="UTF-8" standalone="yes"?>
<Relationships xmlns="http://schemas.openxmlformats.org/package/2006/relationships"><Relationship Id="rId8" Type="http://schemas.openxmlformats.org/officeDocument/2006/relationships/image" Target="../media/image418.png"/><Relationship Id="rId3" Type="http://schemas.openxmlformats.org/officeDocument/2006/relationships/image" Target="../media/image413.png"/><Relationship Id="rId7" Type="http://schemas.openxmlformats.org/officeDocument/2006/relationships/image" Target="../media/image417.png"/><Relationship Id="rId12" Type="http://schemas.openxmlformats.org/officeDocument/2006/relationships/image" Target="../media/image422.png"/><Relationship Id="rId2" Type="http://schemas.openxmlformats.org/officeDocument/2006/relationships/image" Target="../media/image412.png"/><Relationship Id="rId1" Type="http://schemas.openxmlformats.org/officeDocument/2006/relationships/slideLayout" Target="../slideLayouts/slideLayout7.xml"/><Relationship Id="rId6" Type="http://schemas.openxmlformats.org/officeDocument/2006/relationships/image" Target="../media/image416.png"/><Relationship Id="rId11" Type="http://schemas.openxmlformats.org/officeDocument/2006/relationships/image" Target="../media/image421.png"/><Relationship Id="rId5" Type="http://schemas.openxmlformats.org/officeDocument/2006/relationships/image" Target="../media/image415.png"/><Relationship Id="rId10" Type="http://schemas.openxmlformats.org/officeDocument/2006/relationships/image" Target="../media/image420.png"/><Relationship Id="rId4" Type="http://schemas.openxmlformats.org/officeDocument/2006/relationships/image" Target="../media/image414.png"/><Relationship Id="rId9" Type="http://schemas.openxmlformats.org/officeDocument/2006/relationships/image" Target="../media/image419.png"/></Relationships>
</file>

<file path=ppt/slides/_rels/slide259.xml.rels><?xml version="1.0" encoding="UTF-8" standalone="yes"?>
<Relationships xmlns="http://schemas.openxmlformats.org/package/2006/relationships"><Relationship Id="rId2" Type="http://schemas.openxmlformats.org/officeDocument/2006/relationships/image" Target="../media/image40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6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33.png"/><Relationship Id="rId7" Type="http://schemas.openxmlformats.org/officeDocument/2006/relationships/image" Target="../media/image437.png"/><Relationship Id="rId2" Type="http://schemas.openxmlformats.org/officeDocument/2006/relationships/image" Target="../media/image431.png"/><Relationship Id="rId1" Type="http://schemas.openxmlformats.org/officeDocument/2006/relationships/slideLayout" Target="../slideLayouts/slideLayout7.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image" Target="../media/image434.png"/><Relationship Id="rId9" Type="http://schemas.openxmlformats.org/officeDocument/2006/relationships/image" Target="../media/image439.png"/></Relationships>
</file>

<file path=ppt/slides/_rels/slide272.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433.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442.png"/><Relationship Id="rId7" Type="http://schemas.openxmlformats.org/officeDocument/2006/relationships/image" Target="../media/image445.png"/><Relationship Id="rId2" Type="http://schemas.openxmlformats.org/officeDocument/2006/relationships/image" Target="../media/image441.png"/><Relationship Id="rId1" Type="http://schemas.openxmlformats.org/officeDocument/2006/relationships/slideLayout" Target="../slideLayouts/slideLayout7.xml"/><Relationship Id="rId6" Type="http://schemas.openxmlformats.org/officeDocument/2006/relationships/image" Target="../media/image447.png"/><Relationship Id="rId5" Type="http://schemas.openxmlformats.org/officeDocument/2006/relationships/image" Target="../media/image444.png"/><Relationship Id="rId4" Type="http://schemas.openxmlformats.org/officeDocument/2006/relationships/image" Target="../media/image443.png"/></Relationships>
</file>

<file path=ppt/slides/_rels/slide277.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50.png"/></Relationships>
</file>

<file path=ppt/slides/_rels/slide28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55.png"/><Relationship Id="rId7" Type="http://schemas.openxmlformats.org/officeDocument/2006/relationships/image" Target="../media/image459.png"/><Relationship Id="rId2" Type="http://schemas.openxmlformats.org/officeDocument/2006/relationships/image" Target="../media/image431.png"/><Relationship Id="rId1" Type="http://schemas.openxmlformats.org/officeDocument/2006/relationships/slideLayout" Target="../slideLayouts/slideLayout7.xml"/><Relationship Id="rId6" Type="http://schemas.openxmlformats.org/officeDocument/2006/relationships/image" Target="../media/image458.png"/><Relationship Id="rId5" Type="http://schemas.openxmlformats.org/officeDocument/2006/relationships/image" Target="../media/image457.png"/><Relationship Id="rId4" Type="http://schemas.openxmlformats.org/officeDocument/2006/relationships/image" Target="../media/image456.png"/><Relationship Id="rId9" Type="http://schemas.openxmlformats.org/officeDocument/2006/relationships/image" Target="../media/image461.png"/></Relationships>
</file>

<file path=ppt/slides/_rels/slide287.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 Id="rId5" Type="http://schemas.openxmlformats.org/officeDocument/2006/relationships/image" Target="../media/image453.png"/><Relationship Id="rId4" Type="http://schemas.openxmlformats.org/officeDocument/2006/relationships/image" Target="../media/image464.png"/></Relationships>
</file>

<file path=ppt/slides/_rels/slide288.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5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8" Type="http://schemas.openxmlformats.org/officeDocument/2006/relationships/image" Target="../media/image472.png"/><Relationship Id="rId3" Type="http://schemas.openxmlformats.org/officeDocument/2006/relationships/image" Target="../media/image467.png"/><Relationship Id="rId7" Type="http://schemas.openxmlformats.org/officeDocument/2006/relationships/image" Target="../media/image471.png"/><Relationship Id="rId2" Type="http://schemas.openxmlformats.org/officeDocument/2006/relationships/image" Target="../media/image466.png"/><Relationship Id="rId1" Type="http://schemas.openxmlformats.org/officeDocument/2006/relationships/slideLayout" Target="../slideLayouts/slideLayout7.xml"/><Relationship Id="rId6" Type="http://schemas.openxmlformats.org/officeDocument/2006/relationships/image" Target="../media/image470.png"/><Relationship Id="rId5" Type="http://schemas.openxmlformats.org/officeDocument/2006/relationships/image" Target="../media/image469.png"/><Relationship Id="rId10" Type="http://schemas.openxmlformats.org/officeDocument/2006/relationships/image" Target="../media/image474.png"/><Relationship Id="rId4" Type="http://schemas.openxmlformats.org/officeDocument/2006/relationships/image" Target="../media/image468.png"/><Relationship Id="rId9" Type="http://schemas.openxmlformats.org/officeDocument/2006/relationships/image" Target="../media/image473.png"/></Relationships>
</file>

<file path=ppt/slides/_rels/slide295.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 Id="rId4" Type="http://schemas.openxmlformats.org/officeDocument/2006/relationships/image" Target="../media/image479.png"/></Relationships>
</file>

<file path=ppt/slides/_rels/slide296.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7.xml"/><Relationship Id="rId5" Type="http://schemas.openxmlformats.org/officeDocument/2006/relationships/image" Target="../media/image483.png"/><Relationship Id="rId4" Type="http://schemas.openxmlformats.org/officeDocument/2006/relationships/image" Target="../media/image482.png"/></Relationships>
</file>

<file path=ppt/slides/_rels/slide297.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47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 Id="rId4" Type="http://schemas.openxmlformats.org/officeDocument/2006/relationships/image" Target="../media/image488.svg"/></Relationships>
</file>

<file path=ppt/slides/_rels/slide303.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slideLayout" Target="../slideLayouts/slideLayout7.xml"/><Relationship Id="rId4" Type="http://schemas.openxmlformats.org/officeDocument/2006/relationships/image" Target="../media/image489.png"/></Relationships>
</file>

<file path=ppt/slides/_rels/slide306.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7.xml"/><Relationship Id="rId4" Type="http://schemas.openxmlformats.org/officeDocument/2006/relationships/image" Target="../media/image494.png"/></Relationships>
</file>

<file path=ppt/slides/_rels/slide308.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7.xml"/><Relationship Id="rId4" Type="http://schemas.openxmlformats.org/officeDocument/2006/relationships/image" Target="../media/image497.png"/></Relationships>
</file>

<file path=ppt/slides/_rels/slide309.xml.rels><?xml version="1.0" encoding="UTF-8" standalone="yes"?>
<Relationships xmlns="http://schemas.openxmlformats.org/package/2006/relationships"><Relationship Id="rId3" Type="http://schemas.openxmlformats.org/officeDocument/2006/relationships/image" Target="../media/image499.svg"/><Relationship Id="rId2" Type="http://schemas.openxmlformats.org/officeDocument/2006/relationships/image" Target="../media/image498.png"/><Relationship Id="rId1" Type="http://schemas.openxmlformats.org/officeDocument/2006/relationships/slideLayout" Target="../slideLayouts/slideLayout7.xml"/><Relationship Id="rId6" Type="http://schemas.openxmlformats.org/officeDocument/2006/relationships/image" Target="../media/image502.svg"/><Relationship Id="rId5" Type="http://schemas.openxmlformats.org/officeDocument/2006/relationships/image" Target="../media/image501.png"/><Relationship Id="rId4" Type="http://schemas.openxmlformats.org/officeDocument/2006/relationships/image" Target="../media/image500.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310.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504.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50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50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507.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12.png"/><Relationship Id="rId5" Type="http://schemas.openxmlformats.org/officeDocument/2006/relationships/image" Target="../media/image511.svg"/><Relationship Id="rId4" Type="http://schemas.openxmlformats.org/officeDocument/2006/relationships/image" Target="../media/image510.png"/></Relationships>
</file>

<file path=ppt/slides/_rels/slide324.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515.png"/></Relationships>
</file>

<file path=ppt/slides/_rels/slide326.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16.png"/><Relationship Id="rId7" Type="http://schemas.openxmlformats.org/officeDocument/2006/relationships/image" Target="../media/image134.png"/><Relationship Id="rId12" Type="http://schemas.openxmlformats.org/officeDocument/2006/relationships/image" Target="../media/image524.sv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19.svg"/><Relationship Id="rId11" Type="http://schemas.openxmlformats.org/officeDocument/2006/relationships/image" Target="../media/image523.png"/><Relationship Id="rId5" Type="http://schemas.openxmlformats.org/officeDocument/2006/relationships/image" Target="../media/image518.png"/><Relationship Id="rId10" Type="http://schemas.openxmlformats.org/officeDocument/2006/relationships/image" Target="../media/image522.svg"/><Relationship Id="rId4" Type="http://schemas.openxmlformats.org/officeDocument/2006/relationships/image" Target="../media/image517.svg"/><Relationship Id="rId9" Type="http://schemas.openxmlformats.org/officeDocument/2006/relationships/image" Target="../media/image521.png"/></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30.xml.rels><?xml version="1.0" encoding="UTF-8" standalone="yes"?>
<Relationships xmlns="http://schemas.openxmlformats.org/package/2006/relationships"><Relationship Id="rId3" Type="http://schemas.openxmlformats.org/officeDocument/2006/relationships/image" Target="../media/image525.png"/><Relationship Id="rId7" Type="http://schemas.openxmlformats.org/officeDocument/2006/relationships/image" Target="../media/image529.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528.png"/><Relationship Id="rId5" Type="http://schemas.openxmlformats.org/officeDocument/2006/relationships/image" Target="../media/image527.png"/><Relationship Id="rId4" Type="http://schemas.openxmlformats.org/officeDocument/2006/relationships/image" Target="../media/image526.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5210.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530.png"/><Relationship Id="rId5" Type="http://schemas.openxmlformats.org/officeDocument/2006/relationships/image" Target="../media/image5230.png"/><Relationship Id="rId4" Type="http://schemas.openxmlformats.org/officeDocument/2006/relationships/image" Target="../media/image522.png"/></Relationships>
</file>

<file path=ppt/slides/_rels/slide334.xml.rels><?xml version="1.0" encoding="UTF-8" standalone="yes"?>
<Relationships xmlns="http://schemas.openxmlformats.org/package/2006/relationships"><Relationship Id="rId3" Type="http://schemas.openxmlformats.org/officeDocument/2006/relationships/image" Target="../media/image5250.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31.png"/><Relationship Id="rId4" Type="http://schemas.openxmlformats.org/officeDocument/2006/relationships/image" Target="../media/image530.png"/></Relationships>
</file>

<file path=ppt/slides/_rels/slide335.xml.rels><?xml version="1.0" encoding="UTF-8" standalone="yes"?>
<Relationships xmlns="http://schemas.openxmlformats.org/package/2006/relationships"><Relationship Id="rId8" Type="http://schemas.openxmlformats.org/officeDocument/2006/relationships/image" Target="../media/image5320.png"/><Relationship Id="rId3" Type="http://schemas.openxmlformats.org/officeDocument/2006/relationships/image" Target="../media/image5270.png"/><Relationship Id="rId7" Type="http://schemas.openxmlformats.org/officeDocument/2006/relationships/image" Target="../media/image5310.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5300.png"/><Relationship Id="rId11" Type="http://schemas.openxmlformats.org/officeDocument/2006/relationships/image" Target="../media/image535.png"/><Relationship Id="rId5" Type="http://schemas.openxmlformats.org/officeDocument/2006/relationships/image" Target="../media/image5290.png"/><Relationship Id="rId10" Type="http://schemas.openxmlformats.org/officeDocument/2006/relationships/image" Target="../media/image534.png"/><Relationship Id="rId4" Type="http://schemas.openxmlformats.org/officeDocument/2006/relationships/image" Target="../media/image532.png"/><Relationship Id="rId9" Type="http://schemas.openxmlformats.org/officeDocument/2006/relationships/image" Target="../media/image533.png"/></Relationships>
</file>

<file path=ppt/slides/_rels/slide336.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8" Type="http://schemas.openxmlformats.org/officeDocument/2006/relationships/image" Target="../media/image542.png"/><Relationship Id="rId3" Type="http://schemas.openxmlformats.org/officeDocument/2006/relationships/image" Target="../media/image537.png"/><Relationship Id="rId7" Type="http://schemas.openxmlformats.org/officeDocument/2006/relationships/image" Target="../media/image541.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540.png"/><Relationship Id="rId5" Type="http://schemas.openxmlformats.org/officeDocument/2006/relationships/image" Target="../media/image539.png"/><Relationship Id="rId10" Type="http://schemas.openxmlformats.org/officeDocument/2006/relationships/image" Target="../media/image544.png"/><Relationship Id="rId4" Type="http://schemas.openxmlformats.org/officeDocument/2006/relationships/image" Target="../media/image538.png"/><Relationship Id="rId9" Type="http://schemas.openxmlformats.org/officeDocument/2006/relationships/image" Target="../media/image543.png"/></Relationships>
</file>

<file path=ppt/slides/_rels/slide338.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8" Type="http://schemas.openxmlformats.org/officeDocument/2006/relationships/image" Target="../media/image550.svg"/><Relationship Id="rId3" Type="http://schemas.openxmlformats.org/officeDocument/2006/relationships/image" Target="../media/image547.png"/><Relationship Id="rId7" Type="http://schemas.openxmlformats.org/officeDocument/2006/relationships/image" Target="../media/image549.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548.png"/><Relationship Id="rId10" Type="http://schemas.openxmlformats.org/officeDocument/2006/relationships/image" Target="../media/image552.svg"/><Relationship Id="rId4" Type="http://schemas.microsoft.com/office/2007/relationships/hdphoto" Target="../media/hdphoto4.wdp"/><Relationship Id="rId9" Type="http://schemas.openxmlformats.org/officeDocument/2006/relationships/image" Target="../media/image551.png"/></Relationships>
</file>

<file path=ppt/slides/_rels/slide347.xml.rels><?xml version="1.0" encoding="UTF-8" standalone="yes"?>
<Relationships xmlns="http://schemas.openxmlformats.org/package/2006/relationships"><Relationship Id="rId8" Type="http://schemas.openxmlformats.org/officeDocument/2006/relationships/image" Target="../media/image550.svg"/><Relationship Id="rId3" Type="http://schemas.openxmlformats.org/officeDocument/2006/relationships/image" Target="../media/image547.png"/><Relationship Id="rId7" Type="http://schemas.openxmlformats.org/officeDocument/2006/relationships/image" Target="../media/image549.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548.png"/><Relationship Id="rId10" Type="http://schemas.openxmlformats.org/officeDocument/2006/relationships/image" Target="../media/image552.svg"/><Relationship Id="rId4" Type="http://schemas.microsoft.com/office/2007/relationships/hdphoto" Target="../media/hdphoto4.wdp"/><Relationship Id="rId9" Type="http://schemas.openxmlformats.org/officeDocument/2006/relationships/image" Target="../media/image551.png"/></Relationships>
</file>

<file path=ppt/slides/_rels/slide348.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svg"/></Relationships>
</file>

<file path=ppt/slides/_rels/slide350.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553.png"/><Relationship Id="rId5" Type="http://schemas.microsoft.com/office/2007/relationships/hdphoto" Target="../media/hdphoto6.wdp"/><Relationship Id="rId4" Type="http://schemas.openxmlformats.org/officeDocument/2006/relationships/image" Target="../media/image556.png"/></Relationships>
</file>

<file path=ppt/slides/_rels/slide351.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559.png"/></Relationships>
</file>

<file path=ppt/slides/_rels/slide353.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358.xml.rels><?xml version="1.0" encoding="UTF-8" standalone="yes"?>
<Relationships xmlns="http://schemas.openxmlformats.org/package/2006/relationships"><Relationship Id="rId2" Type="http://schemas.openxmlformats.org/officeDocument/2006/relationships/image" Target="../media/image564.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56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svg"/></Relationships>
</file>

<file path=ppt/slides/_rels/slide360.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image" Target="../media/image567.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image" Target="../media/image568.pn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image" Target="../media/image569.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8.png"/><Relationship Id="rId7" Type="http://schemas.openxmlformats.org/officeDocument/2006/relationships/image" Target="../media/image5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54.svg"/><Relationship Id="rId4" Type="http://schemas.openxmlformats.org/officeDocument/2006/relationships/image" Target="../media/image69.sv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7" Type="http://schemas.openxmlformats.org/officeDocument/2006/relationships/image" Target="../media/image12.png"/><Relationship Id="rId2" Type="http://schemas.openxmlformats.org/officeDocument/2006/relationships/image" Target="../media/image8.gif"/><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410.png"/><Relationship Id="rId7" Type="http://schemas.openxmlformats.org/officeDocument/2006/relationships/image" Target="../media/image85.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1610.png"/><Relationship Id="rId4" Type="http://schemas.openxmlformats.org/officeDocument/2006/relationships/image" Target="../media/image15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svg"/><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0.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63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sv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30.png"/><Relationship Id="rId5" Type="http://schemas.openxmlformats.org/officeDocument/2006/relationships/image" Target="../media/image110.png"/><Relationship Id="rId4" Type="http://schemas.openxmlformats.org/officeDocument/2006/relationships/image" Target="../media/image108.svg"/></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8.svg"/></Relationships>
</file>

<file path=ppt/slides/_rels/slide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80.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9.svg"/></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1.svg"/></Relationships>
</file>

<file path=ppt/slides/_rels/slide7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01.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1.png"/><Relationship Id="rId9" Type="http://schemas.openxmlformats.org/officeDocument/2006/relationships/image" Target="../media/image123.png"/></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37.sv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61.png"/></Relationships>
</file>

<file path=ppt/slides/_rels/slide8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87.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900.png"/><Relationship Id="rId13" Type="http://schemas.openxmlformats.org/officeDocument/2006/relationships/image" Target="../media/image950.png"/><Relationship Id="rId3" Type="http://schemas.openxmlformats.org/officeDocument/2006/relationships/image" Target="../media/image1241.png"/><Relationship Id="rId7" Type="http://schemas.openxmlformats.org/officeDocument/2006/relationships/image" Target="../media/image890.png"/><Relationship Id="rId12" Type="http://schemas.openxmlformats.org/officeDocument/2006/relationships/image" Target="../media/image940.png"/><Relationship Id="rId2" Type="http://schemas.openxmlformats.org/officeDocument/2006/relationships/notesSlide" Target="../notesSlides/notesSlide23.xml"/><Relationship Id="rId16" Type="http://schemas.openxmlformats.org/officeDocument/2006/relationships/image" Target="../media/image980.png"/><Relationship Id="rId1" Type="http://schemas.openxmlformats.org/officeDocument/2006/relationships/slideLayout" Target="../slideLayouts/slideLayout7.xml"/><Relationship Id="rId6" Type="http://schemas.openxmlformats.org/officeDocument/2006/relationships/image" Target="../media/image880.png"/><Relationship Id="rId11" Type="http://schemas.openxmlformats.org/officeDocument/2006/relationships/image" Target="../media/image930.png"/><Relationship Id="rId5" Type="http://schemas.openxmlformats.org/officeDocument/2006/relationships/image" Target="../media/image870.png"/><Relationship Id="rId15" Type="http://schemas.openxmlformats.org/officeDocument/2006/relationships/image" Target="../media/image970.png"/><Relationship Id="rId10" Type="http://schemas.openxmlformats.org/officeDocument/2006/relationships/image" Target="../media/image920.png"/><Relationship Id="rId4" Type="http://schemas.openxmlformats.org/officeDocument/2006/relationships/image" Target="../media/image860.png"/><Relationship Id="rId9" Type="http://schemas.openxmlformats.org/officeDocument/2006/relationships/image" Target="../media/image910.png"/><Relationship Id="rId14" Type="http://schemas.openxmlformats.org/officeDocument/2006/relationships/image" Target="../media/image96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68.png"/><Relationship Id="rId4" Type="http://schemas.openxmlformats.org/officeDocument/2006/relationships/image" Target="../media/image167.png"/></Relationships>
</file>

<file path=ppt/slides/_rels/slide95.xml.rels><?xml version="1.0" encoding="UTF-8" standalone="yes"?>
<Relationships xmlns="http://schemas.openxmlformats.org/package/2006/relationships"><Relationship Id="rId8" Type="http://schemas.openxmlformats.org/officeDocument/2006/relationships/image" Target="../media/image1180.png"/><Relationship Id="rId13" Type="http://schemas.openxmlformats.org/officeDocument/2006/relationships/image" Target="../media/image1230.png"/><Relationship Id="rId3" Type="http://schemas.openxmlformats.org/officeDocument/2006/relationships/image" Target="../media/image169.png"/><Relationship Id="rId7" Type="http://schemas.openxmlformats.org/officeDocument/2006/relationships/image" Target="../media/image172.png"/><Relationship Id="rId12" Type="http://schemas.openxmlformats.org/officeDocument/2006/relationships/image" Target="../media/image1220.png"/><Relationship Id="rId17" Type="http://schemas.openxmlformats.org/officeDocument/2006/relationships/image" Target="../media/image1270.png"/><Relationship Id="rId2" Type="http://schemas.openxmlformats.org/officeDocument/2006/relationships/notesSlide" Target="../notesSlides/notesSlide25.xml"/><Relationship Id="rId16" Type="http://schemas.openxmlformats.org/officeDocument/2006/relationships/image" Target="../media/image174.png"/><Relationship Id="rId1" Type="http://schemas.openxmlformats.org/officeDocument/2006/relationships/slideLayout" Target="../slideLayouts/slideLayout7.xml"/><Relationship Id="rId6" Type="http://schemas.openxmlformats.org/officeDocument/2006/relationships/image" Target="../media/image1160.png"/><Relationship Id="rId11" Type="http://schemas.openxmlformats.org/officeDocument/2006/relationships/image" Target="../media/image1210.png"/><Relationship Id="rId5" Type="http://schemas.openxmlformats.org/officeDocument/2006/relationships/image" Target="../media/image171.png"/><Relationship Id="rId15" Type="http://schemas.openxmlformats.org/officeDocument/2006/relationships/image" Target="../media/image1250.png"/><Relationship Id="rId10" Type="http://schemas.openxmlformats.org/officeDocument/2006/relationships/image" Target="../media/image1200.png"/><Relationship Id="rId4" Type="http://schemas.openxmlformats.org/officeDocument/2006/relationships/image" Target="../media/image170.png"/><Relationship Id="rId9" Type="http://schemas.openxmlformats.org/officeDocument/2006/relationships/image" Target="../media/image173.png"/><Relationship Id="rId14" Type="http://schemas.openxmlformats.org/officeDocument/2006/relationships/image" Target="../media/image1240.png"/></Relationships>
</file>

<file path=ppt/slides/_rels/slide96.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75.png"/><Relationship Id="rId1" Type="http://schemas.openxmlformats.org/officeDocument/2006/relationships/slideLayout" Target="../slideLayouts/slideLayout7.xml"/><Relationship Id="rId6" Type="http://schemas.openxmlformats.org/officeDocument/2006/relationships/image" Target="../media/image1710.png"/><Relationship Id="rId5" Type="http://schemas.openxmlformats.org/officeDocument/2006/relationships/image" Target="../media/image1700.png"/><Relationship Id="rId4" Type="http://schemas.openxmlformats.org/officeDocument/2006/relationships/image" Target="../media/image133.sv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514B29-AE13-2F20-5FA8-14963C477596}"/>
              </a:ext>
            </a:extLst>
          </p:cNvPr>
          <p:cNvPicPr>
            <a:picLocks noChangeAspect="1"/>
          </p:cNvPicPr>
          <p:nvPr/>
        </p:nvPicPr>
        <p:blipFill>
          <a:blip r:embed="rId2"/>
          <a:stretch>
            <a:fillRect/>
          </a:stretch>
        </p:blipFill>
        <p:spPr>
          <a:xfrm>
            <a:off x="709578" y="0"/>
            <a:ext cx="10772843" cy="6858000"/>
          </a:xfrm>
          <a:prstGeom prst="rect">
            <a:avLst/>
          </a:prstGeom>
        </p:spPr>
      </p:pic>
    </p:spTree>
    <p:extLst>
      <p:ext uri="{BB962C8B-B14F-4D97-AF65-F5344CB8AC3E}">
        <p14:creationId xmlns:p14="http://schemas.microsoft.com/office/powerpoint/2010/main" val="995429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D37EB-CDB8-7C3E-AD0C-AF2BCFF7EB79}"/>
              </a:ext>
            </a:extLst>
          </p:cNvPr>
          <p:cNvSpPr txBox="1"/>
          <p:nvPr/>
        </p:nvSpPr>
        <p:spPr>
          <a:xfrm>
            <a:off x="939801" y="2397948"/>
            <a:ext cx="3708400" cy="2062103"/>
          </a:xfrm>
          <a:prstGeom prst="rect">
            <a:avLst/>
          </a:prstGeom>
          <a:noFill/>
        </p:spPr>
        <p:txBody>
          <a:bodyPr wrap="square" rtlCol="0">
            <a:spAutoFit/>
          </a:bodyPr>
          <a:lstStyle/>
          <a:p>
            <a:r>
              <a:rPr lang="en-US" sz="3200" b="1" dirty="0">
                <a:latin typeface="Helvetica" panose="020B0500000000000000" pitchFamily="34" charset="0"/>
              </a:rPr>
              <a:t>Enter the Matrix: Factorization Uncovers</a:t>
            </a:r>
          </a:p>
          <a:p>
            <a:r>
              <a:rPr lang="en-US" sz="3200" b="1" dirty="0">
                <a:latin typeface="Helvetica" panose="020B0500000000000000" pitchFamily="34" charset="0"/>
              </a:rPr>
              <a:t>Patterns</a:t>
            </a:r>
          </a:p>
        </p:txBody>
      </p:sp>
      <p:pic>
        <p:nvPicPr>
          <p:cNvPr id="3" name="Picture 2">
            <a:extLst>
              <a:ext uri="{FF2B5EF4-FFF2-40B4-BE49-F238E27FC236}">
                <a16:creationId xmlns:a16="http://schemas.microsoft.com/office/drawing/2014/main" id="{FC099B09-E108-1692-94C0-3EDB34B77A12}"/>
              </a:ext>
            </a:extLst>
          </p:cNvPr>
          <p:cNvPicPr>
            <a:picLocks noChangeAspect="1"/>
          </p:cNvPicPr>
          <p:nvPr/>
        </p:nvPicPr>
        <p:blipFill>
          <a:blip r:embed="rId2"/>
          <a:stretch>
            <a:fillRect/>
          </a:stretch>
        </p:blipFill>
        <p:spPr>
          <a:xfrm>
            <a:off x="5683971" y="154115"/>
            <a:ext cx="6304560" cy="6654603"/>
          </a:xfrm>
          <a:prstGeom prst="rect">
            <a:avLst/>
          </a:prstGeom>
        </p:spPr>
      </p:pic>
      <p:sp>
        <p:nvSpPr>
          <p:cNvPr id="6" name="TextBox 5">
            <a:extLst>
              <a:ext uri="{FF2B5EF4-FFF2-40B4-BE49-F238E27FC236}">
                <a16:creationId xmlns:a16="http://schemas.microsoft.com/office/drawing/2014/main" id="{09965636-636E-5CBD-ACA5-93EDE83FBFD7}"/>
              </a:ext>
            </a:extLst>
          </p:cNvPr>
          <p:cNvSpPr txBox="1"/>
          <p:nvPr/>
        </p:nvSpPr>
        <p:spPr>
          <a:xfrm>
            <a:off x="939801" y="6429573"/>
            <a:ext cx="4533900" cy="307777"/>
          </a:xfrm>
          <a:prstGeom prst="rect">
            <a:avLst/>
          </a:prstGeom>
          <a:noFill/>
        </p:spPr>
        <p:txBody>
          <a:bodyPr wrap="square">
            <a:spAutoFit/>
          </a:bodyPr>
          <a:lstStyle/>
          <a:p>
            <a:r>
              <a:rPr lang="en-US" sz="1400" dirty="0">
                <a:latin typeface="+mj-lt"/>
              </a:rPr>
              <a:t>Stein-O’Brien et al., Trends in Genetics 2018</a:t>
            </a:r>
          </a:p>
        </p:txBody>
      </p:sp>
    </p:spTree>
    <p:extLst>
      <p:ext uri="{BB962C8B-B14F-4D97-AF65-F5344CB8AC3E}">
        <p14:creationId xmlns:p14="http://schemas.microsoft.com/office/powerpoint/2010/main" val="28013833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DDED8F-1472-2889-A076-D8C0B521480F}"/>
              </a:ext>
            </a:extLst>
          </p:cNvPr>
          <p:cNvSpPr txBox="1"/>
          <p:nvPr/>
        </p:nvSpPr>
        <p:spPr>
          <a:xfrm>
            <a:off x="999489" y="263724"/>
            <a:ext cx="10193021"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Component 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dimensionality reduction and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change in basis vectors</a:t>
            </a:r>
          </a:p>
        </p:txBody>
      </p:sp>
      <p:grpSp>
        <p:nvGrpSpPr>
          <p:cNvPr id="16" name="Group 15">
            <a:extLst>
              <a:ext uri="{FF2B5EF4-FFF2-40B4-BE49-F238E27FC236}">
                <a16:creationId xmlns:a16="http://schemas.microsoft.com/office/drawing/2014/main" id="{C1EB1C3B-A0EA-9F83-E2AE-1D2C83C13F88}"/>
              </a:ext>
            </a:extLst>
          </p:cNvPr>
          <p:cNvGrpSpPr/>
          <p:nvPr/>
        </p:nvGrpSpPr>
        <p:grpSpPr>
          <a:xfrm>
            <a:off x="101554" y="2931288"/>
            <a:ext cx="3229143" cy="2620985"/>
            <a:chOff x="2255361" y="2931288"/>
            <a:chExt cx="3229143" cy="2620985"/>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93E8808-92DE-0519-7556-C9F212281259}"/>
                    </a:ext>
                  </a:extLst>
                </p:cNvPr>
                <p:cNvSpPr txBox="1"/>
                <p:nvPr/>
              </p:nvSpPr>
              <p:spPr>
                <a:xfrm>
                  <a:off x="3193579" y="5182941"/>
                  <a:ext cx="2060564" cy="369332"/>
                </a:xfrm>
                <a:prstGeom prst="rect">
                  <a:avLst/>
                </a:prstGeom>
                <a:noFill/>
              </p:spPr>
              <p:txBody>
                <a:bodyPr wrap="none" rtlCol="0">
                  <a:spAutoFit/>
                </a:bodyPr>
                <a:lstStyle/>
                <a:p>
                  <a:r>
                    <a:rPr lang="en-US" dirty="0">
                      <a:latin typeface="Helvetica" panose="020B0500000000000000" pitchFamily="34" charset="0"/>
                    </a:rPr>
                    <a:t>Original data in </a:t>
                  </a:r>
                  <a14:m>
                    <m:oMath xmlns:m="http://schemas.openxmlformats.org/officeDocument/2006/math">
                      <m:sSup>
                        <m:sSupPr>
                          <m:ctrlPr>
                            <a:rPr lang="en-US" i="1" dirty="0" smtClean="0">
                              <a:latin typeface="Cambria Math" panose="02040503050406030204" pitchFamily="18" charset="0"/>
                            </a:rPr>
                          </m:ctrlPr>
                        </m:sSupPr>
                        <m:e>
                          <m:r>
                            <a:rPr lang="en-US" i="1" dirty="0">
                              <a:latin typeface="Cambria Math" panose="02040503050406030204" pitchFamily="18" charset="0"/>
                            </a:rPr>
                            <m:t>𝑅</m:t>
                          </m:r>
                        </m:e>
                        <m:sup>
                          <m:r>
                            <a:rPr lang="en-US" b="0" i="1" dirty="0" smtClean="0">
                              <a:latin typeface="Cambria Math" panose="02040503050406030204" pitchFamily="18" charset="0"/>
                            </a:rPr>
                            <m:t>2</m:t>
                          </m:r>
                        </m:sup>
                      </m:sSup>
                    </m:oMath>
                  </a14:m>
                  <a:endParaRPr lang="en-US" dirty="0">
                    <a:latin typeface="Helvetica" panose="020B0500000000000000" pitchFamily="34" charset="0"/>
                  </a:endParaRPr>
                </a:p>
              </p:txBody>
            </p:sp>
          </mc:Choice>
          <mc:Fallback xmlns="">
            <p:sp>
              <p:nvSpPr>
                <p:cNvPr id="42" name="TextBox 41">
                  <a:extLst>
                    <a:ext uri="{FF2B5EF4-FFF2-40B4-BE49-F238E27FC236}">
                      <a16:creationId xmlns:a16="http://schemas.microsoft.com/office/drawing/2014/main" id="{393E8808-92DE-0519-7556-C9F212281259}"/>
                    </a:ext>
                  </a:extLst>
                </p:cNvPr>
                <p:cNvSpPr txBox="1">
                  <a:spLocks noRot="1" noChangeAspect="1" noMove="1" noResize="1" noEditPoints="1" noAdjustHandles="1" noChangeArrowheads="1" noChangeShapeType="1" noTextEdit="1"/>
                </p:cNvSpPr>
                <p:nvPr/>
              </p:nvSpPr>
              <p:spPr>
                <a:xfrm>
                  <a:off x="3193579" y="5182941"/>
                  <a:ext cx="2060564" cy="369332"/>
                </a:xfrm>
                <a:prstGeom prst="rect">
                  <a:avLst/>
                </a:prstGeom>
                <a:blipFill>
                  <a:blip r:embed="rId2"/>
                  <a:stretch>
                    <a:fillRect l="-2663" t="-8197" b="-24590"/>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768ADCBF-E5A0-68B3-827C-315A309C0B9C}"/>
                </a:ext>
              </a:extLst>
            </p:cNvPr>
            <p:cNvGrpSpPr/>
            <p:nvPr/>
          </p:nvGrpSpPr>
          <p:grpSpPr>
            <a:xfrm rot="1140380">
              <a:off x="2255361" y="3967956"/>
              <a:ext cx="3229143" cy="1168589"/>
              <a:chOff x="1208204" y="3913846"/>
              <a:chExt cx="3229143" cy="1168589"/>
            </a:xfrm>
          </p:grpSpPr>
          <p:cxnSp>
            <p:nvCxnSpPr>
              <p:cNvPr id="53" name="Straight Arrow Connector 52">
                <a:extLst>
                  <a:ext uri="{FF2B5EF4-FFF2-40B4-BE49-F238E27FC236}">
                    <a16:creationId xmlns:a16="http://schemas.microsoft.com/office/drawing/2014/main" id="{4B0C7649-173C-3D89-0538-FB4F226F4943}"/>
                  </a:ext>
                </a:extLst>
              </p:cNvPr>
              <p:cNvCxnSpPr>
                <a:cxnSpLocks/>
              </p:cNvCxnSpPr>
              <p:nvPr/>
            </p:nvCxnSpPr>
            <p:spPr>
              <a:xfrm flipH="1" flipV="1">
                <a:off x="1208204" y="3913846"/>
                <a:ext cx="1165544" cy="1168589"/>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C7FABC6-C78C-2BE0-F078-9FB2A7C99F72}"/>
                  </a:ext>
                </a:extLst>
              </p:cNvPr>
              <p:cNvCxnSpPr>
                <a:cxnSpLocks/>
              </p:cNvCxnSpPr>
              <p:nvPr/>
            </p:nvCxnSpPr>
            <p:spPr>
              <a:xfrm rot="18977430">
                <a:off x="2026752" y="4263755"/>
                <a:ext cx="241059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E60A87D-32EB-9109-FFC5-1B2F438B1C4C}"/>
                </a:ext>
              </a:extLst>
            </p:cNvPr>
            <p:cNvGrpSpPr/>
            <p:nvPr/>
          </p:nvGrpSpPr>
          <p:grpSpPr>
            <a:xfrm>
              <a:off x="3242347" y="2931288"/>
              <a:ext cx="2034331" cy="2034332"/>
              <a:chOff x="2353115" y="3053594"/>
              <a:chExt cx="2034331" cy="2034332"/>
            </a:xfrm>
          </p:grpSpPr>
          <p:cxnSp>
            <p:nvCxnSpPr>
              <p:cNvPr id="4" name="Straight Arrow Connector 3">
                <a:extLst>
                  <a:ext uri="{FF2B5EF4-FFF2-40B4-BE49-F238E27FC236}">
                    <a16:creationId xmlns:a16="http://schemas.microsoft.com/office/drawing/2014/main" id="{8E6059B9-9695-578D-EAB9-DDE35BA4B197}"/>
                  </a:ext>
                </a:extLst>
              </p:cNvPr>
              <p:cNvCxnSpPr/>
              <p:nvPr/>
            </p:nvCxnSpPr>
            <p:spPr>
              <a:xfrm flipV="1">
                <a:off x="2361503" y="3053594"/>
                <a:ext cx="0" cy="2034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1BE271F-CF99-76D1-8E5B-70C0BFCEE003}"/>
                  </a:ext>
                </a:extLst>
              </p:cNvPr>
              <p:cNvCxnSpPr>
                <a:cxnSpLocks/>
              </p:cNvCxnSpPr>
              <p:nvPr/>
            </p:nvCxnSpPr>
            <p:spPr>
              <a:xfrm rot="5400000" flipV="1">
                <a:off x="3370281" y="4070760"/>
                <a:ext cx="0" cy="2034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B791F6A-BD1F-9C23-36B4-1AE8A31B7F9E}"/>
                </a:ext>
              </a:extLst>
            </p:cNvPr>
            <p:cNvGrpSpPr/>
            <p:nvPr/>
          </p:nvGrpSpPr>
          <p:grpSpPr>
            <a:xfrm rot="1140380">
              <a:off x="3713706" y="3705067"/>
              <a:ext cx="1345692" cy="1394883"/>
              <a:chOff x="2598004" y="3478290"/>
              <a:chExt cx="1345692" cy="1394883"/>
            </a:xfrm>
          </p:grpSpPr>
          <p:sp>
            <p:nvSpPr>
              <p:cNvPr id="47" name="Oval 46">
                <a:extLst>
                  <a:ext uri="{FF2B5EF4-FFF2-40B4-BE49-F238E27FC236}">
                    <a16:creationId xmlns:a16="http://schemas.microsoft.com/office/drawing/2014/main" id="{FEDFDD3E-4582-B47B-26D6-31401B89A517}"/>
                  </a:ext>
                </a:extLst>
              </p:cNvPr>
              <p:cNvSpPr/>
              <p:nvPr/>
            </p:nvSpPr>
            <p:spPr>
              <a:xfrm>
                <a:off x="2598004" y="4793480"/>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179051-8ED3-7AA9-E4CD-BB352B4FD71D}"/>
                  </a:ext>
                </a:extLst>
              </p:cNvPr>
              <p:cNvSpPr/>
              <p:nvPr/>
            </p:nvSpPr>
            <p:spPr>
              <a:xfrm>
                <a:off x="2703902" y="4554124"/>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B018029-1E46-DA4B-433F-3A9329CBBF2B}"/>
                  </a:ext>
                </a:extLst>
              </p:cNvPr>
              <p:cNvSpPr/>
              <p:nvPr/>
            </p:nvSpPr>
            <p:spPr>
              <a:xfrm>
                <a:off x="3082287" y="4501814"/>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0671722-7900-C34B-5C74-0967B1DB3A14}"/>
                  </a:ext>
                </a:extLst>
              </p:cNvPr>
              <p:cNvSpPr/>
              <p:nvPr/>
            </p:nvSpPr>
            <p:spPr>
              <a:xfrm>
                <a:off x="3173653" y="3989043"/>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92259A7-4716-B297-5C22-D118A5DC2B3A}"/>
                  </a:ext>
                </a:extLst>
              </p:cNvPr>
              <p:cNvSpPr/>
              <p:nvPr/>
            </p:nvSpPr>
            <p:spPr>
              <a:xfrm>
                <a:off x="3545229" y="3992968"/>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453E9A-F1B4-1401-0AF6-C954A49B04AC}"/>
                  </a:ext>
                </a:extLst>
              </p:cNvPr>
              <p:cNvSpPr/>
              <p:nvPr/>
            </p:nvSpPr>
            <p:spPr>
              <a:xfrm>
                <a:off x="3864003" y="3478290"/>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 name="Group 18">
            <a:extLst>
              <a:ext uri="{FF2B5EF4-FFF2-40B4-BE49-F238E27FC236}">
                <a16:creationId xmlns:a16="http://schemas.microsoft.com/office/drawing/2014/main" id="{5CB8854A-CC78-2F7B-891D-43E51516BBC2}"/>
              </a:ext>
            </a:extLst>
          </p:cNvPr>
          <p:cNvGrpSpPr/>
          <p:nvPr/>
        </p:nvGrpSpPr>
        <p:grpSpPr>
          <a:xfrm>
            <a:off x="1922312" y="2583998"/>
            <a:ext cx="5335094" cy="2899192"/>
            <a:chOff x="1922312" y="2583998"/>
            <a:chExt cx="5335094" cy="2899192"/>
          </a:xfrm>
        </p:grpSpPr>
        <p:sp>
          <p:nvSpPr>
            <p:cNvPr id="35" name="Freeform: Shape 34">
              <a:extLst>
                <a:ext uri="{FF2B5EF4-FFF2-40B4-BE49-F238E27FC236}">
                  <a16:creationId xmlns:a16="http://schemas.microsoft.com/office/drawing/2014/main" id="{C1305FED-0D45-5FB4-0B94-CC5DBAD96564}"/>
                </a:ext>
              </a:extLst>
            </p:cNvPr>
            <p:cNvSpPr/>
            <p:nvPr/>
          </p:nvSpPr>
          <p:spPr>
            <a:xfrm>
              <a:off x="1922312" y="2995765"/>
              <a:ext cx="2302778" cy="386096"/>
            </a:xfrm>
            <a:custGeom>
              <a:avLst/>
              <a:gdLst>
                <a:gd name="connsiteX0" fmla="*/ 0 w 2302778"/>
                <a:gd name="connsiteY0" fmla="*/ 344151 h 386096"/>
                <a:gd name="connsiteX1" fmla="*/ 926984 w 2302778"/>
                <a:gd name="connsiteY1" fmla="*/ 202 h 386096"/>
                <a:gd name="connsiteX2" fmla="*/ 2302778 w 2302778"/>
                <a:gd name="connsiteY2" fmla="*/ 386096 h 386096"/>
              </a:gdLst>
              <a:ahLst/>
              <a:cxnLst>
                <a:cxn ang="0">
                  <a:pos x="connsiteX0" y="connsiteY0"/>
                </a:cxn>
                <a:cxn ang="0">
                  <a:pos x="connsiteX1" y="connsiteY1"/>
                </a:cxn>
                <a:cxn ang="0">
                  <a:pos x="connsiteX2" y="connsiteY2"/>
                </a:cxn>
              </a:cxnLst>
              <a:rect l="l" t="t" r="r" b="b"/>
              <a:pathLst>
                <a:path w="2302778" h="386096">
                  <a:moveTo>
                    <a:pt x="0" y="344151"/>
                  </a:moveTo>
                  <a:cubicBezTo>
                    <a:pt x="271594" y="168681"/>
                    <a:pt x="543188" y="-6789"/>
                    <a:pt x="926984" y="202"/>
                  </a:cubicBezTo>
                  <a:cubicBezTo>
                    <a:pt x="1310780" y="7193"/>
                    <a:pt x="1806779" y="196644"/>
                    <a:pt x="2302778" y="386096"/>
                  </a:cubicBezTo>
                </a:path>
              </a:pathLst>
            </a:custGeom>
            <a:noFill/>
            <a:ln>
              <a:solidFill>
                <a:schemeClr val="tx1"/>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F0D1C56-1270-18BE-D18C-8C48D1B925CC}"/>
                </a:ext>
              </a:extLst>
            </p:cNvPr>
            <p:cNvSpPr txBox="1"/>
            <p:nvPr/>
          </p:nvSpPr>
          <p:spPr>
            <a:xfrm>
              <a:off x="1922312" y="2583998"/>
              <a:ext cx="1838965" cy="369332"/>
            </a:xfrm>
            <a:prstGeom prst="rect">
              <a:avLst/>
            </a:prstGeom>
            <a:noFill/>
          </p:spPr>
          <p:txBody>
            <a:bodyPr wrap="none" rtlCol="0">
              <a:spAutoFit/>
            </a:bodyPr>
            <a:lstStyle/>
            <a:p>
              <a:r>
                <a:rPr lang="en-US" dirty="0">
                  <a:latin typeface="Helvetica" panose="020B0500000000000000" pitchFamily="34" charset="0"/>
                </a:rPr>
                <a:t>Change in basis</a:t>
              </a:r>
            </a:p>
          </p:txBody>
        </p:sp>
        <p:grpSp>
          <p:nvGrpSpPr>
            <p:cNvPr id="15" name="Group 14">
              <a:extLst>
                <a:ext uri="{FF2B5EF4-FFF2-40B4-BE49-F238E27FC236}">
                  <a16:creationId xmlns:a16="http://schemas.microsoft.com/office/drawing/2014/main" id="{3B1B71D6-B8D5-F5F4-568D-03C3484293B9}"/>
                </a:ext>
              </a:extLst>
            </p:cNvPr>
            <p:cNvGrpSpPr/>
            <p:nvPr/>
          </p:nvGrpSpPr>
          <p:grpSpPr>
            <a:xfrm rot="1482908">
              <a:off x="4028263" y="4051712"/>
              <a:ext cx="3229143" cy="1431478"/>
              <a:chOff x="7696803" y="2084781"/>
              <a:chExt cx="3229143" cy="1431478"/>
            </a:xfrm>
          </p:grpSpPr>
          <p:grpSp>
            <p:nvGrpSpPr>
              <p:cNvPr id="2" name="Group 1">
                <a:extLst>
                  <a:ext uri="{FF2B5EF4-FFF2-40B4-BE49-F238E27FC236}">
                    <a16:creationId xmlns:a16="http://schemas.microsoft.com/office/drawing/2014/main" id="{503C1F0B-6B50-995B-F517-07B8DAEAA7E3}"/>
                  </a:ext>
                </a:extLst>
              </p:cNvPr>
              <p:cNvGrpSpPr/>
              <p:nvPr/>
            </p:nvGrpSpPr>
            <p:grpSpPr>
              <a:xfrm rot="1140380">
                <a:off x="7696803" y="2347670"/>
                <a:ext cx="3229143" cy="1168589"/>
                <a:chOff x="1208204" y="3913846"/>
                <a:chExt cx="3229143" cy="1168589"/>
              </a:xfrm>
            </p:grpSpPr>
            <p:cxnSp>
              <p:nvCxnSpPr>
                <p:cNvPr id="6" name="Straight Arrow Connector 5">
                  <a:extLst>
                    <a:ext uri="{FF2B5EF4-FFF2-40B4-BE49-F238E27FC236}">
                      <a16:creationId xmlns:a16="http://schemas.microsoft.com/office/drawing/2014/main" id="{BB5913F2-2EEA-9F76-0CF1-27B2742598E4}"/>
                    </a:ext>
                  </a:extLst>
                </p:cNvPr>
                <p:cNvCxnSpPr>
                  <a:cxnSpLocks/>
                </p:cNvCxnSpPr>
                <p:nvPr/>
              </p:nvCxnSpPr>
              <p:spPr>
                <a:xfrm flipH="1" flipV="1">
                  <a:off x="1208204" y="3913846"/>
                  <a:ext cx="1165544" cy="1168589"/>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384618-A29B-362C-C010-764E4025F0EF}"/>
                    </a:ext>
                  </a:extLst>
                </p:cNvPr>
                <p:cNvCxnSpPr>
                  <a:cxnSpLocks/>
                </p:cNvCxnSpPr>
                <p:nvPr/>
              </p:nvCxnSpPr>
              <p:spPr>
                <a:xfrm rot="18977430">
                  <a:off x="2026752" y="4263755"/>
                  <a:ext cx="241059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CAF1883-2C35-B53A-2AB6-A719669C2634}"/>
                  </a:ext>
                </a:extLst>
              </p:cNvPr>
              <p:cNvGrpSpPr/>
              <p:nvPr/>
            </p:nvGrpSpPr>
            <p:grpSpPr>
              <a:xfrm rot="1140380">
                <a:off x="9155148" y="2084781"/>
                <a:ext cx="1345692" cy="1394883"/>
                <a:chOff x="2598004" y="3478290"/>
                <a:chExt cx="1345692" cy="1394883"/>
              </a:xfrm>
            </p:grpSpPr>
            <p:sp>
              <p:nvSpPr>
                <p:cNvPr id="9" name="Oval 8">
                  <a:extLst>
                    <a:ext uri="{FF2B5EF4-FFF2-40B4-BE49-F238E27FC236}">
                      <a16:creationId xmlns:a16="http://schemas.microsoft.com/office/drawing/2014/main" id="{E66B0C64-BC9E-B1ED-0BDB-BACF0686D054}"/>
                    </a:ext>
                  </a:extLst>
                </p:cNvPr>
                <p:cNvSpPr/>
                <p:nvPr/>
              </p:nvSpPr>
              <p:spPr>
                <a:xfrm>
                  <a:off x="2598004" y="4793480"/>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2FC0797-9669-1670-6235-DB43E60F9044}"/>
                    </a:ext>
                  </a:extLst>
                </p:cNvPr>
                <p:cNvSpPr/>
                <p:nvPr/>
              </p:nvSpPr>
              <p:spPr>
                <a:xfrm>
                  <a:off x="2703902" y="4554124"/>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D3FA2D-7FF9-3B0F-8F91-16EAEE3D9E9D}"/>
                    </a:ext>
                  </a:extLst>
                </p:cNvPr>
                <p:cNvSpPr/>
                <p:nvPr/>
              </p:nvSpPr>
              <p:spPr>
                <a:xfrm>
                  <a:off x="3082287" y="4501814"/>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98E74F2-7B27-ABC7-8C8E-D30F9D28FED2}"/>
                    </a:ext>
                  </a:extLst>
                </p:cNvPr>
                <p:cNvSpPr/>
                <p:nvPr/>
              </p:nvSpPr>
              <p:spPr>
                <a:xfrm>
                  <a:off x="3173653" y="3989043"/>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CD48810-BD24-CB20-2C65-C76FC2917E3E}"/>
                    </a:ext>
                  </a:extLst>
                </p:cNvPr>
                <p:cNvSpPr/>
                <p:nvPr/>
              </p:nvSpPr>
              <p:spPr>
                <a:xfrm>
                  <a:off x="3545229" y="3992968"/>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C92FE0-D231-1228-1D54-47538DDA03E7}"/>
                    </a:ext>
                  </a:extLst>
                </p:cNvPr>
                <p:cNvSpPr/>
                <p:nvPr/>
              </p:nvSpPr>
              <p:spPr>
                <a:xfrm>
                  <a:off x="3864003" y="3478290"/>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 name="Group 21">
            <a:extLst>
              <a:ext uri="{FF2B5EF4-FFF2-40B4-BE49-F238E27FC236}">
                <a16:creationId xmlns:a16="http://schemas.microsoft.com/office/drawing/2014/main" id="{5F06CE2E-411E-254D-D4E9-B3F57537BE25}"/>
              </a:ext>
            </a:extLst>
          </p:cNvPr>
          <p:cNvGrpSpPr/>
          <p:nvPr/>
        </p:nvGrpSpPr>
        <p:grpSpPr>
          <a:xfrm>
            <a:off x="5393436" y="2583998"/>
            <a:ext cx="6244816" cy="3209246"/>
            <a:chOff x="5393436" y="2583998"/>
            <a:chExt cx="6244816" cy="3209246"/>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ACB1B46-254E-9409-5E24-03DD713DAE3A}"/>
                    </a:ext>
                  </a:extLst>
                </p:cNvPr>
                <p:cNvSpPr txBox="1"/>
                <p:nvPr/>
              </p:nvSpPr>
              <p:spPr>
                <a:xfrm>
                  <a:off x="8676672" y="5146913"/>
                  <a:ext cx="2961580" cy="646331"/>
                </a:xfrm>
                <a:prstGeom prst="rect">
                  <a:avLst/>
                </a:prstGeom>
                <a:noFill/>
              </p:spPr>
              <p:txBody>
                <a:bodyPr wrap="none" rtlCol="0">
                  <a:spAutoFit/>
                </a:bodyPr>
                <a:lstStyle/>
                <a:p>
                  <a:r>
                    <a:rPr lang="en-US" dirty="0">
                      <a:latin typeface="Helvetica" panose="020B0500000000000000" pitchFamily="34" charset="0"/>
                    </a:rPr>
                    <a:t>Partial variance of data can</a:t>
                  </a:r>
                </a:p>
                <a:p>
                  <a:r>
                    <a:rPr lang="en-US" dirty="0">
                      <a:latin typeface="Helvetica" panose="020B0500000000000000" pitchFamily="34" charset="0"/>
                    </a:rPr>
                    <a:t>be represented in </a:t>
                  </a:r>
                  <a14:m>
                    <m:oMath xmlns:m="http://schemas.openxmlformats.org/officeDocument/2006/math">
                      <m:sSup>
                        <m:sSupPr>
                          <m:ctrlPr>
                            <a:rPr lang="en-US" i="1" dirty="0" smtClean="0">
                              <a:latin typeface="Cambria Math" panose="02040503050406030204" pitchFamily="18" charset="0"/>
                            </a:rPr>
                          </m:ctrlPr>
                        </m:sSupPr>
                        <m:e>
                          <m:r>
                            <a:rPr lang="en-US" i="1" dirty="0">
                              <a:latin typeface="Cambria Math" panose="02040503050406030204" pitchFamily="18" charset="0"/>
                            </a:rPr>
                            <m:t>𝑅</m:t>
                          </m:r>
                        </m:e>
                        <m:sup>
                          <m:r>
                            <a:rPr lang="en-US" b="0" i="1" dirty="0" smtClean="0">
                              <a:latin typeface="Cambria Math" panose="02040503050406030204" pitchFamily="18" charset="0"/>
                            </a:rPr>
                            <m:t>1</m:t>
                          </m:r>
                        </m:sup>
                      </m:sSup>
                    </m:oMath>
                  </a14:m>
                  <a:endParaRPr lang="en-US" dirty="0">
                    <a:latin typeface="Helvetica" panose="020B0500000000000000" pitchFamily="34" charset="0"/>
                  </a:endParaRPr>
                </a:p>
              </p:txBody>
            </p:sp>
          </mc:Choice>
          <mc:Fallback xmlns="">
            <p:sp>
              <p:nvSpPr>
                <p:cNvPr id="41" name="TextBox 40">
                  <a:extLst>
                    <a:ext uri="{FF2B5EF4-FFF2-40B4-BE49-F238E27FC236}">
                      <a16:creationId xmlns:a16="http://schemas.microsoft.com/office/drawing/2014/main" id="{EACB1B46-254E-9409-5E24-03DD713DAE3A}"/>
                    </a:ext>
                  </a:extLst>
                </p:cNvPr>
                <p:cNvSpPr txBox="1">
                  <a:spLocks noRot="1" noChangeAspect="1" noMove="1" noResize="1" noEditPoints="1" noAdjustHandles="1" noChangeArrowheads="1" noChangeShapeType="1" noTextEdit="1"/>
                </p:cNvSpPr>
                <p:nvPr/>
              </p:nvSpPr>
              <p:spPr>
                <a:xfrm>
                  <a:off x="8676672" y="5146913"/>
                  <a:ext cx="2961580" cy="646331"/>
                </a:xfrm>
                <a:prstGeom prst="rect">
                  <a:avLst/>
                </a:prstGeom>
                <a:blipFill>
                  <a:blip r:embed="rId3"/>
                  <a:stretch>
                    <a:fillRect l="-1646" t="-4717" r="-1440" b="-14151"/>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A36D44B7-CA40-5061-0681-0A781761F9BC}"/>
                </a:ext>
              </a:extLst>
            </p:cNvPr>
            <p:cNvGrpSpPr/>
            <p:nvPr/>
          </p:nvGrpSpPr>
          <p:grpSpPr>
            <a:xfrm>
              <a:off x="5393436" y="2583998"/>
              <a:ext cx="5834894" cy="2895495"/>
              <a:chOff x="5393436" y="2583998"/>
              <a:chExt cx="5834894" cy="2895495"/>
            </a:xfrm>
          </p:grpSpPr>
          <p:grpSp>
            <p:nvGrpSpPr>
              <p:cNvPr id="33" name="Group 32">
                <a:extLst>
                  <a:ext uri="{FF2B5EF4-FFF2-40B4-BE49-F238E27FC236}">
                    <a16:creationId xmlns:a16="http://schemas.microsoft.com/office/drawing/2014/main" id="{D1875617-5721-DB14-D624-80DC8FCBE875}"/>
                  </a:ext>
                </a:extLst>
              </p:cNvPr>
              <p:cNvGrpSpPr/>
              <p:nvPr/>
            </p:nvGrpSpPr>
            <p:grpSpPr>
              <a:xfrm rot="2622570">
                <a:off x="7999187" y="3966901"/>
                <a:ext cx="3229143" cy="1512592"/>
                <a:chOff x="5568738" y="3575429"/>
                <a:chExt cx="3229143" cy="1512592"/>
              </a:xfrm>
            </p:grpSpPr>
            <p:grpSp>
              <p:nvGrpSpPr>
                <p:cNvPr id="23" name="Group 22">
                  <a:extLst>
                    <a:ext uri="{FF2B5EF4-FFF2-40B4-BE49-F238E27FC236}">
                      <a16:creationId xmlns:a16="http://schemas.microsoft.com/office/drawing/2014/main" id="{5B41E954-2E37-F81C-576E-E00B888414C0}"/>
                    </a:ext>
                  </a:extLst>
                </p:cNvPr>
                <p:cNvGrpSpPr/>
                <p:nvPr/>
              </p:nvGrpSpPr>
              <p:grpSpPr>
                <a:xfrm>
                  <a:off x="5568738" y="3919432"/>
                  <a:ext cx="3229143" cy="1168589"/>
                  <a:chOff x="1208204" y="3913846"/>
                  <a:chExt cx="3229143" cy="1168589"/>
                </a:xfrm>
              </p:grpSpPr>
              <p:cxnSp>
                <p:nvCxnSpPr>
                  <p:cNvPr id="24" name="Straight Arrow Connector 23">
                    <a:extLst>
                      <a:ext uri="{FF2B5EF4-FFF2-40B4-BE49-F238E27FC236}">
                        <a16:creationId xmlns:a16="http://schemas.microsoft.com/office/drawing/2014/main" id="{5CB4726C-C580-BDB5-E9BC-AB597EBA4D3C}"/>
                      </a:ext>
                    </a:extLst>
                  </p:cNvPr>
                  <p:cNvCxnSpPr>
                    <a:cxnSpLocks/>
                  </p:cNvCxnSpPr>
                  <p:nvPr/>
                </p:nvCxnSpPr>
                <p:spPr>
                  <a:xfrm flipH="1" flipV="1">
                    <a:off x="1208204" y="3913846"/>
                    <a:ext cx="1165544" cy="116858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F4B71B6-79DB-C98A-D7A3-8068133295C6}"/>
                      </a:ext>
                    </a:extLst>
                  </p:cNvPr>
                  <p:cNvCxnSpPr>
                    <a:cxnSpLocks/>
                  </p:cNvCxnSpPr>
                  <p:nvPr/>
                </p:nvCxnSpPr>
                <p:spPr>
                  <a:xfrm rot="18977430">
                    <a:off x="2026752" y="4263755"/>
                    <a:ext cx="241059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DFBD506-BF94-6687-A3B3-F1D51D30B960}"/>
                    </a:ext>
                  </a:extLst>
                </p:cNvPr>
                <p:cNvGrpSpPr/>
                <p:nvPr/>
              </p:nvGrpSpPr>
              <p:grpSpPr>
                <a:xfrm>
                  <a:off x="6950150" y="3575429"/>
                  <a:ext cx="1372894" cy="1315912"/>
                  <a:chOff x="2598004" y="3557261"/>
                  <a:chExt cx="1372894" cy="1315912"/>
                </a:xfrm>
              </p:grpSpPr>
              <p:sp>
                <p:nvSpPr>
                  <p:cNvPr id="27" name="Oval 26">
                    <a:extLst>
                      <a:ext uri="{FF2B5EF4-FFF2-40B4-BE49-F238E27FC236}">
                        <a16:creationId xmlns:a16="http://schemas.microsoft.com/office/drawing/2014/main" id="{54BE7BC0-1DA7-D8B8-8B91-8E9281D694A1}"/>
                      </a:ext>
                    </a:extLst>
                  </p:cNvPr>
                  <p:cNvSpPr/>
                  <p:nvPr/>
                </p:nvSpPr>
                <p:spPr>
                  <a:xfrm>
                    <a:off x="2598004" y="4793480"/>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B3F7C41-C56D-35C4-83A8-9C7B7C1D1C1A}"/>
                      </a:ext>
                    </a:extLst>
                  </p:cNvPr>
                  <p:cNvSpPr/>
                  <p:nvPr/>
                </p:nvSpPr>
                <p:spPr>
                  <a:xfrm>
                    <a:off x="2739694" y="4658034"/>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1987EA7-B6E3-E2B6-361B-FDF909D29816}"/>
                      </a:ext>
                    </a:extLst>
                  </p:cNvPr>
                  <p:cNvSpPr/>
                  <p:nvPr/>
                </p:nvSpPr>
                <p:spPr>
                  <a:xfrm>
                    <a:off x="3037904" y="4372965"/>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EBAE0B4-B73C-5D90-96FB-4EB40CBF9996}"/>
                      </a:ext>
                    </a:extLst>
                  </p:cNvPr>
                  <p:cNvSpPr/>
                  <p:nvPr/>
                </p:nvSpPr>
                <p:spPr>
                  <a:xfrm>
                    <a:off x="3239511" y="4180240"/>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EC65AD9-5490-7021-DFA4-AD55F57FDAAD}"/>
                      </a:ext>
                    </a:extLst>
                  </p:cNvPr>
                  <p:cNvSpPr/>
                  <p:nvPr/>
                </p:nvSpPr>
                <p:spPr>
                  <a:xfrm>
                    <a:off x="3518027" y="3913997"/>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410433-D000-C6E7-1E52-00C4607DF9C0}"/>
                      </a:ext>
                    </a:extLst>
                  </p:cNvPr>
                  <p:cNvSpPr/>
                  <p:nvPr/>
                </p:nvSpPr>
                <p:spPr>
                  <a:xfrm>
                    <a:off x="3891205" y="3557261"/>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Freeform: Shape 16">
                <a:extLst>
                  <a:ext uri="{FF2B5EF4-FFF2-40B4-BE49-F238E27FC236}">
                    <a16:creationId xmlns:a16="http://schemas.microsoft.com/office/drawing/2014/main" id="{E1967A2A-AEA6-893F-3283-66B253E3898C}"/>
                  </a:ext>
                </a:extLst>
              </p:cNvPr>
              <p:cNvSpPr/>
              <p:nvPr/>
            </p:nvSpPr>
            <p:spPr>
              <a:xfrm>
                <a:off x="5856139" y="2995765"/>
                <a:ext cx="2302778" cy="386096"/>
              </a:xfrm>
              <a:custGeom>
                <a:avLst/>
                <a:gdLst>
                  <a:gd name="connsiteX0" fmla="*/ 0 w 2302778"/>
                  <a:gd name="connsiteY0" fmla="*/ 344151 h 386096"/>
                  <a:gd name="connsiteX1" fmla="*/ 926984 w 2302778"/>
                  <a:gd name="connsiteY1" fmla="*/ 202 h 386096"/>
                  <a:gd name="connsiteX2" fmla="*/ 2302778 w 2302778"/>
                  <a:gd name="connsiteY2" fmla="*/ 386096 h 386096"/>
                </a:gdLst>
                <a:ahLst/>
                <a:cxnLst>
                  <a:cxn ang="0">
                    <a:pos x="connsiteX0" y="connsiteY0"/>
                  </a:cxn>
                  <a:cxn ang="0">
                    <a:pos x="connsiteX1" y="connsiteY1"/>
                  </a:cxn>
                  <a:cxn ang="0">
                    <a:pos x="connsiteX2" y="connsiteY2"/>
                  </a:cxn>
                </a:cxnLst>
                <a:rect l="l" t="t" r="r" b="b"/>
                <a:pathLst>
                  <a:path w="2302778" h="386096">
                    <a:moveTo>
                      <a:pt x="0" y="344151"/>
                    </a:moveTo>
                    <a:cubicBezTo>
                      <a:pt x="271594" y="168681"/>
                      <a:pt x="543188" y="-6789"/>
                      <a:pt x="926984" y="202"/>
                    </a:cubicBezTo>
                    <a:cubicBezTo>
                      <a:pt x="1310780" y="7193"/>
                      <a:pt x="1806779" y="196644"/>
                      <a:pt x="2302778" y="386096"/>
                    </a:cubicBezTo>
                  </a:path>
                </a:pathLst>
              </a:custGeom>
              <a:noFill/>
              <a:ln>
                <a:solidFill>
                  <a:schemeClr val="tx1"/>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94C65E-97F5-E35D-E426-BF8A06B0F095}"/>
                  </a:ext>
                </a:extLst>
              </p:cNvPr>
              <p:cNvSpPr txBox="1"/>
              <p:nvPr/>
            </p:nvSpPr>
            <p:spPr>
              <a:xfrm>
                <a:off x="5393436" y="2583998"/>
                <a:ext cx="2787943" cy="369332"/>
              </a:xfrm>
              <a:prstGeom prst="rect">
                <a:avLst/>
              </a:prstGeom>
              <a:noFill/>
            </p:spPr>
            <p:txBody>
              <a:bodyPr wrap="none" rtlCol="0">
                <a:spAutoFit/>
              </a:bodyPr>
              <a:lstStyle/>
              <a:p>
                <a:r>
                  <a:rPr lang="en-US" dirty="0">
                    <a:latin typeface="Helvetica" panose="020B0500000000000000" pitchFamily="34" charset="0"/>
                  </a:rPr>
                  <a:t>Dimensionality Reduction</a:t>
                </a:r>
              </a:p>
            </p:txBody>
          </p:sp>
        </p:grpSp>
      </p:grpSp>
    </p:spTree>
    <p:extLst>
      <p:ext uri="{BB962C8B-B14F-4D97-AF65-F5344CB8AC3E}">
        <p14:creationId xmlns:p14="http://schemas.microsoft.com/office/powerpoint/2010/main" val="134170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54FCDD4-2A91-1DD6-AAFB-B0F0FD1CFA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7385" y="939489"/>
            <a:ext cx="8317230" cy="4979022"/>
          </a:xfrm>
          <a:prstGeom prst="rect">
            <a:avLst/>
          </a:prstGeom>
        </p:spPr>
      </p:pic>
    </p:spTree>
    <p:extLst>
      <p:ext uri="{BB962C8B-B14F-4D97-AF65-F5344CB8AC3E}">
        <p14:creationId xmlns:p14="http://schemas.microsoft.com/office/powerpoint/2010/main" val="41853340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1313180" y="446541"/>
            <a:ext cx="9565640" cy="769441"/>
          </a:xfrm>
          <a:prstGeom prst="rect">
            <a:avLst/>
          </a:prstGeom>
          <a:noFill/>
        </p:spPr>
        <p:txBody>
          <a:bodyPr wrap="square">
            <a:spAutoFit/>
          </a:bodyPr>
          <a:lstStyle/>
          <a:p>
            <a:pPr algn="ctr"/>
            <a:r>
              <a:rPr lang="en-US" sz="4400" b="1" i="0" dirty="0">
                <a:effectLst/>
                <a:latin typeface="Helvetica" panose="020B0500000000000000" pitchFamily="34" charset="0"/>
              </a:rPr>
              <a:t>Dimensionality Reduction</a:t>
            </a:r>
          </a:p>
        </p:txBody>
      </p:sp>
      <p:pic>
        <p:nvPicPr>
          <p:cNvPr id="60" name="Picture 59">
            <a:extLst>
              <a:ext uri="{FF2B5EF4-FFF2-40B4-BE49-F238E27FC236}">
                <a16:creationId xmlns:a16="http://schemas.microsoft.com/office/drawing/2014/main" id="{BF1F5FF7-60B6-EA31-F883-7C83C7DAEAAC}"/>
              </a:ext>
            </a:extLst>
          </p:cNvPr>
          <p:cNvPicPr>
            <a:picLocks noChangeAspect="1"/>
          </p:cNvPicPr>
          <p:nvPr/>
        </p:nvPicPr>
        <p:blipFill>
          <a:blip r:embed="rId2"/>
          <a:stretch>
            <a:fillRect/>
          </a:stretch>
        </p:blipFill>
        <p:spPr>
          <a:xfrm>
            <a:off x="3474099" y="1393358"/>
            <a:ext cx="5243803" cy="1165639"/>
          </a:xfrm>
          <a:prstGeom prst="rect">
            <a:avLst/>
          </a:prstGeom>
        </p:spPr>
      </p:pic>
      <p:grpSp>
        <p:nvGrpSpPr>
          <p:cNvPr id="2" name="Group 1">
            <a:extLst>
              <a:ext uri="{FF2B5EF4-FFF2-40B4-BE49-F238E27FC236}">
                <a16:creationId xmlns:a16="http://schemas.microsoft.com/office/drawing/2014/main" id="{6C980743-2FC5-3615-4F2E-FC106C67E4D9}"/>
              </a:ext>
            </a:extLst>
          </p:cNvPr>
          <p:cNvGrpSpPr/>
          <p:nvPr/>
        </p:nvGrpSpPr>
        <p:grpSpPr>
          <a:xfrm>
            <a:off x="537804" y="2885998"/>
            <a:ext cx="4865865" cy="3625054"/>
            <a:chOff x="136484" y="3023158"/>
            <a:chExt cx="4865865" cy="3625054"/>
          </a:xfrm>
        </p:grpSpPr>
        <p:grpSp>
          <p:nvGrpSpPr>
            <p:cNvPr id="10194" name="Group 10193">
              <a:extLst>
                <a:ext uri="{FF2B5EF4-FFF2-40B4-BE49-F238E27FC236}">
                  <a16:creationId xmlns:a16="http://schemas.microsoft.com/office/drawing/2014/main" id="{2F9F63D2-8512-E46F-DA3C-DD24D2B5A760}"/>
                </a:ext>
              </a:extLst>
            </p:cNvPr>
            <p:cNvGrpSpPr/>
            <p:nvPr/>
          </p:nvGrpSpPr>
          <p:grpSpPr>
            <a:xfrm>
              <a:off x="136484" y="3023158"/>
              <a:ext cx="4865865" cy="3625054"/>
              <a:chOff x="6282930" y="2280920"/>
              <a:chExt cx="4771150" cy="3554492"/>
            </a:xfrm>
          </p:grpSpPr>
          <p:cxnSp>
            <p:nvCxnSpPr>
              <p:cNvPr id="63" name="Straight Arrow Connector 62">
                <a:extLst>
                  <a:ext uri="{FF2B5EF4-FFF2-40B4-BE49-F238E27FC236}">
                    <a16:creationId xmlns:a16="http://schemas.microsoft.com/office/drawing/2014/main" id="{184B7A9E-0973-0481-ECA2-14BF64C42089}"/>
                  </a:ext>
                </a:extLst>
              </p:cNvPr>
              <p:cNvCxnSpPr/>
              <p:nvPr/>
            </p:nvCxnSpPr>
            <p:spPr>
              <a:xfrm flipV="1">
                <a:off x="6741160" y="2280920"/>
                <a:ext cx="0" cy="30632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76" name="Straight Arrow Connector 10175">
                <a:extLst>
                  <a:ext uri="{FF2B5EF4-FFF2-40B4-BE49-F238E27FC236}">
                    <a16:creationId xmlns:a16="http://schemas.microsoft.com/office/drawing/2014/main" id="{A8E1DDF9-6675-A6BB-A72E-F93072042F6D}"/>
                  </a:ext>
                </a:extLst>
              </p:cNvPr>
              <p:cNvCxnSpPr>
                <a:cxnSpLocks/>
              </p:cNvCxnSpPr>
              <p:nvPr/>
            </p:nvCxnSpPr>
            <p:spPr>
              <a:xfrm>
                <a:off x="6680200" y="5270500"/>
                <a:ext cx="437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81" name="Freeform: Shape 10180">
                <a:extLst>
                  <a:ext uri="{FF2B5EF4-FFF2-40B4-BE49-F238E27FC236}">
                    <a16:creationId xmlns:a16="http://schemas.microsoft.com/office/drawing/2014/main" id="{B18F78BE-E335-848E-B019-80632C1A9ADB}"/>
                  </a:ext>
                </a:extLst>
              </p:cNvPr>
              <p:cNvSpPr/>
              <p:nvPr/>
            </p:nvSpPr>
            <p:spPr>
              <a:xfrm>
                <a:off x="6918960" y="2468880"/>
                <a:ext cx="4023360" cy="2707640"/>
              </a:xfrm>
              <a:custGeom>
                <a:avLst/>
                <a:gdLst>
                  <a:gd name="connsiteX0" fmla="*/ 0 w 4023360"/>
                  <a:gd name="connsiteY0" fmla="*/ 0 h 2707640"/>
                  <a:gd name="connsiteX1" fmla="*/ 360680 w 4023360"/>
                  <a:gd name="connsiteY1" fmla="*/ 716280 h 2707640"/>
                  <a:gd name="connsiteX2" fmla="*/ 746760 w 4023360"/>
                  <a:gd name="connsiteY2" fmla="*/ 2087880 h 2707640"/>
                  <a:gd name="connsiteX3" fmla="*/ 1122680 w 4023360"/>
                  <a:gd name="connsiteY3" fmla="*/ 2225040 h 2707640"/>
                  <a:gd name="connsiteX4" fmla="*/ 1483360 w 4023360"/>
                  <a:gd name="connsiteY4" fmla="*/ 2326640 h 2707640"/>
                  <a:gd name="connsiteX5" fmla="*/ 1823720 w 4023360"/>
                  <a:gd name="connsiteY5" fmla="*/ 2509520 h 2707640"/>
                  <a:gd name="connsiteX6" fmla="*/ 2184400 w 4023360"/>
                  <a:gd name="connsiteY6" fmla="*/ 2585720 h 2707640"/>
                  <a:gd name="connsiteX7" fmla="*/ 2550160 w 4023360"/>
                  <a:gd name="connsiteY7" fmla="*/ 2616200 h 2707640"/>
                  <a:gd name="connsiteX8" fmla="*/ 2931160 w 4023360"/>
                  <a:gd name="connsiteY8" fmla="*/ 2682240 h 2707640"/>
                  <a:gd name="connsiteX9" fmla="*/ 3271520 w 4023360"/>
                  <a:gd name="connsiteY9" fmla="*/ 2692400 h 2707640"/>
                  <a:gd name="connsiteX10" fmla="*/ 3647440 w 4023360"/>
                  <a:gd name="connsiteY10" fmla="*/ 2697480 h 2707640"/>
                  <a:gd name="connsiteX11" fmla="*/ 4023360 w 4023360"/>
                  <a:gd name="connsiteY11" fmla="*/ 2707640 h 27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3360" h="2707640">
                    <a:moveTo>
                      <a:pt x="0" y="0"/>
                    </a:moveTo>
                    <a:lnTo>
                      <a:pt x="360680" y="716280"/>
                    </a:lnTo>
                    <a:lnTo>
                      <a:pt x="746760" y="2087880"/>
                    </a:lnTo>
                    <a:lnTo>
                      <a:pt x="1122680" y="2225040"/>
                    </a:lnTo>
                    <a:lnTo>
                      <a:pt x="1483360" y="2326640"/>
                    </a:lnTo>
                    <a:lnTo>
                      <a:pt x="1823720" y="2509520"/>
                    </a:lnTo>
                    <a:lnTo>
                      <a:pt x="2184400" y="2585720"/>
                    </a:lnTo>
                    <a:lnTo>
                      <a:pt x="2550160" y="2616200"/>
                    </a:lnTo>
                    <a:lnTo>
                      <a:pt x="2931160" y="2682240"/>
                    </a:lnTo>
                    <a:lnTo>
                      <a:pt x="3271520" y="2692400"/>
                    </a:lnTo>
                    <a:lnTo>
                      <a:pt x="3647440" y="2697480"/>
                    </a:lnTo>
                    <a:lnTo>
                      <a:pt x="4023360" y="270764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2" name="Oval 10181">
                <a:extLst>
                  <a:ext uri="{FF2B5EF4-FFF2-40B4-BE49-F238E27FC236}">
                    <a16:creationId xmlns:a16="http://schemas.microsoft.com/office/drawing/2014/main" id="{D1EBC705-F5C9-2245-8241-13E0647B0418}"/>
                  </a:ext>
                </a:extLst>
              </p:cNvPr>
              <p:cNvSpPr/>
              <p:nvPr/>
            </p:nvSpPr>
            <p:spPr>
              <a:xfrm>
                <a:off x="6827520" y="237744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3" name="Oval 10182">
                <a:extLst>
                  <a:ext uri="{FF2B5EF4-FFF2-40B4-BE49-F238E27FC236}">
                    <a16:creationId xmlns:a16="http://schemas.microsoft.com/office/drawing/2014/main" id="{1C3306A2-8381-D0D8-C708-E03C3CD61EA5}"/>
                  </a:ext>
                </a:extLst>
              </p:cNvPr>
              <p:cNvSpPr/>
              <p:nvPr/>
            </p:nvSpPr>
            <p:spPr>
              <a:xfrm>
                <a:off x="7193280" y="310896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4" name="Oval 10183">
                <a:extLst>
                  <a:ext uri="{FF2B5EF4-FFF2-40B4-BE49-F238E27FC236}">
                    <a16:creationId xmlns:a16="http://schemas.microsoft.com/office/drawing/2014/main" id="{0FC96A4B-4D17-2643-7049-1AFCBD48D2B2}"/>
                  </a:ext>
                </a:extLst>
              </p:cNvPr>
              <p:cNvSpPr/>
              <p:nvPr/>
            </p:nvSpPr>
            <p:spPr>
              <a:xfrm>
                <a:off x="7557769" y="4417811"/>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5" name="Oval 10184">
                <a:extLst>
                  <a:ext uri="{FF2B5EF4-FFF2-40B4-BE49-F238E27FC236}">
                    <a16:creationId xmlns:a16="http://schemas.microsoft.com/office/drawing/2014/main" id="{C90E538C-2A1B-B53D-BE34-33D20A246CEE}"/>
                  </a:ext>
                </a:extLst>
              </p:cNvPr>
              <p:cNvSpPr/>
              <p:nvPr/>
            </p:nvSpPr>
            <p:spPr>
              <a:xfrm>
                <a:off x="8298180" y="470535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6" name="Oval 10185">
                <a:extLst>
                  <a:ext uri="{FF2B5EF4-FFF2-40B4-BE49-F238E27FC236}">
                    <a16:creationId xmlns:a16="http://schemas.microsoft.com/office/drawing/2014/main" id="{88F640E9-64DB-CB21-56A0-1307943D4528}"/>
                  </a:ext>
                </a:extLst>
              </p:cNvPr>
              <p:cNvSpPr/>
              <p:nvPr/>
            </p:nvSpPr>
            <p:spPr>
              <a:xfrm>
                <a:off x="8684260" y="488823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7" name="Oval 10186">
                <a:extLst>
                  <a:ext uri="{FF2B5EF4-FFF2-40B4-BE49-F238E27FC236}">
                    <a16:creationId xmlns:a16="http://schemas.microsoft.com/office/drawing/2014/main" id="{213BAAC9-E6A6-8131-C891-4B87A86AA613}"/>
                  </a:ext>
                </a:extLst>
              </p:cNvPr>
              <p:cNvSpPr/>
              <p:nvPr/>
            </p:nvSpPr>
            <p:spPr>
              <a:xfrm>
                <a:off x="9070340" y="496062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8" name="Oval 10187">
                <a:extLst>
                  <a:ext uri="{FF2B5EF4-FFF2-40B4-BE49-F238E27FC236}">
                    <a16:creationId xmlns:a16="http://schemas.microsoft.com/office/drawing/2014/main" id="{55087405-2B94-C581-8A85-C7B3ECD34421}"/>
                  </a:ext>
                </a:extLst>
              </p:cNvPr>
              <p:cNvSpPr/>
              <p:nvPr/>
            </p:nvSpPr>
            <p:spPr>
              <a:xfrm>
                <a:off x="9431019" y="499364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9" name="Oval 10188">
                <a:extLst>
                  <a:ext uri="{FF2B5EF4-FFF2-40B4-BE49-F238E27FC236}">
                    <a16:creationId xmlns:a16="http://schemas.microsoft.com/office/drawing/2014/main" id="{DA425367-AEE3-FDC3-CF1B-8B93D8915054}"/>
                  </a:ext>
                </a:extLst>
              </p:cNvPr>
              <p:cNvSpPr/>
              <p:nvPr/>
            </p:nvSpPr>
            <p:spPr>
              <a:xfrm>
                <a:off x="9773917" y="505206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0" name="Oval 10189">
                <a:extLst>
                  <a:ext uri="{FF2B5EF4-FFF2-40B4-BE49-F238E27FC236}">
                    <a16:creationId xmlns:a16="http://schemas.microsoft.com/office/drawing/2014/main" id="{EB9EEC93-7E77-BC3E-CF7D-0D9414E31C34}"/>
                  </a:ext>
                </a:extLst>
              </p:cNvPr>
              <p:cNvSpPr/>
              <p:nvPr/>
            </p:nvSpPr>
            <p:spPr>
              <a:xfrm>
                <a:off x="10769600" y="505206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1" name="Oval 10190">
                <a:extLst>
                  <a:ext uri="{FF2B5EF4-FFF2-40B4-BE49-F238E27FC236}">
                    <a16:creationId xmlns:a16="http://schemas.microsoft.com/office/drawing/2014/main" id="{0C28114A-2E41-F8E8-1C98-3D28A2054624}"/>
                  </a:ext>
                </a:extLst>
              </p:cNvPr>
              <p:cNvSpPr/>
              <p:nvPr/>
            </p:nvSpPr>
            <p:spPr>
              <a:xfrm>
                <a:off x="10241282" y="505206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2" name="TextBox 10191">
                <a:extLst>
                  <a:ext uri="{FF2B5EF4-FFF2-40B4-BE49-F238E27FC236}">
                    <a16:creationId xmlns:a16="http://schemas.microsoft.com/office/drawing/2014/main" id="{F81889F9-6344-82A1-087C-EE2980656DDE}"/>
                  </a:ext>
                </a:extLst>
              </p:cNvPr>
              <p:cNvSpPr txBox="1"/>
              <p:nvPr/>
            </p:nvSpPr>
            <p:spPr>
              <a:xfrm>
                <a:off x="8271239" y="5466080"/>
                <a:ext cx="1315617" cy="369332"/>
              </a:xfrm>
              <a:prstGeom prst="rect">
                <a:avLst/>
              </a:prstGeom>
              <a:noFill/>
            </p:spPr>
            <p:txBody>
              <a:bodyPr wrap="none" rtlCol="0">
                <a:spAutoFit/>
              </a:bodyPr>
              <a:lstStyle/>
              <a:p>
                <a:r>
                  <a:rPr lang="en-US" dirty="0">
                    <a:latin typeface="Helvetica" panose="020B0500000000000000" pitchFamily="34" charset="0"/>
                  </a:rPr>
                  <a:t>Eigenvalue</a:t>
                </a:r>
              </a:p>
            </p:txBody>
          </p:sp>
          <p:sp>
            <p:nvSpPr>
              <p:cNvPr id="10193" name="TextBox 10192">
                <a:extLst>
                  <a:ext uri="{FF2B5EF4-FFF2-40B4-BE49-F238E27FC236}">
                    <a16:creationId xmlns:a16="http://schemas.microsoft.com/office/drawing/2014/main" id="{6DF2406C-EE0B-E451-9B9F-299D176A742E}"/>
                  </a:ext>
                </a:extLst>
              </p:cNvPr>
              <p:cNvSpPr txBox="1"/>
              <p:nvPr/>
            </p:nvSpPr>
            <p:spPr>
              <a:xfrm rot="16200000">
                <a:off x="5181923" y="3523301"/>
                <a:ext cx="2571345" cy="369332"/>
              </a:xfrm>
              <a:prstGeom prst="rect">
                <a:avLst/>
              </a:prstGeom>
              <a:noFill/>
            </p:spPr>
            <p:txBody>
              <a:bodyPr wrap="none" rtlCol="0">
                <a:spAutoFit/>
              </a:bodyPr>
              <a:lstStyle/>
              <a:p>
                <a:r>
                  <a:rPr lang="en-US" dirty="0">
                    <a:latin typeface="Helvetica" panose="020B0500000000000000" pitchFamily="34" charset="0"/>
                  </a:rPr>
                  <a:t>Explained Variance (%)</a:t>
                </a:r>
              </a:p>
            </p:txBody>
          </p:sp>
        </p:grpSp>
        <mc:AlternateContent xmlns:mc="http://schemas.openxmlformats.org/markup-compatibility/2006" xmlns:a14="http://schemas.microsoft.com/office/drawing/2010/main">
          <mc:Choice Requires="a14">
            <p:sp>
              <p:nvSpPr>
                <p:cNvPr id="10195" name="TextBox 10194">
                  <a:extLst>
                    <a:ext uri="{FF2B5EF4-FFF2-40B4-BE49-F238E27FC236}">
                      <a16:creationId xmlns:a16="http://schemas.microsoft.com/office/drawing/2014/main" id="{E456652C-58F6-09C6-75C3-858F2AC70D0B}"/>
                    </a:ext>
                  </a:extLst>
                </p:cNvPr>
                <p:cNvSpPr txBox="1"/>
                <p:nvPr/>
              </p:nvSpPr>
              <p:spPr>
                <a:xfrm>
                  <a:off x="2780785" y="3989461"/>
                  <a:ext cx="2220095" cy="1165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𝜆</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𝜆</m:t>
                                </m:r>
                              </m:e>
                              <m:sub>
                                <m:r>
                                  <a:rPr lang="en-US" sz="3200" i="1">
                                    <a:latin typeface="Cambria Math" panose="02040503050406030204" pitchFamily="18" charset="0"/>
                                  </a:rPr>
                                  <m:t>𝑖</m:t>
                                </m:r>
                              </m:sub>
                            </m:sSub>
                          </m:num>
                          <m:den>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𝑗</m:t>
                                </m:r>
                                <m:r>
                                  <a:rPr lang="en-US" sz="3200" b="0" i="1" smtClean="0">
                                    <a:latin typeface="Cambria Math" panose="02040503050406030204" pitchFamily="18" charset="0"/>
                                  </a:rPr>
                                  <m:t>=1</m:t>
                                </m:r>
                              </m:sub>
                              <m:sup>
                                <m:r>
                                  <a:rPr lang="en-US" sz="3200" b="0" i="1" smtClean="0">
                                    <a:latin typeface="Cambria Math" panose="02040503050406030204" pitchFamily="18" charset="0"/>
                                  </a:rPr>
                                  <m:t>𝑝</m:t>
                                </m:r>
                              </m:sup>
                              <m:e>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𝜆</m:t>
                                    </m:r>
                                  </m:e>
                                  <m:sub>
                                    <m:r>
                                      <a:rPr lang="en-US" sz="3200" b="0" i="1" smtClean="0">
                                        <a:latin typeface="Cambria Math" panose="02040503050406030204" pitchFamily="18" charset="0"/>
                                      </a:rPr>
                                      <m:t>𝑗</m:t>
                                    </m:r>
                                  </m:sub>
                                </m:sSub>
                              </m:e>
                            </m:nary>
                          </m:den>
                        </m:f>
                      </m:oMath>
                    </m:oMathPara>
                  </a14:m>
                  <a:endParaRPr lang="en-US" sz="3200" dirty="0"/>
                </a:p>
              </p:txBody>
            </p:sp>
          </mc:Choice>
          <mc:Fallback xmlns="">
            <p:sp>
              <p:nvSpPr>
                <p:cNvPr id="10195" name="TextBox 10194">
                  <a:extLst>
                    <a:ext uri="{FF2B5EF4-FFF2-40B4-BE49-F238E27FC236}">
                      <a16:creationId xmlns:a16="http://schemas.microsoft.com/office/drawing/2014/main" id="{E456652C-58F6-09C6-75C3-858F2AC70D0B}"/>
                    </a:ext>
                  </a:extLst>
                </p:cNvPr>
                <p:cNvSpPr txBox="1">
                  <a:spLocks noRot="1" noChangeAspect="1" noMove="1" noResize="1" noEditPoints="1" noAdjustHandles="1" noChangeArrowheads="1" noChangeShapeType="1" noTextEdit="1"/>
                </p:cNvSpPr>
                <p:nvPr/>
              </p:nvSpPr>
              <p:spPr>
                <a:xfrm>
                  <a:off x="2780785" y="3989461"/>
                  <a:ext cx="2220095" cy="1165640"/>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237E54-8ACA-A7DC-6FA6-ADF2B7E9F471}"/>
                  </a:ext>
                </a:extLst>
              </p:cNvPr>
              <p:cNvSpPr txBox="1"/>
              <p:nvPr/>
            </p:nvSpPr>
            <p:spPr>
              <a:xfrm>
                <a:off x="6583680" y="4335649"/>
                <a:ext cx="432297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𝑛</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𝑚</m:t>
                          </m:r>
                        </m:sub>
                      </m:sSub>
                      <m:sSub>
                        <m:sSubPr>
                          <m:ctrlPr>
                            <a:rPr lang="en-US" sz="4000" b="0" i="1" smtClean="0">
                              <a:latin typeface="Cambria Math" panose="02040503050406030204" pitchFamily="18" charset="0"/>
                            </a:rPr>
                          </m:ctrlPr>
                        </m:sSubPr>
                        <m:e>
                          <m:r>
                            <a:rPr lang="en-US" sz="4000" i="1">
                              <a:latin typeface="Cambria Math" panose="02040503050406030204" pitchFamily="18" charset="0"/>
                            </a:rPr>
                            <m:t>𝑉</m:t>
                          </m:r>
                        </m:e>
                        <m:sub>
                          <m:r>
                            <a:rPr lang="en-US" sz="4000" b="0" i="1" smtClean="0">
                              <a:latin typeface="Cambria Math" panose="02040503050406030204" pitchFamily="18" charset="0"/>
                            </a:rPr>
                            <m:t>𝑚</m:t>
                          </m:r>
                          <m:r>
                            <a:rPr lang="en-US" sz="4000" i="1">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𝑘</m:t>
                          </m:r>
                        </m:sub>
                      </m:sSub>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b="0" i="1" smtClean="0">
                              <a:latin typeface="Cambria Math" panose="02040503050406030204" pitchFamily="18" charset="0"/>
                            </a:rPr>
                            <m:t>𝑅</m:t>
                          </m:r>
                        </m:e>
                        <m:sub>
                          <m:r>
                            <a:rPr lang="en-US" sz="4000" i="1">
                              <a:latin typeface="Cambria Math" panose="02040503050406030204" pitchFamily="18" charset="0"/>
                            </a:rPr>
                            <m:t>𝑛</m:t>
                          </m:r>
                          <m:r>
                            <a:rPr lang="en-US" sz="4000" i="1">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𝑘</m:t>
                          </m:r>
                        </m:sub>
                      </m:sSub>
                    </m:oMath>
                  </m:oMathPara>
                </a14:m>
                <a:endParaRPr lang="en-US" sz="4000" dirty="0"/>
              </a:p>
            </p:txBody>
          </p:sp>
        </mc:Choice>
        <mc:Fallback xmlns="">
          <p:sp>
            <p:nvSpPr>
              <p:cNvPr id="4" name="TextBox 3">
                <a:extLst>
                  <a:ext uri="{FF2B5EF4-FFF2-40B4-BE49-F238E27FC236}">
                    <a16:creationId xmlns:a16="http://schemas.microsoft.com/office/drawing/2014/main" id="{26237E54-8ACA-A7DC-6FA6-ADF2B7E9F471}"/>
                  </a:ext>
                </a:extLst>
              </p:cNvPr>
              <p:cNvSpPr txBox="1">
                <a:spLocks noRot="1" noChangeAspect="1" noMove="1" noResize="1" noEditPoints="1" noAdjustHandles="1" noChangeArrowheads="1" noChangeShapeType="1" noTextEdit="1"/>
              </p:cNvSpPr>
              <p:nvPr/>
            </p:nvSpPr>
            <p:spPr>
              <a:xfrm>
                <a:off x="6583680" y="4335649"/>
                <a:ext cx="4322978"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EDB0B4B-984B-C4F9-6E54-2F58F85BAF57}"/>
                  </a:ext>
                </a:extLst>
              </p:cNvPr>
              <p:cNvSpPr txBox="1"/>
              <p:nvPr/>
            </p:nvSpPr>
            <p:spPr>
              <a:xfrm>
                <a:off x="6583680" y="5436604"/>
                <a:ext cx="152221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𝑘</m:t>
                      </m:r>
                      <m:r>
                        <a:rPr lang="en-US" sz="4000" b="0" i="1" smtClean="0">
                          <a:latin typeface="Cambria Math" panose="02040503050406030204" pitchFamily="18" charset="0"/>
                        </a:rPr>
                        <m:t>&lt;</m:t>
                      </m:r>
                      <m:r>
                        <a:rPr lang="en-US" sz="4000" b="0" i="1" smtClean="0">
                          <a:latin typeface="Cambria Math" panose="02040503050406030204" pitchFamily="18" charset="0"/>
                        </a:rPr>
                        <m:t>𝑚</m:t>
                      </m:r>
                    </m:oMath>
                  </m:oMathPara>
                </a14:m>
                <a:endParaRPr lang="en-US" sz="4000" dirty="0"/>
              </a:p>
            </p:txBody>
          </p:sp>
        </mc:Choice>
        <mc:Fallback xmlns="">
          <p:sp>
            <p:nvSpPr>
              <p:cNvPr id="5" name="TextBox 4">
                <a:extLst>
                  <a:ext uri="{FF2B5EF4-FFF2-40B4-BE49-F238E27FC236}">
                    <a16:creationId xmlns:a16="http://schemas.microsoft.com/office/drawing/2014/main" id="{5EDB0B4B-984B-C4F9-6E54-2F58F85BAF57}"/>
                  </a:ext>
                </a:extLst>
              </p:cNvPr>
              <p:cNvSpPr txBox="1">
                <a:spLocks noRot="1" noChangeAspect="1" noMove="1" noResize="1" noEditPoints="1" noAdjustHandles="1" noChangeArrowheads="1" noChangeShapeType="1" noTextEdit="1"/>
              </p:cNvSpPr>
              <p:nvPr/>
            </p:nvSpPr>
            <p:spPr>
              <a:xfrm>
                <a:off x="6583680" y="5436604"/>
                <a:ext cx="1522212" cy="61555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46369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1158240" y="374972"/>
            <a:ext cx="9875520" cy="523220"/>
          </a:xfrm>
          <a:prstGeom prst="rect">
            <a:avLst/>
          </a:prstGeom>
          <a:noFill/>
        </p:spPr>
        <p:txBody>
          <a:bodyPr wrap="square">
            <a:spAutoFit/>
          </a:bodyPr>
          <a:lstStyle/>
          <a:p>
            <a:pPr algn="ctr"/>
            <a:r>
              <a:rPr lang="en-US" sz="2800" b="1" i="0" dirty="0">
                <a:effectLst/>
                <a:latin typeface="Helvetica" panose="020B0500000000000000" pitchFamily="34" charset="0"/>
              </a:rPr>
              <a:t>Matrix Decomposition and</a:t>
            </a:r>
            <a:r>
              <a:rPr lang="en-US" sz="2800" b="1" dirty="0">
                <a:latin typeface="Helvetica" panose="020B0500000000000000" pitchFamily="34" charset="0"/>
              </a:rPr>
              <a:t> </a:t>
            </a:r>
            <a:r>
              <a:rPr lang="en-US" sz="2800" b="1" i="0" dirty="0">
                <a:effectLst/>
                <a:latin typeface="Helvetica" panose="020B0500000000000000" pitchFamily="34" charset="0"/>
              </a:rPr>
              <a:t>Dimensionality Reduction</a:t>
            </a:r>
          </a:p>
        </p:txBody>
      </p:sp>
      <p:sp>
        <p:nvSpPr>
          <p:cNvPr id="3" name="Left Bracket 2">
            <a:extLst>
              <a:ext uri="{FF2B5EF4-FFF2-40B4-BE49-F238E27FC236}">
                <a16:creationId xmlns:a16="http://schemas.microsoft.com/office/drawing/2014/main" id="{B3053278-3823-19AD-1E56-9CE2DB137A2D}"/>
              </a:ext>
            </a:extLst>
          </p:cNvPr>
          <p:cNvSpPr/>
          <p:nvPr/>
        </p:nvSpPr>
        <p:spPr>
          <a:xfrm>
            <a:off x="710192" y="398526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a:extLst>
              <a:ext uri="{FF2B5EF4-FFF2-40B4-BE49-F238E27FC236}">
                <a16:creationId xmlns:a16="http://schemas.microsoft.com/office/drawing/2014/main" id="{0473B6D2-5985-C2FF-9F3B-819BC7C04B97}"/>
              </a:ext>
            </a:extLst>
          </p:cNvPr>
          <p:cNvSpPr/>
          <p:nvPr/>
        </p:nvSpPr>
        <p:spPr>
          <a:xfrm flipH="1">
            <a:off x="2689946" y="398526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C8DF73D-DFF2-B30D-42DA-5B3C8880F858}"/>
              </a:ext>
            </a:extLst>
          </p:cNvPr>
          <p:cNvSpPr txBox="1"/>
          <p:nvPr/>
        </p:nvSpPr>
        <p:spPr>
          <a:xfrm>
            <a:off x="3048000" y="6247676"/>
            <a:ext cx="6096000" cy="338554"/>
          </a:xfrm>
          <a:prstGeom prst="rect">
            <a:avLst/>
          </a:prstGeom>
          <a:noFill/>
        </p:spPr>
        <p:txBody>
          <a:bodyPr wrap="square">
            <a:spAutoFit/>
          </a:bodyPr>
          <a:lstStyle/>
          <a:p>
            <a:pPr algn="ctr"/>
            <a:r>
              <a:rPr lang="en-US" sz="1600" i="0" dirty="0">
                <a:effectLst/>
                <a:latin typeface="+mj-lt"/>
              </a:rPr>
              <a:t>Dimensionality Reduction for Matrix- and Tensor-Coded Data [Part 1]</a:t>
            </a:r>
          </a:p>
        </p:txBody>
      </p:sp>
      <p:sp>
        <p:nvSpPr>
          <p:cNvPr id="10" name="Rectangle 9">
            <a:extLst>
              <a:ext uri="{FF2B5EF4-FFF2-40B4-BE49-F238E27FC236}">
                <a16:creationId xmlns:a16="http://schemas.microsoft.com/office/drawing/2014/main" id="{C5E9F72E-0C21-8C4A-7345-43278CB73526}"/>
              </a:ext>
            </a:extLst>
          </p:cNvPr>
          <p:cNvSpPr/>
          <p:nvPr/>
        </p:nvSpPr>
        <p:spPr>
          <a:xfrm>
            <a:off x="3489960" y="3985260"/>
            <a:ext cx="638120" cy="1935480"/>
          </a:xfrm>
          <a:prstGeom prst="rect">
            <a:avLst/>
          </a:prstGeom>
          <a:solidFill>
            <a:schemeClr val="bg1">
              <a:lumMod val="8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0C67D7-6379-3124-D928-E5155E9F189E}"/>
              </a:ext>
            </a:extLst>
          </p:cNvPr>
          <p:cNvSpPr/>
          <p:nvPr/>
        </p:nvSpPr>
        <p:spPr>
          <a:xfrm rot="5400000">
            <a:off x="4857456" y="3399617"/>
            <a:ext cx="670560" cy="1841846"/>
          </a:xfrm>
          <a:prstGeom prst="rect">
            <a:avLst/>
          </a:prstGeom>
          <a:solidFill>
            <a:srgbClr val="C0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A968B1-AA06-8A1E-379C-65A45A566E0F}"/>
              </a:ext>
            </a:extLst>
          </p:cNvPr>
          <p:cNvSpPr/>
          <p:nvPr/>
        </p:nvSpPr>
        <p:spPr>
          <a:xfrm>
            <a:off x="6883598" y="3985260"/>
            <a:ext cx="236878" cy="1935480"/>
          </a:xfrm>
          <a:prstGeom prst="rect">
            <a:avLst/>
          </a:prstGeom>
          <a:solidFill>
            <a:schemeClr val="bg1">
              <a:lumMod val="8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1547B2-D994-7585-F451-1B5AF3E67EC4}"/>
              </a:ext>
            </a:extLst>
          </p:cNvPr>
          <p:cNvSpPr/>
          <p:nvPr/>
        </p:nvSpPr>
        <p:spPr>
          <a:xfrm rot="5400000">
            <a:off x="8037795" y="3188797"/>
            <a:ext cx="248920" cy="1841846"/>
          </a:xfrm>
          <a:prstGeom prst="rect">
            <a:avLst/>
          </a:prstGeom>
          <a:solidFill>
            <a:srgbClr val="C0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1E4FB7-24BD-0116-6CAF-73FBC61EA8F2}"/>
              </a:ext>
            </a:extLst>
          </p:cNvPr>
          <p:cNvSpPr/>
          <p:nvPr/>
        </p:nvSpPr>
        <p:spPr>
          <a:xfrm>
            <a:off x="9484420" y="3985260"/>
            <a:ext cx="236878" cy="1935480"/>
          </a:xfrm>
          <a:prstGeom prst="rect">
            <a:avLst/>
          </a:prstGeom>
          <a:solidFill>
            <a:schemeClr val="bg1">
              <a:lumMod val="8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ADC4C6-B33D-3084-F961-158798A9720F}"/>
              </a:ext>
            </a:extLst>
          </p:cNvPr>
          <p:cNvSpPr/>
          <p:nvPr/>
        </p:nvSpPr>
        <p:spPr>
          <a:xfrm rot="5400000">
            <a:off x="10638617" y="3188797"/>
            <a:ext cx="248920" cy="1841846"/>
          </a:xfrm>
          <a:prstGeom prst="rect">
            <a:avLst/>
          </a:prstGeom>
          <a:solidFill>
            <a:srgbClr val="C0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550F0AF-01F0-B161-7BB3-1516E11A0EF5}"/>
                  </a:ext>
                </a:extLst>
              </p:cNvPr>
              <p:cNvSpPr txBox="1"/>
              <p:nvPr/>
            </p:nvSpPr>
            <p:spPr>
              <a:xfrm>
                <a:off x="1454077" y="3142860"/>
                <a:ext cx="50292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a:latin typeface="Cambria Math" panose="02040503050406030204" pitchFamily="18" charset="0"/>
                        </a:rPr>
                        <m:t>𝐴</m:t>
                      </m:r>
                    </m:oMath>
                  </m:oMathPara>
                </a14:m>
                <a:endParaRPr lang="en-US" sz="4000" dirty="0"/>
              </a:p>
            </p:txBody>
          </p:sp>
        </mc:Choice>
        <mc:Fallback xmlns="">
          <p:sp>
            <p:nvSpPr>
              <p:cNvPr id="19" name="TextBox 18">
                <a:extLst>
                  <a:ext uri="{FF2B5EF4-FFF2-40B4-BE49-F238E27FC236}">
                    <a16:creationId xmlns:a16="http://schemas.microsoft.com/office/drawing/2014/main" id="{D550F0AF-01F0-B161-7BB3-1516E11A0EF5}"/>
                  </a:ext>
                </a:extLst>
              </p:cNvPr>
              <p:cNvSpPr txBox="1">
                <a:spLocks noRot="1" noChangeAspect="1" noMove="1" noResize="1" noEditPoints="1" noAdjustHandles="1" noChangeArrowheads="1" noChangeShapeType="1" noTextEdit="1"/>
              </p:cNvSpPr>
              <p:nvPr/>
            </p:nvSpPr>
            <p:spPr>
              <a:xfrm>
                <a:off x="1454077" y="3142860"/>
                <a:ext cx="502920"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A052E1-E3E7-DA46-2B82-8F06D970A8D3}"/>
                  </a:ext>
                </a:extLst>
              </p:cNvPr>
              <p:cNvSpPr txBox="1"/>
              <p:nvPr/>
            </p:nvSpPr>
            <p:spPr>
              <a:xfrm>
                <a:off x="3572800" y="3142860"/>
                <a:ext cx="50292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sz="4000" b="0" i="1">
                          <a:latin typeface="Cambria Math" panose="02040503050406030204" pitchFamily="18" charset="0"/>
                          <a:ea typeface="Cambria Math" panose="02040503050406030204" pitchFamily="18" charset="0"/>
                        </a:rPr>
                        <m:t>𝛬</m:t>
                      </m:r>
                    </m:oMath>
                  </m:oMathPara>
                </a14:m>
                <a:endParaRPr lang="en-US" sz="4000" dirty="0"/>
              </a:p>
            </p:txBody>
          </p:sp>
        </mc:Choice>
        <mc:Fallback xmlns="">
          <p:sp>
            <p:nvSpPr>
              <p:cNvPr id="20" name="TextBox 19">
                <a:extLst>
                  <a:ext uri="{FF2B5EF4-FFF2-40B4-BE49-F238E27FC236}">
                    <a16:creationId xmlns:a16="http://schemas.microsoft.com/office/drawing/2014/main" id="{1BA052E1-E3E7-DA46-2B82-8F06D970A8D3}"/>
                  </a:ext>
                </a:extLst>
              </p:cNvPr>
              <p:cNvSpPr txBox="1">
                <a:spLocks noRot="1" noChangeAspect="1" noMove="1" noResize="1" noEditPoints="1" noAdjustHandles="1" noChangeArrowheads="1" noChangeShapeType="1" noTextEdit="1"/>
              </p:cNvSpPr>
              <p:nvPr/>
            </p:nvSpPr>
            <p:spPr>
              <a:xfrm>
                <a:off x="3572800" y="3142860"/>
                <a:ext cx="502920"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4EA231-E96A-18CA-136D-560782BD690F}"/>
                  </a:ext>
                </a:extLst>
              </p:cNvPr>
              <p:cNvSpPr txBox="1"/>
              <p:nvPr/>
            </p:nvSpPr>
            <p:spPr>
              <a:xfrm>
                <a:off x="4785360" y="3137378"/>
                <a:ext cx="711200" cy="7188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l-GR" sz="400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𝑉</m:t>
                          </m:r>
                        </m:e>
                        <m:sup>
                          <m:r>
                            <a:rPr lang="en-US" sz="4000" b="0" i="1" smtClean="0">
                              <a:latin typeface="Cambria Math" panose="02040503050406030204" pitchFamily="18" charset="0"/>
                              <a:ea typeface="Cambria Math" panose="02040503050406030204" pitchFamily="18" charset="0"/>
                            </a:rPr>
                            <m:t>𝑇</m:t>
                          </m:r>
                        </m:sup>
                      </m:sSup>
                    </m:oMath>
                  </m:oMathPara>
                </a14:m>
                <a:endParaRPr lang="en-US" sz="4000" dirty="0"/>
              </a:p>
            </p:txBody>
          </p:sp>
        </mc:Choice>
        <mc:Fallback xmlns="">
          <p:sp>
            <p:nvSpPr>
              <p:cNvPr id="23" name="TextBox 22">
                <a:extLst>
                  <a:ext uri="{FF2B5EF4-FFF2-40B4-BE49-F238E27FC236}">
                    <a16:creationId xmlns:a16="http://schemas.microsoft.com/office/drawing/2014/main" id="{084EA231-E96A-18CA-136D-560782BD690F}"/>
                  </a:ext>
                </a:extLst>
              </p:cNvPr>
              <p:cNvSpPr txBox="1">
                <a:spLocks noRot="1" noChangeAspect="1" noMove="1" noResize="1" noEditPoints="1" noAdjustHandles="1" noChangeArrowheads="1" noChangeShapeType="1" noTextEdit="1"/>
              </p:cNvSpPr>
              <p:nvPr/>
            </p:nvSpPr>
            <p:spPr>
              <a:xfrm>
                <a:off x="4785360" y="3137378"/>
                <a:ext cx="711200" cy="71885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24ED3DB-8762-3B29-B864-AA7031E8E125}"/>
                  </a:ext>
                </a:extLst>
              </p:cNvPr>
              <p:cNvSpPr txBox="1"/>
              <p:nvPr/>
            </p:nvSpPr>
            <p:spPr>
              <a:xfrm>
                <a:off x="2829313" y="4599057"/>
                <a:ext cx="63812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5" name="TextBox 24">
                <a:extLst>
                  <a:ext uri="{FF2B5EF4-FFF2-40B4-BE49-F238E27FC236}">
                    <a16:creationId xmlns:a16="http://schemas.microsoft.com/office/drawing/2014/main" id="{524ED3DB-8762-3B29-B864-AA7031E8E125}"/>
                  </a:ext>
                </a:extLst>
              </p:cNvPr>
              <p:cNvSpPr txBox="1">
                <a:spLocks noRot="1" noChangeAspect="1" noMove="1" noResize="1" noEditPoints="1" noAdjustHandles="1" noChangeArrowheads="1" noChangeShapeType="1" noTextEdit="1"/>
              </p:cNvSpPr>
              <p:nvPr/>
            </p:nvSpPr>
            <p:spPr>
              <a:xfrm>
                <a:off x="2829313" y="4599057"/>
                <a:ext cx="638120"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6F22640-04DB-245F-47EB-A69E6EB42C48}"/>
                  </a:ext>
                </a:extLst>
              </p:cNvPr>
              <p:cNvSpPr txBox="1"/>
              <p:nvPr/>
            </p:nvSpPr>
            <p:spPr>
              <a:xfrm>
                <a:off x="6113659" y="4655820"/>
                <a:ext cx="63812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oMath>
                  </m:oMathPara>
                </a14:m>
                <a:endParaRPr lang="en-US" sz="4000" dirty="0"/>
              </a:p>
            </p:txBody>
          </p:sp>
        </mc:Choice>
        <mc:Fallback xmlns="">
          <p:sp>
            <p:nvSpPr>
              <p:cNvPr id="26" name="TextBox 25">
                <a:extLst>
                  <a:ext uri="{FF2B5EF4-FFF2-40B4-BE49-F238E27FC236}">
                    <a16:creationId xmlns:a16="http://schemas.microsoft.com/office/drawing/2014/main" id="{C6F22640-04DB-245F-47EB-A69E6EB42C48}"/>
                  </a:ext>
                </a:extLst>
              </p:cNvPr>
              <p:cNvSpPr txBox="1">
                <a:spLocks noRot="1" noChangeAspect="1" noMove="1" noResize="1" noEditPoints="1" noAdjustHandles="1" noChangeArrowheads="1" noChangeShapeType="1" noTextEdit="1"/>
              </p:cNvSpPr>
              <p:nvPr/>
            </p:nvSpPr>
            <p:spPr>
              <a:xfrm>
                <a:off x="6113659" y="4655820"/>
                <a:ext cx="638120" cy="7078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A6EE63-00CC-17CC-01E2-6EBDB76BD893}"/>
                  </a:ext>
                </a:extLst>
              </p:cNvPr>
              <p:cNvSpPr txBox="1"/>
              <p:nvPr/>
            </p:nvSpPr>
            <p:spPr>
              <a:xfrm>
                <a:off x="7663211" y="4655820"/>
                <a:ext cx="1860827"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oMath>
                  </m:oMathPara>
                </a14:m>
                <a:endParaRPr lang="en-US" sz="4000" dirty="0"/>
              </a:p>
            </p:txBody>
          </p:sp>
        </mc:Choice>
        <mc:Fallback xmlns="">
          <p:sp>
            <p:nvSpPr>
              <p:cNvPr id="27" name="TextBox 26">
                <a:extLst>
                  <a:ext uri="{FF2B5EF4-FFF2-40B4-BE49-F238E27FC236}">
                    <a16:creationId xmlns:a16="http://schemas.microsoft.com/office/drawing/2014/main" id="{10A6EE63-00CC-17CC-01E2-6EBDB76BD893}"/>
                  </a:ext>
                </a:extLst>
              </p:cNvPr>
              <p:cNvSpPr txBox="1">
                <a:spLocks noRot="1" noChangeAspect="1" noMove="1" noResize="1" noEditPoints="1" noAdjustHandles="1" noChangeArrowheads="1" noChangeShapeType="1" noTextEdit="1"/>
              </p:cNvSpPr>
              <p:nvPr/>
            </p:nvSpPr>
            <p:spPr>
              <a:xfrm>
                <a:off x="7663211" y="4655820"/>
                <a:ext cx="1860827" cy="7078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F863C8-53D8-C77A-02D1-506424D3D474}"/>
                  </a:ext>
                </a:extLst>
              </p:cNvPr>
              <p:cNvSpPr txBox="1"/>
              <p:nvPr/>
            </p:nvSpPr>
            <p:spPr>
              <a:xfrm>
                <a:off x="4991683" y="1316895"/>
                <a:ext cx="2882071" cy="1554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𝑖𝑗</m:t>
                          </m:r>
                        </m:sub>
                      </m:sSub>
                      <m:r>
                        <a:rPr lang="en-US" sz="3600" i="1">
                          <a:latin typeface="Cambria Math" panose="02040503050406030204" pitchFamily="18" charset="0"/>
                          <a:ea typeface="Cambria Math" panose="02040503050406030204" pitchFamily="18" charset="0"/>
                        </a:rPr>
                        <m:t>≈</m:t>
                      </m:r>
                      <m:nary>
                        <m:naryPr>
                          <m:chr m:val="∑"/>
                          <m:ctrlPr>
                            <a:rPr lang="en-US" sz="3600" i="1" smtClean="0">
                              <a:latin typeface="Cambria Math" panose="02040503050406030204" pitchFamily="18" charset="0"/>
                              <a:ea typeface="Cambria Math" panose="02040503050406030204" pitchFamily="18" charset="0"/>
                            </a:rPr>
                          </m:ctrlPr>
                        </m:naryPr>
                        <m:sub>
                          <m:r>
                            <m:rPr>
                              <m:brk m:alnAt="23"/>
                            </m:rPr>
                            <a:rPr lang="en-US" sz="3600" b="0" i="1" smtClean="0">
                              <a:latin typeface="Cambria Math" panose="02040503050406030204" pitchFamily="18" charset="0"/>
                              <a:ea typeface="Cambria Math" panose="02040503050406030204" pitchFamily="18" charset="0"/>
                            </a:rPr>
                            <m:t>𝑟</m:t>
                          </m:r>
                          <m:r>
                            <a:rPr lang="en-US" sz="3600" b="0" i="1" smtClean="0">
                              <a:latin typeface="Cambria Math" panose="02040503050406030204" pitchFamily="18" charset="0"/>
                              <a:ea typeface="Cambria Math" panose="02040503050406030204" pitchFamily="18" charset="0"/>
                            </a:rPr>
                            <m:t>=1</m:t>
                          </m:r>
                        </m:sub>
                        <m:sup>
                          <m:r>
                            <a:rPr lang="en-US" sz="3600" b="0" i="1" smtClean="0">
                              <a:latin typeface="Cambria Math" panose="02040503050406030204" pitchFamily="18" charset="0"/>
                              <a:ea typeface="Cambria Math" panose="02040503050406030204" pitchFamily="18" charset="0"/>
                            </a:rPr>
                            <m:t>𝑅</m:t>
                          </m:r>
                        </m:sup>
                        <m:e>
                          <m:sSubSup>
                            <m:sSubSupPr>
                              <m:ctrlPr>
                                <a:rPr lang="en-US" sz="3600" i="1" smtClean="0">
                                  <a:latin typeface="Cambria Math" panose="02040503050406030204" pitchFamily="18" charset="0"/>
                                  <a:ea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𝜆</m:t>
                              </m:r>
                            </m:e>
                            <m:sub>
                              <m:r>
                                <a:rPr lang="en-US" sz="3600" b="0" i="1" smtClean="0">
                                  <a:latin typeface="Cambria Math" panose="02040503050406030204" pitchFamily="18" charset="0"/>
                                  <a:ea typeface="Cambria Math" panose="02040503050406030204" pitchFamily="18" charset="0"/>
                                </a:rPr>
                                <m:t>𝑖</m:t>
                              </m:r>
                            </m:sub>
                            <m:sup>
                              <m:r>
                                <a:rPr lang="en-US" sz="3600" b="0" i="1" smtClean="0">
                                  <a:latin typeface="Cambria Math" panose="02040503050406030204" pitchFamily="18" charset="0"/>
                                  <a:ea typeface="Cambria Math" panose="02040503050406030204" pitchFamily="18" charset="0"/>
                                </a:rPr>
                                <m:t>𝑟</m:t>
                              </m:r>
                            </m:sup>
                          </m:sSubSup>
                          <m:sSubSup>
                            <m:sSubSupPr>
                              <m:ctrlPr>
                                <a:rPr lang="en-US" sz="3600" i="1">
                                  <a:latin typeface="Cambria Math" panose="02040503050406030204" pitchFamily="18" charset="0"/>
                                  <a:ea typeface="Cambria Math" panose="02040503050406030204" pitchFamily="18" charset="0"/>
                                </a:rPr>
                              </m:ctrlPr>
                            </m:sSubSupPr>
                            <m:e>
                              <m:r>
                                <a:rPr lang="en-US" sz="3600" b="0" i="1" smtClean="0">
                                  <a:latin typeface="Cambria Math" panose="02040503050406030204" pitchFamily="18" charset="0"/>
                                  <a:ea typeface="Cambria Math" panose="02040503050406030204" pitchFamily="18" charset="0"/>
                                </a:rPr>
                                <m:t>𝑣</m:t>
                              </m:r>
                            </m:e>
                            <m:sub>
                              <m:r>
                                <a:rPr lang="en-US" sz="3600" b="0" i="1" smtClean="0">
                                  <a:latin typeface="Cambria Math" panose="02040503050406030204" pitchFamily="18" charset="0"/>
                                  <a:ea typeface="Cambria Math" panose="02040503050406030204" pitchFamily="18" charset="0"/>
                                </a:rPr>
                                <m:t>𝑗</m:t>
                              </m:r>
                            </m:sub>
                            <m:sup>
                              <m:r>
                                <a:rPr lang="en-US" sz="3600" i="1">
                                  <a:latin typeface="Cambria Math" panose="02040503050406030204" pitchFamily="18" charset="0"/>
                                  <a:ea typeface="Cambria Math" panose="02040503050406030204" pitchFamily="18" charset="0"/>
                                </a:rPr>
                                <m:t>𝑟</m:t>
                              </m:r>
                            </m:sup>
                          </m:sSubSup>
                        </m:e>
                      </m:nary>
                    </m:oMath>
                  </m:oMathPara>
                </a14:m>
                <a:endParaRPr lang="en-US" sz="3600" dirty="0"/>
              </a:p>
            </p:txBody>
          </p:sp>
        </mc:Choice>
        <mc:Fallback xmlns="">
          <p:sp>
            <p:nvSpPr>
              <p:cNvPr id="28" name="TextBox 27">
                <a:extLst>
                  <a:ext uri="{FF2B5EF4-FFF2-40B4-BE49-F238E27FC236}">
                    <a16:creationId xmlns:a16="http://schemas.microsoft.com/office/drawing/2014/main" id="{EFF863C8-53D8-C77A-02D1-506424D3D474}"/>
                  </a:ext>
                </a:extLst>
              </p:cNvPr>
              <p:cNvSpPr txBox="1">
                <a:spLocks noRot="1" noChangeAspect="1" noMove="1" noResize="1" noEditPoints="1" noAdjustHandles="1" noChangeArrowheads="1" noChangeShapeType="1" noTextEdit="1"/>
              </p:cNvSpPr>
              <p:nvPr/>
            </p:nvSpPr>
            <p:spPr>
              <a:xfrm>
                <a:off x="4991683" y="1316895"/>
                <a:ext cx="2882071" cy="155478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730274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55288" y="289061"/>
            <a:ext cx="10281425" cy="769441"/>
          </a:xfrm>
          <a:prstGeom prst="rect">
            <a:avLst/>
          </a:prstGeom>
          <a:noFill/>
        </p:spPr>
        <p:txBody>
          <a:bodyPr wrap="square">
            <a:spAutoFit/>
          </a:bodyPr>
          <a:lstStyle/>
          <a:p>
            <a:pPr algn="ctr"/>
            <a:r>
              <a:rPr lang="en-US" sz="4400" b="1" i="0" dirty="0">
                <a:effectLst/>
                <a:latin typeface="Helvetica" panose="020B0500000000000000" pitchFamily="34" charset="0"/>
              </a:rPr>
              <a:t>Dimensionality Reduction</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5161B23-9432-2A23-4B31-D382D791705D}"/>
                  </a:ext>
                </a:extLst>
              </p:cNvPr>
              <p:cNvSpPr txBox="1"/>
              <p:nvPr/>
            </p:nvSpPr>
            <p:spPr>
              <a:xfrm>
                <a:off x="3012088" y="4850771"/>
                <a:ext cx="6177763"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𝐶</m:t>
                          </m:r>
                        </m:e>
                        <m:sub>
                          <m:r>
                            <a:rPr lang="en-US" sz="4000" b="0" i="1" smtClean="0">
                              <a:latin typeface="Cambria Math" panose="02040503050406030204" pitchFamily="18" charset="0"/>
                            </a:rPr>
                            <m:t>𝑛</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𝑛</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i="1">
                              <a:latin typeface="Cambria Math" panose="02040503050406030204" pitchFamily="18" charset="0"/>
                            </a:rPr>
                            <m:t>𝑉</m:t>
                          </m:r>
                        </m:e>
                        <m:sub>
                          <m:r>
                            <a:rPr lang="en-US" sz="4000" b="0" i="1" smtClean="0">
                              <a:latin typeface="Cambria Math" panose="02040503050406030204" pitchFamily="18" charset="0"/>
                            </a:rPr>
                            <m:t>𝑛</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𝑛</m:t>
                          </m:r>
                        </m:sub>
                      </m:sSub>
                      <m:sSub>
                        <m:sSubPr>
                          <m:ctrlPr>
                            <a:rPr lang="en-US" sz="4000" i="1">
                              <a:latin typeface="Cambria Math" panose="02040503050406030204" pitchFamily="18" charset="0"/>
                            </a:rPr>
                          </m:ctrlPr>
                        </m:sSubPr>
                        <m:e>
                          <m:r>
                            <m:rPr>
                              <m:sty m:val="p"/>
                            </m:rPr>
                            <a:rPr lang="el-GR" sz="4000" i="1">
                              <a:latin typeface="Cambria Math" panose="02040503050406030204" pitchFamily="18" charset="0"/>
                              <a:ea typeface="Cambria Math" panose="02040503050406030204" pitchFamily="18" charset="0"/>
                            </a:rPr>
                            <m:t>Λ</m:t>
                          </m:r>
                        </m:e>
                        <m:sub>
                          <m:r>
                            <a:rPr lang="en-US" sz="4000" b="0" i="1" smtClean="0">
                              <a:latin typeface="Cambria Math" panose="02040503050406030204" pitchFamily="18" charset="0"/>
                            </a:rPr>
                            <m:t>𝑛</m:t>
                          </m:r>
                          <m:r>
                            <a:rPr lang="en-US" sz="4000" i="1">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𝑛</m:t>
                          </m:r>
                        </m:sub>
                      </m:sSub>
                      <m:sSubSup>
                        <m:sSubSupPr>
                          <m:ctrlPr>
                            <a:rPr lang="en-US" sz="4000" i="1" smtClean="0">
                              <a:latin typeface="Cambria Math" panose="02040503050406030204" pitchFamily="18" charset="0"/>
                              <a:ea typeface="Cambria Math" panose="02040503050406030204" pitchFamily="18" charset="0"/>
                            </a:rPr>
                          </m:ctrlPr>
                        </m:sSubSupPr>
                        <m:e>
                          <m:r>
                            <a:rPr lang="en-US" sz="4000" b="0" i="1" smtClean="0">
                              <a:latin typeface="Cambria Math" panose="02040503050406030204" pitchFamily="18" charset="0"/>
                              <a:ea typeface="Cambria Math" panose="02040503050406030204" pitchFamily="18" charset="0"/>
                            </a:rPr>
                            <m:t>𝑉</m:t>
                          </m:r>
                        </m:e>
                        <m:sub>
                          <m:r>
                            <a:rPr lang="en-US" sz="4000" b="0" i="1" smtClean="0">
                              <a:latin typeface="Cambria Math" panose="02040503050406030204" pitchFamily="18" charset="0"/>
                              <a:ea typeface="Cambria Math" panose="02040503050406030204" pitchFamily="18" charset="0"/>
                            </a:rPr>
                            <m:t>𝑛</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𝑛</m:t>
                          </m:r>
                        </m:sub>
                        <m:sup>
                          <m:r>
                            <a:rPr lang="en-US" sz="4000" b="0" i="1" smtClean="0">
                              <a:latin typeface="Cambria Math" panose="02040503050406030204" pitchFamily="18" charset="0"/>
                              <a:ea typeface="Cambria Math" panose="02040503050406030204" pitchFamily="18" charset="0"/>
                            </a:rPr>
                            <m:t>𝑇</m:t>
                          </m:r>
                        </m:sup>
                      </m:sSubSup>
                    </m:oMath>
                  </m:oMathPara>
                </a14:m>
                <a:endParaRPr lang="en-US" sz="4000" dirty="0"/>
              </a:p>
            </p:txBody>
          </p:sp>
        </mc:Choice>
        <mc:Fallback xmlns="">
          <p:sp>
            <p:nvSpPr>
              <p:cNvPr id="41" name="TextBox 40">
                <a:extLst>
                  <a:ext uri="{FF2B5EF4-FFF2-40B4-BE49-F238E27FC236}">
                    <a16:creationId xmlns:a16="http://schemas.microsoft.com/office/drawing/2014/main" id="{75161B23-9432-2A23-4B31-D382D791705D}"/>
                  </a:ext>
                </a:extLst>
              </p:cNvPr>
              <p:cNvSpPr txBox="1">
                <a:spLocks noRot="1" noChangeAspect="1" noMove="1" noResize="1" noEditPoints="1" noAdjustHandles="1" noChangeArrowheads="1" noChangeShapeType="1" noTextEdit="1"/>
              </p:cNvSpPr>
              <p:nvPr/>
            </p:nvSpPr>
            <p:spPr>
              <a:xfrm>
                <a:off x="3012088" y="4850771"/>
                <a:ext cx="6177763"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40586F2-F349-76B1-6117-0D0D959DC790}"/>
                  </a:ext>
                </a:extLst>
              </p:cNvPr>
              <p:cNvSpPr txBox="1"/>
              <p:nvPr/>
            </p:nvSpPr>
            <p:spPr>
              <a:xfrm>
                <a:off x="3214143" y="5799810"/>
                <a:ext cx="5751532" cy="72878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𝐷</m:t>
                              </m:r>
                            </m:e>
                          </m:acc>
                        </m:e>
                        <m:sub>
                          <m:r>
                            <a:rPr lang="en-US" sz="4000" i="1">
                              <a:latin typeface="Cambria Math" panose="02040503050406030204" pitchFamily="18" charset="0"/>
                              <a:ea typeface="Cambria Math" panose="02040503050406030204" pitchFamily="18" charset="0"/>
                            </a:rPr>
                            <m:t>𝑡</m:t>
                          </m:r>
                          <m:r>
                            <a:rPr lang="en-US" sz="4000" b="0" i="1" smtClean="0">
                              <a:latin typeface="Cambria Math" panose="02040503050406030204" pitchFamily="18" charset="0"/>
                              <a:ea typeface="Cambria Math" panose="02040503050406030204" pitchFamily="18" charset="0"/>
                            </a:rPr>
                            <m:t>×</m:t>
                          </m:r>
                          <m:r>
                            <a:rPr lang="en-US" sz="4000" i="1">
                              <a:latin typeface="Cambria Math" panose="02040503050406030204" pitchFamily="18" charset="0"/>
                            </a:rPr>
                            <m:t>𝑟</m:t>
                          </m:r>
                        </m:sub>
                      </m:sSub>
                      <m:r>
                        <a:rPr lang="en-US" sz="4000" b="0" i="1" smtClean="0">
                          <a:latin typeface="Cambria Math" panose="02040503050406030204" pitchFamily="18" charset="0"/>
                        </a:rPr>
                        <m:t>=</m:t>
                      </m:r>
                      <m:sSubSup>
                        <m:sSubSupPr>
                          <m:ctrlPr>
                            <a:rPr lang="en-US" sz="4000" i="1">
                              <a:latin typeface="Cambria Math" panose="02040503050406030204" pitchFamily="18" charset="0"/>
                            </a:rPr>
                          </m:ctrlPr>
                        </m:sSubSupPr>
                        <m:e>
                          <m:r>
                            <a:rPr lang="en-US" sz="4000" i="1">
                              <a:latin typeface="Cambria Math" panose="02040503050406030204" pitchFamily="18" charset="0"/>
                            </a:rPr>
                            <m:t>𝐷</m:t>
                          </m:r>
                        </m:e>
                        <m:sub>
                          <m:r>
                            <a:rPr lang="en-US" sz="4000" i="1">
                              <a:latin typeface="Cambria Math" panose="02040503050406030204" pitchFamily="18" charset="0"/>
                              <a:ea typeface="Cambria Math" panose="02040503050406030204" pitchFamily="18" charset="0"/>
                            </a:rPr>
                            <m:t>𝑡</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rPr>
                            <m:t>𝑛</m:t>
                          </m:r>
                        </m:sub>
                        <m:sup>
                          <m:r>
                            <a:rPr lang="en-US" sz="4000" i="1">
                              <a:latin typeface="Cambria Math" panose="02040503050406030204" pitchFamily="18" charset="0"/>
                            </a:rPr>
                            <m:t>𝑇</m:t>
                          </m:r>
                        </m:sup>
                      </m:sSubSup>
                      <m:sSub>
                        <m:sSubPr>
                          <m:ctrlPr>
                            <a:rPr lang="en-US" sz="4000" i="1">
                              <a:latin typeface="Cambria Math" panose="02040503050406030204" pitchFamily="18" charset="0"/>
                            </a:rPr>
                          </m:ctrlPr>
                        </m:sSubPr>
                        <m:e>
                          <m:r>
                            <a:rPr lang="en-US" sz="4000" i="1">
                              <a:latin typeface="Cambria Math" panose="02040503050406030204" pitchFamily="18" charset="0"/>
                            </a:rPr>
                            <m:t>𝑉</m:t>
                          </m:r>
                        </m:e>
                        <m:sub>
                          <m:r>
                            <a:rPr lang="en-US" sz="4000" i="1">
                              <a:latin typeface="Cambria Math" panose="02040503050406030204" pitchFamily="18" charset="0"/>
                            </a:rPr>
                            <m:t>𝑛</m:t>
                          </m:r>
                          <m:r>
                            <a:rPr lang="en-US" sz="4000" i="1">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𝑟</m:t>
                          </m:r>
                        </m:sub>
                      </m:sSub>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𝑟</m:t>
                      </m:r>
                      <m:r>
                        <a:rPr lang="en-US" sz="4000" b="0" i="1" smtClean="0">
                          <a:latin typeface="Cambria Math" panose="02040503050406030204" pitchFamily="18" charset="0"/>
                          <a:ea typeface="Cambria Math" panose="02040503050406030204" pitchFamily="18" charset="0"/>
                        </a:rPr>
                        <m:t>&lt;</m:t>
                      </m:r>
                      <m:r>
                        <a:rPr lang="en-US" sz="4000" b="0" i="1" smtClean="0">
                          <a:latin typeface="Cambria Math" panose="02040503050406030204" pitchFamily="18" charset="0"/>
                          <a:ea typeface="Cambria Math" panose="02040503050406030204" pitchFamily="18" charset="0"/>
                        </a:rPr>
                        <m:t>𝑛</m:t>
                      </m:r>
                    </m:oMath>
                  </m:oMathPara>
                </a14:m>
                <a:endParaRPr lang="en-US" sz="4000" dirty="0"/>
              </a:p>
            </p:txBody>
          </p:sp>
        </mc:Choice>
        <mc:Fallback xmlns="">
          <p:sp>
            <p:nvSpPr>
              <p:cNvPr id="42" name="TextBox 41">
                <a:extLst>
                  <a:ext uri="{FF2B5EF4-FFF2-40B4-BE49-F238E27FC236}">
                    <a16:creationId xmlns:a16="http://schemas.microsoft.com/office/drawing/2014/main" id="{740586F2-F349-76B1-6117-0D0D959DC790}"/>
                  </a:ext>
                </a:extLst>
              </p:cNvPr>
              <p:cNvSpPr txBox="1">
                <a:spLocks noRot="1" noChangeAspect="1" noMove="1" noResize="1" noEditPoints="1" noAdjustHandles="1" noChangeArrowheads="1" noChangeShapeType="1" noTextEdit="1"/>
              </p:cNvSpPr>
              <p:nvPr/>
            </p:nvSpPr>
            <p:spPr>
              <a:xfrm>
                <a:off x="3214143" y="5799810"/>
                <a:ext cx="5751532" cy="728789"/>
              </a:xfrm>
              <a:prstGeom prst="rect">
                <a:avLst/>
              </a:prstGeom>
              <a:blipFill>
                <a:blip r:embed="rId3"/>
                <a:stretch>
                  <a:fillRect/>
                </a:stretch>
              </a:blipFill>
            </p:spPr>
            <p:txBody>
              <a:bodyPr/>
              <a:lstStyle/>
              <a:p>
                <a:r>
                  <a:rPr lang="en-US">
                    <a:noFill/>
                  </a:rPr>
                  <a:t> </a:t>
                </a:r>
              </a:p>
            </p:txBody>
          </p:sp>
        </mc:Fallback>
      </mc:AlternateContent>
      <p:graphicFrame>
        <p:nvGraphicFramePr>
          <p:cNvPr id="51" name="Table 50">
            <a:extLst>
              <a:ext uri="{FF2B5EF4-FFF2-40B4-BE49-F238E27FC236}">
                <a16:creationId xmlns:a16="http://schemas.microsoft.com/office/drawing/2014/main" id="{56DF190C-FAA1-5CA9-F426-FA669D22C3DA}"/>
              </a:ext>
            </a:extLst>
          </p:cNvPr>
          <p:cNvGraphicFramePr>
            <a:graphicFrameLocks noGrp="1"/>
          </p:cNvGraphicFramePr>
          <p:nvPr>
            <p:extLst>
              <p:ext uri="{D42A27DB-BD31-4B8C-83A1-F6EECF244321}">
                <p14:modId xmlns:p14="http://schemas.microsoft.com/office/powerpoint/2010/main" val="2424543225"/>
              </p:ext>
            </p:extLst>
          </p:nvPr>
        </p:nvGraphicFramePr>
        <p:xfrm>
          <a:off x="716031" y="2026920"/>
          <a:ext cx="6583680" cy="2225040"/>
        </p:xfrm>
        <a:graphic>
          <a:graphicData uri="http://schemas.openxmlformats.org/drawingml/2006/table">
            <a:tbl>
              <a:tblPr firstRow="1" bandRow="1">
                <a:tableStyleId>{5940675A-B579-460E-94D1-54222C63F5DA}</a:tableStyleId>
              </a:tblPr>
              <a:tblGrid>
                <a:gridCol w="658368">
                  <a:extLst>
                    <a:ext uri="{9D8B030D-6E8A-4147-A177-3AD203B41FA5}">
                      <a16:colId xmlns:a16="http://schemas.microsoft.com/office/drawing/2014/main" val="2376145547"/>
                    </a:ext>
                  </a:extLst>
                </a:gridCol>
                <a:gridCol w="658368">
                  <a:extLst>
                    <a:ext uri="{9D8B030D-6E8A-4147-A177-3AD203B41FA5}">
                      <a16:colId xmlns:a16="http://schemas.microsoft.com/office/drawing/2014/main" val="68562636"/>
                    </a:ext>
                  </a:extLst>
                </a:gridCol>
                <a:gridCol w="658368">
                  <a:extLst>
                    <a:ext uri="{9D8B030D-6E8A-4147-A177-3AD203B41FA5}">
                      <a16:colId xmlns:a16="http://schemas.microsoft.com/office/drawing/2014/main" val="8166370"/>
                    </a:ext>
                  </a:extLst>
                </a:gridCol>
                <a:gridCol w="658368">
                  <a:extLst>
                    <a:ext uri="{9D8B030D-6E8A-4147-A177-3AD203B41FA5}">
                      <a16:colId xmlns:a16="http://schemas.microsoft.com/office/drawing/2014/main" val="1329166800"/>
                    </a:ext>
                  </a:extLst>
                </a:gridCol>
                <a:gridCol w="658368">
                  <a:extLst>
                    <a:ext uri="{9D8B030D-6E8A-4147-A177-3AD203B41FA5}">
                      <a16:colId xmlns:a16="http://schemas.microsoft.com/office/drawing/2014/main" val="1663312564"/>
                    </a:ext>
                  </a:extLst>
                </a:gridCol>
                <a:gridCol w="658368">
                  <a:extLst>
                    <a:ext uri="{9D8B030D-6E8A-4147-A177-3AD203B41FA5}">
                      <a16:colId xmlns:a16="http://schemas.microsoft.com/office/drawing/2014/main" val="491922745"/>
                    </a:ext>
                  </a:extLst>
                </a:gridCol>
                <a:gridCol w="658368">
                  <a:extLst>
                    <a:ext uri="{9D8B030D-6E8A-4147-A177-3AD203B41FA5}">
                      <a16:colId xmlns:a16="http://schemas.microsoft.com/office/drawing/2014/main" val="611797979"/>
                    </a:ext>
                  </a:extLst>
                </a:gridCol>
                <a:gridCol w="658368">
                  <a:extLst>
                    <a:ext uri="{9D8B030D-6E8A-4147-A177-3AD203B41FA5}">
                      <a16:colId xmlns:a16="http://schemas.microsoft.com/office/drawing/2014/main" val="2789434002"/>
                    </a:ext>
                  </a:extLst>
                </a:gridCol>
                <a:gridCol w="658368">
                  <a:extLst>
                    <a:ext uri="{9D8B030D-6E8A-4147-A177-3AD203B41FA5}">
                      <a16:colId xmlns:a16="http://schemas.microsoft.com/office/drawing/2014/main" val="1425716806"/>
                    </a:ext>
                  </a:extLst>
                </a:gridCol>
                <a:gridCol w="658368">
                  <a:extLst>
                    <a:ext uri="{9D8B030D-6E8A-4147-A177-3AD203B41FA5}">
                      <a16:colId xmlns:a16="http://schemas.microsoft.com/office/drawing/2014/main" val="740979657"/>
                    </a:ext>
                  </a:extLst>
                </a:gridCol>
              </a:tblGrid>
              <a:tr h="370840">
                <a:tc>
                  <a:txBody>
                    <a:bodyPr/>
                    <a:lstStyle/>
                    <a:p>
                      <a:endParaRPr lang="en-US" dirty="0"/>
                    </a:p>
                  </a:txBody>
                  <a:tcPr>
                    <a:solidFill>
                      <a:schemeClr val="bg1">
                        <a:lumMod val="75000"/>
                      </a:schemeClr>
                    </a:solidFill>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lumMod val="75000"/>
                        <a:lumOff val="25000"/>
                      </a:schemeClr>
                    </a:solidFill>
                  </a:tcPr>
                </a:tc>
                <a:tc>
                  <a:txBody>
                    <a:bodyPr/>
                    <a:lstStyle/>
                    <a:p>
                      <a:endParaRPr lang="en-US"/>
                    </a:p>
                  </a:txBody>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1675370733"/>
                  </a:ext>
                </a:extLst>
              </a:tr>
              <a:tr h="370840">
                <a:tc>
                  <a:txBody>
                    <a:bodyPr/>
                    <a:lstStyle/>
                    <a:p>
                      <a:endParaRPr lang="en-US"/>
                    </a:p>
                  </a:txBody>
                  <a:tcPr/>
                </a:tc>
                <a:tc>
                  <a:txBody>
                    <a:bodyPr/>
                    <a:lstStyle/>
                    <a:p>
                      <a:endParaRPr lang="en-US" dirty="0"/>
                    </a:p>
                  </a:txBody>
                  <a:tcPr>
                    <a:solidFill>
                      <a:schemeClr val="tx1">
                        <a:lumMod val="75000"/>
                        <a:lumOff val="25000"/>
                      </a:schemeClr>
                    </a:solidFill>
                  </a:tcPr>
                </a:tc>
                <a:tc>
                  <a:txBody>
                    <a:bodyPr/>
                    <a:lstStyle/>
                    <a:p>
                      <a:endParaRPr lang="en-US" dirty="0"/>
                    </a:p>
                  </a:txBody>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75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2121359147"/>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85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3116339991"/>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bg1">
                        <a:lumMod val="75000"/>
                      </a:schemeClr>
                    </a:solidFill>
                  </a:tcPr>
                </a:tc>
                <a:tc>
                  <a:txBody>
                    <a:bodyPr/>
                    <a:lstStyle/>
                    <a:p>
                      <a:endParaRPr lang="en-US" dirty="0"/>
                    </a:p>
                  </a:txBody>
                  <a:tcPr>
                    <a:solidFill>
                      <a:schemeClr val="tx1"/>
                    </a:solidFill>
                  </a:tcPr>
                </a:tc>
                <a:extLst>
                  <a:ext uri="{0D108BD9-81ED-4DB2-BD59-A6C34878D82A}">
                    <a16:rowId xmlns:a16="http://schemas.microsoft.com/office/drawing/2014/main" val="2181526017"/>
                  </a:ext>
                </a:extLst>
              </a:tr>
              <a:tr h="370840">
                <a:tc>
                  <a:txBody>
                    <a:bodyPr/>
                    <a:lstStyle/>
                    <a:p>
                      <a:endParaRPr lang="en-US"/>
                    </a:p>
                  </a:txBody>
                  <a:tcPr/>
                </a:tc>
                <a:tc>
                  <a:txBody>
                    <a:bodyPr/>
                    <a:lstStyle/>
                    <a:p>
                      <a:endParaRPr lang="en-US"/>
                    </a:p>
                  </a:txBody>
                  <a:tcPr/>
                </a:tc>
                <a:tc>
                  <a:txBody>
                    <a:bodyPr/>
                    <a:lstStyle/>
                    <a:p>
                      <a:endParaRPr lang="en-US" dirty="0"/>
                    </a:p>
                  </a:txBody>
                  <a:tcPr>
                    <a:solidFill>
                      <a:schemeClr val="bg1">
                        <a:lumMod val="85000"/>
                      </a:schemeClr>
                    </a:solidFill>
                  </a:tcPr>
                </a:tc>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lumMod val="50000"/>
                        <a:lumOff val="5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extLst>
                  <a:ext uri="{0D108BD9-81ED-4DB2-BD59-A6C34878D82A}">
                    <a16:rowId xmlns:a16="http://schemas.microsoft.com/office/drawing/2014/main" val="2430093482"/>
                  </a:ext>
                </a:extLst>
              </a:tr>
              <a:tr h="370840">
                <a:tc>
                  <a:txBody>
                    <a:bodyPr/>
                    <a:lstStyle/>
                    <a:p>
                      <a:endParaRPr lang="en-US" dirty="0"/>
                    </a:p>
                  </a:txBody>
                  <a:tcPr/>
                </a:tc>
                <a:tc>
                  <a:txBody>
                    <a:bodyPr/>
                    <a:lstStyle/>
                    <a:p>
                      <a:endParaRPr lang="en-US" dirty="0"/>
                    </a:p>
                  </a:txBody>
                  <a:tcPr>
                    <a:solidFill>
                      <a:schemeClr val="tx1">
                        <a:lumMod val="50000"/>
                        <a:lumOff val="50000"/>
                      </a:schemeClr>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77798202"/>
                  </a:ext>
                </a:extLst>
              </a:tr>
            </a:tbl>
          </a:graphicData>
        </a:graphic>
      </p:graphicFrame>
      <p:grpSp>
        <p:nvGrpSpPr>
          <p:cNvPr id="52" name="Group 51">
            <a:extLst>
              <a:ext uri="{FF2B5EF4-FFF2-40B4-BE49-F238E27FC236}">
                <a16:creationId xmlns:a16="http://schemas.microsoft.com/office/drawing/2014/main" id="{7986716C-1374-79EB-5B90-73497D3BB8CD}"/>
              </a:ext>
            </a:extLst>
          </p:cNvPr>
          <p:cNvGrpSpPr/>
          <p:nvPr/>
        </p:nvGrpSpPr>
        <p:grpSpPr>
          <a:xfrm>
            <a:off x="8329783" y="1755677"/>
            <a:ext cx="3014704" cy="2761440"/>
            <a:chOff x="5847631" y="1881983"/>
            <a:chExt cx="4442740" cy="4069507"/>
          </a:xfrm>
        </p:grpSpPr>
        <p:cxnSp>
          <p:nvCxnSpPr>
            <p:cNvPr id="53" name="Straight Arrow Connector 52">
              <a:extLst>
                <a:ext uri="{FF2B5EF4-FFF2-40B4-BE49-F238E27FC236}">
                  <a16:creationId xmlns:a16="http://schemas.microsoft.com/office/drawing/2014/main" id="{5DCF0D18-3D2D-7105-0221-37B5E34B43E1}"/>
                </a:ext>
              </a:extLst>
            </p:cNvPr>
            <p:cNvCxnSpPr/>
            <p:nvPr/>
          </p:nvCxnSpPr>
          <p:spPr>
            <a:xfrm flipV="1">
              <a:off x="6741160" y="2280920"/>
              <a:ext cx="0" cy="30632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8D13B59-97C9-4060-E565-027DDC0237BF}"/>
                </a:ext>
              </a:extLst>
            </p:cNvPr>
            <p:cNvCxnSpPr>
              <a:cxnSpLocks/>
            </p:cNvCxnSpPr>
            <p:nvPr/>
          </p:nvCxnSpPr>
          <p:spPr>
            <a:xfrm>
              <a:off x="6680200" y="5270500"/>
              <a:ext cx="36101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Freeform: Shape 54">
              <a:extLst>
                <a:ext uri="{FF2B5EF4-FFF2-40B4-BE49-F238E27FC236}">
                  <a16:creationId xmlns:a16="http://schemas.microsoft.com/office/drawing/2014/main" id="{02088C43-A905-949D-4884-07D10853C9AD}"/>
                </a:ext>
              </a:extLst>
            </p:cNvPr>
            <p:cNvSpPr/>
            <p:nvPr/>
          </p:nvSpPr>
          <p:spPr>
            <a:xfrm>
              <a:off x="6918958" y="2468879"/>
              <a:ext cx="2184400" cy="2585720"/>
            </a:xfrm>
            <a:custGeom>
              <a:avLst/>
              <a:gdLst>
                <a:gd name="connsiteX0" fmla="*/ 0 w 4023360"/>
                <a:gd name="connsiteY0" fmla="*/ 0 h 2707640"/>
                <a:gd name="connsiteX1" fmla="*/ 360680 w 4023360"/>
                <a:gd name="connsiteY1" fmla="*/ 716280 h 2707640"/>
                <a:gd name="connsiteX2" fmla="*/ 746760 w 4023360"/>
                <a:gd name="connsiteY2" fmla="*/ 2087880 h 2707640"/>
                <a:gd name="connsiteX3" fmla="*/ 1122680 w 4023360"/>
                <a:gd name="connsiteY3" fmla="*/ 2225040 h 2707640"/>
                <a:gd name="connsiteX4" fmla="*/ 1483360 w 4023360"/>
                <a:gd name="connsiteY4" fmla="*/ 2326640 h 2707640"/>
                <a:gd name="connsiteX5" fmla="*/ 1823720 w 4023360"/>
                <a:gd name="connsiteY5" fmla="*/ 2509520 h 2707640"/>
                <a:gd name="connsiteX6" fmla="*/ 2184400 w 4023360"/>
                <a:gd name="connsiteY6" fmla="*/ 2585720 h 2707640"/>
                <a:gd name="connsiteX7" fmla="*/ 2550160 w 4023360"/>
                <a:gd name="connsiteY7" fmla="*/ 2616200 h 2707640"/>
                <a:gd name="connsiteX8" fmla="*/ 2931160 w 4023360"/>
                <a:gd name="connsiteY8" fmla="*/ 2682240 h 2707640"/>
                <a:gd name="connsiteX9" fmla="*/ 3271520 w 4023360"/>
                <a:gd name="connsiteY9" fmla="*/ 2692400 h 2707640"/>
                <a:gd name="connsiteX10" fmla="*/ 3647440 w 4023360"/>
                <a:gd name="connsiteY10" fmla="*/ 2697480 h 2707640"/>
                <a:gd name="connsiteX11" fmla="*/ 4023360 w 4023360"/>
                <a:gd name="connsiteY11"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1122680 w 4023360"/>
                <a:gd name="connsiteY3" fmla="*/ 2225040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2550160 w 4023360"/>
                <a:gd name="connsiteY7" fmla="*/ 2616200 h 2707640"/>
                <a:gd name="connsiteX8" fmla="*/ 2931160 w 4023360"/>
                <a:gd name="connsiteY8" fmla="*/ 2682240 h 2707640"/>
                <a:gd name="connsiteX9" fmla="*/ 3271520 w 4023360"/>
                <a:gd name="connsiteY9" fmla="*/ 2692400 h 2707640"/>
                <a:gd name="connsiteX10" fmla="*/ 3647440 w 4023360"/>
                <a:gd name="connsiteY10" fmla="*/ 2697480 h 2707640"/>
                <a:gd name="connsiteX11" fmla="*/ 4023360 w 4023360"/>
                <a:gd name="connsiteY11"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813851 w 4023360"/>
                <a:gd name="connsiteY3" fmla="*/ 2369493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2550160 w 4023360"/>
                <a:gd name="connsiteY7" fmla="*/ 2616200 h 2707640"/>
                <a:gd name="connsiteX8" fmla="*/ 2931160 w 4023360"/>
                <a:gd name="connsiteY8" fmla="*/ 2682240 h 2707640"/>
                <a:gd name="connsiteX9" fmla="*/ 3271520 w 4023360"/>
                <a:gd name="connsiteY9" fmla="*/ 2692400 h 2707640"/>
                <a:gd name="connsiteX10" fmla="*/ 3647440 w 4023360"/>
                <a:gd name="connsiteY10" fmla="*/ 2697480 h 2707640"/>
                <a:gd name="connsiteX11" fmla="*/ 4023360 w 4023360"/>
                <a:gd name="connsiteY11"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813851 w 4023360"/>
                <a:gd name="connsiteY3" fmla="*/ 2369493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2931160 w 4023360"/>
                <a:gd name="connsiteY7" fmla="*/ 2682240 h 2707640"/>
                <a:gd name="connsiteX8" fmla="*/ 3271520 w 4023360"/>
                <a:gd name="connsiteY8" fmla="*/ 2692400 h 2707640"/>
                <a:gd name="connsiteX9" fmla="*/ 3647440 w 4023360"/>
                <a:gd name="connsiteY9" fmla="*/ 2697480 h 2707640"/>
                <a:gd name="connsiteX10" fmla="*/ 4023360 w 4023360"/>
                <a:gd name="connsiteY10"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813851 w 4023360"/>
                <a:gd name="connsiteY3" fmla="*/ 2369493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3271520 w 4023360"/>
                <a:gd name="connsiteY7" fmla="*/ 2692400 h 2707640"/>
                <a:gd name="connsiteX8" fmla="*/ 3647440 w 4023360"/>
                <a:gd name="connsiteY8" fmla="*/ 2697480 h 2707640"/>
                <a:gd name="connsiteX9" fmla="*/ 4023360 w 4023360"/>
                <a:gd name="connsiteY9"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813851 w 4023360"/>
                <a:gd name="connsiteY3" fmla="*/ 2369493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3647440 w 4023360"/>
                <a:gd name="connsiteY7" fmla="*/ 2697480 h 2707640"/>
                <a:gd name="connsiteX8" fmla="*/ 4023360 w 4023360"/>
                <a:gd name="connsiteY8"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813851 w 4023360"/>
                <a:gd name="connsiteY3" fmla="*/ 2369493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4023360 w 4023360"/>
                <a:gd name="connsiteY7" fmla="*/ 2707640 h 2707640"/>
                <a:gd name="connsiteX0" fmla="*/ 0 w 2184399"/>
                <a:gd name="connsiteY0" fmla="*/ 0 h 2585720"/>
                <a:gd name="connsiteX1" fmla="*/ 360680 w 2184399"/>
                <a:gd name="connsiteY1" fmla="*/ 716280 h 2585720"/>
                <a:gd name="connsiteX2" fmla="*/ 746760 w 2184399"/>
                <a:gd name="connsiteY2" fmla="*/ 2087880 h 2585720"/>
                <a:gd name="connsiteX3" fmla="*/ 813851 w 2184399"/>
                <a:gd name="connsiteY3" fmla="*/ 2369493 h 2585720"/>
                <a:gd name="connsiteX4" fmla="*/ 1328945 w 2184399"/>
                <a:gd name="connsiteY4" fmla="*/ 2471093 h 2585720"/>
                <a:gd name="connsiteX5" fmla="*/ 1823720 w 2184399"/>
                <a:gd name="connsiteY5" fmla="*/ 2509520 h 2585720"/>
                <a:gd name="connsiteX6" fmla="*/ 2184400 w 2184399"/>
                <a:gd name="connsiteY6" fmla="*/ 2585720 h 25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399" h="2585720">
                  <a:moveTo>
                    <a:pt x="0" y="0"/>
                  </a:moveTo>
                  <a:lnTo>
                    <a:pt x="360680" y="716280"/>
                  </a:lnTo>
                  <a:lnTo>
                    <a:pt x="746760" y="2087880"/>
                  </a:lnTo>
                  <a:lnTo>
                    <a:pt x="813851" y="2369493"/>
                  </a:lnTo>
                  <a:lnTo>
                    <a:pt x="1328945" y="2471093"/>
                  </a:lnTo>
                  <a:lnTo>
                    <a:pt x="1823720" y="2509520"/>
                  </a:lnTo>
                  <a:lnTo>
                    <a:pt x="2184400" y="258572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0DF7AAA-76D8-844C-41F6-A068AD39F083}"/>
                </a:ext>
              </a:extLst>
            </p:cNvPr>
            <p:cNvSpPr/>
            <p:nvPr/>
          </p:nvSpPr>
          <p:spPr>
            <a:xfrm>
              <a:off x="6827520" y="237744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D1AE7FA-F53F-4BBD-7B9B-6B1F78755D70}"/>
                </a:ext>
              </a:extLst>
            </p:cNvPr>
            <p:cNvSpPr/>
            <p:nvPr/>
          </p:nvSpPr>
          <p:spPr>
            <a:xfrm>
              <a:off x="7193280" y="310896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5953C96-67F1-C6AD-AB44-91662B7C7992}"/>
                </a:ext>
              </a:extLst>
            </p:cNvPr>
            <p:cNvSpPr/>
            <p:nvPr/>
          </p:nvSpPr>
          <p:spPr>
            <a:xfrm>
              <a:off x="7647942" y="4740024"/>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4FA86C7-BD34-03F5-97B6-1B78C626D704}"/>
                </a:ext>
              </a:extLst>
            </p:cNvPr>
            <p:cNvSpPr/>
            <p:nvPr/>
          </p:nvSpPr>
          <p:spPr>
            <a:xfrm>
              <a:off x="8155942" y="4846638"/>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8278C6C-AFA9-76A7-D553-5BFBF92EA6DF}"/>
                </a:ext>
              </a:extLst>
            </p:cNvPr>
            <p:cNvSpPr/>
            <p:nvPr/>
          </p:nvSpPr>
          <p:spPr>
            <a:xfrm>
              <a:off x="8663941" y="4931411"/>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98F58D9-ED9F-7392-7378-5025ECAF6473}"/>
                </a:ext>
              </a:extLst>
            </p:cNvPr>
            <p:cNvSpPr/>
            <p:nvPr/>
          </p:nvSpPr>
          <p:spPr>
            <a:xfrm>
              <a:off x="9070340" y="496062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6708BAFE-EB10-BF11-41A2-65848DC7933F}"/>
                </a:ext>
              </a:extLst>
            </p:cNvPr>
            <p:cNvSpPr txBox="1"/>
            <p:nvPr/>
          </p:nvSpPr>
          <p:spPr>
            <a:xfrm>
              <a:off x="7785974" y="5407209"/>
              <a:ext cx="1938813" cy="544281"/>
            </a:xfrm>
            <a:prstGeom prst="rect">
              <a:avLst/>
            </a:prstGeom>
            <a:noFill/>
          </p:spPr>
          <p:txBody>
            <a:bodyPr wrap="none" rtlCol="0">
              <a:spAutoFit/>
            </a:bodyPr>
            <a:lstStyle/>
            <a:p>
              <a:pPr algn="ctr"/>
              <a:r>
                <a:rPr lang="en-US" dirty="0">
                  <a:latin typeface="Helvetica" panose="020B0500000000000000" pitchFamily="34" charset="0"/>
                </a:rPr>
                <a:t>Eigenvalue</a:t>
              </a:r>
            </a:p>
          </p:txBody>
        </p:sp>
        <p:sp>
          <p:nvSpPr>
            <p:cNvPr id="63" name="TextBox 62">
              <a:extLst>
                <a:ext uri="{FF2B5EF4-FFF2-40B4-BE49-F238E27FC236}">
                  <a16:creationId xmlns:a16="http://schemas.microsoft.com/office/drawing/2014/main" id="{56868FCC-7A1B-0FFC-F9B9-B1824C269D43}"/>
                </a:ext>
              </a:extLst>
            </p:cNvPr>
            <p:cNvSpPr txBox="1"/>
            <p:nvPr/>
          </p:nvSpPr>
          <p:spPr>
            <a:xfrm rot="16200000">
              <a:off x="4225088" y="3504526"/>
              <a:ext cx="3789367" cy="544281"/>
            </a:xfrm>
            <a:prstGeom prst="rect">
              <a:avLst/>
            </a:prstGeom>
            <a:noFill/>
          </p:spPr>
          <p:txBody>
            <a:bodyPr wrap="none" rtlCol="0">
              <a:spAutoFit/>
            </a:bodyPr>
            <a:lstStyle/>
            <a:p>
              <a:pPr algn="ctr"/>
              <a:r>
                <a:rPr lang="en-US" dirty="0">
                  <a:latin typeface="Helvetica" panose="020B0500000000000000" pitchFamily="34" charset="0"/>
                </a:rPr>
                <a:t>Explained Variance (%)</a:t>
              </a:r>
            </a:p>
          </p:txBody>
        </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93FBF5C-CB00-F893-780A-F83B126D00F8}"/>
                  </a:ext>
                </a:extLst>
              </p:cNvPr>
              <p:cNvSpPr txBox="1"/>
              <p:nvPr/>
            </p:nvSpPr>
            <p:spPr>
              <a:xfrm>
                <a:off x="2313189" y="1278631"/>
                <a:ext cx="103925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i="1">
                              <a:latin typeface="Cambria Math" panose="02040503050406030204" pitchFamily="18" charset="0"/>
                            </a:rPr>
                            <m:t>𝐷</m:t>
                          </m:r>
                        </m:e>
                        <m:sub>
                          <m:r>
                            <a:rPr lang="en-US" sz="3600" b="0" i="1" smtClean="0">
                              <a:latin typeface="Cambria Math" panose="02040503050406030204" pitchFamily="18" charset="0"/>
                            </a:rPr>
                            <m:t>6</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𝑡</m:t>
                          </m:r>
                        </m:sub>
                      </m:sSub>
                    </m:oMath>
                  </m:oMathPara>
                </a14:m>
                <a:endParaRPr lang="en-US" sz="3600" dirty="0"/>
              </a:p>
            </p:txBody>
          </p:sp>
        </mc:Choice>
        <mc:Fallback xmlns="">
          <p:sp>
            <p:nvSpPr>
              <p:cNvPr id="64" name="TextBox 63">
                <a:extLst>
                  <a:ext uri="{FF2B5EF4-FFF2-40B4-BE49-F238E27FC236}">
                    <a16:creationId xmlns:a16="http://schemas.microsoft.com/office/drawing/2014/main" id="{C93FBF5C-CB00-F893-780A-F83B126D00F8}"/>
                  </a:ext>
                </a:extLst>
              </p:cNvPr>
              <p:cNvSpPr txBox="1">
                <a:spLocks noRot="1" noChangeAspect="1" noMove="1" noResize="1" noEditPoints="1" noAdjustHandles="1" noChangeArrowheads="1" noChangeShapeType="1" noTextEdit="1"/>
              </p:cNvSpPr>
              <p:nvPr/>
            </p:nvSpPr>
            <p:spPr>
              <a:xfrm>
                <a:off x="2313189" y="1278631"/>
                <a:ext cx="1039259"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B07EEC4-7317-BC96-4E01-D95493F3D1A8}"/>
                  </a:ext>
                </a:extLst>
              </p:cNvPr>
              <p:cNvSpPr txBox="1"/>
              <p:nvPr/>
            </p:nvSpPr>
            <p:spPr>
              <a:xfrm>
                <a:off x="4627880" y="1276579"/>
                <a:ext cx="1009444" cy="565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b="0" i="1" smtClean="0">
                              <a:latin typeface="Cambria Math" panose="02040503050406030204" pitchFamily="18" charset="0"/>
                            </a:rPr>
                            <m:t>𝐷</m:t>
                          </m:r>
                        </m:e>
                        <m:sub>
                          <m:r>
                            <a:rPr lang="en-US" sz="3600" i="1">
                              <a:latin typeface="Cambria Math" panose="02040503050406030204" pitchFamily="18" charset="0"/>
                              <a:ea typeface="Cambria Math" panose="02040503050406030204" pitchFamily="18" charset="0"/>
                            </a:rPr>
                            <m:t>𝑡</m:t>
                          </m:r>
                          <m:r>
                            <a:rPr lang="en-US" sz="3600" i="1">
                              <a:latin typeface="Cambria Math" panose="02040503050406030204" pitchFamily="18" charset="0"/>
                              <a:ea typeface="Cambria Math" panose="02040503050406030204" pitchFamily="18" charset="0"/>
                            </a:rPr>
                            <m:t>×6</m:t>
                          </m:r>
                        </m:sub>
                        <m:sup>
                          <m:r>
                            <a:rPr lang="en-US" sz="3600" b="0" i="1" smtClean="0">
                              <a:latin typeface="Cambria Math" panose="02040503050406030204" pitchFamily="18" charset="0"/>
                            </a:rPr>
                            <m:t>𝑇</m:t>
                          </m:r>
                        </m:sup>
                      </m:sSubSup>
                    </m:oMath>
                  </m:oMathPara>
                </a14:m>
                <a:endParaRPr lang="en-US" sz="3600" dirty="0"/>
              </a:p>
            </p:txBody>
          </p:sp>
        </mc:Choice>
        <mc:Fallback xmlns="">
          <p:sp>
            <p:nvSpPr>
              <p:cNvPr id="65" name="TextBox 64">
                <a:extLst>
                  <a:ext uri="{FF2B5EF4-FFF2-40B4-BE49-F238E27FC236}">
                    <a16:creationId xmlns:a16="http://schemas.microsoft.com/office/drawing/2014/main" id="{4B07EEC4-7317-BC96-4E01-D95493F3D1A8}"/>
                  </a:ext>
                </a:extLst>
              </p:cNvPr>
              <p:cNvSpPr txBox="1">
                <a:spLocks noRot="1" noChangeAspect="1" noMove="1" noResize="1" noEditPoints="1" noAdjustHandles="1" noChangeArrowheads="1" noChangeShapeType="1" noTextEdit="1"/>
              </p:cNvSpPr>
              <p:nvPr/>
            </p:nvSpPr>
            <p:spPr>
              <a:xfrm>
                <a:off x="4627880" y="1276579"/>
                <a:ext cx="1009444" cy="565283"/>
              </a:xfrm>
              <a:prstGeom prst="rect">
                <a:avLst/>
              </a:prstGeom>
              <a:blipFill>
                <a:blip r:embed="rId5"/>
                <a:stretch>
                  <a:fillRect/>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1DCA87D8-3068-D669-F858-A1E0770667C8}"/>
              </a:ext>
            </a:extLst>
          </p:cNvPr>
          <p:cNvCxnSpPr/>
          <p:nvPr/>
        </p:nvCxnSpPr>
        <p:spPr>
          <a:xfrm>
            <a:off x="3464560" y="1595120"/>
            <a:ext cx="965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564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55288" y="289061"/>
            <a:ext cx="10281425" cy="769441"/>
          </a:xfrm>
          <a:prstGeom prst="rect">
            <a:avLst/>
          </a:prstGeom>
          <a:noFill/>
        </p:spPr>
        <p:txBody>
          <a:bodyPr wrap="square">
            <a:spAutoFit/>
          </a:bodyPr>
          <a:lstStyle/>
          <a:p>
            <a:pPr algn="ctr"/>
            <a:r>
              <a:rPr lang="en-US" sz="4400" b="1" i="0" dirty="0">
                <a:effectLst/>
                <a:latin typeface="Helvetica" panose="020B0500000000000000" pitchFamily="34" charset="0"/>
              </a:rPr>
              <a:t>Dimensionality Reduction</a:t>
            </a:r>
          </a:p>
        </p:txBody>
      </p:sp>
      <p:graphicFrame>
        <p:nvGraphicFramePr>
          <p:cNvPr id="3" name="Table 2">
            <a:extLst>
              <a:ext uri="{FF2B5EF4-FFF2-40B4-BE49-F238E27FC236}">
                <a16:creationId xmlns:a16="http://schemas.microsoft.com/office/drawing/2014/main" id="{FA42198F-B6F5-4ED7-B859-D16885078F29}"/>
              </a:ext>
            </a:extLst>
          </p:cNvPr>
          <p:cNvGraphicFramePr>
            <a:graphicFrameLocks noGrp="1"/>
          </p:cNvGraphicFramePr>
          <p:nvPr>
            <p:extLst>
              <p:ext uri="{D42A27DB-BD31-4B8C-83A1-F6EECF244321}">
                <p14:modId xmlns:p14="http://schemas.microsoft.com/office/powerpoint/2010/main" val="3242774132"/>
              </p:ext>
            </p:extLst>
          </p:nvPr>
        </p:nvGraphicFramePr>
        <p:xfrm>
          <a:off x="716031" y="2026920"/>
          <a:ext cx="6583680" cy="2225040"/>
        </p:xfrm>
        <a:graphic>
          <a:graphicData uri="http://schemas.openxmlformats.org/drawingml/2006/table">
            <a:tbl>
              <a:tblPr firstRow="1" bandRow="1">
                <a:tableStyleId>{5940675A-B579-460E-94D1-54222C63F5DA}</a:tableStyleId>
              </a:tblPr>
              <a:tblGrid>
                <a:gridCol w="658368">
                  <a:extLst>
                    <a:ext uri="{9D8B030D-6E8A-4147-A177-3AD203B41FA5}">
                      <a16:colId xmlns:a16="http://schemas.microsoft.com/office/drawing/2014/main" val="2376145547"/>
                    </a:ext>
                  </a:extLst>
                </a:gridCol>
                <a:gridCol w="658368">
                  <a:extLst>
                    <a:ext uri="{9D8B030D-6E8A-4147-A177-3AD203B41FA5}">
                      <a16:colId xmlns:a16="http://schemas.microsoft.com/office/drawing/2014/main" val="68562636"/>
                    </a:ext>
                  </a:extLst>
                </a:gridCol>
                <a:gridCol w="658368">
                  <a:extLst>
                    <a:ext uri="{9D8B030D-6E8A-4147-A177-3AD203B41FA5}">
                      <a16:colId xmlns:a16="http://schemas.microsoft.com/office/drawing/2014/main" val="8166370"/>
                    </a:ext>
                  </a:extLst>
                </a:gridCol>
                <a:gridCol w="658368">
                  <a:extLst>
                    <a:ext uri="{9D8B030D-6E8A-4147-A177-3AD203B41FA5}">
                      <a16:colId xmlns:a16="http://schemas.microsoft.com/office/drawing/2014/main" val="1329166800"/>
                    </a:ext>
                  </a:extLst>
                </a:gridCol>
                <a:gridCol w="658368">
                  <a:extLst>
                    <a:ext uri="{9D8B030D-6E8A-4147-A177-3AD203B41FA5}">
                      <a16:colId xmlns:a16="http://schemas.microsoft.com/office/drawing/2014/main" val="1663312564"/>
                    </a:ext>
                  </a:extLst>
                </a:gridCol>
                <a:gridCol w="658368">
                  <a:extLst>
                    <a:ext uri="{9D8B030D-6E8A-4147-A177-3AD203B41FA5}">
                      <a16:colId xmlns:a16="http://schemas.microsoft.com/office/drawing/2014/main" val="491922745"/>
                    </a:ext>
                  </a:extLst>
                </a:gridCol>
                <a:gridCol w="658368">
                  <a:extLst>
                    <a:ext uri="{9D8B030D-6E8A-4147-A177-3AD203B41FA5}">
                      <a16:colId xmlns:a16="http://schemas.microsoft.com/office/drawing/2014/main" val="611797979"/>
                    </a:ext>
                  </a:extLst>
                </a:gridCol>
                <a:gridCol w="658368">
                  <a:extLst>
                    <a:ext uri="{9D8B030D-6E8A-4147-A177-3AD203B41FA5}">
                      <a16:colId xmlns:a16="http://schemas.microsoft.com/office/drawing/2014/main" val="2789434002"/>
                    </a:ext>
                  </a:extLst>
                </a:gridCol>
                <a:gridCol w="658368">
                  <a:extLst>
                    <a:ext uri="{9D8B030D-6E8A-4147-A177-3AD203B41FA5}">
                      <a16:colId xmlns:a16="http://schemas.microsoft.com/office/drawing/2014/main" val="1425716806"/>
                    </a:ext>
                  </a:extLst>
                </a:gridCol>
                <a:gridCol w="658368">
                  <a:extLst>
                    <a:ext uri="{9D8B030D-6E8A-4147-A177-3AD203B41FA5}">
                      <a16:colId xmlns:a16="http://schemas.microsoft.com/office/drawing/2014/main" val="740979657"/>
                    </a:ext>
                  </a:extLst>
                </a:gridCol>
              </a:tblGrid>
              <a:tr h="370840">
                <a:tc>
                  <a:txBody>
                    <a:bodyPr/>
                    <a:lstStyle/>
                    <a:p>
                      <a:endParaRPr lang="en-US" dirty="0"/>
                    </a:p>
                  </a:txBody>
                  <a:tcPr>
                    <a:solidFill>
                      <a:schemeClr val="bg1">
                        <a:lumMod val="75000"/>
                      </a:schemeClr>
                    </a:solidFill>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lumMod val="75000"/>
                        <a:lumOff val="25000"/>
                      </a:schemeClr>
                    </a:solidFill>
                  </a:tcPr>
                </a:tc>
                <a:tc>
                  <a:txBody>
                    <a:bodyPr/>
                    <a:lstStyle/>
                    <a:p>
                      <a:endParaRPr lang="en-US"/>
                    </a:p>
                  </a:txBody>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1675370733"/>
                  </a:ext>
                </a:extLst>
              </a:tr>
              <a:tr h="370840">
                <a:tc>
                  <a:txBody>
                    <a:bodyPr/>
                    <a:lstStyle/>
                    <a:p>
                      <a:endParaRPr lang="en-US"/>
                    </a:p>
                  </a:txBody>
                  <a:tcPr/>
                </a:tc>
                <a:tc>
                  <a:txBody>
                    <a:bodyPr/>
                    <a:lstStyle/>
                    <a:p>
                      <a:endParaRPr lang="en-US" dirty="0"/>
                    </a:p>
                  </a:txBody>
                  <a:tcPr>
                    <a:solidFill>
                      <a:schemeClr val="tx1">
                        <a:lumMod val="75000"/>
                        <a:lumOff val="25000"/>
                      </a:schemeClr>
                    </a:solidFill>
                  </a:tcPr>
                </a:tc>
                <a:tc>
                  <a:txBody>
                    <a:bodyPr/>
                    <a:lstStyle/>
                    <a:p>
                      <a:endParaRPr lang="en-US" dirty="0"/>
                    </a:p>
                  </a:txBody>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75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2121359147"/>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85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3116339991"/>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bg1">
                        <a:lumMod val="75000"/>
                      </a:schemeClr>
                    </a:solidFill>
                  </a:tcPr>
                </a:tc>
                <a:tc>
                  <a:txBody>
                    <a:bodyPr/>
                    <a:lstStyle/>
                    <a:p>
                      <a:endParaRPr lang="en-US" dirty="0"/>
                    </a:p>
                  </a:txBody>
                  <a:tcPr>
                    <a:solidFill>
                      <a:schemeClr val="tx1"/>
                    </a:solidFill>
                  </a:tcPr>
                </a:tc>
                <a:extLst>
                  <a:ext uri="{0D108BD9-81ED-4DB2-BD59-A6C34878D82A}">
                    <a16:rowId xmlns:a16="http://schemas.microsoft.com/office/drawing/2014/main" val="2181526017"/>
                  </a:ext>
                </a:extLst>
              </a:tr>
              <a:tr h="370840">
                <a:tc>
                  <a:txBody>
                    <a:bodyPr/>
                    <a:lstStyle/>
                    <a:p>
                      <a:endParaRPr lang="en-US"/>
                    </a:p>
                  </a:txBody>
                  <a:tcPr/>
                </a:tc>
                <a:tc>
                  <a:txBody>
                    <a:bodyPr/>
                    <a:lstStyle/>
                    <a:p>
                      <a:endParaRPr lang="en-US"/>
                    </a:p>
                  </a:txBody>
                  <a:tcPr/>
                </a:tc>
                <a:tc>
                  <a:txBody>
                    <a:bodyPr/>
                    <a:lstStyle/>
                    <a:p>
                      <a:endParaRPr lang="en-US" dirty="0"/>
                    </a:p>
                  </a:txBody>
                  <a:tcPr>
                    <a:solidFill>
                      <a:schemeClr val="bg1">
                        <a:lumMod val="85000"/>
                      </a:schemeClr>
                    </a:solidFill>
                  </a:tcPr>
                </a:tc>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lumMod val="50000"/>
                        <a:lumOff val="5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extLst>
                  <a:ext uri="{0D108BD9-81ED-4DB2-BD59-A6C34878D82A}">
                    <a16:rowId xmlns:a16="http://schemas.microsoft.com/office/drawing/2014/main" val="2430093482"/>
                  </a:ext>
                </a:extLst>
              </a:tr>
              <a:tr h="370840">
                <a:tc>
                  <a:txBody>
                    <a:bodyPr/>
                    <a:lstStyle/>
                    <a:p>
                      <a:endParaRPr lang="en-US" dirty="0"/>
                    </a:p>
                  </a:txBody>
                  <a:tcPr/>
                </a:tc>
                <a:tc>
                  <a:txBody>
                    <a:bodyPr/>
                    <a:lstStyle/>
                    <a:p>
                      <a:endParaRPr lang="en-US" dirty="0"/>
                    </a:p>
                  </a:txBody>
                  <a:tcPr>
                    <a:solidFill>
                      <a:schemeClr val="tx1">
                        <a:lumMod val="50000"/>
                        <a:lumOff val="50000"/>
                      </a:schemeClr>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77798202"/>
                  </a:ext>
                </a:extLst>
              </a:tr>
            </a:tbl>
          </a:graphicData>
        </a:graphic>
      </p:graphicFrame>
      <p:grpSp>
        <p:nvGrpSpPr>
          <p:cNvPr id="22" name="Group 21">
            <a:extLst>
              <a:ext uri="{FF2B5EF4-FFF2-40B4-BE49-F238E27FC236}">
                <a16:creationId xmlns:a16="http://schemas.microsoft.com/office/drawing/2014/main" id="{13C90AFE-2691-EDDB-E197-128B8ABCA844}"/>
              </a:ext>
            </a:extLst>
          </p:cNvPr>
          <p:cNvGrpSpPr/>
          <p:nvPr/>
        </p:nvGrpSpPr>
        <p:grpSpPr>
          <a:xfrm>
            <a:off x="8329783" y="1755677"/>
            <a:ext cx="3014704" cy="2761440"/>
            <a:chOff x="5847631" y="1881983"/>
            <a:chExt cx="4442740" cy="4069507"/>
          </a:xfrm>
        </p:grpSpPr>
        <p:cxnSp>
          <p:nvCxnSpPr>
            <p:cNvPr id="24" name="Straight Arrow Connector 23">
              <a:extLst>
                <a:ext uri="{FF2B5EF4-FFF2-40B4-BE49-F238E27FC236}">
                  <a16:creationId xmlns:a16="http://schemas.microsoft.com/office/drawing/2014/main" id="{72F8F4DA-5396-5A75-1729-7F9506190F52}"/>
                </a:ext>
              </a:extLst>
            </p:cNvPr>
            <p:cNvCxnSpPr/>
            <p:nvPr/>
          </p:nvCxnSpPr>
          <p:spPr>
            <a:xfrm flipV="1">
              <a:off x="6741160" y="2280920"/>
              <a:ext cx="0" cy="30632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BDC55FF-2276-6EEC-5C52-4E34AA1110C3}"/>
                </a:ext>
              </a:extLst>
            </p:cNvPr>
            <p:cNvCxnSpPr>
              <a:cxnSpLocks/>
            </p:cNvCxnSpPr>
            <p:nvPr/>
          </p:nvCxnSpPr>
          <p:spPr>
            <a:xfrm>
              <a:off x="6680200" y="5270500"/>
              <a:ext cx="36101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0F0F65B5-C3BF-1359-E285-98D43E11B817}"/>
                </a:ext>
              </a:extLst>
            </p:cNvPr>
            <p:cNvSpPr/>
            <p:nvPr/>
          </p:nvSpPr>
          <p:spPr>
            <a:xfrm>
              <a:off x="6918958" y="2468879"/>
              <a:ext cx="2184400" cy="2585720"/>
            </a:xfrm>
            <a:custGeom>
              <a:avLst/>
              <a:gdLst>
                <a:gd name="connsiteX0" fmla="*/ 0 w 4023360"/>
                <a:gd name="connsiteY0" fmla="*/ 0 h 2707640"/>
                <a:gd name="connsiteX1" fmla="*/ 360680 w 4023360"/>
                <a:gd name="connsiteY1" fmla="*/ 716280 h 2707640"/>
                <a:gd name="connsiteX2" fmla="*/ 746760 w 4023360"/>
                <a:gd name="connsiteY2" fmla="*/ 2087880 h 2707640"/>
                <a:gd name="connsiteX3" fmla="*/ 1122680 w 4023360"/>
                <a:gd name="connsiteY3" fmla="*/ 2225040 h 2707640"/>
                <a:gd name="connsiteX4" fmla="*/ 1483360 w 4023360"/>
                <a:gd name="connsiteY4" fmla="*/ 2326640 h 2707640"/>
                <a:gd name="connsiteX5" fmla="*/ 1823720 w 4023360"/>
                <a:gd name="connsiteY5" fmla="*/ 2509520 h 2707640"/>
                <a:gd name="connsiteX6" fmla="*/ 2184400 w 4023360"/>
                <a:gd name="connsiteY6" fmla="*/ 2585720 h 2707640"/>
                <a:gd name="connsiteX7" fmla="*/ 2550160 w 4023360"/>
                <a:gd name="connsiteY7" fmla="*/ 2616200 h 2707640"/>
                <a:gd name="connsiteX8" fmla="*/ 2931160 w 4023360"/>
                <a:gd name="connsiteY8" fmla="*/ 2682240 h 2707640"/>
                <a:gd name="connsiteX9" fmla="*/ 3271520 w 4023360"/>
                <a:gd name="connsiteY9" fmla="*/ 2692400 h 2707640"/>
                <a:gd name="connsiteX10" fmla="*/ 3647440 w 4023360"/>
                <a:gd name="connsiteY10" fmla="*/ 2697480 h 2707640"/>
                <a:gd name="connsiteX11" fmla="*/ 4023360 w 4023360"/>
                <a:gd name="connsiteY11"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1122680 w 4023360"/>
                <a:gd name="connsiteY3" fmla="*/ 2225040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2550160 w 4023360"/>
                <a:gd name="connsiteY7" fmla="*/ 2616200 h 2707640"/>
                <a:gd name="connsiteX8" fmla="*/ 2931160 w 4023360"/>
                <a:gd name="connsiteY8" fmla="*/ 2682240 h 2707640"/>
                <a:gd name="connsiteX9" fmla="*/ 3271520 w 4023360"/>
                <a:gd name="connsiteY9" fmla="*/ 2692400 h 2707640"/>
                <a:gd name="connsiteX10" fmla="*/ 3647440 w 4023360"/>
                <a:gd name="connsiteY10" fmla="*/ 2697480 h 2707640"/>
                <a:gd name="connsiteX11" fmla="*/ 4023360 w 4023360"/>
                <a:gd name="connsiteY11"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813851 w 4023360"/>
                <a:gd name="connsiteY3" fmla="*/ 2369493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2550160 w 4023360"/>
                <a:gd name="connsiteY7" fmla="*/ 2616200 h 2707640"/>
                <a:gd name="connsiteX8" fmla="*/ 2931160 w 4023360"/>
                <a:gd name="connsiteY8" fmla="*/ 2682240 h 2707640"/>
                <a:gd name="connsiteX9" fmla="*/ 3271520 w 4023360"/>
                <a:gd name="connsiteY9" fmla="*/ 2692400 h 2707640"/>
                <a:gd name="connsiteX10" fmla="*/ 3647440 w 4023360"/>
                <a:gd name="connsiteY10" fmla="*/ 2697480 h 2707640"/>
                <a:gd name="connsiteX11" fmla="*/ 4023360 w 4023360"/>
                <a:gd name="connsiteY11"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813851 w 4023360"/>
                <a:gd name="connsiteY3" fmla="*/ 2369493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2931160 w 4023360"/>
                <a:gd name="connsiteY7" fmla="*/ 2682240 h 2707640"/>
                <a:gd name="connsiteX8" fmla="*/ 3271520 w 4023360"/>
                <a:gd name="connsiteY8" fmla="*/ 2692400 h 2707640"/>
                <a:gd name="connsiteX9" fmla="*/ 3647440 w 4023360"/>
                <a:gd name="connsiteY9" fmla="*/ 2697480 h 2707640"/>
                <a:gd name="connsiteX10" fmla="*/ 4023360 w 4023360"/>
                <a:gd name="connsiteY10"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813851 w 4023360"/>
                <a:gd name="connsiteY3" fmla="*/ 2369493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3271520 w 4023360"/>
                <a:gd name="connsiteY7" fmla="*/ 2692400 h 2707640"/>
                <a:gd name="connsiteX8" fmla="*/ 3647440 w 4023360"/>
                <a:gd name="connsiteY8" fmla="*/ 2697480 h 2707640"/>
                <a:gd name="connsiteX9" fmla="*/ 4023360 w 4023360"/>
                <a:gd name="connsiteY9"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813851 w 4023360"/>
                <a:gd name="connsiteY3" fmla="*/ 2369493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3647440 w 4023360"/>
                <a:gd name="connsiteY7" fmla="*/ 2697480 h 2707640"/>
                <a:gd name="connsiteX8" fmla="*/ 4023360 w 4023360"/>
                <a:gd name="connsiteY8" fmla="*/ 2707640 h 2707640"/>
                <a:gd name="connsiteX0" fmla="*/ 0 w 4023360"/>
                <a:gd name="connsiteY0" fmla="*/ 0 h 2707640"/>
                <a:gd name="connsiteX1" fmla="*/ 360680 w 4023360"/>
                <a:gd name="connsiteY1" fmla="*/ 716280 h 2707640"/>
                <a:gd name="connsiteX2" fmla="*/ 746760 w 4023360"/>
                <a:gd name="connsiteY2" fmla="*/ 2087880 h 2707640"/>
                <a:gd name="connsiteX3" fmla="*/ 813851 w 4023360"/>
                <a:gd name="connsiteY3" fmla="*/ 2369493 h 2707640"/>
                <a:gd name="connsiteX4" fmla="*/ 1328945 w 4023360"/>
                <a:gd name="connsiteY4" fmla="*/ 2471093 h 2707640"/>
                <a:gd name="connsiteX5" fmla="*/ 1823720 w 4023360"/>
                <a:gd name="connsiteY5" fmla="*/ 2509520 h 2707640"/>
                <a:gd name="connsiteX6" fmla="*/ 2184400 w 4023360"/>
                <a:gd name="connsiteY6" fmla="*/ 2585720 h 2707640"/>
                <a:gd name="connsiteX7" fmla="*/ 4023360 w 4023360"/>
                <a:gd name="connsiteY7" fmla="*/ 2707640 h 2707640"/>
                <a:gd name="connsiteX0" fmla="*/ 0 w 2184399"/>
                <a:gd name="connsiteY0" fmla="*/ 0 h 2585720"/>
                <a:gd name="connsiteX1" fmla="*/ 360680 w 2184399"/>
                <a:gd name="connsiteY1" fmla="*/ 716280 h 2585720"/>
                <a:gd name="connsiteX2" fmla="*/ 746760 w 2184399"/>
                <a:gd name="connsiteY2" fmla="*/ 2087880 h 2585720"/>
                <a:gd name="connsiteX3" fmla="*/ 813851 w 2184399"/>
                <a:gd name="connsiteY3" fmla="*/ 2369493 h 2585720"/>
                <a:gd name="connsiteX4" fmla="*/ 1328945 w 2184399"/>
                <a:gd name="connsiteY4" fmla="*/ 2471093 h 2585720"/>
                <a:gd name="connsiteX5" fmla="*/ 1823720 w 2184399"/>
                <a:gd name="connsiteY5" fmla="*/ 2509520 h 2585720"/>
                <a:gd name="connsiteX6" fmla="*/ 2184400 w 2184399"/>
                <a:gd name="connsiteY6" fmla="*/ 2585720 h 25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399" h="2585720">
                  <a:moveTo>
                    <a:pt x="0" y="0"/>
                  </a:moveTo>
                  <a:lnTo>
                    <a:pt x="360680" y="716280"/>
                  </a:lnTo>
                  <a:lnTo>
                    <a:pt x="746760" y="2087880"/>
                  </a:lnTo>
                  <a:lnTo>
                    <a:pt x="813851" y="2369493"/>
                  </a:lnTo>
                  <a:lnTo>
                    <a:pt x="1328945" y="2471093"/>
                  </a:lnTo>
                  <a:lnTo>
                    <a:pt x="1823720" y="2509520"/>
                  </a:lnTo>
                  <a:lnTo>
                    <a:pt x="2184400" y="258572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82EFF78-8E54-55EE-1D2B-0E760242D741}"/>
                </a:ext>
              </a:extLst>
            </p:cNvPr>
            <p:cNvSpPr/>
            <p:nvPr/>
          </p:nvSpPr>
          <p:spPr>
            <a:xfrm>
              <a:off x="6827520" y="237744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6E47022-EC13-8A75-7187-CF52A40C4B29}"/>
                </a:ext>
              </a:extLst>
            </p:cNvPr>
            <p:cNvSpPr/>
            <p:nvPr/>
          </p:nvSpPr>
          <p:spPr>
            <a:xfrm>
              <a:off x="7193280" y="310896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595CF16-8A85-5140-8103-14F623E06D84}"/>
                </a:ext>
              </a:extLst>
            </p:cNvPr>
            <p:cNvSpPr/>
            <p:nvPr/>
          </p:nvSpPr>
          <p:spPr>
            <a:xfrm>
              <a:off x="7647942" y="4740024"/>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3B6DACA-69A3-755B-D215-EDEEBA0CAC47}"/>
                </a:ext>
              </a:extLst>
            </p:cNvPr>
            <p:cNvSpPr/>
            <p:nvPr/>
          </p:nvSpPr>
          <p:spPr>
            <a:xfrm>
              <a:off x="8155942" y="4846638"/>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2992E7B-D1AE-526B-6446-C9CAD49AC9CE}"/>
                </a:ext>
              </a:extLst>
            </p:cNvPr>
            <p:cNvSpPr/>
            <p:nvPr/>
          </p:nvSpPr>
          <p:spPr>
            <a:xfrm>
              <a:off x="8663941" y="4931411"/>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F31BE14-3999-51B4-4BB7-7E6E2EE71B60}"/>
                </a:ext>
              </a:extLst>
            </p:cNvPr>
            <p:cNvSpPr/>
            <p:nvPr/>
          </p:nvSpPr>
          <p:spPr>
            <a:xfrm>
              <a:off x="9070340" y="496062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C1A31DC-22B8-9CCB-1983-CACDCBECCDC1}"/>
                </a:ext>
              </a:extLst>
            </p:cNvPr>
            <p:cNvSpPr txBox="1"/>
            <p:nvPr/>
          </p:nvSpPr>
          <p:spPr>
            <a:xfrm>
              <a:off x="7785974" y="5407209"/>
              <a:ext cx="1938813" cy="544281"/>
            </a:xfrm>
            <a:prstGeom prst="rect">
              <a:avLst/>
            </a:prstGeom>
            <a:noFill/>
          </p:spPr>
          <p:txBody>
            <a:bodyPr wrap="none" rtlCol="0">
              <a:spAutoFit/>
            </a:bodyPr>
            <a:lstStyle/>
            <a:p>
              <a:pPr algn="ctr"/>
              <a:r>
                <a:rPr lang="en-US" dirty="0">
                  <a:latin typeface="Helvetica" panose="020B0500000000000000" pitchFamily="34" charset="0"/>
                </a:rPr>
                <a:t>Eigenvalue</a:t>
              </a:r>
            </a:p>
          </p:txBody>
        </p:sp>
        <p:sp>
          <p:nvSpPr>
            <p:cNvPr id="38" name="TextBox 37">
              <a:extLst>
                <a:ext uri="{FF2B5EF4-FFF2-40B4-BE49-F238E27FC236}">
                  <a16:creationId xmlns:a16="http://schemas.microsoft.com/office/drawing/2014/main" id="{527AE048-C37E-2B15-5DAC-0BE53DDDCA85}"/>
                </a:ext>
              </a:extLst>
            </p:cNvPr>
            <p:cNvSpPr txBox="1"/>
            <p:nvPr/>
          </p:nvSpPr>
          <p:spPr>
            <a:xfrm rot="16200000">
              <a:off x="4225088" y="3504526"/>
              <a:ext cx="3789367" cy="544281"/>
            </a:xfrm>
            <a:prstGeom prst="rect">
              <a:avLst/>
            </a:prstGeom>
            <a:noFill/>
          </p:spPr>
          <p:txBody>
            <a:bodyPr wrap="none" rtlCol="0">
              <a:spAutoFit/>
            </a:bodyPr>
            <a:lstStyle/>
            <a:p>
              <a:pPr algn="ctr"/>
              <a:r>
                <a:rPr lang="en-US" dirty="0">
                  <a:latin typeface="Helvetica" panose="020B0500000000000000" pitchFamily="34" charset="0"/>
                </a:rPr>
                <a:t>Explained Variance (%)</a:t>
              </a:r>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5161B23-9432-2A23-4B31-D382D791705D}"/>
                  </a:ext>
                </a:extLst>
              </p:cNvPr>
              <p:cNvSpPr txBox="1"/>
              <p:nvPr/>
            </p:nvSpPr>
            <p:spPr>
              <a:xfrm>
                <a:off x="3012088" y="4850771"/>
                <a:ext cx="6177763" cy="72039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𝐶</m:t>
                          </m:r>
                        </m:e>
                        <m:sub>
                          <m:r>
                            <a:rPr lang="en-US" sz="4000" b="0" i="1" smtClean="0">
                              <a:latin typeface="Cambria Math" panose="02040503050406030204" pitchFamily="18" charset="0"/>
                            </a:rPr>
                            <m:t>6</m:t>
                          </m:r>
                          <m:r>
                            <a:rPr lang="en-US" sz="4000" b="0" i="1" smtClean="0">
                              <a:latin typeface="Cambria Math" panose="02040503050406030204" pitchFamily="18" charset="0"/>
                              <a:ea typeface="Cambria Math" panose="02040503050406030204" pitchFamily="18" charset="0"/>
                            </a:rPr>
                            <m:t>×6</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i="1">
                              <a:latin typeface="Cambria Math" panose="02040503050406030204" pitchFamily="18" charset="0"/>
                            </a:rPr>
                            <m:t>𝑉</m:t>
                          </m:r>
                        </m:e>
                        <m:sub>
                          <m:r>
                            <a:rPr lang="en-US" sz="4000" b="0" i="1" smtClean="0">
                              <a:latin typeface="Cambria Math" panose="02040503050406030204" pitchFamily="18" charset="0"/>
                            </a:rPr>
                            <m:t>6</m:t>
                          </m:r>
                          <m:r>
                            <a:rPr lang="en-US" sz="4000" b="0" i="1" smtClean="0">
                              <a:latin typeface="Cambria Math" panose="02040503050406030204" pitchFamily="18" charset="0"/>
                              <a:ea typeface="Cambria Math" panose="02040503050406030204" pitchFamily="18" charset="0"/>
                            </a:rPr>
                            <m:t>×6</m:t>
                          </m:r>
                        </m:sub>
                      </m:sSub>
                      <m:sSub>
                        <m:sSubPr>
                          <m:ctrlPr>
                            <a:rPr lang="en-US" sz="4000" i="1">
                              <a:latin typeface="Cambria Math" panose="02040503050406030204" pitchFamily="18" charset="0"/>
                            </a:rPr>
                          </m:ctrlPr>
                        </m:sSubPr>
                        <m:e>
                          <m:r>
                            <m:rPr>
                              <m:sty m:val="p"/>
                            </m:rPr>
                            <a:rPr lang="el-GR" sz="4000" i="1">
                              <a:latin typeface="Cambria Math" panose="02040503050406030204" pitchFamily="18" charset="0"/>
                              <a:ea typeface="Cambria Math" panose="02040503050406030204" pitchFamily="18" charset="0"/>
                            </a:rPr>
                            <m:t>Λ</m:t>
                          </m:r>
                        </m:e>
                        <m:sub>
                          <m:r>
                            <a:rPr lang="en-US" sz="4000" b="0" i="1" smtClean="0">
                              <a:latin typeface="Cambria Math" panose="02040503050406030204" pitchFamily="18" charset="0"/>
                            </a:rPr>
                            <m:t>6</m:t>
                          </m:r>
                          <m:r>
                            <a:rPr lang="en-US" sz="4000" i="1">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6</m:t>
                          </m:r>
                        </m:sub>
                      </m:sSub>
                      <m:sSubSup>
                        <m:sSubSupPr>
                          <m:ctrlPr>
                            <a:rPr lang="en-US" sz="4000" i="1" smtClean="0">
                              <a:latin typeface="Cambria Math" panose="02040503050406030204" pitchFamily="18" charset="0"/>
                              <a:ea typeface="Cambria Math" panose="02040503050406030204" pitchFamily="18" charset="0"/>
                            </a:rPr>
                          </m:ctrlPr>
                        </m:sSubSupPr>
                        <m:e>
                          <m:r>
                            <a:rPr lang="en-US" sz="4000" b="0" i="1" smtClean="0">
                              <a:latin typeface="Cambria Math" panose="02040503050406030204" pitchFamily="18" charset="0"/>
                              <a:ea typeface="Cambria Math" panose="02040503050406030204" pitchFamily="18" charset="0"/>
                            </a:rPr>
                            <m:t>𝑉</m:t>
                          </m:r>
                        </m:e>
                        <m:sub>
                          <m:r>
                            <a:rPr lang="en-US" sz="4000" b="0" i="1" smtClean="0">
                              <a:latin typeface="Cambria Math" panose="02040503050406030204" pitchFamily="18" charset="0"/>
                              <a:ea typeface="Cambria Math" panose="02040503050406030204" pitchFamily="18" charset="0"/>
                            </a:rPr>
                            <m:t>6×6</m:t>
                          </m:r>
                        </m:sub>
                        <m:sup>
                          <m:r>
                            <a:rPr lang="en-US" sz="4000" b="0" i="1" smtClean="0">
                              <a:latin typeface="Cambria Math" panose="02040503050406030204" pitchFamily="18" charset="0"/>
                              <a:ea typeface="Cambria Math" panose="02040503050406030204" pitchFamily="18" charset="0"/>
                            </a:rPr>
                            <m:t>𝑇</m:t>
                          </m:r>
                        </m:sup>
                      </m:sSubSup>
                    </m:oMath>
                  </m:oMathPara>
                </a14:m>
                <a:endParaRPr lang="en-US" sz="4000" dirty="0"/>
              </a:p>
            </p:txBody>
          </p:sp>
        </mc:Choice>
        <mc:Fallback xmlns="">
          <p:sp>
            <p:nvSpPr>
              <p:cNvPr id="41" name="TextBox 40">
                <a:extLst>
                  <a:ext uri="{FF2B5EF4-FFF2-40B4-BE49-F238E27FC236}">
                    <a16:creationId xmlns:a16="http://schemas.microsoft.com/office/drawing/2014/main" id="{75161B23-9432-2A23-4B31-D382D791705D}"/>
                  </a:ext>
                </a:extLst>
              </p:cNvPr>
              <p:cNvSpPr txBox="1">
                <a:spLocks noRot="1" noChangeAspect="1" noMove="1" noResize="1" noEditPoints="1" noAdjustHandles="1" noChangeArrowheads="1" noChangeShapeType="1" noTextEdit="1"/>
              </p:cNvSpPr>
              <p:nvPr/>
            </p:nvSpPr>
            <p:spPr>
              <a:xfrm>
                <a:off x="3012088" y="4850771"/>
                <a:ext cx="6177763" cy="7203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40586F2-F349-76B1-6117-0D0D959DC790}"/>
                  </a:ext>
                </a:extLst>
              </p:cNvPr>
              <p:cNvSpPr txBox="1"/>
              <p:nvPr/>
            </p:nvSpPr>
            <p:spPr>
              <a:xfrm>
                <a:off x="3214143" y="5799810"/>
                <a:ext cx="5751532" cy="72878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𝐷</m:t>
                              </m:r>
                            </m:e>
                          </m:acc>
                        </m:e>
                        <m:sub>
                          <m:r>
                            <a:rPr lang="en-US" sz="4000" i="1">
                              <a:latin typeface="Cambria Math" panose="02040503050406030204" pitchFamily="18" charset="0"/>
                              <a:ea typeface="Cambria Math" panose="02040503050406030204" pitchFamily="18" charset="0"/>
                            </a:rPr>
                            <m:t>𝑡</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Sup>
                        <m:sSubSupPr>
                          <m:ctrlPr>
                            <a:rPr lang="en-US" sz="4000" i="1">
                              <a:latin typeface="Cambria Math" panose="02040503050406030204" pitchFamily="18" charset="0"/>
                            </a:rPr>
                          </m:ctrlPr>
                        </m:sSubSupPr>
                        <m:e>
                          <m:r>
                            <a:rPr lang="en-US" sz="4000" i="1">
                              <a:latin typeface="Cambria Math" panose="02040503050406030204" pitchFamily="18" charset="0"/>
                            </a:rPr>
                            <m:t>𝐷</m:t>
                          </m:r>
                        </m:e>
                        <m:sub>
                          <m:r>
                            <a:rPr lang="en-US" sz="4000" i="1">
                              <a:latin typeface="Cambria Math" panose="02040503050406030204" pitchFamily="18" charset="0"/>
                              <a:ea typeface="Cambria Math" panose="02040503050406030204" pitchFamily="18" charset="0"/>
                            </a:rPr>
                            <m:t>𝑡</m:t>
                          </m:r>
                          <m:r>
                            <a:rPr lang="en-US" sz="4000" i="1">
                              <a:latin typeface="Cambria Math" panose="02040503050406030204" pitchFamily="18" charset="0"/>
                              <a:ea typeface="Cambria Math" panose="02040503050406030204" pitchFamily="18" charset="0"/>
                            </a:rPr>
                            <m:t>×6</m:t>
                          </m:r>
                        </m:sub>
                        <m:sup>
                          <m:r>
                            <a:rPr lang="en-US" sz="4000" i="1">
                              <a:latin typeface="Cambria Math" panose="02040503050406030204" pitchFamily="18" charset="0"/>
                            </a:rPr>
                            <m:t>𝑇</m:t>
                          </m:r>
                        </m:sup>
                      </m:sSubSup>
                      <m:sSub>
                        <m:sSubPr>
                          <m:ctrlPr>
                            <a:rPr lang="en-US" sz="4000" i="1">
                              <a:latin typeface="Cambria Math" panose="02040503050406030204" pitchFamily="18" charset="0"/>
                            </a:rPr>
                          </m:ctrlPr>
                        </m:sSubPr>
                        <m:e>
                          <m:r>
                            <a:rPr lang="en-US" sz="4000" i="1">
                              <a:latin typeface="Cambria Math" panose="02040503050406030204" pitchFamily="18" charset="0"/>
                            </a:rPr>
                            <m:t>𝑉</m:t>
                          </m:r>
                        </m:e>
                        <m:sub>
                          <m:r>
                            <a:rPr lang="en-US" sz="4000" b="0" i="1" smtClean="0">
                              <a:latin typeface="Cambria Math" panose="02040503050406030204" pitchFamily="18" charset="0"/>
                            </a:rPr>
                            <m:t>6</m:t>
                          </m:r>
                          <m:r>
                            <a:rPr lang="en-US" sz="4000" i="1">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2</m:t>
                          </m:r>
                        </m:sub>
                      </m:sSub>
                    </m:oMath>
                  </m:oMathPara>
                </a14:m>
                <a:endParaRPr lang="en-US" sz="4000" dirty="0"/>
              </a:p>
            </p:txBody>
          </p:sp>
        </mc:Choice>
        <mc:Fallback xmlns="">
          <p:sp>
            <p:nvSpPr>
              <p:cNvPr id="42" name="TextBox 41">
                <a:extLst>
                  <a:ext uri="{FF2B5EF4-FFF2-40B4-BE49-F238E27FC236}">
                    <a16:creationId xmlns:a16="http://schemas.microsoft.com/office/drawing/2014/main" id="{740586F2-F349-76B1-6117-0D0D959DC790}"/>
                  </a:ext>
                </a:extLst>
              </p:cNvPr>
              <p:cNvSpPr txBox="1">
                <a:spLocks noRot="1" noChangeAspect="1" noMove="1" noResize="1" noEditPoints="1" noAdjustHandles="1" noChangeArrowheads="1" noChangeShapeType="1" noTextEdit="1"/>
              </p:cNvSpPr>
              <p:nvPr/>
            </p:nvSpPr>
            <p:spPr>
              <a:xfrm>
                <a:off x="3214143" y="5799810"/>
                <a:ext cx="5751532" cy="7287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2B86DB4-56A2-6347-D647-3FDA7690555D}"/>
                  </a:ext>
                </a:extLst>
              </p:cNvPr>
              <p:cNvSpPr txBox="1"/>
              <p:nvPr/>
            </p:nvSpPr>
            <p:spPr>
              <a:xfrm>
                <a:off x="2313189" y="1278631"/>
                <a:ext cx="103925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i="1">
                              <a:latin typeface="Cambria Math" panose="02040503050406030204" pitchFamily="18" charset="0"/>
                            </a:rPr>
                            <m:t>𝐷</m:t>
                          </m:r>
                        </m:e>
                        <m:sub>
                          <m:r>
                            <a:rPr lang="en-US" sz="3600" b="0" i="1" smtClean="0">
                              <a:latin typeface="Cambria Math" panose="02040503050406030204" pitchFamily="18" charset="0"/>
                            </a:rPr>
                            <m:t>6</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𝑡</m:t>
                          </m:r>
                        </m:sub>
                      </m:sSub>
                    </m:oMath>
                  </m:oMathPara>
                </a14:m>
                <a:endParaRPr lang="en-US" sz="3600" dirty="0"/>
              </a:p>
            </p:txBody>
          </p:sp>
        </mc:Choice>
        <mc:Fallback xmlns="">
          <p:sp>
            <p:nvSpPr>
              <p:cNvPr id="43" name="TextBox 42">
                <a:extLst>
                  <a:ext uri="{FF2B5EF4-FFF2-40B4-BE49-F238E27FC236}">
                    <a16:creationId xmlns:a16="http://schemas.microsoft.com/office/drawing/2014/main" id="{92B86DB4-56A2-6347-D647-3FDA7690555D}"/>
                  </a:ext>
                </a:extLst>
              </p:cNvPr>
              <p:cNvSpPr txBox="1">
                <a:spLocks noRot="1" noChangeAspect="1" noMove="1" noResize="1" noEditPoints="1" noAdjustHandles="1" noChangeArrowheads="1" noChangeShapeType="1" noTextEdit="1"/>
              </p:cNvSpPr>
              <p:nvPr/>
            </p:nvSpPr>
            <p:spPr>
              <a:xfrm>
                <a:off x="2313189" y="1278631"/>
                <a:ext cx="1039259"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7046B9F-E6F7-6F1F-DB69-37966E841616}"/>
                  </a:ext>
                </a:extLst>
              </p:cNvPr>
              <p:cNvSpPr txBox="1"/>
              <p:nvPr/>
            </p:nvSpPr>
            <p:spPr>
              <a:xfrm>
                <a:off x="4627880" y="1276579"/>
                <a:ext cx="1009444" cy="565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b="0" i="1" smtClean="0">
                              <a:latin typeface="Cambria Math" panose="02040503050406030204" pitchFamily="18" charset="0"/>
                            </a:rPr>
                            <m:t>𝐷</m:t>
                          </m:r>
                        </m:e>
                        <m:sub>
                          <m:r>
                            <a:rPr lang="en-US" sz="3600" i="1">
                              <a:latin typeface="Cambria Math" panose="02040503050406030204" pitchFamily="18" charset="0"/>
                              <a:ea typeface="Cambria Math" panose="02040503050406030204" pitchFamily="18" charset="0"/>
                            </a:rPr>
                            <m:t>𝑡</m:t>
                          </m:r>
                          <m:r>
                            <a:rPr lang="en-US" sz="3600" i="1">
                              <a:latin typeface="Cambria Math" panose="02040503050406030204" pitchFamily="18" charset="0"/>
                              <a:ea typeface="Cambria Math" panose="02040503050406030204" pitchFamily="18" charset="0"/>
                            </a:rPr>
                            <m:t>×6</m:t>
                          </m:r>
                        </m:sub>
                        <m:sup>
                          <m:r>
                            <a:rPr lang="en-US" sz="3600" b="0" i="1" smtClean="0">
                              <a:latin typeface="Cambria Math" panose="02040503050406030204" pitchFamily="18" charset="0"/>
                            </a:rPr>
                            <m:t>𝑇</m:t>
                          </m:r>
                        </m:sup>
                      </m:sSubSup>
                    </m:oMath>
                  </m:oMathPara>
                </a14:m>
                <a:endParaRPr lang="en-US" sz="3600" dirty="0"/>
              </a:p>
            </p:txBody>
          </p:sp>
        </mc:Choice>
        <mc:Fallback xmlns="">
          <p:sp>
            <p:nvSpPr>
              <p:cNvPr id="46" name="TextBox 45">
                <a:extLst>
                  <a:ext uri="{FF2B5EF4-FFF2-40B4-BE49-F238E27FC236}">
                    <a16:creationId xmlns:a16="http://schemas.microsoft.com/office/drawing/2014/main" id="{17046B9F-E6F7-6F1F-DB69-37966E841616}"/>
                  </a:ext>
                </a:extLst>
              </p:cNvPr>
              <p:cNvSpPr txBox="1">
                <a:spLocks noRot="1" noChangeAspect="1" noMove="1" noResize="1" noEditPoints="1" noAdjustHandles="1" noChangeArrowheads="1" noChangeShapeType="1" noTextEdit="1"/>
              </p:cNvSpPr>
              <p:nvPr/>
            </p:nvSpPr>
            <p:spPr>
              <a:xfrm>
                <a:off x="4627880" y="1276579"/>
                <a:ext cx="1009444" cy="565283"/>
              </a:xfrm>
              <a:prstGeom prst="rect">
                <a:avLst/>
              </a:prstGeom>
              <a:blipFill>
                <a:blip r:embed="rId5"/>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AC1174C9-F555-1401-03D0-C7C817C7503B}"/>
              </a:ext>
            </a:extLst>
          </p:cNvPr>
          <p:cNvCxnSpPr/>
          <p:nvPr/>
        </p:nvCxnSpPr>
        <p:spPr>
          <a:xfrm>
            <a:off x="3464560" y="1595120"/>
            <a:ext cx="965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4843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55286" y="479495"/>
            <a:ext cx="10281425" cy="769441"/>
          </a:xfrm>
          <a:prstGeom prst="rect">
            <a:avLst/>
          </a:prstGeom>
          <a:noFill/>
        </p:spPr>
        <p:txBody>
          <a:bodyPr wrap="square">
            <a:spAutoFit/>
          </a:bodyPr>
          <a:lstStyle/>
          <a:p>
            <a:pPr algn="ctr"/>
            <a:r>
              <a:rPr lang="en-US" sz="4400" b="1" i="0" dirty="0">
                <a:effectLst/>
                <a:latin typeface="Helvetica" panose="020B0500000000000000" pitchFamily="34" charset="0"/>
              </a:rPr>
              <a:t>Principal component analysis (PCA</a:t>
            </a:r>
            <a:r>
              <a:rPr lang="en-US" sz="4400" b="1" dirty="0">
                <a:latin typeface="Helvetica" panose="020B0500000000000000" pitchFamily="34" charset="0"/>
              </a:rPr>
              <a:t>)</a:t>
            </a:r>
            <a:endParaRPr lang="en-US" sz="4400" b="1" i="0" dirty="0">
              <a:effectLst/>
              <a:latin typeface="Helvetica" panose="020B0500000000000000" pitchFamily="34" charset="0"/>
            </a:endParaRPr>
          </a:p>
        </p:txBody>
      </p:sp>
      <p:pic>
        <p:nvPicPr>
          <p:cNvPr id="5821" name="Graphic 5820">
            <a:extLst>
              <a:ext uri="{FF2B5EF4-FFF2-40B4-BE49-F238E27FC236}">
                <a16:creationId xmlns:a16="http://schemas.microsoft.com/office/drawing/2014/main" id="{27E16704-2F9E-74D0-9834-CE869DA0A28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269" t="4917" r="7402" b="21998"/>
          <a:stretch/>
        </p:blipFill>
        <p:spPr>
          <a:xfrm>
            <a:off x="955286" y="1614696"/>
            <a:ext cx="10281425" cy="4589842"/>
          </a:xfrm>
          <a:prstGeom prst="rect">
            <a:avLst/>
          </a:prstGeom>
        </p:spPr>
      </p:pic>
    </p:spTree>
    <p:extLst>
      <p:ext uri="{BB962C8B-B14F-4D97-AF65-F5344CB8AC3E}">
        <p14:creationId xmlns:p14="http://schemas.microsoft.com/office/powerpoint/2010/main" val="3166310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55288" y="289061"/>
            <a:ext cx="10281425" cy="769441"/>
          </a:xfrm>
          <a:prstGeom prst="rect">
            <a:avLst/>
          </a:prstGeom>
          <a:noFill/>
        </p:spPr>
        <p:txBody>
          <a:bodyPr wrap="square">
            <a:spAutoFit/>
          </a:bodyPr>
          <a:lstStyle/>
          <a:p>
            <a:pPr algn="ctr"/>
            <a:r>
              <a:rPr lang="en-US" sz="4400" b="1" i="0" dirty="0">
                <a:effectLst/>
                <a:latin typeface="Helvetica" panose="020B0500000000000000" pitchFamily="34" charset="0"/>
              </a:rPr>
              <a:t>Dimensionality Reduction</a:t>
            </a:r>
          </a:p>
        </p:txBody>
      </p:sp>
      <p:graphicFrame>
        <p:nvGraphicFramePr>
          <p:cNvPr id="3" name="Table 2">
            <a:extLst>
              <a:ext uri="{FF2B5EF4-FFF2-40B4-BE49-F238E27FC236}">
                <a16:creationId xmlns:a16="http://schemas.microsoft.com/office/drawing/2014/main" id="{FA42198F-B6F5-4ED7-B859-D16885078F29}"/>
              </a:ext>
            </a:extLst>
          </p:cNvPr>
          <p:cNvGraphicFramePr>
            <a:graphicFrameLocks noGrp="1"/>
          </p:cNvGraphicFramePr>
          <p:nvPr/>
        </p:nvGraphicFramePr>
        <p:xfrm>
          <a:off x="314711" y="1996440"/>
          <a:ext cx="6583680" cy="2225040"/>
        </p:xfrm>
        <a:graphic>
          <a:graphicData uri="http://schemas.openxmlformats.org/drawingml/2006/table">
            <a:tbl>
              <a:tblPr firstRow="1" bandRow="1">
                <a:tableStyleId>{5940675A-B579-460E-94D1-54222C63F5DA}</a:tableStyleId>
              </a:tblPr>
              <a:tblGrid>
                <a:gridCol w="658368">
                  <a:extLst>
                    <a:ext uri="{9D8B030D-6E8A-4147-A177-3AD203B41FA5}">
                      <a16:colId xmlns:a16="http://schemas.microsoft.com/office/drawing/2014/main" val="2376145547"/>
                    </a:ext>
                  </a:extLst>
                </a:gridCol>
                <a:gridCol w="658368">
                  <a:extLst>
                    <a:ext uri="{9D8B030D-6E8A-4147-A177-3AD203B41FA5}">
                      <a16:colId xmlns:a16="http://schemas.microsoft.com/office/drawing/2014/main" val="68562636"/>
                    </a:ext>
                  </a:extLst>
                </a:gridCol>
                <a:gridCol w="658368">
                  <a:extLst>
                    <a:ext uri="{9D8B030D-6E8A-4147-A177-3AD203B41FA5}">
                      <a16:colId xmlns:a16="http://schemas.microsoft.com/office/drawing/2014/main" val="8166370"/>
                    </a:ext>
                  </a:extLst>
                </a:gridCol>
                <a:gridCol w="658368">
                  <a:extLst>
                    <a:ext uri="{9D8B030D-6E8A-4147-A177-3AD203B41FA5}">
                      <a16:colId xmlns:a16="http://schemas.microsoft.com/office/drawing/2014/main" val="1329166800"/>
                    </a:ext>
                  </a:extLst>
                </a:gridCol>
                <a:gridCol w="658368">
                  <a:extLst>
                    <a:ext uri="{9D8B030D-6E8A-4147-A177-3AD203B41FA5}">
                      <a16:colId xmlns:a16="http://schemas.microsoft.com/office/drawing/2014/main" val="1663312564"/>
                    </a:ext>
                  </a:extLst>
                </a:gridCol>
                <a:gridCol w="658368">
                  <a:extLst>
                    <a:ext uri="{9D8B030D-6E8A-4147-A177-3AD203B41FA5}">
                      <a16:colId xmlns:a16="http://schemas.microsoft.com/office/drawing/2014/main" val="491922745"/>
                    </a:ext>
                  </a:extLst>
                </a:gridCol>
                <a:gridCol w="658368">
                  <a:extLst>
                    <a:ext uri="{9D8B030D-6E8A-4147-A177-3AD203B41FA5}">
                      <a16:colId xmlns:a16="http://schemas.microsoft.com/office/drawing/2014/main" val="611797979"/>
                    </a:ext>
                  </a:extLst>
                </a:gridCol>
                <a:gridCol w="658368">
                  <a:extLst>
                    <a:ext uri="{9D8B030D-6E8A-4147-A177-3AD203B41FA5}">
                      <a16:colId xmlns:a16="http://schemas.microsoft.com/office/drawing/2014/main" val="2789434002"/>
                    </a:ext>
                  </a:extLst>
                </a:gridCol>
                <a:gridCol w="658368">
                  <a:extLst>
                    <a:ext uri="{9D8B030D-6E8A-4147-A177-3AD203B41FA5}">
                      <a16:colId xmlns:a16="http://schemas.microsoft.com/office/drawing/2014/main" val="1425716806"/>
                    </a:ext>
                  </a:extLst>
                </a:gridCol>
                <a:gridCol w="658368">
                  <a:extLst>
                    <a:ext uri="{9D8B030D-6E8A-4147-A177-3AD203B41FA5}">
                      <a16:colId xmlns:a16="http://schemas.microsoft.com/office/drawing/2014/main" val="740979657"/>
                    </a:ext>
                  </a:extLst>
                </a:gridCol>
              </a:tblGrid>
              <a:tr h="370840">
                <a:tc>
                  <a:txBody>
                    <a:bodyPr/>
                    <a:lstStyle/>
                    <a:p>
                      <a:endParaRPr lang="en-US" dirty="0"/>
                    </a:p>
                  </a:txBody>
                  <a:tcPr>
                    <a:solidFill>
                      <a:schemeClr val="bg1">
                        <a:lumMod val="75000"/>
                      </a:schemeClr>
                    </a:solidFill>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lumMod val="75000"/>
                        <a:lumOff val="25000"/>
                      </a:schemeClr>
                    </a:solidFill>
                  </a:tcPr>
                </a:tc>
                <a:tc>
                  <a:txBody>
                    <a:bodyPr/>
                    <a:lstStyle/>
                    <a:p>
                      <a:endParaRPr lang="en-US"/>
                    </a:p>
                  </a:txBody>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1675370733"/>
                  </a:ext>
                </a:extLst>
              </a:tr>
              <a:tr h="370840">
                <a:tc>
                  <a:txBody>
                    <a:bodyPr/>
                    <a:lstStyle/>
                    <a:p>
                      <a:endParaRPr lang="en-US"/>
                    </a:p>
                  </a:txBody>
                  <a:tcPr/>
                </a:tc>
                <a:tc>
                  <a:txBody>
                    <a:bodyPr/>
                    <a:lstStyle/>
                    <a:p>
                      <a:endParaRPr lang="en-US" dirty="0"/>
                    </a:p>
                  </a:txBody>
                  <a:tcPr>
                    <a:solidFill>
                      <a:schemeClr val="tx1">
                        <a:lumMod val="75000"/>
                        <a:lumOff val="25000"/>
                      </a:schemeClr>
                    </a:solidFill>
                  </a:tcPr>
                </a:tc>
                <a:tc>
                  <a:txBody>
                    <a:bodyPr/>
                    <a:lstStyle/>
                    <a:p>
                      <a:endParaRPr lang="en-US" dirty="0"/>
                    </a:p>
                  </a:txBody>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75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2121359147"/>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85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3116339991"/>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bg1">
                        <a:lumMod val="75000"/>
                      </a:schemeClr>
                    </a:solidFill>
                  </a:tcPr>
                </a:tc>
                <a:tc>
                  <a:txBody>
                    <a:bodyPr/>
                    <a:lstStyle/>
                    <a:p>
                      <a:endParaRPr lang="en-US" dirty="0"/>
                    </a:p>
                  </a:txBody>
                  <a:tcPr>
                    <a:solidFill>
                      <a:schemeClr val="tx1"/>
                    </a:solidFill>
                  </a:tcPr>
                </a:tc>
                <a:extLst>
                  <a:ext uri="{0D108BD9-81ED-4DB2-BD59-A6C34878D82A}">
                    <a16:rowId xmlns:a16="http://schemas.microsoft.com/office/drawing/2014/main" val="2181526017"/>
                  </a:ext>
                </a:extLst>
              </a:tr>
              <a:tr h="370840">
                <a:tc>
                  <a:txBody>
                    <a:bodyPr/>
                    <a:lstStyle/>
                    <a:p>
                      <a:endParaRPr lang="en-US" dirty="0"/>
                    </a:p>
                  </a:txBody>
                  <a:tcPr/>
                </a:tc>
                <a:tc>
                  <a:txBody>
                    <a:bodyPr/>
                    <a:lstStyle/>
                    <a:p>
                      <a:endParaRPr lang="en-US"/>
                    </a:p>
                  </a:txBody>
                  <a:tcPr/>
                </a:tc>
                <a:tc>
                  <a:txBody>
                    <a:bodyPr/>
                    <a:lstStyle/>
                    <a:p>
                      <a:endParaRPr lang="en-US" dirty="0"/>
                    </a:p>
                  </a:txBody>
                  <a:tcPr>
                    <a:solidFill>
                      <a:schemeClr val="bg1">
                        <a:lumMod val="85000"/>
                      </a:schemeClr>
                    </a:solidFill>
                  </a:tcPr>
                </a:tc>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lumMod val="50000"/>
                        <a:lumOff val="5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extLst>
                  <a:ext uri="{0D108BD9-81ED-4DB2-BD59-A6C34878D82A}">
                    <a16:rowId xmlns:a16="http://schemas.microsoft.com/office/drawing/2014/main" val="2430093482"/>
                  </a:ext>
                </a:extLst>
              </a:tr>
              <a:tr h="370840">
                <a:tc>
                  <a:txBody>
                    <a:bodyPr/>
                    <a:lstStyle/>
                    <a:p>
                      <a:endParaRPr lang="en-US" dirty="0"/>
                    </a:p>
                  </a:txBody>
                  <a:tcPr/>
                </a:tc>
                <a:tc>
                  <a:txBody>
                    <a:bodyPr/>
                    <a:lstStyle/>
                    <a:p>
                      <a:endParaRPr lang="en-US" dirty="0"/>
                    </a:p>
                  </a:txBody>
                  <a:tcPr>
                    <a:solidFill>
                      <a:schemeClr val="tx1">
                        <a:lumMod val="50000"/>
                        <a:lumOff val="50000"/>
                      </a:schemeClr>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tx1"/>
                    </a:solidFill>
                  </a:tcPr>
                </a:tc>
                <a:extLst>
                  <a:ext uri="{0D108BD9-81ED-4DB2-BD59-A6C34878D82A}">
                    <a16:rowId xmlns:a16="http://schemas.microsoft.com/office/drawing/2014/main" val="77798202"/>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40586F2-F349-76B1-6117-0D0D959DC790}"/>
                  </a:ext>
                </a:extLst>
              </p:cNvPr>
              <p:cNvSpPr txBox="1"/>
              <p:nvPr/>
            </p:nvSpPr>
            <p:spPr>
              <a:xfrm>
                <a:off x="955288" y="4579258"/>
                <a:ext cx="5751532" cy="66524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𝐷</m:t>
                              </m:r>
                            </m:e>
                          </m:acc>
                        </m:e>
                        <m:sub>
                          <m:r>
                            <a:rPr lang="en-US" sz="3600" i="1">
                              <a:latin typeface="Cambria Math" panose="02040503050406030204" pitchFamily="18" charset="0"/>
                              <a:ea typeface="Cambria Math" panose="02040503050406030204" pitchFamily="18" charset="0"/>
                            </a:rPr>
                            <m:t>𝑡</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Sup>
                        <m:sSubSupPr>
                          <m:ctrlPr>
                            <a:rPr lang="en-US" sz="3600" i="1">
                              <a:latin typeface="Cambria Math" panose="02040503050406030204" pitchFamily="18" charset="0"/>
                            </a:rPr>
                          </m:ctrlPr>
                        </m:sSubSupPr>
                        <m:e>
                          <m:r>
                            <a:rPr lang="en-US" sz="3600" i="1">
                              <a:latin typeface="Cambria Math" panose="02040503050406030204" pitchFamily="18" charset="0"/>
                            </a:rPr>
                            <m:t>𝐷</m:t>
                          </m:r>
                        </m:e>
                        <m:sub>
                          <m:r>
                            <a:rPr lang="en-US" sz="3600" i="1">
                              <a:latin typeface="Cambria Math" panose="02040503050406030204" pitchFamily="18" charset="0"/>
                              <a:ea typeface="Cambria Math" panose="02040503050406030204" pitchFamily="18" charset="0"/>
                            </a:rPr>
                            <m:t>𝑡</m:t>
                          </m:r>
                          <m:r>
                            <a:rPr lang="en-US" sz="3600" i="1">
                              <a:latin typeface="Cambria Math" panose="02040503050406030204" pitchFamily="18" charset="0"/>
                              <a:ea typeface="Cambria Math" panose="02040503050406030204" pitchFamily="18" charset="0"/>
                            </a:rPr>
                            <m:t>×6</m:t>
                          </m:r>
                        </m:sub>
                        <m:sup>
                          <m:r>
                            <a:rPr lang="en-US" sz="3600" i="1">
                              <a:latin typeface="Cambria Math" panose="02040503050406030204" pitchFamily="18" charset="0"/>
                            </a:rPr>
                            <m:t>𝑇</m:t>
                          </m:r>
                        </m:sup>
                      </m:sSubSup>
                      <m:sSub>
                        <m:sSubPr>
                          <m:ctrlPr>
                            <a:rPr lang="en-US" sz="3600" i="1">
                              <a:latin typeface="Cambria Math" panose="02040503050406030204" pitchFamily="18" charset="0"/>
                            </a:rPr>
                          </m:ctrlPr>
                        </m:sSubPr>
                        <m:e>
                          <m:r>
                            <a:rPr lang="en-US" sz="3600" i="1">
                              <a:latin typeface="Cambria Math" panose="02040503050406030204" pitchFamily="18" charset="0"/>
                            </a:rPr>
                            <m:t>𝑉</m:t>
                          </m:r>
                        </m:e>
                        <m:sub>
                          <m:r>
                            <a:rPr lang="en-US" sz="3600" b="0" i="1" smtClean="0">
                              <a:latin typeface="Cambria Math" panose="02040503050406030204" pitchFamily="18" charset="0"/>
                            </a:rPr>
                            <m:t>6</m:t>
                          </m:r>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2</m:t>
                          </m:r>
                        </m:sub>
                      </m:sSub>
                    </m:oMath>
                  </m:oMathPara>
                </a14:m>
                <a:endParaRPr lang="en-US" sz="3600" dirty="0"/>
              </a:p>
            </p:txBody>
          </p:sp>
        </mc:Choice>
        <mc:Fallback xmlns="">
          <p:sp>
            <p:nvSpPr>
              <p:cNvPr id="42" name="TextBox 41">
                <a:extLst>
                  <a:ext uri="{FF2B5EF4-FFF2-40B4-BE49-F238E27FC236}">
                    <a16:creationId xmlns:a16="http://schemas.microsoft.com/office/drawing/2014/main" id="{740586F2-F349-76B1-6117-0D0D959DC790}"/>
                  </a:ext>
                </a:extLst>
              </p:cNvPr>
              <p:cNvSpPr txBox="1">
                <a:spLocks noRot="1" noChangeAspect="1" noMove="1" noResize="1" noEditPoints="1" noAdjustHandles="1" noChangeArrowheads="1" noChangeShapeType="1" noTextEdit="1"/>
              </p:cNvSpPr>
              <p:nvPr/>
            </p:nvSpPr>
            <p:spPr>
              <a:xfrm>
                <a:off x="955288" y="4579258"/>
                <a:ext cx="5751532" cy="66524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2B86DB4-56A2-6347-D647-3FDA7690555D}"/>
                  </a:ext>
                </a:extLst>
              </p:cNvPr>
              <p:cNvSpPr txBox="1"/>
              <p:nvPr/>
            </p:nvSpPr>
            <p:spPr>
              <a:xfrm>
                <a:off x="1911869" y="1248151"/>
                <a:ext cx="103925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i="1">
                              <a:latin typeface="Cambria Math" panose="02040503050406030204" pitchFamily="18" charset="0"/>
                            </a:rPr>
                            <m:t>𝐷</m:t>
                          </m:r>
                        </m:e>
                        <m:sub>
                          <m:r>
                            <a:rPr lang="en-US" sz="3600" b="0" i="1" smtClean="0">
                              <a:latin typeface="Cambria Math" panose="02040503050406030204" pitchFamily="18" charset="0"/>
                            </a:rPr>
                            <m:t>6</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𝑡</m:t>
                          </m:r>
                        </m:sub>
                      </m:sSub>
                    </m:oMath>
                  </m:oMathPara>
                </a14:m>
                <a:endParaRPr lang="en-US" sz="3600" dirty="0"/>
              </a:p>
            </p:txBody>
          </p:sp>
        </mc:Choice>
        <mc:Fallback xmlns="">
          <p:sp>
            <p:nvSpPr>
              <p:cNvPr id="43" name="TextBox 42">
                <a:extLst>
                  <a:ext uri="{FF2B5EF4-FFF2-40B4-BE49-F238E27FC236}">
                    <a16:creationId xmlns:a16="http://schemas.microsoft.com/office/drawing/2014/main" id="{92B86DB4-56A2-6347-D647-3FDA7690555D}"/>
                  </a:ext>
                </a:extLst>
              </p:cNvPr>
              <p:cNvSpPr txBox="1">
                <a:spLocks noRot="1" noChangeAspect="1" noMove="1" noResize="1" noEditPoints="1" noAdjustHandles="1" noChangeArrowheads="1" noChangeShapeType="1" noTextEdit="1"/>
              </p:cNvSpPr>
              <p:nvPr/>
            </p:nvSpPr>
            <p:spPr>
              <a:xfrm>
                <a:off x="1911869" y="1248151"/>
                <a:ext cx="1039259"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7046B9F-E6F7-6F1F-DB69-37966E841616}"/>
                  </a:ext>
                </a:extLst>
              </p:cNvPr>
              <p:cNvSpPr txBox="1"/>
              <p:nvPr/>
            </p:nvSpPr>
            <p:spPr>
              <a:xfrm>
                <a:off x="4226560" y="1246099"/>
                <a:ext cx="1009444" cy="565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b="0" i="1" smtClean="0">
                              <a:latin typeface="Cambria Math" panose="02040503050406030204" pitchFamily="18" charset="0"/>
                            </a:rPr>
                            <m:t>𝐷</m:t>
                          </m:r>
                        </m:e>
                        <m:sub>
                          <m:r>
                            <a:rPr lang="en-US" sz="3600" i="1">
                              <a:latin typeface="Cambria Math" panose="02040503050406030204" pitchFamily="18" charset="0"/>
                              <a:ea typeface="Cambria Math" panose="02040503050406030204" pitchFamily="18" charset="0"/>
                            </a:rPr>
                            <m:t>𝑡</m:t>
                          </m:r>
                          <m:r>
                            <a:rPr lang="en-US" sz="3600" i="1">
                              <a:latin typeface="Cambria Math" panose="02040503050406030204" pitchFamily="18" charset="0"/>
                              <a:ea typeface="Cambria Math" panose="02040503050406030204" pitchFamily="18" charset="0"/>
                            </a:rPr>
                            <m:t>×6</m:t>
                          </m:r>
                        </m:sub>
                        <m:sup>
                          <m:r>
                            <a:rPr lang="en-US" sz="3600" b="0" i="1" smtClean="0">
                              <a:latin typeface="Cambria Math" panose="02040503050406030204" pitchFamily="18" charset="0"/>
                            </a:rPr>
                            <m:t>𝑇</m:t>
                          </m:r>
                        </m:sup>
                      </m:sSubSup>
                    </m:oMath>
                  </m:oMathPara>
                </a14:m>
                <a:endParaRPr lang="en-US" sz="3600" dirty="0"/>
              </a:p>
            </p:txBody>
          </p:sp>
        </mc:Choice>
        <mc:Fallback xmlns="">
          <p:sp>
            <p:nvSpPr>
              <p:cNvPr id="46" name="TextBox 45">
                <a:extLst>
                  <a:ext uri="{FF2B5EF4-FFF2-40B4-BE49-F238E27FC236}">
                    <a16:creationId xmlns:a16="http://schemas.microsoft.com/office/drawing/2014/main" id="{17046B9F-E6F7-6F1F-DB69-37966E841616}"/>
                  </a:ext>
                </a:extLst>
              </p:cNvPr>
              <p:cNvSpPr txBox="1">
                <a:spLocks noRot="1" noChangeAspect="1" noMove="1" noResize="1" noEditPoints="1" noAdjustHandles="1" noChangeArrowheads="1" noChangeShapeType="1" noTextEdit="1"/>
              </p:cNvSpPr>
              <p:nvPr/>
            </p:nvSpPr>
            <p:spPr>
              <a:xfrm>
                <a:off x="4226560" y="1246099"/>
                <a:ext cx="1009444" cy="565283"/>
              </a:xfrm>
              <a:prstGeom prst="rect">
                <a:avLst/>
              </a:prstGeom>
              <a:blipFill>
                <a:blip r:embed="rId4"/>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AC1174C9-F555-1401-03D0-C7C817C7503B}"/>
              </a:ext>
            </a:extLst>
          </p:cNvPr>
          <p:cNvCxnSpPr/>
          <p:nvPr/>
        </p:nvCxnSpPr>
        <p:spPr>
          <a:xfrm>
            <a:off x="3063240" y="1564640"/>
            <a:ext cx="965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EAE0E5BA-FC3D-FA70-B3A3-99A24B868F7C}"/>
              </a:ext>
            </a:extLst>
          </p:cNvPr>
          <p:cNvGraphicFramePr>
            <a:graphicFrameLocks noGrp="1"/>
          </p:cNvGraphicFramePr>
          <p:nvPr>
            <p:extLst>
              <p:ext uri="{D42A27DB-BD31-4B8C-83A1-F6EECF244321}">
                <p14:modId xmlns:p14="http://schemas.microsoft.com/office/powerpoint/2010/main" val="908752673"/>
              </p:ext>
            </p:extLst>
          </p:nvPr>
        </p:nvGraphicFramePr>
        <p:xfrm>
          <a:off x="320442" y="5528945"/>
          <a:ext cx="6583680" cy="741680"/>
        </p:xfrm>
        <a:graphic>
          <a:graphicData uri="http://schemas.openxmlformats.org/drawingml/2006/table">
            <a:tbl>
              <a:tblPr firstRow="1" bandRow="1">
                <a:tableStyleId>{5940675A-B579-460E-94D1-54222C63F5DA}</a:tableStyleId>
              </a:tblPr>
              <a:tblGrid>
                <a:gridCol w="658368">
                  <a:extLst>
                    <a:ext uri="{9D8B030D-6E8A-4147-A177-3AD203B41FA5}">
                      <a16:colId xmlns:a16="http://schemas.microsoft.com/office/drawing/2014/main" val="3430578606"/>
                    </a:ext>
                  </a:extLst>
                </a:gridCol>
                <a:gridCol w="658368">
                  <a:extLst>
                    <a:ext uri="{9D8B030D-6E8A-4147-A177-3AD203B41FA5}">
                      <a16:colId xmlns:a16="http://schemas.microsoft.com/office/drawing/2014/main" val="2325076001"/>
                    </a:ext>
                  </a:extLst>
                </a:gridCol>
                <a:gridCol w="658368">
                  <a:extLst>
                    <a:ext uri="{9D8B030D-6E8A-4147-A177-3AD203B41FA5}">
                      <a16:colId xmlns:a16="http://schemas.microsoft.com/office/drawing/2014/main" val="731210255"/>
                    </a:ext>
                  </a:extLst>
                </a:gridCol>
                <a:gridCol w="658368">
                  <a:extLst>
                    <a:ext uri="{9D8B030D-6E8A-4147-A177-3AD203B41FA5}">
                      <a16:colId xmlns:a16="http://schemas.microsoft.com/office/drawing/2014/main" val="3296704802"/>
                    </a:ext>
                  </a:extLst>
                </a:gridCol>
                <a:gridCol w="658368">
                  <a:extLst>
                    <a:ext uri="{9D8B030D-6E8A-4147-A177-3AD203B41FA5}">
                      <a16:colId xmlns:a16="http://schemas.microsoft.com/office/drawing/2014/main" val="1602775317"/>
                    </a:ext>
                  </a:extLst>
                </a:gridCol>
                <a:gridCol w="658368">
                  <a:extLst>
                    <a:ext uri="{9D8B030D-6E8A-4147-A177-3AD203B41FA5}">
                      <a16:colId xmlns:a16="http://schemas.microsoft.com/office/drawing/2014/main" val="2469439708"/>
                    </a:ext>
                  </a:extLst>
                </a:gridCol>
                <a:gridCol w="658368">
                  <a:extLst>
                    <a:ext uri="{9D8B030D-6E8A-4147-A177-3AD203B41FA5}">
                      <a16:colId xmlns:a16="http://schemas.microsoft.com/office/drawing/2014/main" val="3324810816"/>
                    </a:ext>
                  </a:extLst>
                </a:gridCol>
                <a:gridCol w="658368">
                  <a:extLst>
                    <a:ext uri="{9D8B030D-6E8A-4147-A177-3AD203B41FA5}">
                      <a16:colId xmlns:a16="http://schemas.microsoft.com/office/drawing/2014/main" val="2619493660"/>
                    </a:ext>
                  </a:extLst>
                </a:gridCol>
                <a:gridCol w="658368">
                  <a:extLst>
                    <a:ext uri="{9D8B030D-6E8A-4147-A177-3AD203B41FA5}">
                      <a16:colId xmlns:a16="http://schemas.microsoft.com/office/drawing/2014/main" val="2311300204"/>
                    </a:ext>
                  </a:extLst>
                </a:gridCol>
                <a:gridCol w="658368">
                  <a:extLst>
                    <a:ext uri="{9D8B030D-6E8A-4147-A177-3AD203B41FA5}">
                      <a16:colId xmlns:a16="http://schemas.microsoft.com/office/drawing/2014/main" val="245147941"/>
                    </a:ext>
                  </a:extLst>
                </a:gridCol>
              </a:tblGrid>
              <a:tr h="370840">
                <a:tc>
                  <a:txBody>
                    <a:bodyPr/>
                    <a:lstStyle/>
                    <a:p>
                      <a:endParaRPr lang="en-US" dirty="0"/>
                    </a:p>
                  </a:txBody>
                  <a:tcPr>
                    <a:solidFill>
                      <a:schemeClr val="bg1"/>
                    </a:solidFill>
                  </a:tcPr>
                </a:tc>
                <a:tc>
                  <a:txBody>
                    <a:bodyPr/>
                    <a:lstStyle/>
                    <a:p>
                      <a:endParaRPr lang="en-US" dirty="0">
                        <a:solidFill>
                          <a:schemeClr val="tx1"/>
                        </a:solidFill>
                      </a:endParaRPr>
                    </a:p>
                  </a:txBody>
                  <a:tcPr>
                    <a:solidFill>
                      <a:schemeClr val="tx1">
                        <a:lumMod val="85000"/>
                        <a:lumOff val="1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a:p>
                  </a:txBody>
                  <a:tcPr>
                    <a:solidFill>
                      <a:schemeClr val="bg1"/>
                    </a:solidFill>
                  </a:tcPr>
                </a:tc>
                <a:tc>
                  <a:txBody>
                    <a:bodyPr/>
                    <a:lstStyle/>
                    <a:p>
                      <a:endParaRPr lang="en-US" dirty="0"/>
                    </a:p>
                  </a:txBody>
                  <a:tcPr>
                    <a:solidFill>
                      <a:schemeClr val="tx1">
                        <a:lumMod val="85000"/>
                        <a:lumOff val="1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4130361259"/>
                  </a:ext>
                </a:extLst>
              </a:tr>
              <a:tr h="370840">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extLst>
                  <a:ext uri="{0D108BD9-81ED-4DB2-BD59-A6C34878D82A}">
                    <a16:rowId xmlns:a16="http://schemas.microsoft.com/office/drawing/2014/main" val="1419338049"/>
                  </a:ext>
                </a:extLst>
              </a:tr>
            </a:tbl>
          </a:graphicData>
        </a:graphic>
      </p:graphicFrame>
      <p:grpSp>
        <p:nvGrpSpPr>
          <p:cNvPr id="47" name="Group 46">
            <a:extLst>
              <a:ext uri="{FF2B5EF4-FFF2-40B4-BE49-F238E27FC236}">
                <a16:creationId xmlns:a16="http://schemas.microsoft.com/office/drawing/2014/main" id="{476C07E2-66D0-1ED7-F474-AD10335A26B7}"/>
              </a:ext>
            </a:extLst>
          </p:cNvPr>
          <p:cNvGrpSpPr/>
          <p:nvPr/>
        </p:nvGrpSpPr>
        <p:grpSpPr>
          <a:xfrm>
            <a:off x="8110612" y="2103262"/>
            <a:ext cx="794657" cy="2078619"/>
            <a:chOff x="8884177" y="2026383"/>
            <a:chExt cx="794657" cy="2078619"/>
          </a:xfrm>
        </p:grpSpPr>
        <p:cxnSp>
          <p:nvCxnSpPr>
            <p:cNvPr id="5" name="Straight Arrow Connector 4">
              <a:extLst>
                <a:ext uri="{FF2B5EF4-FFF2-40B4-BE49-F238E27FC236}">
                  <a16:creationId xmlns:a16="http://schemas.microsoft.com/office/drawing/2014/main" id="{9CBCE974-185B-975F-703B-F792A7FB8ED4}"/>
                </a:ext>
              </a:extLst>
            </p:cNvPr>
            <p:cNvCxnSpPr/>
            <p:nvPr/>
          </p:nvCxnSpPr>
          <p:spPr>
            <a:xfrm flipV="1">
              <a:off x="8936105" y="2026383"/>
              <a:ext cx="0" cy="207861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3820A7B-65BA-CBC1-4627-5CE3C5A468B4}"/>
                </a:ext>
              </a:extLst>
            </p:cNvPr>
            <p:cNvSpPr/>
            <p:nvPr/>
          </p:nvSpPr>
          <p:spPr>
            <a:xfrm>
              <a:off x="9229617" y="2093606"/>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3CABA11-9502-DF41-AB7B-01312D4D24D7}"/>
                </a:ext>
              </a:extLst>
            </p:cNvPr>
            <p:cNvSpPr/>
            <p:nvPr/>
          </p:nvSpPr>
          <p:spPr>
            <a:xfrm>
              <a:off x="9229617" y="2447898"/>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2E3172E-392E-BC7F-3E34-1A335FFCE369}"/>
                </a:ext>
              </a:extLst>
            </p:cNvPr>
            <p:cNvSpPr/>
            <p:nvPr/>
          </p:nvSpPr>
          <p:spPr>
            <a:xfrm>
              <a:off x="9554737" y="2802190"/>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A3912AF-39F7-B804-73AD-BC43BA06E229}"/>
                </a:ext>
              </a:extLst>
            </p:cNvPr>
            <p:cNvSpPr/>
            <p:nvPr/>
          </p:nvSpPr>
          <p:spPr>
            <a:xfrm>
              <a:off x="8884177" y="3156482"/>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38F336-E915-9438-294B-531999F34D01}"/>
                </a:ext>
              </a:extLst>
            </p:cNvPr>
            <p:cNvSpPr/>
            <p:nvPr/>
          </p:nvSpPr>
          <p:spPr>
            <a:xfrm>
              <a:off x="8884177" y="351077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244AAC3-E777-065F-3CAF-A44193C27C65}"/>
                </a:ext>
              </a:extLst>
            </p:cNvPr>
            <p:cNvSpPr/>
            <p:nvPr/>
          </p:nvSpPr>
          <p:spPr>
            <a:xfrm>
              <a:off x="8884177" y="386506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B675D8C-E767-DD7A-CB47-FFB99CBB15AD}"/>
                </a:ext>
              </a:extLst>
            </p:cNvPr>
            <p:cNvCxnSpPr>
              <a:stCxn id="11" idx="2"/>
            </p:cNvCxnSpPr>
            <p:nvPr/>
          </p:nvCxnSpPr>
          <p:spPr>
            <a:xfrm flipH="1">
              <a:off x="8936105" y="2864239"/>
              <a:ext cx="618632" cy="8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015978D-FA48-58FA-BF61-AA476406DDA0}"/>
                </a:ext>
              </a:extLst>
            </p:cNvPr>
            <p:cNvCxnSpPr>
              <a:stCxn id="10" idx="2"/>
            </p:cNvCxnSpPr>
            <p:nvPr/>
          </p:nvCxnSpPr>
          <p:spPr>
            <a:xfrm flipH="1" flipV="1">
              <a:off x="8936105" y="2508250"/>
              <a:ext cx="293512" cy="16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42B0432-95EA-C61D-7E72-6B429D9A0CD8}"/>
                </a:ext>
              </a:extLst>
            </p:cNvPr>
            <p:cNvCxnSpPr>
              <a:stCxn id="9" idx="2"/>
            </p:cNvCxnSpPr>
            <p:nvPr/>
          </p:nvCxnSpPr>
          <p:spPr>
            <a:xfrm flipH="1" flipV="1">
              <a:off x="8936105" y="2155654"/>
              <a:ext cx="29351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579B8AD-2A9E-6DE2-EE3F-0D7071548FFD}"/>
              </a:ext>
            </a:extLst>
          </p:cNvPr>
          <p:cNvGrpSpPr/>
          <p:nvPr/>
        </p:nvGrpSpPr>
        <p:grpSpPr>
          <a:xfrm>
            <a:off x="9996697" y="2103262"/>
            <a:ext cx="801854" cy="2078619"/>
            <a:chOff x="9803657" y="2136873"/>
            <a:chExt cx="801854" cy="2078619"/>
          </a:xfrm>
        </p:grpSpPr>
        <p:cxnSp>
          <p:nvCxnSpPr>
            <p:cNvPr id="50" name="Straight Arrow Connector 49">
              <a:extLst>
                <a:ext uri="{FF2B5EF4-FFF2-40B4-BE49-F238E27FC236}">
                  <a16:creationId xmlns:a16="http://schemas.microsoft.com/office/drawing/2014/main" id="{FC90DD8D-7C1D-543E-F228-A5733DE8C556}"/>
                </a:ext>
              </a:extLst>
            </p:cNvPr>
            <p:cNvCxnSpPr/>
            <p:nvPr/>
          </p:nvCxnSpPr>
          <p:spPr>
            <a:xfrm>
              <a:off x="9855585" y="2136873"/>
              <a:ext cx="0" cy="207861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1980233-17F8-D439-5BB2-93A9AD8E43E4}"/>
                </a:ext>
              </a:extLst>
            </p:cNvPr>
            <p:cNvSpPr/>
            <p:nvPr/>
          </p:nvSpPr>
          <p:spPr>
            <a:xfrm flipV="1">
              <a:off x="10481414" y="4024172"/>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E2300E7B-CA19-0874-BA6C-D19CBFD08E3B}"/>
                </a:ext>
              </a:extLst>
            </p:cNvPr>
            <p:cNvSpPr/>
            <p:nvPr/>
          </p:nvSpPr>
          <p:spPr>
            <a:xfrm flipV="1">
              <a:off x="10473792" y="3669880"/>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D706F4-BA18-4EF0-A469-059B076D09F4}"/>
                </a:ext>
              </a:extLst>
            </p:cNvPr>
            <p:cNvSpPr/>
            <p:nvPr/>
          </p:nvSpPr>
          <p:spPr>
            <a:xfrm flipV="1">
              <a:off x="10474217" y="3315588"/>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CD575FE-6825-50F4-9244-D746223C7B31}"/>
                </a:ext>
              </a:extLst>
            </p:cNvPr>
            <p:cNvSpPr/>
            <p:nvPr/>
          </p:nvSpPr>
          <p:spPr>
            <a:xfrm flipV="1">
              <a:off x="9803657" y="2961296"/>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E82C41F-7CD8-E9E9-043A-FDA9E52FEF34}"/>
                </a:ext>
              </a:extLst>
            </p:cNvPr>
            <p:cNvSpPr/>
            <p:nvPr/>
          </p:nvSpPr>
          <p:spPr>
            <a:xfrm flipV="1">
              <a:off x="9803657" y="260700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A4641A-7E3B-CA88-E85F-FB1EC5697B03}"/>
                </a:ext>
              </a:extLst>
            </p:cNvPr>
            <p:cNvSpPr/>
            <p:nvPr/>
          </p:nvSpPr>
          <p:spPr>
            <a:xfrm flipV="1">
              <a:off x="9803657" y="225271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2F69CD97-B184-9CBA-F51D-A21AC15C304F}"/>
                </a:ext>
              </a:extLst>
            </p:cNvPr>
            <p:cNvCxnSpPr>
              <a:stCxn id="53" idx="2"/>
            </p:cNvCxnSpPr>
            <p:nvPr/>
          </p:nvCxnSpPr>
          <p:spPr>
            <a:xfrm flipH="1" flipV="1">
              <a:off x="9855585" y="3376755"/>
              <a:ext cx="618632" cy="8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F3B2A68-7FDA-0399-A74C-4FA857AD5665}"/>
                </a:ext>
              </a:extLst>
            </p:cNvPr>
            <p:cNvCxnSpPr>
              <a:cxnSpLocks/>
              <a:stCxn id="52" idx="2"/>
            </p:cNvCxnSpPr>
            <p:nvPr/>
          </p:nvCxnSpPr>
          <p:spPr>
            <a:xfrm flipH="1">
              <a:off x="9855585" y="3731928"/>
              <a:ext cx="6182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31546AC-E58E-5514-1389-5144CA9A2C65}"/>
                </a:ext>
              </a:extLst>
            </p:cNvPr>
            <p:cNvCxnSpPr>
              <a:cxnSpLocks/>
              <a:stCxn id="51" idx="2"/>
            </p:cNvCxnSpPr>
            <p:nvPr/>
          </p:nvCxnSpPr>
          <p:spPr>
            <a:xfrm flipH="1">
              <a:off x="9855585" y="4086220"/>
              <a:ext cx="625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2304DB95-B711-9903-0303-158ADB36B5F5}"/>
              </a:ext>
            </a:extLst>
          </p:cNvPr>
          <p:cNvSpPr txBox="1"/>
          <p:nvPr/>
        </p:nvSpPr>
        <p:spPr>
          <a:xfrm>
            <a:off x="7816536" y="1243993"/>
            <a:ext cx="2719384" cy="584775"/>
          </a:xfrm>
          <a:prstGeom prst="rect">
            <a:avLst/>
          </a:prstGeom>
          <a:noFill/>
        </p:spPr>
        <p:txBody>
          <a:bodyPr wrap="square">
            <a:spAutoFit/>
          </a:bodyPr>
          <a:lstStyle/>
          <a:p>
            <a:pPr algn="ctr"/>
            <a:r>
              <a:rPr lang="en-US" sz="3200" dirty="0">
                <a:latin typeface="Helvetica" panose="020B0500000000000000" pitchFamily="34" charset="0"/>
              </a:rPr>
              <a:t>Eigenvectors</a:t>
            </a:r>
            <a:endParaRPr lang="en-US" sz="3200" dirty="0"/>
          </a:p>
        </p:txBody>
      </p:sp>
      <p:sp>
        <p:nvSpPr>
          <p:cNvPr id="67" name="Freeform: Shape 66">
            <a:extLst>
              <a:ext uri="{FF2B5EF4-FFF2-40B4-BE49-F238E27FC236}">
                <a16:creationId xmlns:a16="http://schemas.microsoft.com/office/drawing/2014/main" id="{5F88ED02-C4B7-99A2-0F20-165BADE757B3}"/>
              </a:ext>
            </a:extLst>
          </p:cNvPr>
          <p:cNvSpPr/>
          <p:nvPr/>
        </p:nvSpPr>
        <p:spPr>
          <a:xfrm>
            <a:off x="7035800" y="4404360"/>
            <a:ext cx="1127760" cy="1275080"/>
          </a:xfrm>
          <a:custGeom>
            <a:avLst/>
            <a:gdLst>
              <a:gd name="connsiteX0" fmla="*/ 1127760 w 1127760"/>
              <a:gd name="connsiteY0" fmla="*/ 0 h 1275080"/>
              <a:gd name="connsiteX1" fmla="*/ 1127760 w 1127760"/>
              <a:gd name="connsiteY1" fmla="*/ 1264920 h 1275080"/>
              <a:gd name="connsiteX2" fmla="*/ 0 w 1127760"/>
              <a:gd name="connsiteY2" fmla="*/ 1275080 h 1275080"/>
            </a:gdLst>
            <a:ahLst/>
            <a:cxnLst>
              <a:cxn ang="0">
                <a:pos x="connsiteX0" y="connsiteY0"/>
              </a:cxn>
              <a:cxn ang="0">
                <a:pos x="connsiteX1" y="connsiteY1"/>
              </a:cxn>
              <a:cxn ang="0">
                <a:pos x="connsiteX2" y="connsiteY2"/>
              </a:cxn>
            </a:cxnLst>
            <a:rect l="l" t="t" r="r" b="b"/>
            <a:pathLst>
              <a:path w="1127760" h="1275080">
                <a:moveTo>
                  <a:pt x="1127760" y="0"/>
                </a:moveTo>
                <a:lnTo>
                  <a:pt x="1127760" y="1264920"/>
                </a:lnTo>
                <a:lnTo>
                  <a:pt x="0" y="1275080"/>
                </a:lnTo>
              </a:path>
            </a:pathLst>
          </a:custGeom>
          <a:noFill/>
          <a:ln w="19050">
            <a:solidFill>
              <a:schemeClr val="tx1"/>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41CEF338-04BF-1FE0-9CE7-5A89486AA995}"/>
              </a:ext>
            </a:extLst>
          </p:cNvPr>
          <p:cNvSpPr/>
          <p:nvPr/>
        </p:nvSpPr>
        <p:spPr>
          <a:xfrm>
            <a:off x="7035800" y="4404360"/>
            <a:ext cx="3011201" cy="1656080"/>
          </a:xfrm>
          <a:custGeom>
            <a:avLst/>
            <a:gdLst>
              <a:gd name="connsiteX0" fmla="*/ 1127760 w 1127760"/>
              <a:gd name="connsiteY0" fmla="*/ 0 h 1275080"/>
              <a:gd name="connsiteX1" fmla="*/ 1127760 w 1127760"/>
              <a:gd name="connsiteY1" fmla="*/ 1264920 h 1275080"/>
              <a:gd name="connsiteX2" fmla="*/ 0 w 1127760"/>
              <a:gd name="connsiteY2" fmla="*/ 1275080 h 1275080"/>
            </a:gdLst>
            <a:ahLst/>
            <a:cxnLst>
              <a:cxn ang="0">
                <a:pos x="connsiteX0" y="connsiteY0"/>
              </a:cxn>
              <a:cxn ang="0">
                <a:pos x="connsiteX1" y="connsiteY1"/>
              </a:cxn>
              <a:cxn ang="0">
                <a:pos x="connsiteX2" y="connsiteY2"/>
              </a:cxn>
            </a:cxnLst>
            <a:rect l="l" t="t" r="r" b="b"/>
            <a:pathLst>
              <a:path w="1127760" h="1275080">
                <a:moveTo>
                  <a:pt x="1127760" y="0"/>
                </a:moveTo>
                <a:lnTo>
                  <a:pt x="1127760" y="1264920"/>
                </a:lnTo>
                <a:lnTo>
                  <a:pt x="0" y="1275080"/>
                </a:lnTo>
              </a:path>
            </a:pathLst>
          </a:custGeom>
          <a:noFill/>
          <a:ln w="19050">
            <a:solidFill>
              <a:schemeClr val="tx1"/>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1183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4F05BA-6046-F778-9340-51037E4E49BA}"/>
              </a:ext>
            </a:extLst>
          </p:cNvPr>
          <p:cNvGrpSpPr/>
          <p:nvPr/>
        </p:nvGrpSpPr>
        <p:grpSpPr>
          <a:xfrm>
            <a:off x="2109249" y="1499368"/>
            <a:ext cx="7973502" cy="4112073"/>
            <a:chOff x="2031005" y="1499368"/>
            <a:chExt cx="7973502" cy="4112073"/>
          </a:xfrm>
        </p:grpSpPr>
        <p:sp>
          <p:nvSpPr>
            <p:cNvPr id="6" name="TextBox 5">
              <a:extLst>
                <a:ext uri="{FF2B5EF4-FFF2-40B4-BE49-F238E27FC236}">
                  <a16:creationId xmlns:a16="http://schemas.microsoft.com/office/drawing/2014/main" id="{D742529A-E160-4B10-ADD3-55F1207F8ABB}"/>
                </a:ext>
              </a:extLst>
            </p:cNvPr>
            <p:cNvSpPr txBox="1"/>
            <p:nvPr/>
          </p:nvSpPr>
          <p:spPr>
            <a:xfrm>
              <a:off x="2031005" y="1499368"/>
              <a:ext cx="4093614" cy="769441"/>
            </a:xfrm>
            <a:prstGeom prst="rect">
              <a:avLst/>
            </a:prstGeom>
            <a:noFill/>
          </p:spPr>
          <p:txBody>
            <a:bodyPr wrap="square">
              <a:spAutoFit/>
            </a:bodyPr>
            <a:lstStyle/>
            <a:p>
              <a:pPr algn="l"/>
              <a:r>
                <a:rPr lang="en-US" sz="4400" b="1" dirty="0">
                  <a:latin typeface="Helvetica" panose="020B0500000000000000" pitchFamily="34" charset="0"/>
                </a:rPr>
                <a:t>Truncation</a:t>
              </a:r>
            </a:p>
          </p:txBody>
        </p:sp>
        <p:pic>
          <p:nvPicPr>
            <p:cNvPr id="3" name="Picture 2">
              <a:extLst>
                <a:ext uri="{FF2B5EF4-FFF2-40B4-BE49-F238E27FC236}">
                  <a16:creationId xmlns:a16="http://schemas.microsoft.com/office/drawing/2014/main" id="{BCBD1A24-B340-2C3B-29E3-F1447FEA424F}"/>
                </a:ext>
              </a:extLst>
            </p:cNvPr>
            <p:cNvPicPr>
              <a:picLocks noChangeAspect="1"/>
            </p:cNvPicPr>
            <p:nvPr/>
          </p:nvPicPr>
          <p:blipFill>
            <a:blip r:embed="rId2"/>
            <a:stretch>
              <a:fillRect/>
            </a:stretch>
          </p:blipFill>
          <p:spPr>
            <a:xfrm>
              <a:off x="6608649" y="2230678"/>
              <a:ext cx="3280924" cy="3380763"/>
            </a:xfrm>
            <a:prstGeom prst="rect">
              <a:avLst/>
            </a:prstGeom>
          </p:spPr>
        </p:pic>
        <p:sp>
          <p:nvSpPr>
            <p:cNvPr id="4" name="TextBox 3">
              <a:extLst>
                <a:ext uri="{FF2B5EF4-FFF2-40B4-BE49-F238E27FC236}">
                  <a16:creationId xmlns:a16="http://schemas.microsoft.com/office/drawing/2014/main" id="{6D3B3604-E8B3-C1AD-05ED-322F4E7B837F}"/>
                </a:ext>
              </a:extLst>
            </p:cNvPr>
            <p:cNvSpPr txBox="1"/>
            <p:nvPr/>
          </p:nvSpPr>
          <p:spPr>
            <a:xfrm>
              <a:off x="6493715" y="1622479"/>
              <a:ext cx="3510792" cy="523220"/>
            </a:xfrm>
            <a:prstGeom prst="rect">
              <a:avLst/>
            </a:prstGeom>
            <a:noFill/>
          </p:spPr>
          <p:txBody>
            <a:bodyPr wrap="square" rtlCol="0">
              <a:spAutoFit/>
            </a:bodyPr>
            <a:lstStyle/>
            <a:p>
              <a:pPr algn="ctr"/>
              <a:r>
                <a:rPr lang="en-US" sz="2800" dirty="0">
                  <a:latin typeface="Helvetica" panose="020B0500000000000000" pitchFamily="34" charset="0"/>
                </a:rPr>
                <a:t>Elbow Rule</a:t>
              </a:r>
            </a:p>
          </p:txBody>
        </p:sp>
        <p:sp>
          <p:nvSpPr>
            <p:cNvPr id="5" name="TextBox 4">
              <a:extLst>
                <a:ext uri="{FF2B5EF4-FFF2-40B4-BE49-F238E27FC236}">
                  <a16:creationId xmlns:a16="http://schemas.microsoft.com/office/drawing/2014/main" id="{60AB20EE-15ED-6708-804A-53D87F3668A6}"/>
                </a:ext>
              </a:extLst>
            </p:cNvPr>
            <p:cNvSpPr txBox="1"/>
            <p:nvPr/>
          </p:nvSpPr>
          <p:spPr>
            <a:xfrm>
              <a:off x="2031005" y="2678069"/>
              <a:ext cx="4093614" cy="2862322"/>
            </a:xfrm>
            <a:prstGeom prst="rect">
              <a:avLst/>
            </a:prstGeom>
            <a:noFill/>
          </p:spPr>
          <p:txBody>
            <a:bodyPr wrap="square">
              <a:spAutoFit/>
            </a:bodyPr>
            <a:lstStyle/>
            <a:p>
              <a:r>
                <a:rPr lang="en-US" sz="2000" dirty="0">
                  <a:latin typeface="Helvetica" panose="020B0500000000000000" pitchFamily="34" charset="0"/>
                </a:rPr>
                <a:t>In Component Analysis, truncation refers to the process of reducing the dimensionality of the data by selecting only a subset of principal components. This is typically done by retaining the principal components that capture the most variance and discarding those that contribute the least.</a:t>
              </a:r>
            </a:p>
          </p:txBody>
        </p:sp>
      </p:grpSp>
    </p:spTree>
    <p:extLst>
      <p:ext uri="{BB962C8B-B14F-4D97-AF65-F5344CB8AC3E}">
        <p14:creationId xmlns:p14="http://schemas.microsoft.com/office/powerpoint/2010/main" val="20525313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1541780" y="543061"/>
            <a:ext cx="9108440" cy="769441"/>
          </a:xfrm>
          <a:prstGeom prst="rect">
            <a:avLst/>
          </a:prstGeom>
          <a:noFill/>
        </p:spPr>
        <p:txBody>
          <a:bodyPr wrap="square">
            <a:spAutoFit/>
          </a:bodyPr>
          <a:lstStyle/>
          <a:p>
            <a:pPr algn="ctr"/>
            <a:r>
              <a:rPr lang="en-US" sz="4400" b="1" i="0" u="none" strike="noStrike" dirty="0">
                <a:effectLst/>
                <a:latin typeface="Helvetica" panose="020B0500000000000000" pitchFamily="34" charset="0"/>
              </a:rPr>
              <a:t>Marchenko–</a:t>
            </a:r>
            <a:r>
              <a:rPr lang="en-US" sz="4400" b="1" i="0" u="none" strike="noStrike" dirty="0" err="1">
                <a:effectLst/>
                <a:latin typeface="Helvetica" panose="020B0500000000000000" pitchFamily="34" charset="0"/>
              </a:rPr>
              <a:t>Pastur</a:t>
            </a:r>
            <a:r>
              <a:rPr lang="en-US" sz="4400" b="1" i="0" u="none" strike="noStrike" dirty="0">
                <a:effectLst/>
                <a:latin typeface="Helvetica" panose="020B0500000000000000" pitchFamily="34" charset="0"/>
              </a:rPr>
              <a:t> distribution</a:t>
            </a:r>
            <a:endParaRPr lang="en-US" sz="4400" b="1" dirty="0">
              <a:latin typeface="Helvetica" panose="020B0500000000000000" pitchFamily="34" charset="0"/>
            </a:endParaRPr>
          </a:p>
        </p:txBody>
      </p:sp>
      <p:pic>
        <p:nvPicPr>
          <p:cNvPr id="4" name="Picture 3">
            <a:extLst>
              <a:ext uri="{FF2B5EF4-FFF2-40B4-BE49-F238E27FC236}">
                <a16:creationId xmlns:a16="http://schemas.microsoft.com/office/drawing/2014/main" id="{07FE1B56-A88A-B22B-0CA9-7496838FAFC5}"/>
              </a:ext>
            </a:extLst>
          </p:cNvPr>
          <p:cNvPicPr>
            <a:picLocks noChangeAspect="1"/>
          </p:cNvPicPr>
          <p:nvPr/>
        </p:nvPicPr>
        <p:blipFill>
          <a:blip r:embed="rId2"/>
          <a:stretch>
            <a:fillRect/>
          </a:stretch>
        </p:blipFill>
        <p:spPr>
          <a:xfrm>
            <a:off x="733103" y="1495525"/>
            <a:ext cx="5690640" cy="4531360"/>
          </a:xfrm>
          <a:prstGeom prst="rect">
            <a:avLst/>
          </a:prstGeom>
        </p:spPr>
      </p:pic>
      <p:sp>
        <p:nvSpPr>
          <p:cNvPr id="7" name="TextBox 6">
            <a:extLst>
              <a:ext uri="{FF2B5EF4-FFF2-40B4-BE49-F238E27FC236}">
                <a16:creationId xmlns:a16="http://schemas.microsoft.com/office/drawing/2014/main" id="{ED61B528-9317-EA8F-FFC6-A7FEF449966E}"/>
              </a:ext>
            </a:extLst>
          </p:cNvPr>
          <p:cNvSpPr txBox="1"/>
          <p:nvPr/>
        </p:nvSpPr>
        <p:spPr>
          <a:xfrm>
            <a:off x="733103" y="6262856"/>
            <a:ext cx="5501640" cy="307777"/>
          </a:xfrm>
          <a:prstGeom prst="rect">
            <a:avLst/>
          </a:prstGeom>
          <a:noFill/>
        </p:spPr>
        <p:txBody>
          <a:bodyPr wrap="square">
            <a:spAutoFit/>
          </a:bodyPr>
          <a:lstStyle/>
          <a:p>
            <a:r>
              <a:rPr lang="en-US" sz="1400" dirty="0">
                <a:latin typeface="+mj-lt"/>
              </a:rPr>
              <a:t>https://people.math.wisc.edu/~valko/courses/833/2009f/lec_6_7.pdf</a:t>
            </a:r>
          </a:p>
        </p:txBody>
      </p:sp>
      <p:grpSp>
        <p:nvGrpSpPr>
          <p:cNvPr id="35" name="Group 34">
            <a:extLst>
              <a:ext uri="{FF2B5EF4-FFF2-40B4-BE49-F238E27FC236}">
                <a16:creationId xmlns:a16="http://schemas.microsoft.com/office/drawing/2014/main" id="{CCC70AE3-91AF-0BBA-DE1C-97766E4D895B}"/>
              </a:ext>
            </a:extLst>
          </p:cNvPr>
          <p:cNvGrpSpPr/>
          <p:nvPr/>
        </p:nvGrpSpPr>
        <p:grpSpPr>
          <a:xfrm>
            <a:off x="7600866" y="2710424"/>
            <a:ext cx="3422388" cy="2101561"/>
            <a:chOff x="7707918" y="2426505"/>
            <a:chExt cx="3422388" cy="2101561"/>
          </a:xfrm>
        </p:grpSpPr>
        <p:cxnSp>
          <p:nvCxnSpPr>
            <p:cNvPr id="9" name="Straight Arrow Connector 8">
              <a:extLst>
                <a:ext uri="{FF2B5EF4-FFF2-40B4-BE49-F238E27FC236}">
                  <a16:creationId xmlns:a16="http://schemas.microsoft.com/office/drawing/2014/main" id="{DACB1B38-302E-020F-CEEA-C3B224976E8D}"/>
                </a:ext>
              </a:extLst>
            </p:cNvPr>
            <p:cNvCxnSpPr>
              <a:cxnSpLocks/>
            </p:cNvCxnSpPr>
            <p:nvPr/>
          </p:nvCxnSpPr>
          <p:spPr>
            <a:xfrm flipV="1">
              <a:off x="7863840" y="2426505"/>
              <a:ext cx="0" cy="16476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A06747-A269-B3AB-7623-ABC11A09AD9F}"/>
                </a:ext>
              </a:extLst>
            </p:cNvPr>
            <p:cNvCxnSpPr>
              <a:cxnSpLocks/>
            </p:cNvCxnSpPr>
            <p:nvPr/>
          </p:nvCxnSpPr>
          <p:spPr>
            <a:xfrm>
              <a:off x="7858761" y="4074158"/>
              <a:ext cx="308864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89D7C95F-E624-B157-8F34-3B17825C6179}"/>
                </a:ext>
              </a:extLst>
            </p:cNvPr>
            <p:cNvSpPr/>
            <p:nvPr/>
          </p:nvSpPr>
          <p:spPr>
            <a:xfrm>
              <a:off x="8345573" y="2426505"/>
              <a:ext cx="1425807" cy="1641304"/>
            </a:xfrm>
            <a:custGeom>
              <a:avLst/>
              <a:gdLst>
                <a:gd name="connsiteX0" fmla="*/ 0 w 1325880"/>
                <a:gd name="connsiteY0" fmla="*/ 1198120 h 1198120"/>
                <a:gd name="connsiteX1" fmla="*/ 457200 w 1325880"/>
                <a:gd name="connsiteY1" fmla="*/ 9400 h 1198120"/>
                <a:gd name="connsiteX2" fmla="*/ 965200 w 1325880"/>
                <a:gd name="connsiteY2" fmla="*/ 669800 h 1198120"/>
                <a:gd name="connsiteX3" fmla="*/ 1325880 w 1325880"/>
                <a:gd name="connsiteY3" fmla="*/ 1172720 h 1198120"/>
                <a:gd name="connsiteX0" fmla="*/ 0 w 1338580"/>
                <a:gd name="connsiteY0" fmla="*/ 1198120 h 1198120"/>
                <a:gd name="connsiteX1" fmla="*/ 457200 w 1338580"/>
                <a:gd name="connsiteY1" fmla="*/ 9400 h 1198120"/>
                <a:gd name="connsiteX2" fmla="*/ 965200 w 1338580"/>
                <a:gd name="connsiteY2" fmla="*/ 669800 h 1198120"/>
                <a:gd name="connsiteX3" fmla="*/ 1338580 w 1338580"/>
                <a:gd name="connsiteY3" fmla="*/ 1196004 h 1198120"/>
              </a:gdLst>
              <a:ahLst/>
              <a:cxnLst>
                <a:cxn ang="0">
                  <a:pos x="connsiteX0" y="connsiteY0"/>
                </a:cxn>
                <a:cxn ang="0">
                  <a:pos x="connsiteX1" y="connsiteY1"/>
                </a:cxn>
                <a:cxn ang="0">
                  <a:pos x="connsiteX2" y="connsiteY2"/>
                </a:cxn>
                <a:cxn ang="0">
                  <a:pos x="connsiteX3" y="connsiteY3"/>
                </a:cxn>
              </a:cxnLst>
              <a:rect l="l" t="t" r="r" b="b"/>
              <a:pathLst>
                <a:path w="1338580" h="1198120">
                  <a:moveTo>
                    <a:pt x="0" y="1198120"/>
                  </a:moveTo>
                  <a:cubicBezTo>
                    <a:pt x="148166" y="647786"/>
                    <a:pt x="296333" y="97453"/>
                    <a:pt x="457200" y="9400"/>
                  </a:cubicBezTo>
                  <a:cubicBezTo>
                    <a:pt x="618067" y="-78653"/>
                    <a:pt x="820420" y="475913"/>
                    <a:pt x="965200" y="669800"/>
                  </a:cubicBezTo>
                  <a:cubicBezTo>
                    <a:pt x="1109980" y="863687"/>
                    <a:pt x="1230630" y="1041487"/>
                    <a:pt x="1338580" y="1196004"/>
                  </a:cubicBezTo>
                </a:path>
              </a:pathLst>
            </a:custGeom>
            <a:gradFill flip="none" rotWithShape="1">
              <a:gsLst>
                <a:gs pos="100000">
                  <a:schemeClr val="accent6">
                    <a:lumMod val="5000"/>
                    <a:lumOff val="95000"/>
                  </a:schemeClr>
                </a:gs>
                <a:gs pos="0">
                  <a:srgbClr val="92D050"/>
                </a:gs>
              </a:gsLst>
              <a:lin ang="0" scaled="1"/>
              <a:tileRect/>
            </a:gra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4D79813-8916-39C1-51C1-28FB0237B4B9}"/>
                </a:ext>
              </a:extLst>
            </p:cNvPr>
            <p:cNvCxnSpPr>
              <a:cxnSpLocks/>
            </p:cNvCxnSpPr>
            <p:nvPr/>
          </p:nvCxnSpPr>
          <p:spPr>
            <a:xfrm flipV="1">
              <a:off x="9771380" y="2841330"/>
              <a:ext cx="0" cy="122882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376E60-6765-D36D-5A32-A5CA210B28D5}"/>
                </a:ext>
              </a:extLst>
            </p:cNvPr>
            <p:cNvCxnSpPr>
              <a:cxnSpLocks/>
            </p:cNvCxnSpPr>
            <p:nvPr/>
          </p:nvCxnSpPr>
          <p:spPr>
            <a:xfrm flipV="1">
              <a:off x="10000414" y="3951992"/>
              <a:ext cx="0" cy="126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DAD140-692D-F21E-0B04-C7B54626ECC5}"/>
                </a:ext>
              </a:extLst>
            </p:cNvPr>
            <p:cNvCxnSpPr>
              <a:cxnSpLocks/>
            </p:cNvCxnSpPr>
            <p:nvPr/>
          </p:nvCxnSpPr>
          <p:spPr>
            <a:xfrm flipV="1">
              <a:off x="10170656" y="3951992"/>
              <a:ext cx="0" cy="126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2F5FD5-AB63-2143-9594-DF403B6E6F23}"/>
                </a:ext>
              </a:extLst>
            </p:cNvPr>
            <p:cNvCxnSpPr>
              <a:cxnSpLocks/>
            </p:cNvCxnSpPr>
            <p:nvPr/>
          </p:nvCxnSpPr>
          <p:spPr>
            <a:xfrm flipV="1">
              <a:off x="10479173" y="3951992"/>
              <a:ext cx="0" cy="126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0E6C4E-2337-83A6-1300-2A4528F08200}"/>
                </a:ext>
              </a:extLst>
            </p:cNvPr>
            <p:cNvCxnSpPr>
              <a:cxnSpLocks/>
            </p:cNvCxnSpPr>
            <p:nvPr/>
          </p:nvCxnSpPr>
          <p:spPr>
            <a:xfrm flipV="1">
              <a:off x="8932597" y="4074159"/>
              <a:ext cx="0" cy="126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52E3AF-84CF-D55B-05D2-E6A17CB126C9}"/>
                    </a:ext>
                  </a:extLst>
                </p:cNvPr>
                <p:cNvSpPr txBox="1"/>
                <p:nvPr/>
              </p:nvSpPr>
              <p:spPr>
                <a:xfrm>
                  <a:off x="7707918" y="413747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p:txBody>
            </p:sp>
          </mc:Choice>
          <mc:Fallback xmlns="">
            <p:sp>
              <p:nvSpPr>
                <p:cNvPr id="20" name="TextBox 19">
                  <a:extLst>
                    <a:ext uri="{FF2B5EF4-FFF2-40B4-BE49-F238E27FC236}">
                      <a16:creationId xmlns:a16="http://schemas.microsoft.com/office/drawing/2014/main" id="{7B52E3AF-84CF-D55B-05D2-E6A17CB126C9}"/>
                    </a:ext>
                  </a:extLst>
                </p:cNvPr>
                <p:cNvSpPr txBox="1">
                  <a:spLocks noRot="1" noChangeAspect="1" noMove="1" noResize="1" noEditPoints="1" noAdjustHandles="1" noChangeArrowheads="1" noChangeShapeType="1" noTextEdit="1"/>
                </p:cNvSpPr>
                <p:nvPr/>
              </p:nvSpPr>
              <p:spPr>
                <a:xfrm>
                  <a:off x="7707918" y="4137472"/>
                  <a:ext cx="36580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614342F-3CFB-989D-DA17-721B99D4C5B0}"/>
                    </a:ext>
                  </a:extLst>
                </p:cNvPr>
                <p:cNvSpPr txBox="1"/>
                <p:nvPr/>
              </p:nvSpPr>
              <p:spPr>
                <a:xfrm>
                  <a:off x="10764500" y="413747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21" name="TextBox 20">
                  <a:extLst>
                    <a:ext uri="{FF2B5EF4-FFF2-40B4-BE49-F238E27FC236}">
                      <a16:creationId xmlns:a16="http://schemas.microsoft.com/office/drawing/2014/main" id="{2614342F-3CFB-989D-DA17-721B99D4C5B0}"/>
                    </a:ext>
                  </a:extLst>
                </p:cNvPr>
                <p:cNvSpPr txBox="1">
                  <a:spLocks noRot="1" noChangeAspect="1" noMove="1" noResize="1" noEditPoints="1" noAdjustHandles="1" noChangeArrowheads="1" noChangeShapeType="1" noTextEdit="1"/>
                </p:cNvSpPr>
                <p:nvPr/>
              </p:nvSpPr>
              <p:spPr>
                <a:xfrm>
                  <a:off x="10764500" y="4137472"/>
                  <a:ext cx="36580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A8F36DC-CB0E-CAAA-F8A4-4301DEA57DEB}"/>
                    </a:ext>
                  </a:extLst>
                </p:cNvPr>
                <p:cNvSpPr txBox="1"/>
                <p:nvPr/>
              </p:nvSpPr>
              <p:spPr>
                <a:xfrm>
                  <a:off x="9872898" y="2766498"/>
                  <a:ext cx="465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𝜆</m:t>
                            </m:r>
                          </m:e>
                          <m:sub>
                            <m:r>
                              <a:rPr lang="en-US" b="0" i="1" dirty="0"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8A8F36DC-CB0E-CAAA-F8A4-4301DEA57DEB}"/>
                    </a:ext>
                  </a:extLst>
                </p:cNvPr>
                <p:cNvSpPr txBox="1">
                  <a:spLocks noRot="1" noChangeAspect="1" noMove="1" noResize="1" noEditPoints="1" noAdjustHandles="1" noChangeArrowheads="1" noChangeShapeType="1" noTextEdit="1"/>
                </p:cNvSpPr>
                <p:nvPr/>
              </p:nvSpPr>
              <p:spPr>
                <a:xfrm>
                  <a:off x="9872898" y="2766498"/>
                  <a:ext cx="46512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C96B53F-40AD-CA9A-8D89-5220B23F17A4}"/>
                    </a:ext>
                  </a:extLst>
                </p:cNvPr>
                <p:cNvSpPr txBox="1"/>
                <p:nvPr/>
              </p:nvSpPr>
              <p:spPr>
                <a:xfrm>
                  <a:off x="10246609" y="2766498"/>
                  <a:ext cx="465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𝜆</m:t>
                            </m:r>
                          </m:e>
                          <m:sub>
                            <m:r>
                              <a:rPr lang="en-US" b="0" i="1" dirty="0"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C96B53F-40AD-CA9A-8D89-5220B23F17A4}"/>
                    </a:ext>
                  </a:extLst>
                </p:cNvPr>
                <p:cNvSpPr txBox="1">
                  <a:spLocks noRot="1" noChangeAspect="1" noMove="1" noResize="1" noEditPoints="1" noAdjustHandles="1" noChangeArrowheads="1" noChangeShapeType="1" noTextEdit="1"/>
                </p:cNvSpPr>
                <p:nvPr/>
              </p:nvSpPr>
              <p:spPr>
                <a:xfrm>
                  <a:off x="10246609" y="2766498"/>
                  <a:ext cx="46512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095E17-E9F4-ABC6-D098-0BF8CBEF4861}"/>
                    </a:ext>
                  </a:extLst>
                </p:cNvPr>
                <p:cNvSpPr txBox="1"/>
                <p:nvPr/>
              </p:nvSpPr>
              <p:spPr>
                <a:xfrm>
                  <a:off x="10591201" y="2766498"/>
                  <a:ext cx="465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𝜆</m:t>
                            </m:r>
                          </m:e>
                          <m:sub>
                            <m:r>
                              <a:rPr lang="en-US" b="0" i="1" dirty="0" smtClean="0">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33095E17-E9F4-ABC6-D098-0BF8CBEF4861}"/>
                    </a:ext>
                  </a:extLst>
                </p:cNvPr>
                <p:cNvSpPr txBox="1">
                  <a:spLocks noRot="1" noChangeAspect="1" noMove="1" noResize="1" noEditPoints="1" noAdjustHandles="1" noChangeArrowheads="1" noChangeShapeType="1" noTextEdit="1"/>
                </p:cNvSpPr>
                <p:nvPr/>
              </p:nvSpPr>
              <p:spPr>
                <a:xfrm>
                  <a:off x="10591201" y="2766498"/>
                  <a:ext cx="46512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05B7CD6-3985-EA44-7E4B-8A38E834B704}"/>
                    </a:ext>
                  </a:extLst>
                </p:cNvPr>
                <p:cNvSpPr txBox="1"/>
                <p:nvPr/>
              </p:nvSpPr>
              <p:spPr>
                <a:xfrm>
                  <a:off x="8749694" y="4158734"/>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p:txBody>
            </p:sp>
          </mc:Choice>
          <mc:Fallback xmlns="">
            <p:sp>
              <p:nvSpPr>
                <p:cNvPr id="28" name="TextBox 27">
                  <a:extLst>
                    <a:ext uri="{FF2B5EF4-FFF2-40B4-BE49-F238E27FC236}">
                      <a16:creationId xmlns:a16="http://schemas.microsoft.com/office/drawing/2014/main" id="{A05B7CD6-3985-EA44-7E4B-8A38E834B704}"/>
                    </a:ext>
                  </a:extLst>
                </p:cNvPr>
                <p:cNvSpPr txBox="1">
                  <a:spLocks noRot="1" noChangeAspect="1" noMove="1" noResize="1" noEditPoints="1" noAdjustHandles="1" noChangeArrowheads="1" noChangeShapeType="1" noTextEdit="1"/>
                </p:cNvSpPr>
                <p:nvPr/>
              </p:nvSpPr>
              <p:spPr>
                <a:xfrm>
                  <a:off x="8749694" y="4158734"/>
                  <a:ext cx="365805" cy="369332"/>
                </a:xfrm>
                <a:prstGeom prst="rect">
                  <a:avLst/>
                </a:prstGeom>
                <a:blipFill>
                  <a:blip r:embed="rId8"/>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426B1FCD-7684-B0BC-D0A0-42FA1D964B89}"/>
                </a:ext>
              </a:extLst>
            </p:cNvPr>
            <p:cNvCxnSpPr>
              <a:endCxn id="23" idx="2"/>
            </p:cNvCxnSpPr>
            <p:nvPr/>
          </p:nvCxnSpPr>
          <p:spPr>
            <a:xfrm flipV="1">
              <a:off x="10000414" y="3135830"/>
              <a:ext cx="105048" cy="73141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149C234-7031-C37F-2BDB-43F323BF15D3}"/>
                </a:ext>
              </a:extLst>
            </p:cNvPr>
            <p:cNvCxnSpPr>
              <a:cxnSpLocks/>
              <a:endCxn id="24" idx="2"/>
            </p:cNvCxnSpPr>
            <p:nvPr/>
          </p:nvCxnSpPr>
          <p:spPr>
            <a:xfrm flipV="1">
              <a:off x="10189304" y="3135830"/>
              <a:ext cx="289869" cy="76555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605251-5D01-9893-D891-1BA9EE185F7D}"/>
                </a:ext>
              </a:extLst>
            </p:cNvPr>
            <p:cNvCxnSpPr>
              <a:cxnSpLocks/>
              <a:endCxn id="25" idx="2"/>
            </p:cNvCxnSpPr>
            <p:nvPr/>
          </p:nvCxnSpPr>
          <p:spPr>
            <a:xfrm flipV="1">
              <a:off x="10505285" y="3135830"/>
              <a:ext cx="318480" cy="73141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F8FE487B-E6D4-48BC-77E3-2CB8E37946DF}"/>
              </a:ext>
            </a:extLst>
          </p:cNvPr>
          <p:cNvSpPr/>
          <p:nvPr/>
        </p:nvSpPr>
        <p:spPr>
          <a:xfrm>
            <a:off x="3670981" y="4299224"/>
            <a:ext cx="1115122" cy="21925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514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D37EB-CDB8-7C3E-AD0C-AF2BCFF7EB79}"/>
              </a:ext>
            </a:extLst>
          </p:cNvPr>
          <p:cNvSpPr txBox="1"/>
          <p:nvPr/>
        </p:nvSpPr>
        <p:spPr>
          <a:xfrm>
            <a:off x="2351225" y="306897"/>
            <a:ext cx="7489551" cy="584775"/>
          </a:xfrm>
          <a:prstGeom prst="rect">
            <a:avLst/>
          </a:prstGeom>
          <a:noFill/>
        </p:spPr>
        <p:txBody>
          <a:bodyPr wrap="none" rtlCol="0">
            <a:spAutoFit/>
          </a:bodyPr>
          <a:lstStyle/>
          <a:p>
            <a:pPr algn="ctr"/>
            <a:r>
              <a:rPr lang="en-US" sz="3200" b="1" dirty="0">
                <a:latin typeface="Helvetica" panose="020B0500000000000000" pitchFamily="34" charset="0"/>
              </a:rPr>
              <a:t>Applications of matrix decomposition</a:t>
            </a:r>
          </a:p>
        </p:txBody>
      </p:sp>
      <p:pic>
        <p:nvPicPr>
          <p:cNvPr id="9218" name="Picture 2" descr="Netflix and the Recommendation System | by Andi Sama | The Startup | Medium">
            <a:extLst>
              <a:ext uri="{FF2B5EF4-FFF2-40B4-BE49-F238E27FC236}">
                <a16:creationId xmlns:a16="http://schemas.microsoft.com/office/drawing/2014/main" id="{A077C781-05EB-EF62-C8F6-6378053E38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560" b="28726"/>
          <a:stretch/>
        </p:blipFill>
        <p:spPr bwMode="auto">
          <a:xfrm>
            <a:off x="9160873" y="1779197"/>
            <a:ext cx="2234846" cy="207913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ow Google autocomplete works in Search">
            <a:extLst>
              <a:ext uri="{FF2B5EF4-FFF2-40B4-BE49-F238E27FC236}">
                <a16:creationId xmlns:a16="http://schemas.microsoft.com/office/drawing/2014/main" id="{EBF0A67F-7C2D-3AF7-03AF-4EB952A2C4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08" r="27135"/>
          <a:stretch/>
        </p:blipFill>
        <p:spPr bwMode="auto">
          <a:xfrm>
            <a:off x="9160873" y="4610342"/>
            <a:ext cx="2234846" cy="197655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65F1CC72-F39D-1021-0E16-49667629D68F}"/>
              </a:ext>
            </a:extLst>
          </p:cNvPr>
          <p:cNvGrpSpPr/>
          <p:nvPr/>
        </p:nvGrpSpPr>
        <p:grpSpPr>
          <a:xfrm>
            <a:off x="788901" y="1735906"/>
            <a:ext cx="3421149" cy="2307811"/>
            <a:chOff x="5217810" y="1274728"/>
            <a:chExt cx="2600497" cy="1754222"/>
          </a:xfrm>
        </p:grpSpPr>
        <p:pic>
          <p:nvPicPr>
            <p:cNvPr id="15" name="Picture 14">
              <a:extLst>
                <a:ext uri="{FF2B5EF4-FFF2-40B4-BE49-F238E27FC236}">
                  <a16:creationId xmlns:a16="http://schemas.microsoft.com/office/drawing/2014/main" id="{EF900377-7A2C-18AA-2849-49E9C2C9A614}"/>
                </a:ext>
              </a:extLst>
            </p:cNvPr>
            <p:cNvPicPr>
              <a:picLocks noChangeAspect="1"/>
            </p:cNvPicPr>
            <p:nvPr/>
          </p:nvPicPr>
          <p:blipFill>
            <a:blip r:embed="rId4"/>
            <a:stretch>
              <a:fillRect/>
            </a:stretch>
          </p:blipFill>
          <p:spPr>
            <a:xfrm>
              <a:off x="5217810" y="1274728"/>
              <a:ext cx="2600497" cy="1721316"/>
            </a:xfrm>
            <a:prstGeom prst="rect">
              <a:avLst/>
            </a:prstGeom>
          </p:spPr>
        </p:pic>
        <p:sp>
          <p:nvSpPr>
            <p:cNvPr id="16" name="Rectangle 15">
              <a:extLst>
                <a:ext uri="{FF2B5EF4-FFF2-40B4-BE49-F238E27FC236}">
                  <a16:creationId xmlns:a16="http://schemas.microsoft.com/office/drawing/2014/main" id="{C43289CA-94CD-830E-039F-25278B14A138}"/>
                </a:ext>
              </a:extLst>
            </p:cNvPr>
            <p:cNvSpPr/>
            <p:nvPr/>
          </p:nvSpPr>
          <p:spPr>
            <a:xfrm>
              <a:off x="5295900" y="2908300"/>
              <a:ext cx="1390780" cy="1206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4ED887FF-DCAE-56BB-2DB2-A5A67C46DE4E}"/>
              </a:ext>
            </a:extLst>
          </p:cNvPr>
          <p:cNvPicPr>
            <a:picLocks noChangeAspect="1"/>
          </p:cNvPicPr>
          <p:nvPr/>
        </p:nvPicPr>
        <p:blipFill>
          <a:blip r:embed="rId5"/>
          <a:stretch>
            <a:fillRect/>
          </a:stretch>
        </p:blipFill>
        <p:spPr>
          <a:xfrm>
            <a:off x="5017237" y="1779197"/>
            <a:ext cx="3336449" cy="2264520"/>
          </a:xfrm>
          <a:prstGeom prst="rect">
            <a:avLst/>
          </a:prstGeom>
        </p:spPr>
      </p:pic>
      <p:pic>
        <p:nvPicPr>
          <p:cNvPr id="21" name="Picture 20">
            <a:extLst>
              <a:ext uri="{FF2B5EF4-FFF2-40B4-BE49-F238E27FC236}">
                <a16:creationId xmlns:a16="http://schemas.microsoft.com/office/drawing/2014/main" id="{F45440BB-A143-39A9-0E66-135AEDA7318D}"/>
              </a:ext>
            </a:extLst>
          </p:cNvPr>
          <p:cNvPicPr>
            <a:picLocks noChangeAspect="1"/>
          </p:cNvPicPr>
          <p:nvPr/>
        </p:nvPicPr>
        <p:blipFill>
          <a:blip r:embed="rId6"/>
          <a:stretch>
            <a:fillRect/>
          </a:stretch>
        </p:blipFill>
        <p:spPr>
          <a:xfrm>
            <a:off x="867450" y="4663494"/>
            <a:ext cx="3264050" cy="1870251"/>
          </a:xfrm>
          <a:prstGeom prst="rect">
            <a:avLst/>
          </a:prstGeom>
        </p:spPr>
      </p:pic>
      <p:pic>
        <p:nvPicPr>
          <p:cNvPr id="9222" name="Picture 6" descr="Residual dynamic mode decomposition: robust and verified Koopmanism |  Journal of Fluid Mechanics | Cambridge Core">
            <a:extLst>
              <a:ext uri="{FF2B5EF4-FFF2-40B4-BE49-F238E27FC236}">
                <a16:creationId xmlns:a16="http://schemas.microsoft.com/office/drawing/2014/main" id="{2D46E5E2-1A5A-F64E-0235-5C277C136D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3617"/>
          <a:stretch/>
        </p:blipFill>
        <p:spPr bwMode="auto">
          <a:xfrm>
            <a:off x="5256711" y="4952999"/>
            <a:ext cx="2857500" cy="158074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347270B-1181-EE17-7DE4-1B0C046B4EEE}"/>
              </a:ext>
            </a:extLst>
          </p:cNvPr>
          <p:cNvSpPr txBox="1"/>
          <p:nvPr/>
        </p:nvSpPr>
        <p:spPr>
          <a:xfrm>
            <a:off x="1445341" y="1280389"/>
            <a:ext cx="2108269" cy="369332"/>
          </a:xfrm>
          <a:prstGeom prst="rect">
            <a:avLst/>
          </a:prstGeom>
          <a:noFill/>
        </p:spPr>
        <p:txBody>
          <a:bodyPr wrap="none" rtlCol="0">
            <a:spAutoFit/>
          </a:bodyPr>
          <a:lstStyle/>
          <a:p>
            <a:r>
              <a:rPr lang="en-US" dirty="0">
                <a:latin typeface="Helvetica" panose="020B0500000000000000" pitchFamily="34" charset="0"/>
              </a:rPr>
              <a:t>Neuroscience data</a:t>
            </a:r>
          </a:p>
        </p:txBody>
      </p:sp>
      <p:sp>
        <p:nvSpPr>
          <p:cNvPr id="27" name="TextBox 26">
            <a:extLst>
              <a:ext uri="{FF2B5EF4-FFF2-40B4-BE49-F238E27FC236}">
                <a16:creationId xmlns:a16="http://schemas.microsoft.com/office/drawing/2014/main" id="{BE71798F-7B9B-1562-F692-B63C2E6B966C}"/>
              </a:ext>
            </a:extLst>
          </p:cNvPr>
          <p:cNvSpPr txBox="1"/>
          <p:nvPr/>
        </p:nvSpPr>
        <p:spPr>
          <a:xfrm>
            <a:off x="5676211" y="1280389"/>
            <a:ext cx="2018501" cy="369332"/>
          </a:xfrm>
          <a:prstGeom prst="rect">
            <a:avLst/>
          </a:prstGeom>
          <a:noFill/>
        </p:spPr>
        <p:txBody>
          <a:bodyPr wrap="none" rtlCol="0">
            <a:spAutoFit/>
          </a:bodyPr>
          <a:lstStyle/>
          <a:p>
            <a:r>
              <a:rPr lang="en-US" dirty="0">
                <a:latin typeface="Helvetica" panose="020B0500000000000000" pitchFamily="34" charset="0"/>
              </a:rPr>
              <a:t>Image recognition</a:t>
            </a:r>
          </a:p>
        </p:txBody>
      </p:sp>
      <p:sp>
        <p:nvSpPr>
          <p:cNvPr id="28" name="TextBox 27">
            <a:extLst>
              <a:ext uri="{FF2B5EF4-FFF2-40B4-BE49-F238E27FC236}">
                <a16:creationId xmlns:a16="http://schemas.microsoft.com/office/drawing/2014/main" id="{4A906E57-CB6B-F2DF-543A-4EF3872A52B5}"/>
              </a:ext>
            </a:extLst>
          </p:cNvPr>
          <p:cNvSpPr txBox="1"/>
          <p:nvPr/>
        </p:nvSpPr>
        <p:spPr>
          <a:xfrm>
            <a:off x="9384462" y="1280389"/>
            <a:ext cx="1787669" cy="369332"/>
          </a:xfrm>
          <a:prstGeom prst="rect">
            <a:avLst/>
          </a:prstGeom>
          <a:noFill/>
        </p:spPr>
        <p:txBody>
          <a:bodyPr wrap="none" rtlCol="0">
            <a:spAutoFit/>
          </a:bodyPr>
          <a:lstStyle/>
          <a:p>
            <a:r>
              <a:rPr lang="en-US" dirty="0">
                <a:latin typeface="Helvetica" panose="020B0500000000000000" pitchFamily="34" charset="0"/>
              </a:rPr>
              <a:t>Search engines</a:t>
            </a:r>
          </a:p>
        </p:txBody>
      </p:sp>
      <p:sp>
        <p:nvSpPr>
          <p:cNvPr id="29" name="TextBox 28">
            <a:extLst>
              <a:ext uri="{FF2B5EF4-FFF2-40B4-BE49-F238E27FC236}">
                <a16:creationId xmlns:a16="http://schemas.microsoft.com/office/drawing/2014/main" id="{880B511F-A4E1-9D09-7F6C-43C1AAA66B3B}"/>
              </a:ext>
            </a:extLst>
          </p:cNvPr>
          <p:cNvSpPr txBox="1"/>
          <p:nvPr/>
        </p:nvSpPr>
        <p:spPr>
          <a:xfrm>
            <a:off x="1823649" y="4294162"/>
            <a:ext cx="1351652" cy="369332"/>
          </a:xfrm>
          <a:prstGeom prst="rect">
            <a:avLst/>
          </a:prstGeom>
          <a:noFill/>
        </p:spPr>
        <p:txBody>
          <a:bodyPr wrap="none" rtlCol="0">
            <a:spAutoFit/>
          </a:bodyPr>
          <a:lstStyle/>
          <a:p>
            <a:r>
              <a:rPr lang="en-US" dirty="0">
                <a:latin typeface="Helvetica" panose="020B0500000000000000" pitchFamily="34" charset="0"/>
              </a:rPr>
              <a:t>Omics data</a:t>
            </a:r>
          </a:p>
        </p:txBody>
      </p:sp>
      <p:sp>
        <p:nvSpPr>
          <p:cNvPr id="30" name="TextBox 29">
            <a:extLst>
              <a:ext uri="{FF2B5EF4-FFF2-40B4-BE49-F238E27FC236}">
                <a16:creationId xmlns:a16="http://schemas.microsoft.com/office/drawing/2014/main" id="{1F284889-D92B-8406-DB98-A20C6E63DE31}"/>
              </a:ext>
            </a:extLst>
          </p:cNvPr>
          <p:cNvSpPr txBox="1"/>
          <p:nvPr/>
        </p:nvSpPr>
        <p:spPr>
          <a:xfrm>
            <a:off x="5804451" y="4313692"/>
            <a:ext cx="1762021" cy="369332"/>
          </a:xfrm>
          <a:prstGeom prst="rect">
            <a:avLst/>
          </a:prstGeom>
          <a:noFill/>
        </p:spPr>
        <p:txBody>
          <a:bodyPr wrap="none" rtlCol="0">
            <a:spAutoFit/>
          </a:bodyPr>
          <a:lstStyle/>
          <a:p>
            <a:r>
              <a:rPr lang="en-US" dirty="0">
                <a:latin typeface="Helvetica" panose="020B0500000000000000" pitchFamily="34" charset="0"/>
              </a:rPr>
              <a:t>Fluid Dynamics</a:t>
            </a:r>
          </a:p>
        </p:txBody>
      </p:sp>
    </p:spTree>
    <p:extLst>
      <p:ext uri="{BB962C8B-B14F-4D97-AF65-F5344CB8AC3E}">
        <p14:creationId xmlns:p14="http://schemas.microsoft.com/office/powerpoint/2010/main" val="30817830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A42198F-B6F5-4ED7-B859-D16885078F29}"/>
              </a:ext>
            </a:extLst>
          </p:cNvPr>
          <p:cNvGraphicFramePr>
            <a:graphicFrameLocks noGrp="1"/>
          </p:cNvGraphicFramePr>
          <p:nvPr>
            <p:extLst>
              <p:ext uri="{D42A27DB-BD31-4B8C-83A1-F6EECF244321}">
                <p14:modId xmlns:p14="http://schemas.microsoft.com/office/powerpoint/2010/main" val="772695253"/>
              </p:ext>
            </p:extLst>
          </p:nvPr>
        </p:nvGraphicFramePr>
        <p:xfrm>
          <a:off x="744899" y="2380034"/>
          <a:ext cx="2082800" cy="22250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76145547"/>
                    </a:ext>
                  </a:extLst>
                </a:gridCol>
                <a:gridCol w="208280">
                  <a:extLst>
                    <a:ext uri="{9D8B030D-6E8A-4147-A177-3AD203B41FA5}">
                      <a16:colId xmlns:a16="http://schemas.microsoft.com/office/drawing/2014/main" val="68562636"/>
                    </a:ext>
                  </a:extLst>
                </a:gridCol>
                <a:gridCol w="208280">
                  <a:extLst>
                    <a:ext uri="{9D8B030D-6E8A-4147-A177-3AD203B41FA5}">
                      <a16:colId xmlns:a16="http://schemas.microsoft.com/office/drawing/2014/main" val="8166370"/>
                    </a:ext>
                  </a:extLst>
                </a:gridCol>
                <a:gridCol w="208280">
                  <a:extLst>
                    <a:ext uri="{9D8B030D-6E8A-4147-A177-3AD203B41FA5}">
                      <a16:colId xmlns:a16="http://schemas.microsoft.com/office/drawing/2014/main" val="1329166800"/>
                    </a:ext>
                  </a:extLst>
                </a:gridCol>
                <a:gridCol w="208280">
                  <a:extLst>
                    <a:ext uri="{9D8B030D-6E8A-4147-A177-3AD203B41FA5}">
                      <a16:colId xmlns:a16="http://schemas.microsoft.com/office/drawing/2014/main" val="1663312564"/>
                    </a:ext>
                  </a:extLst>
                </a:gridCol>
                <a:gridCol w="208280">
                  <a:extLst>
                    <a:ext uri="{9D8B030D-6E8A-4147-A177-3AD203B41FA5}">
                      <a16:colId xmlns:a16="http://schemas.microsoft.com/office/drawing/2014/main" val="491922745"/>
                    </a:ext>
                  </a:extLst>
                </a:gridCol>
                <a:gridCol w="208280">
                  <a:extLst>
                    <a:ext uri="{9D8B030D-6E8A-4147-A177-3AD203B41FA5}">
                      <a16:colId xmlns:a16="http://schemas.microsoft.com/office/drawing/2014/main" val="611797979"/>
                    </a:ext>
                  </a:extLst>
                </a:gridCol>
                <a:gridCol w="208280">
                  <a:extLst>
                    <a:ext uri="{9D8B030D-6E8A-4147-A177-3AD203B41FA5}">
                      <a16:colId xmlns:a16="http://schemas.microsoft.com/office/drawing/2014/main" val="2789434002"/>
                    </a:ext>
                  </a:extLst>
                </a:gridCol>
                <a:gridCol w="208280">
                  <a:extLst>
                    <a:ext uri="{9D8B030D-6E8A-4147-A177-3AD203B41FA5}">
                      <a16:colId xmlns:a16="http://schemas.microsoft.com/office/drawing/2014/main" val="1425716806"/>
                    </a:ext>
                  </a:extLst>
                </a:gridCol>
                <a:gridCol w="208280">
                  <a:extLst>
                    <a:ext uri="{9D8B030D-6E8A-4147-A177-3AD203B41FA5}">
                      <a16:colId xmlns:a16="http://schemas.microsoft.com/office/drawing/2014/main" val="740979657"/>
                    </a:ext>
                  </a:extLst>
                </a:gridCol>
              </a:tblGrid>
              <a:tr h="370840">
                <a:tc>
                  <a:txBody>
                    <a:bodyPr/>
                    <a:lstStyle/>
                    <a:p>
                      <a:endParaRPr lang="en-US" dirty="0"/>
                    </a:p>
                  </a:txBody>
                  <a:tcPr>
                    <a:solidFill>
                      <a:schemeClr val="bg1">
                        <a:lumMod val="75000"/>
                      </a:schemeClr>
                    </a:solidFill>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lumMod val="75000"/>
                        <a:lumOff val="25000"/>
                      </a:schemeClr>
                    </a:solidFill>
                  </a:tcPr>
                </a:tc>
                <a:tc>
                  <a:txBody>
                    <a:bodyPr/>
                    <a:lstStyle/>
                    <a:p>
                      <a:endParaRPr lang="en-US"/>
                    </a:p>
                  </a:txBody>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1675370733"/>
                  </a:ext>
                </a:extLst>
              </a:tr>
              <a:tr h="370840">
                <a:tc>
                  <a:txBody>
                    <a:bodyPr/>
                    <a:lstStyle/>
                    <a:p>
                      <a:endParaRPr lang="en-US"/>
                    </a:p>
                  </a:txBody>
                  <a:tcPr/>
                </a:tc>
                <a:tc>
                  <a:txBody>
                    <a:bodyPr/>
                    <a:lstStyle/>
                    <a:p>
                      <a:endParaRPr lang="en-US" dirty="0"/>
                    </a:p>
                  </a:txBody>
                  <a:tcPr>
                    <a:solidFill>
                      <a:schemeClr val="tx1">
                        <a:lumMod val="75000"/>
                        <a:lumOff val="25000"/>
                      </a:schemeClr>
                    </a:solidFill>
                  </a:tcPr>
                </a:tc>
                <a:tc>
                  <a:txBody>
                    <a:bodyPr/>
                    <a:lstStyle/>
                    <a:p>
                      <a:endParaRPr lang="en-US" dirty="0"/>
                    </a:p>
                  </a:txBody>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75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2121359147"/>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85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3116339991"/>
                  </a:ext>
                </a:extLst>
              </a:tr>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bg1">
                        <a:lumMod val="75000"/>
                      </a:schemeClr>
                    </a:solidFill>
                  </a:tcPr>
                </a:tc>
                <a:tc>
                  <a:txBody>
                    <a:bodyPr/>
                    <a:lstStyle/>
                    <a:p>
                      <a:endParaRPr lang="en-US" dirty="0"/>
                    </a:p>
                  </a:txBody>
                  <a:tcPr>
                    <a:solidFill>
                      <a:schemeClr val="tx1"/>
                    </a:solidFill>
                  </a:tcPr>
                </a:tc>
                <a:extLst>
                  <a:ext uri="{0D108BD9-81ED-4DB2-BD59-A6C34878D82A}">
                    <a16:rowId xmlns:a16="http://schemas.microsoft.com/office/drawing/2014/main" val="2181526017"/>
                  </a:ext>
                </a:extLst>
              </a:tr>
              <a:tr h="370840">
                <a:tc>
                  <a:txBody>
                    <a:bodyPr/>
                    <a:lstStyle/>
                    <a:p>
                      <a:endParaRPr lang="en-US" dirty="0"/>
                    </a:p>
                  </a:txBody>
                  <a:tcPr/>
                </a:tc>
                <a:tc>
                  <a:txBody>
                    <a:bodyPr/>
                    <a:lstStyle/>
                    <a:p>
                      <a:endParaRPr lang="en-US"/>
                    </a:p>
                  </a:txBody>
                  <a:tcPr/>
                </a:tc>
                <a:tc>
                  <a:txBody>
                    <a:bodyPr/>
                    <a:lstStyle/>
                    <a:p>
                      <a:endParaRPr lang="en-US" dirty="0"/>
                    </a:p>
                  </a:txBody>
                  <a:tcPr>
                    <a:solidFill>
                      <a:schemeClr val="bg1">
                        <a:lumMod val="85000"/>
                      </a:schemeClr>
                    </a:solidFill>
                  </a:tcPr>
                </a:tc>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lumMod val="50000"/>
                        <a:lumOff val="5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extLst>
                  <a:ext uri="{0D108BD9-81ED-4DB2-BD59-A6C34878D82A}">
                    <a16:rowId xmlns:a16="http://schemas.microsoft.com/office/drawing/2014/main" val="2430093482"/>
                  </a:ext>
                </a:extLst>
              </a:tr>
              <a:tr h="370840">
                <a:tc>
                  <a:txBody>
                    <a:bodyPr/>
                    <a:lstStyle/>
                    <a:p>
                      <a:endParaRPr lang="en-US" dirty="0"/>
                    </a:p>
                  </a:txBody>
                  <a:tcPr/>
                </a:tc>
                <a:tc>
                  <a:txBody>
                    <a:bodyPr/>
                    <a:lstStyle/>
                    <a:p>
                      <a:endParaRPr lang="en-US" dirty="0"/>
                    </a:p>
                  </a:txBody>
                  <a:tcPr>
                    <a:solidFill>
                      <a:schemeClr val="tx1">
                        <a:lumMod val="50000"/>
                        <a:lumOff val="50000"/>
                      </a:schemeClr>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tx1"/>
                    </a:solidFill>
                  </a:tcPr>
                </a:tc>
                <a:extLst>
                  <a:ext uri="{0D108BD9-81ED-4DB2-BD59-A6C34878D82A}">
                    <a16:rowId xmlns:a16="http://schemas.microsoft.com/office/drawing/2014/main" val="77798202"/>
                  </a:ext>
                </a:extLst>
              </a:tr>
            </a:tbl>
          </a:graphicData>
        </a:graphic>
      </p:graphicFrame>
      <p:grpSp>
        <p:nvGrpSpPr>
          <p:cNvPr id="47" name="Group 46">
            <a:extLst>
              <a:ext uri="{FF2B5EF4-FFF2-40B4-BE49-F238E27FC236}">
                <a16:creationId xmlns:a16="http://schemas.microsoft.com/office/drawing/2014/main" id="{476C07E2-66D0-1ED7-F474-AD10335A26B7}"/>
              </a:ext>
            </a:extLst>
          </p:cNvPr>
          <p:cNvGrpSpPr/>
          <p:nvPr/>
        </p:nvGrpSpPr>
        <p:grpSpPr>
          <a:xfrm>
            <a:off x="4433770" y="2453245"/>
            <a:ext cx="794657" cy="2078619"/>
            <a:chOff x="8884177" y="2026383"/>
            <a:chExt cx="794657" cy="2078619"/>
          </a:xfrm>
        </p:grpSpPr>
        <p:cxnSp>
          <p:nvCxnSpPr>
            <p:cNvPr id="5" name="Straight Arrow Connector 4">
              <a:extLst>
                <a:ext uri="{FF2B5EF4-FFF2-40B4-BE49-F238E27FC236}">
                  <a16:creationId xmlns:a16="http://schemas.microsoft.com/office/drawing/2014/main" id="{9CBCE974-185B-975F-703B-F792A7FB8ED4}"/>
                </a:ext>
              </a:extLst>
            </p:cNvPr>
            <p:cNvCxnSpPr/>
            <p:nvPr/>
          </p:nvCxnSpPr>
          <p:spPr>
            <a:xfrm flipV="1">
              <a:off x="8936105" y="2026383"/>
              <a:ext cx="0" cy="207861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3820A7B-65BA-CBC1-4627-5CE3C5A468B4}"/>
                </a:ext>
              </a:extLst>
            </p:cNvPr>
            <p:cNvSpPr/>
            <p:nvPr/>
          </p:nvSpPr>
          <p:spPr>
            <a:xfrm>
              <a:off x="9229617" y="2093606"/>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3CABA11-9502-DF41-AB7B-01312D4D24D7}"/>
                </a:ext>
              </a:extLst>
            </p:cNvPr>
            <p:cNvSpPr/>
            <p:nvPr/>
          </p:nvSpPr>
          <p:spPr>
            <a:xfrm>
              <a:off x="9229617" y="2447898"/>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2E3172E-392E-BC7F-3E34-1A335FFCE369}"/>
                </a:ext>
              </a:extLst>
            </p:cNvPr>
            <p:cNvSpPr/>
            <p:nvPr/>
          </p:nvSpPr>
          <p:spPr>
            <a:xfrm>
              <a:off x="9554737" y="2802190"/>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A3912AF-39F7-B804-73AD-BC43BA06E229}"/>
                </a:ext>
              </a:extLst>
            </p:cNvPr>
            <p:cNvSpPr/>
            <p:nvPr/>
          </p:nvSpPr>
          <p:spPr>
            <a:xfrm>
              <a:off x="8884177" y="3156482"/>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38F336-E915-9438-294B-531999F34D01}"/>
                </a:ext>
              </a:extLst>
            </p:cNvPr>
            <p:cNvSpPr/>
            <p:nvPr/>
          </p:nvSpPr>
          <p:spPr>
            <a:xfrm>
              <a:off x="8884177" y="351077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244AAC3-E777-065F-3CAF-A44193C27C65}"/>
                </a:ext>
              </a:extLst>
            </p:cNvPr>
            <p:cNvSpPr/>
            <p:nvPr/>
          </p:nvSpPr>
          <p:spPr>
            <a:xfrm>
              <a:off x="8884177" y="386506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B675D8C-E767-DD7A-CB47-FFB99CBB15AD}"/>
                </a:ext>
              </a:extLst>
            </p:cNvPr>
            <p:cNvCxnSpPr>
              <a:cxnSpLocks/>
              <a:stCxn id="11" idx="2"/>
            </p:cNvCxnSpPr>
            <p:nvPr/>
          </p:nvCxnSpPr>
          <p:spPr>
            <a:xfrm flipH="1">
              <a:off x="8936105" y="2864239"/>
              <a:ext cx="618632" cy="8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015978D-FA48-58FA-BF61-AA476406DDA0}"/>
                </a:ext>
              </a:extLst>
            </p:cNvPr>
            <p:cNvCxnSpPr>
              <a:cxnSpLocks/>
              <a:stCxn id="10" idx="2"/>
            </p:cNvCxnSpPr>
            <p:nvPr/>
          </p:nvCxnSpPr>
          <p:spPr>
            <a:xfrm flipH="1" flipV="1">
              <a:off x="8936105" y="2508250"/>
              <a:ext cx="293512" cy="16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42B0432-95EA-C61D-7E72-6B429D9A0CD8}"/>
                </a:ext>
              </a:extLst>
            </p:cNvPr>
            <p:cNvCxnSpPr>
              <a:cxnSpLocks/>
              <a:stCxn id="9" idx="2"/>
            </p:cNvCxnSpPr>
            <p:nvPr/>
          </p:nvCxnSpPr>
          <p:spPr>
            <a:xfrm flipH="1" flipV="1">
              <a:off x="8936105" y="2155654"/>
              <a:ext cx="29351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579B8AD-2A9E-6DE2-EE3F-0D7071548FFD}"/>
              </a:ext>
            </a:extLst>
          </p:cNvPr>
          <p:cNvGrpSpPr/>
          <p:nvPr/>
        </p:nvGrpSpPr>
        <p:grpSpPr>
          <a:xfrm>
            <a:off x="5430430" y="2453245"/>
            <a:ext cx="801854" cy="2078619"/>
            <a:chOff x="9803657" y="2136873"/>
            <a:chExt cx="801854" cy="2078619"/>
          </a:xfrm>
        </p:grpSpPr>
        <p:cxnSp>
          <p:nvCxnSpPr>
            <p:cNvPr id="50" name="Straight Arrow Connector 49">
              <a:extLst>
                <a:ext uri="{FF2B5EF4-FFF2-40B4-BE49-F238E27FC236}">
                  <a16:creationId xmlns:a16="http://schemas.microsoft.com/office/drawing/2014/main" id="{FC90DD8D-7C1D-543E-F228-A5733DE8C556}"/>
                </a:ext>
              </a:extLst>
            </p:cNvPr>
            <p:cNvCxnSpPr/>
            <p:nvPr/>
          </p:nvCxnSpPr>
          <p:spPr>
            <a:xfrm>
              <a:off x="9855585" y="2136873"/>
              <a:ext cx="0" cy="207861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1980233-17F8-D439-5BB2-93A9AD8E43E4}"/>
                </a:ext>
              </a:extLst>
            </p:cNvPr>
            <p:cNvSpPr/>
            <p:nvPr/>
          </p:nvSpPr>
          <p:spPr>
            <a:xfrm flipV="1">
              <a:off x="10481414" y="4024172"/>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E2300E7B-CA19-0874-BA6C-D19CBFD08E3B}"/>
                </a:ext>
              </a:extLst>
            </p:cNvPr>
            <p:cNvSpPr/>
            <p:nvPr/>
          </p:nvSpPr>
          <p:spPr>
            <a:xfrm flipV="1">
              <a:off x="10473792" y="3669880"/>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5D706F4-BA18-4EF0-A469-059B076D09F4}"/>
                </a:ext>
              </a:extLst>
            </p:cNvPr>
            <p:cNvSpPr/>
            <p:nvPr/>
          </p:nvSpPr>
          <p:spPr>
            <a:xfrm flipV="1">
              <a:off x="10474217" y="3315588"/>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CD575FE-6825-50F4-9244-D746223C7B31}"/>
                </a:ext>
              </a:extLst>
            </p:cNvPr>
            <p:cNvSpPr/>
            <p:nvPr/>
          </p:nvSpPr>
          <p:spPr>
            <a:xfrm flipV="1">
              <a:off x="9803657" y="2961296"/>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E82C41F-7CD8-E9E9-043A-FDA9E52FEF34}"/>
                </a:ext>
              </a:extLst>
            </p:cNvPr>
            <p:cNvSpPr/>
            <p:nvPr/>
          </p:nvSpPr>
          <p:spPr>
            <a:xfrm flipV="1">
              <a:off x="9803657" y="260700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8A4641A-7E3B-CA88-E85F-FB1EC5697B03}"/>
                </a:ext>
              </a:extLst>
            </p:cNvPr>
            <p:cNvSpPr/>
            <p:nvPr/>
          </p:nvSpPr>
          <p:spPr>
            <a:xfrm flipV="1">
              <a:off x="9803657" y="225271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2F69CD97-B184-9CBA-F51D-A21AC15C304F}"/>
                </a:ext>
              </a:extLst>
            </p:cNvPr>
            <p:cNvCxnSpPr>
              <a:cxnSpLocks/>
              <a:stCxn id="53" idx="2"/>
            </p:cNvCxnSpPr>
            <p:nvPr/>
          </p:nvCxnSpPr>
          <p:spPr>
            <a:xfrm flipH="1" flipV="1">
              <a:off x="9855585" y="3376755"/>
              <a:ext cx="618632" cy="8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F3B2A68-7FDA-0399-A74C-4FA857AD5665}"/>
                </a:ext>
              </a:extLst>
            </p:cNvPr>
            <p:cNvCxnSpPr>
              <a:cxnSpLocks/>
              <a:stCxn id="52" idx="2"/>
            </p:cNvCxnSpPr>
            <p:nvPr/>
          </p:nvCxnSpPr>
          <p:spPr>
            <a:xfrm flipH="1">
              <a:off x="9855585" y="3731928"/>
              <a:ext cx="6182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31546AC-E58E-5514-1389-5144CA9A2C65}"/>
                </a:ext>
              </a:extLst>
            </p:cNvPr>
            <p:cNvCxnSpPr>
              <a:cxnSpLocks/>
              <a:stCxn id="51" idx="2"/>
            </p:cNvCxnSpPr>
            <p:nvPr/>
          </p:nvCxnSpPr>
          <p:spPr>
            <a:xfrm flipH="1">
              <a:off x="9855585" y="4086220"/>
              <a:ext cx="625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C6F72937-CDB0-E306-1598-4A54AB191AC7}"/>
              </a:ext>
            </a:extLst>
          </p:cNvPr>
          <p:cNvGraphicFramePr>
            <a:graphicFrameLocks noGrp="1"/>
          </p:cNvGraphicFramePr>
          <p:nvPr>
            <p:extLst>
              <p:ext uri="{D42A27DB-BD31-4B8C-83A1-F6EECF244321}">
                <p14:modId xmlns:p14="http://schemas.microsoft.com/office/powerpoint/2010/main" val="4225232565"/>
              </p:ext>
            </p:extLst>
          </p:nvPr>
        </p:nvGraphicFramePr>
        <p:xfrm>
          <a:off x="9660740" y="3121714"/>
          <a:ext cx="2082800" cy="74168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430578606"/>
                    </a:ext>
                  </a:extLst>
                </a:gridCol>
                <a:gridCol w="208280">
                  <a:extLst>
                    <a:ext uri="{9D8B030D-6E8A-4147-A177-3AD203B41FA5}">
                      <a16:colId xmlns:a16="http://schemas.microsoft.com/office/drawing/2014/main" val="2325076001"/>
                    </a:ext>
                  </a:extLst>
                </a:gridCol>
                <a:gridCol w="208280">
                  <a:extLst>
                    <a:ext uri="{9D8B030D-6E8A-4147-A177-3AD203B41FA5}">
                      <a16:colId xmlns:a16="http://schemas.microsoft.com/office/drawing/2014/main" val="731210255"/>
                    </a:ext>
                  </a:extLst>
                </a:gridCol>
                <a:gridCol w="208280">
                  <a:extLst>
                    <a:ext uri="{9D8B030D-6E8A-4147-A177-3AD203B41FA5}">
                      <a16:colId xmlns:a16="http://schemas.microsoft.com/office/drawing/2014/main" val="3296704802"/>
                    </a:ext>
                  </a:extLst>
                </a:gridCol>
                <a:gridCol w="208280">
                  <a:extLst>
                    <a:ext uri="{9D8B030D-6E8A-4147-A177-3AD203B41FA5}">
                      <a16:colId xmlns:a16="http://schemas.microsoft.com/office/drawing/2014/main" val="1602775317"/>
                    </a:ext>
                  </a:extLst>
                </a:gridCol>
                <a:gridCol w="208280">
                  <a:extLst>
                    <a:ext uri="{9D8B030D-6E8A-4147-A177-3AD203B41FA5}">
                      <a16:colId xmlns:a16="http://schemas.microsoft.com/office/drawing/2014/main" val="2469439708"/>
                    </a:ext>
                  </a:extLst>
                </a:gridCol>
                <a:gridCol w="208280">
                  <a:extLst>
                    <a:ext uri="{9D8B030D-6E8A-4147-A177-3AD203B41FA5}">
                      <a16:colId xmlns:a16="http://schemas.microsoft.com/office/drawing/2014/main" val="3324810816"/>
                    </a:ext>
                  </a:extLst>
                </a:gridCol>
                <a:gridCol w="208280">
                  <a:extLst>
                    <a:ext uri="{9D8B030D-6E8A-4147-A177-3AD203B41FA5}">
                      <a16:colId xmlns:a16="http://schemas.microsoft.com/office/drawing/2014/main" val="2619493660"/>
                    </a:ext>
                  </a:extLst>
                </a:gridCol>
                <a:gridCol w="208280">
                  <a:extLst>
                    <a:ext uri="{9D8B030D-6E8A-4147-A177-3AD203B41FA5}">
                      <a16:colId xmlns:a16="http://schemas.microsoft.com/office/drawing/2014/main" val="2311300204"/>
                    </a:ext>
                  </a:extLst>
                </a:gridCol>
                <a:gridCol w="208280">
                  <a:extLst>
                    <a:ext uri="{9D8B030D-6E8A-4147-A177-3AD203B41FA5}">
                      <a16:colId xmlns:a16="http://schemas.microsoft.com/office/drawing/2014/main" val="245147941"/>
                    </a:ext>
                  </a:extLst>
                </a:gridCol>
              </a:tblGrid>
              <a:tr h="370840">
                <a:tc>
                  <a:txBody>
                    <a:bodyPr/>
                    <a:lstStyle/>
                    <a:p>
                      <a:endParaRPr lang="en-US" dirty="0"/>
                    </a:p>
                  </a:txBody>
                  <a:tcPr>
                    <a:solidFill>
                      <a:schemeClr val="bg1"/>
                    </a:solidFill>
                  </a:tcPr>
                </a:tc>
                <a:tc>
                  <a:txBody>
                    <a:bodyPr/>
                    <a:lstStyle/>
                    <a:p>
                      <a:endParaRPr lang="en-US" dirty="0">
                        <a:solidFill>
                          <a:schemeClr val="tx1"/>
                        </a:solidFill>
                      </a:endParaRPr>
                    </a:p>
                  </a:txBody>
                  <a:tcPr>
                    <a:solidFill>
                      <a:schemeClr val="tx1">
                        <a:lumMod val="85000"/>
                        <a:lumOff val="1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tx1">
                        <a:lumMod val="85000"/>
                        <a:lumOff val="15000"/>
                      </a:schemeClr>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4130361259"/>
                  </a:ext>
                </a:extLst>
              </a:tr>
              <a:tr h="370840">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tc>
                  <a:txBody>
                    <a:bodyPr/>
                    <a:lstStyle/>
                    <a:p>
                      <a:endParaRPr lang="en-US"/>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tx1"/>
                    </a:solidFill>
                  </a:tcPr>
                </a:tc>
                <a:extLst>
                  <a:ext uri="{0D108BD9-81ED-4DB2-BD59-A6C34878D82A}">
                    <a16:rowId xmlns:a16="http://schemas.microsoft.com/office/drawing/2014/main" val="1419338049"/>
                  </a:ext>
                </a:extLst>
              </a:tr>
            </a:tbl>
          </a:graphicData>
        </a:graphic>
      </p:graphicFrame>
      <p:grpSp>
        <p:nvGrpSpPr>
          <p:cNvPr id="7" name="Group 6">
            <a:extLst>
              <a:ext uri="{FF2B5EF4-FFF2-40B4-BE49-F238E27FC236}">
                <a16:creationId xmlns:a16="http://schemas.microsoft.com/office/drawing/2014/main" id="{97D32F16-031C-9667-CE49-4254708B2D96}"/>
              </a:ext>
            </a:extLst>
          </p:cNvPr>
          <p:cNvGrpSpPr/>
          <p:nvPr/>
        </p:nvGrpSpPr>
        <p:grpSpPr>
          <a:xfrm>
            <a:off x="7361277" y="2453245"/>
            <a:ext cx="801854" cy="2078619"/>
            <a:chOff x="9803657" y="2136873"/>
            <a:chExt cx="801854" cy="2078619"/>
          </a:xfrm>
        </p:grpSpPr>
        <p:cxnSp>
          <p:nvCxnSpPr>
            <p:cNvPr id="8" name="Straight Arrow Connector 7">
              <a:extLst>
                <a:ext uri="{FF2B5EF4-FFF2-40B4-BE49-F238E27FC236}">
                  <a16:creationId xmlns:a16="http://schemas.microsoft.com/office/drawing/2014/main" id="{02E170BF-DE10-115E-1045-160250C8ED37}"/>
                </a:ext>
              </a:extLst>
            </p:cNvPr>
            <p:cNvCxnSpPr/>
            <p:nvPr/>
          </p:nvCxnSpPr>
          <p:spPr>
            <a:xfrm>
              <a:off x="9855585" y="2136873"/>
              <a:ext cx="0" cy="207861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0296304-78E5-67CF-EBE3-DD57D172E151}"/>
                </a:ext>
              </a:extLst>
            </p:cNvPr>
            <p:cNvSpPr/>
            <p:nvPr/>
          </p:nvSpPr>
          <p:spPr>
            <a:xfrm flipV="1">
              <a:off x="10481414" y="4024172"/>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51211D3-66A1-597A-AF7A-A6FF1D5CDB1D}"/>
                </a:ext>
              </a:extLst>
            </p:cNvPr>
            <p:cNvSpPr/>
            <p:nvPr/>
          </p:nvSpPr>
          <p:spPr>
            <a:xfrm flipV="1">
              <a:off x="10473792" y="3669880"/>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9AA76AD-46DD-20C4-27AA-1485C8BA4B69}"/>
                </a:ext>
              </a:extLst>
            </p:cNvPr>
            <p:cNvSpPr/>
            <p:nvPr/>
          </p:nvSpPr>
          <p:spPr>
            <a:xfrm flipV="1">
              <a:off x="10474217" y="3315588"/>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DDD2BCE-4217-3DA5-3189-7779E905CA45}"/>
                </a:ext>
              </a:extLst>
            </p:cNvPr>
            <p:cNvSpPr/>
            <p:nvPr/>
          </p:nvSpPr>
          <p:spPr>
            <a:xfrm flipV="1">
              <a:off x="9803657" y="2961296"/>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AAAA70-31B3-91F6-C229-81D27B8A8AAF}"/>
                </a:ext>
              </a:extLst>
            </p:cNvPr>
            <p:cNvSpPr/>
            <p:nvPr/>
          </p:nvSpPr>
          <p:spPr>
            <a:xfrm flipV="1">
              <a:off x="9803657" y="260700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7CAF2C5-ABAB-D180-25E9-3FC1E3C581BE}"/>
                </a:ext>
              </a:extLst>
            </p:cNvPr>
            <p:cNvSpPr/>
            <p:nvPr/>
          </p:nvSpPr>
          <p:spPr>
            <a:xfrm flipV="1">
              <a:off x="9803657" y="225271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0EE8603-18CD-6154-6173-AC462AE56756}"/>
                </a:ext>
              </a:extLst>
            </p:cNvPr>
            <p:cNvCxnSpPr>
              <a:cxnSpLocks/>
              <a:stCxn id="17" idx="2"/>
            </p:cNvCxnSpPr>
            <p:nvPr/>
          </p:nvCxnSpPr>
          <p:spPr>
            <a:xfrm flipH="1" flipV="1">
              <a:off x="9855585" y="3376755"/>
              <a:ext cx="618632" cy="8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0CC571-480C-7FE7-2BFF-3CA8356D0603}"/>
                </a:ext>
              </a:extLst>
            </p:cNvPr>
            <p:cNvCxnSpPr>
              <a:cxnSpLocks/>
              <a:stCxn id="16" idx="2"/>
            </p:cNvCxnSpPr>
            <p:nvPr/>
          </p:nvCxnSpPr>
          <p:spPr>
            <a:xfrm flipH="1">
              <a:off x="9855585" y="3731928"/>
              <a:ext cx="6182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73333B-C8FF-B988-C630-C5EAAA98447A}"/>
                </a:ext>
              </a:extLst>
            </p:cNvPr>
            <p:cNvCxnSpPr>
              <a:cxnSpLocks/>
              <a:stCxn id="15" idx="2"/>
            </p:cNvCxnSpPr>
            <p:nvPr/>
          </p:nvCxnSpPr>
          <p:spPr>
            <a:xfrm flipH="1">
              <a:off x="9855585" y="4086220"/>
              <a:ext cx="625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E2EBA9B8-CF2E-6604-3CA8-912949DD6A96}"/>
              </a:ext>
            </a:extLst>
          </p:cNvPr>
          <p:cNvSpPr txBox="1"/>
          <p:nvPr/>
        </p:nvSpPr>
        <p:spPr>
          <a:xfrm>
            <a:off x="6588844" y="3443263"/>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539F62-8432-231E-ECCB-EA13B9D07F74}"/>
                  </a:ext>
                </a:extLst>
              </p:cNvPr>
              <p:cNvSpPr txBox="1"/>
              <p:nvPr/>
            </p:nvSpPr>
            <p:spPr>
              <a:xfrm>
                <a:off x="4566119" y="1989872"/>
                <a:ext cx="275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4D539F62-8432-231E-ECCB-EA13B9D07F74}"/>
                  </a:ext>
                </a:extLst>
              </p:cNvPr>
              <p:cNvSpPr txBox="1">
                <a:spLocks noRot="1" noChangeAspect="1" noMove="1" noResize="1" noEditPoints="1" noAdjustHandles="1" noChangeArrowheads="1" noChangeShapeType="1" noTextEdit="1"/>
              </p:cNvSpPr>
              <p:nvPr/>
            </p:nvSpPr>
            <p:spPr>
              <a:xfrm>
                <a:off x="4566119" y="1989872"/>
                <a:ext cx="275139" cy="276999"/>
              </a:xfrm>
              <a:prstGeom prst="rect">
                <a:avLst/>
              </a:prstGeom>
              <a:blipFill>
                <a:blip r:embed="rId2"/>
                <a:stretch>
                  <a:fillRect l="-22222" r="-8889"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1856C7D-8787-8621-C579-2598E0CFAD34}"/>
                  </a:ext>
                </a:extLst>
              </p:cNvPr>
              <p:cNvSpPr txBox="1"/>
              <p:nvPr/>
            </p:nvSpPr>
            <p:spPr>
              <a:xfrm>
                <a:off x="7534439" y="1989872"/>
                <a:ext cx="2945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𝑛</m:t>
                          </m:r>
                        </m:sub>
                      </m:sSub>
                    </m:oMath>
                  </m:oMathPara>
                </a14:m>
                <a:endParaRPr lang="en-US" dirty="0"/>
              </a:p>
            </p:txBody>
          </p:sp>
        </mc:Choice>
        <mc:Fallback xmlns="">
          <p:sp>
            <p:nvSpPr>
              <p:cNvPr id="27" name="TextBox 26">
                <a:extLst>
                  <a:ext uri="{FF2B5EF4-FFF2-40B4-BE49-F238E27FC236}">
                    <a16:creationId xmlns:a16="http://schemas.microsoft.com/office/drawing/2014/main" id="{31856C7D-8787-8621-C579-2598E0CFAD34}"/>
                  </a:ext>
                </a:extLst>
              </p:cNvPr>
              <p:cNvSpPr txBox="1">
                <a:spLocks noRot="1" noChangeAspect="1" noMove="1" noResize="1" noEditPoints="1" noAdjustHandles="1" noChangeArrowheads="1" noChangeShapeType="1" noTextEdit="1"/>
              </p:cNvSpPr>
              <p:nvPr/>
            </p:nvSpPr>
            <p:spPr>
              <a:xfrm>
                <a:off x="7534439" y="1989872"/>
                <a:ext cx="294568" cy="276999"/>
              </a:xfrm>
              <a:prstGeom prst="rect">
                <a:avLst/>
              </a:prstGeom>
              <a:blipFill>
                <a:blip r:embed="rId3"/>
                <a:stretch>
                  <a:fillRect l="-20833" r="-2083"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53DF50A-1ED4-B4F1-2003-33B8705E73A2}"/>
                  </a:ext>
                </a:extLst>
              </p:cNvPr>
              <p:cNvSpPr txBox="1"/>
              <p:nvPr/>
            </p:nvSpPr>
            <p:spPr>
              <a:xfrm>
                <a:off x="5407243" y="1989872"/>
                <a:ext cx="280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A53DF50A-1ED4-B4F1-2003-33B8705E73A2}"/>
                  </a:ext>
                </a:extLst>
              </p:cNvPr>
              <p:cNvSpPr txBox="1">
                <a:spLocks noRot="1" noChangeAspect="1" noMove="1" noResize="1" noEditPoints="1" noAdjustHandles="1" noChangeArrowheads="1" noChangeShapeType="1" noTextEdit="1"/>
              </p:cNvSpPr>
              <p:nvPr/>
            </p:nvSpPr>
            <p:spPr>
              <a:xfrm>
                <a:off x="5407243" y="1989872"/>
                <a:ext cx="280461" cy="276999"/>
              </a:xfrm>
              <a:prstGeom prst="rect">
                <a:avLst/>
              </a:prstGeom>
              <a:blipFill>
                <a:blip r:embed="rId4"/>
                <a:stretch>
                  <a:fillRect l="-21739"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4717652-AF60-70C4-6AF3-74D8FA22AFF4}"/>
                  </a:ext>
                </a:extLst>
              </p:cNvPr>
              <p:cNvSpPr txBox="1"/>
              <p:nvPr/>
            </p:nvSpPr>
            <p:spPr>
              <a:xfrm>
                <a:off x="5012531" y="1989872"/>
                <a:ext cx="2260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&gt;</m:t>
                      </m:r>
                    </m:oMath>
                  </m:oMathPara>
                </a14:m>
                <a:endParaRPr lang="en-US" dirty="0"/>
              </a:p>
            </p:txBody>
          </p:sp>
        </mc:Choice>
        <mc:Fallback xmlns="">
          <p:sp>
            <p:nvSpPr>
              <p:cNvPr id="29" name="TextBox 28">
                <a:extLst>
                  <a:ext uri="{FF2B5EF4-FFF2-40B4-BE49-F238E27FC236}">
                    <a16:creationId xmlns:a16="http://schemas.microsoft.com/office/drawing/2014/main" id="{14717652-AF60-70C4-6AF3-74D8FA22AFF4}"/>
                  </a:ext>
                </a:extLst>
              </p:cNvPr>
              <p:cNvSpPr txBox="1">
                <a:spLocks noRot="1" noChangeAspect="1" noMove="1" noResize="1" noEditPoints="1" noAdjustHandles="1" noChangeArrowheads="1" noChangeShapeType="1" noTextEdit="1"/>
              </p:cNvSpPr>
              <p:nvPr/>
            </p:nvSpPr>
            <p:spPr>
              <a:xfrm>
                <a:off x="5012531" y="1989872"/>
                <a:ext cx="226024" cy="276999"/>
              </a:xfrm>
              <a:prstGeom prst="rect">
                <a:avLst/>
              </a:prstGeom>
              <a:blipFill>
                <a:blip r:embed="rId5"/>
                <a:stretch>
                  <a:fillRect l="-21622" r="-18919" b="-4348"/>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F65B5B03-0BCB-C972-184D-EF1D0B1C1504}"/>
              </a:ext>
            </a:extLst>
          </p:cNvPr>
          <p:cNvCxnSpPr/>
          <p:nvPr/>
        </p:nvCxnSpPr>
        <p:spPr>
          <a:xfrm>
            <a:off x="6440943" y="2078587"/>
            <a:ext cx="0" cy="275212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B40A3-0B33-3D97-0F6E-12D70BBDF896}"/>
              </a:ext>
            </a:extLst>
          </p:cNvPr>
          <p:cNvCxnSpPr>
            <a:cxnSpLocks/>
          </p:cNvCxnSpPr>
          <p:nvPr/>
        </p:nvCxnSpPr>
        <p:spPr>
          <a:xfrm>
            <a:off x="3100039" y="3498182"/>
            <a:ext cx="8920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0BBF23-A10F-A897-2F85-0118C03D329A}"/>
              </a:ext>
            </a:extLst>
          </p:cNvPr>
          <p:cNvCxnSpPr>
            <a:cxnSpLocks/>
          </p:cNvCxnSpPr>
          <p:nvPr/>
        </p:nvCxnSpPr>
        <p:spPr>
          <a:xfrm>
            <a:off x="8435526" y="3498182"/>
            <a:ext cx="8920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EF6DC54-9241-3AC2-8B79-6564798152FE}"/>
              </a:ext>
            </a:extLst>
          </p:cNvPr>
          <p:cNvSpPr txBox="1"/>
          <p:nvPr/>
        </p:nvSpPr>
        <p:spPr>
          <a:xfrm>
            <a:off x="3211389" y="3044386"/>
            <a:ext cx="659155" cy="369332"/>
          </a:xfrm>
          <a:prstGeom prst="rect">
            <a:avLst/>
          </a:prstGeom>
          <a:noFill/>
        </p:spPr>
        <p:txBody>
          <a:bodyPr wrap="none" rtlCol="0">
            <a:spAutoFit/>
          </a:bodyPr>
          <a:lstStyle/>
          <a:p>
            <a:r>
              <a:rPr lang="en-US" dirty="0">
                <a:latin typeface="Helvetica" panose="020B0500000000000000" pitchFamily="34" charset="0"/>
              </a:rPr>
              <a:t>PCA</a:t>
            </a:r>
          </a:p>
        </p:txBody>
      </p:sp>
      <p:sp>
        <p:nvSpPr>
          <p:cNvPr id="36" name="TextBox 35">
            <a:extLst>
              <a:ext uri="{FF2B5EF4-FFF2-40B4-BE49-F238E27FC236}">
                <a16:creationId xmlns:a16="http://schemas.microsoft.com/office/drawing/2014/main" id="{1C1513DD-44D1-FC4D-9868-7369550A1343}"/>
              </a:ext>
            </a:extLst>
          </p:cNvPr>
          <p:cNvSpPr txBox="1"/>
          <p:nvPr/>
        </p:nvSpPr>
        <p:spPr>
          <a:xfrm>
            <a:off x="8276281" y="3044386"/>
            <a:ext cx="1210588" cy="369332"/>
          </a:xfrm>
          <a:prstGeom prst="rect">
            <a:avLst/>
          </a:prstGeom>
          <a:noFill/>
        </p:spPr>
        <p:txBody>
          <a:bodyPr wrap="none" rtlCol="0">
            <a:spAutoFit/>
          </a:bodyPr>
          <a:lstStyle/>
          <a:p>
            <a:r>
              <a:rPr lang="en-US" dirty="0">
                <a:latin typeface="Helvetica" panose="020B0500000000000000" pitchFamily="34" charset="0"/>
              </a:rPr>
              <a:t>Projection</a:t>
            </a:r>
          </a:p>
        </p:txBody>
      </p:sp>
      <p:sp>
        <p:nvSpPr>
          <p:cNvPr id="37" name="TextBox 36">
            <a:extLst>
              <a:ext uri="{FF2B5EF4-FFF2-40B4-BE49-F238E27FC236}">
                <a16:creationId xmlns:a16="http://schemas.microsoft.com/office/drawing/2014/main" id="{FBD433E4-0070-CEFE-1FD2-50E1A4499B8F}"/>
              </a:ext>
            </a:extLst>
          </p:cNvPr>
          <p:cNvSpPr txBox="1"/>
          <p:nvPr/>
        </p:nvSpPr>
        <p:spPr>
          <a:xfrm>
            <a:off x="4376157" y="1064251"/>
            <a:ext cx="3219664" cy="369332"/>
          </a:xfrm>
          <a:prstGeom prst="rect">
            <a:avLst/>
          </a:prstGeom>
          <a:noFill/>
        </p:spPr>
        <p:txBody>
          <a:bodyPr wrap="none" rtlCol="0">
            <a:spAutoFit/>
          </a:bodyPr>
          <a:lstStyle/>
          <a:p>
            <a:r>
              <a:rPr lang="en-US" dirty="0">
                <a:latin typeface="Helvetica" panose="020B0500000000000000" pitchFamily="34" charset="0"/>
              </a:rPr>
              <a:t>Eigenvectors/Factors/</a:t>
            </a:r>
            <a:r>
              <a:rPr lang="en-US" dirty="0"/>
              <a:t>Loadings</a:t>
            </a:r>
            <a:endParaRPr lang="en-US" dirty="0">
              <a:latin typeface="Helvetica" panose="020B0500000000000000" pitchFamily="34" charset="0"/>
            </a:endParaRPr>
          </a:p>
        </p:txBody>
      </p:sp>
      <p:sp>
        <p:nvSpPr>
          <p:cNvPr id="38" name="TextBox 37">
            <a:extLst>
              <a:ext uri="{FF2B5EF4-FFF2-40B4-BE49-F238E27FC236}">
                <a16:creationId xmlns:a16="http://schemas.microsoft.com/office/drawing/2014/main" id="{1C522876-3750-6A15-FCCD-407CF7E94965}"/>
              </a:ext>
            </a:extLst>
          </p:cNvPr>
          <p:cNvSpPr txBox="1"/>
          <p:nvPr/>
        </p:nvSpPr>
        <p:spPr>
          <a:xfrm>
            <a:off x="788141" y="1064251"/>
            <a:ext cx="1996316" cy="369332"/>
          </a:xfrm>
          <a:prstGeom prst="rect">
            <a:avLst/>
          </a:prstGeom>
          <a:noFill/>
        </p:spPr>
        <p:txBody>
          <a:bodyPr wrap="none" rtlCol="0">
            <a:spAutoFit/>
          </a:bodyPr>
          <a:lstStyle/>
          <a:p>
            <a:r>
              <a:rPr lang="en-US" dirty="0">
                <a:latin typeface="Helvetica" panose="020B0500000000000000" pitchFamily="34" charset="0"/>
              </a:rPr>
              <a:t>Data Matrix (S*N)</a:t>
            </a:r>
          </a:p>
        </p:txBody>
      </p:sp>
      <p:sp>
        <p:nvSpPr>
          <p:cNvPr id="39" name="TextBox 38">
            <a:extLst>
              <a:ext uri="{FF2B5EF4-FFF2-40B4-BE49-F238E27FC236}">
                <a16:creationId xmlns:a16="http://schemas.microsoft.com/office/drawing/2014/main" id="{F7C8C449-B4C7-FDB1-798E-F05D888C6587}"/>
              </a:ext>
            </a:extLst>
          </p:cNvPr>
          <p:cNvSpPr txBox="1"/>
          <p:nvPr/>
        </p:nvSpPr>
        <p:spPr>
          <a:xfrm>
            <a:off x="9458657" y="1064251"/>
            <a:ext cx="2451312" cy="369332"/>
          </a:xfrm>
          <a:prstGeom prst="rect">
            <a:avLst/>
          </a:prstGeom>
          <a:noFill/>
        </p:spPr>
        <p:txBody>
          <a:bodyPr wrap="none" rtlCol="0">
            <a:spAutoFit/>
          </a:bodyPr>
          <a:lstStyle/>
          <a:p>
            <a:r>
              <a:rPr lang="en-US" dirty="0">
                <a:latin typeface="Helvetica" panose="020B0500000000000000" pitchFamily="34" charset="0"/>
              </a:rPr>
              <a:t>Latent Variables (S*R)</a:t>
            </a:r>
          </a:p>
        </p:txBody>
      </p:sp>
      <p:sp>
        <p:nvSpPr>
          <p:cNvPr id="41" name="TextBox 40">
            <a:extLst>
              <a:ext uri="{FF2B5EF4-FFF2-40B4-BE49-F238E27FC236}">
                <a16:creationId xmlns:a16="http://schemas.microsoft.com/office/drawing/2014/main" id="{BAFC702C-5E61-D5AC-86D3-279775F49DCB}"/>
              </a:ext>
            </a:extLst>
          </p:cNvPr>
          <p:cNvSpPr txBox="1"/>
          <p:nvPr/>
        </p:nvSpPr>
        <p:spPr>
          <a:xfrm>
            <a:off x="5905476" y="4900420"/>
            <a:ext cx="1070934" cy="369332"/>
          </a:xfrm>
          <a:prstGeom prst="rect">
            <a:avLst/>
          </a:prstGeom>
          <a:noFill/>
        </p:spPr>
        <p:txBody>
          <a:bodyPr wrap="none" rtlCol="0">
            <a:spAutoFit/>
          </a:bodyPr>
          <a:lstStyle/>
          <a:p>
            <a:r>
              <a:rPr lang="en-US" dirty="0">
                <a:latin typeface="Helvetica" panose="020B0500000000000000" pitchFamily="34" charset="0"/>
              </a:rPr>
              <a:t>Truncate</a:t>
            </a:r>
          </a:p>
        </p:txBody>
      </p:sp>
      <p:sp>
        <p:nvSpPr>
          <p:cNvPr id="44" name="TextBox 43">
            <a:extLst>
              <a:ext uri="{FF2B5EF4-FFF2-40B4-BE49-F238E27FC236}">
                <a16:creationId xmlns:a16="http://schemas.microsoft.com/office/drawing/2014/main" id="{963820E1-E51F-CF60-6C7F-989F3A9B524E}"/>
              </a:ext>
            </a:extLst>
          </p:cNvPr>
          <p:cNvSpPr txBox="1"/>
          <p:nvPr/>
        </p:nvSpPr>
        <p:spPr>
          <a:xfrm>
            <a:off x="10311648" y="1493201"/>
            <a:ext cx="780983" cy="369332"/>
          </a:xfrm>
          <a:prstGeom prst="rect">
            <a:avLst/>
          </a:prstGeom>
          <a:noFill/>
        </p:spPr>
        <p:txBody>
          <a:bodyPr wrap="none" rtlCol="0">
            <a:spAutoFit/>
          </a:bodyPr>
          <a:lstStyle/>
          <a:p>
            <a:r>
              <a:rPr lang="en-US" dirty="0">
                <a:latin typeface="Helvetica" panose="020B0500000000000000" pitchFamily="34" charset="0"/>
              </a:rPr>
              <a:t>R &lt; N</a:t>
            </a:r>
          </a:p>
        </p:txBody>
      </p:sp>
    </p:spTree>
    <p:extLst>
      <p:ext uri="{BB962C8B-B14F-4D97-AF65-F5344CB8AC3E}">
        <p14:creationId xmlns:p14="http://schemas.microsoft.com/office/powerpoint/2010/main" val="27014089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498458"/>
            <a:ext cx="5315416" cy="769441"/>
          </a:xfrm>
          <a:prstGeom prst="rect">
            <a:avLst/>
          </a:prstGeom>
          <a:noFill/>
        </p:spPr>
        <p:txBody>
          <a:bodyPr wrap="square">
            <a:spAutoFit/>
          </a:bodyPr>
          <a:lstStyle/>
          <a:p>
            <a:pPr algn="l"/>
            <a:r>
              <a:rPr lang="en-US" sz="4400" b="1" i="0" dirty="0">
                <a:effectLst/>
                <a:latin typeface="Helvetica" panose="020B0500000000000000" pitchFamily="34" charset="0"/>
              </a:rPr>
              <a:t>PCA: Uniqueness</a:t>
            </a:r>
          </a:p>
        </p:txBody>
      </p:sp>
      <p:grpSp>
        <p:nvGrpSpPr>
          <p:cNvPr id="5" name="Group 4">
            <a:extLst>
              <a:ext uri="{FF2B5EF4-FFF2-40B4-BE49-F238E27FC236}">
                <a16:creationId xmlns:a16="http://schemas.microsoft.com/office/drawing/2014/main" id="{3DACD4BF-1C51-5925-A12E-78893A3EC5DF}"/>
              </a:ext>
            </a:extLst>
          </p:cNvPr>
          <p:cNvGrpSpPr/>
          <p:nvPr/>
        </p:nvGrpSpPr>
        <p:grpSpPr>
          <a:xfrm>
            <a:off x="7765033" y="2117478"/>
            <a:ext cx="801854" cy="2078619"/>
            <a:chOff x="9803657" y="2136873"/>
            <a:chExt cx="801854" cy="2078619"/>
          </a:xfrm>
        </p:grpSpPr>
        <p:cxnSp>
          <p:nvCxnSpPr>
            <p:cNvPr id="7" name="Straight Arrow Connector 6">
              <a:extLst>
                <a:ext uri="{FF2B5EF4-FFF2-40B4-BE49-F238E27FC236}">
                  <a16:creationId xmlns:a16="http://schemas.microsoft.com/office/drawing/2014/main" id="{035AF12D-BA23-38F8-C4F9-30361704765A}"/>
                </a:ext>
              </a:extLst>
            </p:cNvPr>
            <p:cNvCxnSpPr/>
            <p:nvPr/>
          </p:nvCxnSpPr>
          <p:spPr>
            <a:xfrm>
              <a:off x="9855585" y="2136873"/>
              <a:ext cx="0" cy="207861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C3D474B-D6C3-C006-9A01-25F8A35D3CE8}"/>
                </a:ext>
              </a:extLst>
            </p:cNvPr>
            <p:cNvSpPr/>
            <p:nvPr/>
          </p:nvSpPr>
          <p:spPr>
            <a:xfrm flipV="1">
              <a:off x="10481414" y="4024172"/>
              <a:ext cx="124097" cy="1240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D7BD3EE-2106-7BB7-FEBF-39503B1FDC1A}"/>
                </a:ext>
              </a:extLst>
            </p:cNvPr>
            <p:cNvSpPr/>
            <p:nvPr/>
          </p:nvSpPr>
          <p:spPr>
            <a:xfrm flipV="1">
              <a:off x="10473792" y="3669880"/>
              <a:ext cx="124097" cy="1240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B04AA3D-16ED-F009-6326-24A78486F63A}"/>
                </a:ext>
              </a:extLst>
            </p:cNvPr>
            <p:cNvSpPr/>
            <p:nvPr/>
          </p:nvSpPr>
          <p:spPr>
            <a:xfrm flipV="1">
              <a:off x="10474217" y="3315588"/>
              <a:ext cx="124097" cy="1240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3CEE572-3D45-540D-8149-271FF62942CB}"/>
                </a:ext>
              </a:extLst>
            </p:cNvPr>
            <p:cNvSpPr/>
            <p:nvPr/>
          </p:nvSpPr>
          <p:spPr>
            <a:xfrm flipV="1">
              <a:off x="9803657" y="2961296"/>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ABC1CB-2B95-2616-DBFE-1E24E0AD0ABE}"/>
                </a:ext>
              </a:extLst>
            </p:cNvPr>
            <p:cNvSpPr/>
            <p:nvPr/>
          </p:nvSpPr>
          <p:spPr>
            <a:xfrm flipV="1">
              <a:off x="9803657" y="260700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AD0DF99-B2B1-374F-2362-98C515C14B49}"/>
                </a:ext>
              </a:extLst>
            </p:cNvPr>
            <p:cNvSpPr/>
            <p:nvPr/>
          </p:nvSpPr>
          <p:spPr>
            <a:xfrm flipV="1">
              <a:off x="9803657" y="225271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90AEF4-470E-8E19-3860-D970733223A9}"/>
                </a:ext>
              </a:extLst>
            </p:cNvPr>
            <p:cNvCxnSpPr>
              <a:cxnSpLocks/>
              <a:stCxn id="10" idx="2"/>
            </p:cNvCxnSpPr>
            <p:nvPr/>
          </p:nvCxnSpPr>
          <p:spPr>
            <a:xfrm flipH="1" flipV="1">
              <a:off x="9855585" y="3376755"/>
              <a:ext cx="618632" cy="881"/>
            </a:xfrm>
            <a:prstGeom prst="line">
              <a:avLst/>
            </a:prstGeom>
            <a:solidFill>
              <a:srgbClr val="C00000"/>
            </a:solidFill>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A81342-708C-9DC5-C751-DDF194F46BD6}"/>
                </a:ext>
              </a:extLst>
            </p:cNvPr>
            <p:cNvCxnSpPr>
              <a:cxnSpLocks/>
              <a:stCxn id="9" idx="2"/>
            </p:cNvCxnSpPr>
            <p:nvPr/>
          </p:nvCxnSpPr>
          <p:spPr>
            <a:xfrm flipH="1">
              <a:off x="9855585" y="3731928"/>
              <a:ext cx="618207" cy="0"/>
            </a:xfrm>
            <a:prstGeom prst="line">
              <a:avLst/>
            </a:prstGeom>
            <a:solidFill>
              <a:srgbClr val="C00000"/>
            </a:solidFill>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893E883-B34F-86DE-99D8-52F13C68DA89}"/>
                </a:ext>
              </a:extLst>
            </p:cNvPr>
            <p:cNvCxnSpPr>
              <a:cxnSpLocks/>
              <a:stCxn id="8" idx="2"/>
            </p:cNvCxnSpPr>
            <p:nvPr/>
          </p:nvCxnSpPr>
          <p:spPr>
            <a:xfrm flipH="1">
              <a:off x="9855585" y="4086220"/>
              <a:ext cx="625829" cy="0"/>
            </a:xfrm>
            <a:prstGeom prst="line">
              <a:avLst/>
            </a:prstGeom>
            <a:solidFill>
              <a:srgbClr val="C00000"/>
            </a:solidFill>
            <a:ln w="28575">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5F4D034-9B36-2707-A50A-7180C91E1962}"/>
                  </a:ext>
                </a:extLst>
              </p:cNvPr>
              <p:cNvSpPr txBox="1"/>
              <p:nvPr/>
            </p:nvSpPr>
            <p:spPr>
              <a:xfrm>
                <a:off x="514744" y="1689628"/>
                <a:ext cx="4909511" cy="4524315"/>
              </a:xfrm>
              <a:prstGeom prst="rect">
                <a:avLst/>
              </a:prstGeom>
              <a:noFill/>
            </p:spPr>
            <p:txBody>
              <a:bodyPr wrap="square">
                <a:spAutoFit/>
              </a:bodyPr>
              <a:lstStyle/>
              <a:p>
                <a:r>
                  <a:rPr lang="en-US" dirty="0">
                    <a:latin typeface="Helvetica" panose="020B0500000000000000" pitchFamily="34" charset="0"/>
                  </a:rPr>
                  <a:t>In PCA, the eigenvectors (principal components), the uniqueness of these components is up to a sign, which means:</a:t>
                </a:r>
              </a:p>
              <a:p>
                <a:endParaRPr lang="en-US" dirty="0">
                  <a:latin typeface="Helvetica" panose="020B0500000000000000" pitchFamily="34" charset="0"/>
                </a:endParaRPr>
              </a:p>
              <a:p>
                <a:pPr>
                  <a:buFont typeface="+mj-lt"/>
                  <a:buAutoNum type="arabicPeriod"/>
                </a:pPr>
                <a:r>
                  <a:rPr lang="en-US" b="1" dirty="0">
                    <a:latin typeface="Helvetica" panose="020B0500000000000000" pitchFamily="34" charset="0"/>
                  </a:rPr>
                  <a:t> Eigenvectors</a:t>
                </a:r>
                <a:r>
                  <a:rPr lang="en-US" dirty="0">
                    <a:latin typeface="Helvetica" panose="020B0500000000000000" pitchFamily="34" charset="0"/>
                  </a:rPr>
                  <a:t>:</a:t>
                </a:r>
              </a:p>
              <a:p>
                <a:pPr marL="742950" lvl="1" indent="-285750">
                  <a:buFont typeface="Arial" panose="020B0604020202020204" pitchFamily="34" charset="0"/>
                  <a:buChar char="•"/>
                </a:pPr>
                <a:r>
                  <a:rPr lang="en-US" dirty="0">
                    <a:latin typeface="Helvetica" panose="020B0500000000000000" pitchFamily="34" charset="0"/>
                  </a:rPr>
                  <a:t>Each eigenvector can be multiplied by -1 without changing the orientation of the principal component it represents. Both </a:t>
                </a:r>
                <a14:m>
                  <m:oMath xmlns:m="http://schemas.openxmlformats.org/officeDocument/2006/math">
                    <m:r>
                      <a:rPr lang="en-US" b="1" i="1" dirty="0" smtClean="0">
                        <a:latin typeface="Cambria Math" panose="02040503050406030204" pitchFamily="18" charset="0"/>
                      </a:rPr>
                      <m:t>𝒗</m:t>
                    </m:r>
                  </m:oMath>
                </a14:m>
                <a:r>
                  <a:rPr lang="en-US" dirty="0">
                    <a:latin typeface="Helvetica" panose="020B0500000000000000" pitchFamily="34" charset="0"/>
                  </a:rPr>
                  <a:t> and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𝒗</m:t>
                    </m:r>
                  </m:oMath>
                </a14:m>
                <a:r>
                  <a:rPr lang="en-US" dirty="0">
                    <a:latin typeface="Helvetica" panose="020B0500000000000000" pitchFamily="34" charset="0"/>
                  </a:rPr>
                  <a:t> are valid eigenvectors corresponding to the same eigenvalue.</a:t>
                </a:r>
              </a:p>
              <a:p>
                <a:pPr marL="742950" lvl="1" indent="-285750">
                  <a:buFont typeface="Arial" panose="020B0604020202020204" pitchFamily="34" charset="0"/>
                  <a:buChar char="•"/>
                </a:pPr>
                <a:endParaRPr lang="en-US" dirty="0">
                  <a:latin typeface="Helvetica" panose="020B0500000000000000" pitchFamily="34" charset="0"/>
                </a:endParaRPr>
              </a:p>
              <a:p>
                <a:pPr>
                  <a:buFont typeface="+mj-lt"/>
                  <a:buAutoNum type="arabicPeriod"/>
                </a:pPr>
                <a:r>
                  <a:rPr lang="en-US" b="1" dirty="0">
                    <a:latin typeface="Helvetica" panose="020B0500000000000000" pitchFamily="34" charset="0"/>
                  </a:rPr>
                  <a:t> Eigenvalues</a:t>
                </a:r>
                <a:r>
                  <a:rPr lang="en-US" dirty="0">
                    <a:latin typeface="Helvetica" panose="020B0500000000000000" pitchFamily="34" charset="0"/>
                  </a:rPr>
                  <a:t>:</a:t>
                </a:r>
              </a:p>
              <a:p>
                <a:pPr marL="742950" lvl="1" indent="-285750">
                  <a:buFont typeface="Arial" panose="020B0604020202020204" pitchFamily="34" charset="0"/>
                  <a:buChar char="•"/>
                </a:pPr>
                <a:r>
                  <a:rPr lang="en-US" dirty="0">
                    <a:latin typeface="Helvetica" panose="020B0500000000000000" pitchFamily="34" charset="0"/>
                  </a:rPr>
                  <a:t>Eigenvalues are unique in their magnitude, but the associated eigenvectors' direction (positive or negative) can vary.</a:t>
                </a:r>
              </a:p>
            </p:txBody>
          </p:sp>
        </mc:Choice>
        <mc:Fallback xmlns="">
          <p:sp>
            <p:nvSpPr>
              <p:cNvPr id="19" name="TextBox 18">
                <a:extLst>
                  <a:ext uri="{FF2B5EF4-FFF2-40B4-BE49-F238E27FC236}">
                    <a16:creationId xmlns:a16="http://schemas.microsoft.com/office/drawing/2014/main" id="{55F4D034-9B36-2707-A50A-7180C91E1962}"/>
                  </a:ext>
                </a:extLst>
              </p:cNvPr>
              <p:cNvSpPr txBox="1">
                <a:spLocks noRot="1" noChangeAspect="1" noMove="1" noResize="1" noEditPoints="1" noAdjustHandles="1" noChangeArrowheads="1" noChangeShapeType="1" noTextEdit="1"/>
              </p:cNvSpPr>
              <p:nvPr/>
            </p:nvSpPr>
            <p:spPr>
              <a:xfrm>
                <a:off x="514744" y="1689628"/>
                <a:ext cx="4909511" cy="4524315"/>
              </a:xfrm>
              <a:prstGeom prst="rect">
                <a:avLst/>
              </a:prstGeom>
              <a:blipFill>
                <a:blip r:embed="rId2"/>
                <a:stretch>
                  <a:fillRect l="-993" t="-674" r="-868" b="-1213"/>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24AD9812-C05C-E2C7-9996-5233F9867583}"/>
              </a:ext>
            </a:extLst>
          </p:cNvPr>
          <p:cNvGrpSpPr/>
          <p:nvPr/>
        </p:nvGrpSpPr>
        <p:grpSpPr>
          <a:xfrm flipH="1">
            <a:off x="10141001" y="2117478"/>
            <a:ext cx="801854" cy="2078619"/>
            <a:chOff x="9803657" y="2136873"/>
            <a:chExt cx="801854" cy="2078619"/>
          </a:xfrm>
        </p:grpSpPr>
        <p:cxnSp>
          <p:nvCxnSpPr>
            <p:cNvPr id="21" name="Straight Arrow Connector 20">
              <a:extLst>
                <a:ext uri="{FF2B5EF4-FFF2-40B4-BE49-F238E27FC236}">
                  <a16:creationId xmlns:a16="http://schemas.microsoft.com/office/drawing/2014/main" id="{A56E7472-9DB7-C1A8-ADDA-A30867722C51}"/>
                </a:ext>
              </a:extLst>
            </p:cNvPr>
            <p:cNvCxnSpPr/>
            <p:nvPr/>
          </p:nvCxnSpPr>
          <p:spPr>
            <a:xfrm>
              <a:off x="9855585" y="2136873"/>
              <a:ext cx="0" cy="207861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12918A2-03D8-D8FD-BB20-69DF061E0548}"/>
                </a:ext>
              </a:extLst>
            </p:cNvPr>
            <p:cNvSpPr/>
            <p:nvPr/>
          </p:nvSpPr>
          <p:spPr>
            <a:xfrm flipV="1">
              <a:off x="10481414" y="4024172"/>
              <a:ext cx="124097" cy="12409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761E0A6-F19C-7CA6-C63C-94BF0B1EEAEE}"/>
                </a:ext>
              </a:extLst>
            </p:cNvPr>
            <p:cNvSpPr/>
            <p:nvPr/>
          </p:nvSpPr>
          <p:spPr>
            <a:xfrm flipV="1">
              <a:off x="10473792" y="3669880"/>
              <a:ext cx="124097" cy="12409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9A83D8B-E2A3-B65C-5D7E-E584744ABD44}"/>
                </a:ext>
              </a:extLst>
            </p:cNvPr>
            <p:cNvSpPr/>
            <p:nvPr/>
          </p:nvSpPr>
          <p:spPr>
            <a:xfrm flipV="1">
              <a:off x="10474217" y="3315588"/>
              <a:ext cx="124097" cy="12409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A0A644E-FA25-55CD-01D0-2158E4E71CD8}"/>
                </a:ext>
              </a:extLst>
            </p:cNvPr>
            <p:cNvSpPr/>
            <p:nvPr/>
          </p:nvSpPr>
          <p:spPr>
            <a:xfrm flipV="1">
              <a:off x="9803657" y="2961296"/>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DA3C54B-B342-1858-1FFE-BE321FBA2586}"/>
                </a:ext>
              </a:extLst>
            </p:cNvPr>
            <p:cNvSpPr/>
            <p:nvPr/>
          </p:nvSpPr>
          <p:spPr>
            <a:xfrm flipV="1">
              <a:off x="9803657" y="260700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6107771-0A66-F7BA-2BF6-405427B593B2}"/>
                </a:ext>
              </a:extLst>
            </p:cNvPr>
            <p:cNvSpPr/>
            <p:nvPr/>
          </p:nvSpPr>
          <p:spPr>
            <a:xfrm flipV="1">
              <a:off x="9803657" y="2252714"/>
              <a:ext cx="124097" cy="12409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054AA21-A522-525D-8AEB-C5C599F2E876}"/>
                </a:ext>
              </a:extLst>
            </p:cNvPr>
            <p:cNvCxnSpPr>
              <a:cxnSpLocks/>
              <a:stCxn id="24" idx="2"/>
            </p:cNvCxnSpPr>
            <p:nvPr/>
          </p:nvCxnSpPr>
          <p:spPr>
            <a:xfrm flipH="1" flipV="1">
              <a:off x="9855585" y="3376755"/>
              <a:ext cx="618632" cy="881"/>
            </a:xfrm>
            <a:prstGeom prst="line">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6BF857-E84F-3433-6B3A-5AD55F5455A8}"/>
                </a:ext>
              </a:extLst>
            </p:cNvPr>
            <p:cNvCxnSpPr>
              <a:cxnSpLocks/>
              <a:stCxn id="23" idx="2"/>
            </p:cNvCxnSpPr>
            <p:nvPr/>
          </p:nvCxnSpPr>
          <p:spPr>
            <a:xfrm flipH="1">
              <a:off x="9855585" y="3731928"/>
              <a:ext cx="618207" cy="0"/>
            </a:xfrm>
            <a:prstGeom prst="line">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393F8F6-E388-EA14-C54D-A0187F3C511B}"/>
                </a:ext>
              </a:extLst>
            </p:cNvPr>
            <p:cNvCxnSpPr>
              <a:cxnSpLocks/>
              <a:stCxn id="22" idx="2"/>
            </p:cNvCxnSpPr>
            <p:nvPr/>
          </p:nvCxnSpPr>
          <p:spPr>
            <a:xfrm flipH="1">
              <a:off x="9855585" y="4086220"/>
              <a:ext cx="625829" cy="0"/>
            </a:xfrm>
            <a:prstGeom prst="line">
              <a:avLst/>
            </a:prstGeom>
            <a:solidFill>
              <a:srgbClr val="00B0F0"/>
            </a:solidFill>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939C9408-1430-0AD9-AAD9-BC76E720CBE5}"/>
              </a:ext>
            </a:extLst>
          </p:cNvPr>
          <p:cNvCxnSpPr/>
          <p:nvPr/>
        </p:nvCxnSpPr>
        <p:spPr>
          <a:xfrm>
            <a:off x="7816961" y="2011661"/>
            <a:ext cx="3769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BB9A0A6-DE83-ACAD-2724-B62C3D416528}"/>
              </a:ext>
            </a:extLst>
          </p:cNvPr>
          <p:cNvCxnSpPr>
            <a:cxnSpLocks/>
          </p:cNvCxnSpPr>
          <p:nvPr/>
        </p:nvCxnSpPr>
        <p:spPr>
          <a:xfrm flipH="1">
            <a:off x="7349354" y="2011661"/>
            <a:ext cx="3769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517AC7A-8A00-8E53-2042-7DD33FEA0EF6}"/>
              </a:ext>
            </a:extLst>
          </p:cNvPr>
          <p:cNvSpPr txBox="1"/>
          <p:nvPr/>
        </p:nvSpPr>
        <p:spPr>
          <a:xfrm>
            <a:off x="7366887" y="1397241"/>
            <a:ext cx="320922" cy="584775"/>
          </a:xfrm>
          <a:prstGeom prst="rect">
            <a:avLst/>
          </a:prstGeom>
          <a:noFill/>
        </p:spPr>
        <p:txBody>
          <a:bodyPr wrap="none" rtlCol="0">
            <a:spAutoFit/>
          </a:bodyPr>
          <a:lstStyle/>
          <a:p>
            <a:r>
              <a:rPr lang="en-US" sz="3200" dirty="0">
                <a:latin typeface="Helvetica" panose="020B0500000000000000" pitchFamily="34" charset="0"/>
              </a:rPr>
              <a:t>-</a:t>
            </a:r>
          </a:p>
        </p:txBody>
      </p:sp>
      <p:sp>
        <p:nvSpPr>
          <p:cNvPr id="35" name="TextBox 34">
            <a:extLst>
              <a:ext uri="{FF2B5EF4-FFF2-40B4-BE49-F238E27FC236}">
                <a16:creationId xmlns:a16="http://schemas.microsoft.com/office/drawing/2014/main" id="{64B81B5D-C7CE-1070-A2EA-E46200C3860B}"/>
              </a:ext>
            </a:extLst>
          </p:cNvPr>
          <p:cNvSpPr txBox="1"/>
          <p:nvPr/>
        </p:nvSpPr>
        <p:spPr>
          <a:xfrm>
            <a:off x="7726309" y="1397241"/>
            <a:ext cx="425116" cy="584775"/>
          </a:xfrm>
          <a:prstGeom prst="rect">
            <a:avLst/>
          </a:prstGeom>
          <a:noFill/>
        </p:spPr>
        <p:txBody>
          <a:bodyPr wrap="none" rtlCol="0">
            <a:spAutoFit/>
          </a:bodyPr>
          <a:lstStyle/>
          <a:p>
            <a:r>
              <a:rPr lang="en-US" sz="3200" dirty="0">
                <a:latin typeface="Helvetica" panose="020B0500000000000000" pitchFamily="34" charset="0"/>
              </a:rPr>
              <a:t>+</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11643D6-CF58-2C5C-DF06-F597BCB4E446}"/>
                  </a:ext>
                </a:extLst>
              </p:cNvPr>
              <p:cNvSpPr txBox="1"/>
              <p:nvPr/>
            </p:nvSpPr>
            <p:spPr>
              <a:xfrm>
                <a:off x="7569531" y="5067317"/>
                <a:ext cx="3200428" cy="407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i="1" dirty="0" smtClean="0">
                          <a:latin typeface="Cambria Math" panose="02040503050406030204" pitchFamily="18" charset="0"/>
                        </a:rPr>
                        <m:t>𝑠𝑔𝑛</m:t>
                      </m:r>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𝑤</m:t>
                              </m:r>
                            </m:e>
                            <m:sub>
                              <m:d>
                                <m:dPr>
                                  <m:begChr m:val="|"/>
                                  <m:endChr m:val="|"/>
                                  <m:ctrlPr>
                                    <a:rPr lang="en-US" i="1" dirty="0">
                                      <a:latin typeface="Cambria Math" panose="02040503050406030204" pitchFamily="18" charset="0"/>
                                    </a:rPr>
                                  </m:ctrlPr>
                                </m:dPr>
                                <m:e>
                                  <m:r>
                                    <m:rPr>
                                      <m:sty m:val="p"/>
                                    </m:rPr>
                                    <a:rPr lang="en-US" dirty="0">
                                      <a:latin typeface="Cambria Math" panose="02040503050406030204" pitchFamily="18" charset="0"/>
                                    </a:rPr>
                                    <m:t>max</m:t>
                                  </m:r>
                                </m:e>
                              </m:d>
                            </m:sub>
                          </m:sSub>
                        </m:e>
                      </m:d>
                      <m:r>
                        <a:rPr lang="en-US" b="0" i="1" dirty="0" smtClean="0">
                          <a:latin typeface="Cambria Math" panose="02040503050406030204" pitchFamily="18" charset="0"/>
                        </a:rPr>
                        <m:t>&gt;0→</m:t>
                      </m:r>
                      <m:r>
                        <a:rPr lang="en-US" b="0" i="1" dirty="0" smtClean="0">
                          <a:latin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911643D6-CF58-2C5C-DF06-F597BCB4E446}"/>
                  </a:ext>
                </a:extLst>
              </p:cNvPr>
              <p:cNvSpPr txBox="1">
                <a:spLocks noRot="1" noChangeAspect="1" noMove="1" noResize="1" noEditPoints="1" noAdjustHandles="1" noChangeArrowheads="1" noChangeShapeType="1" noTextEdit="1"/>
              </p:cNvSpPr>
              <p:nvPr/>
            </p:nvSpPr>
            <p:spPr>
              <a:xfrm>
                <a:off x="7569531" y="5067317"/>
                <a:ext cx="3200428" cy="407163"/>
              </a:xfrm>
              <a:prstGeom prst="rect">
                <a:avLst/>
              </a:prstGeom>
              <a:blipFill>
                <a:blip r:embed="rId3"/>
                <a:stretch>
                  <a:fillRect b="-8955"/>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B47A9CED-8EF9-F273-A699-AD7E30848E7E}"/>
              </a:ext>
            </a:extLst>
          </p:cNvPr>
          <p:cNvSpPr txBox="1"/>
          <p:nvPr/>
        </p:nvSpPr>
        <p:spPr>
          <a:xfrm>
            <a:off x="7417790" y="4473655"/>
            <a:ext cx="4071309" cy="369332"/>
          </a:xfrm>
          <a:prstGeom prst="rect">
            <a:avLst/>
          </a:prstGeom>
          <a:noFill/>
        </p:spPr>
        <p:txBody>
          <a:bodyPr wrap="square">
            <a:spAutoFit/>
          </a:bodyPr>
          <a:lstStyle/>
          <a:p>
            <a:pPr algn="ctr"/>
            <a:r>
              <a:rPr lang="en-US" dirty="0">
                <a:latin typeface="+mj-lt"/>
              </a:rPr>
              <a:t>The highest absolute weight was positive</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9BBA0A-4E35-FE9F-1156-D4FA891437FB}"/>
                  </a:ext>
                </a:extLst>
              </p:cNvPr>
              <p:cNvSpPr txBox="1"/>
              <p:nvPr/>
            </p:nvSpPr>
            <p:spPr>
              <a:xfrm>
                <a:off x="7569531" y="5731382"/>
                <a:ext cx="3373552" cy="407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i="1" dirty="0" smtClean="0">
                          <a:latin typeface="Cambria Math" panose="02040503050406030204" pitchFamily="18" charset="0"/>
                        </a:rPr>
                        <m:t>𝑠𝑔𝑛</m:t>
                      </m:r>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𝑤</m:t>
                              </m:r>
                            </m:e>
                            <m:sub>
                              <m:d>
                                <m:dPr>
                                  <m:begChr m:val="|"/>
                                  <m:endChr m:val="|"/>
                                  <m:ctrlPr>
                                    <a:rPr lang="en-US" b="0" i="1" dirty="0" smtClean="0">
                                      <a:latin typeface="Cambria Math" panose="02040503050406030204" pitchFamily="18" charset="0"/>
                                    </a:rPr>
                                  </m:ctrlPr>
                                </m:dPr>
                                <m:e>
                                  <m:r>
                                    <m:rPr>
                                      <m:sty m:val="p"/>
                                    </m:rPr>
                                    <a:rPr lang="en-US" dirty="0">
                                      <a:latin typeface="Cambria Math" panose="02040503050406030204" pitchFamily="18" charset="0"/>
                                    </a:rPr>
                                    <m:t>max</m:t>
                                  </m:r>
                                </m:e>
                              </m:d>
                            </m:sub>
                          </m:sSub>
                        </m:e>
                      </m:d>
                      <m:r>
                        <a:rPr lang="en-US" b="0" i="1" dirty="0" smtClean="0">
                          <a:latin typeface="Cambria Math" panose="02040503050406030204" pitchFamily="18" charset="0"/>
                        </a:rPr>
                        <m:t>&lt;0→</m:t>
                      </m:r>
                      <m:r>
                        <a:rPr lang="en-US" b="0" i="1" dirty="0" smtClean="0">
                          <a:latin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50" name="TextBox 49">
                <a:extLst>
                  <a:ext uri="{FF2B5EF4-FFF2-40B4-BE49-F238E27FC236}">
                    <a16:creationId xmlns:a16="http://schemas.microsoft.com/office/drawing/2014/main" id="{CB9BBA0A-4E35-FE9F-1156-D4FA891437FB}"/>
                  </a:ext>
                </a:extLst>
              </p:cNvPr>
              <p:cNvSpPr txBox="1">
                <a:spLocks noRot="1" noChangeAspect="1" noMove="1" noResize="1" noEditPoints="1" noAdjustHandles="1" noChangeArrowheads="1" noChangeShapeType="1" noTextEdit="1"/>
              </p:cNvSpPr>
              <p:nvPr/>
            </p:nvSpPr>
            <p:spPr>
              <a:xfrm>
                <a:off x="7569531" y="5731382"/>
                <a:ext cx="3373552" cy="407163"/>
              </a:xfrm>
              <a:prstGeom prst="rect">
                <a:avLst/>
              </a:prstGeom>
              <a:blipFill>
                <a:blip r:embed="rId4"/>
                <a:stretch>
                  <a:fillRect b="-8955"/>
                </a:stretch>
              </a:blipFill>
            </p:spPr>
            <p:txBody>
              <a:bodyPr/>
              <a:lstStyle/>
              <a:p>
                <a:r>
                  <a:rPr lang="en-US">
                    <a:noFill/>
                  </a:rPr>
                  <a:t> </a:t>
                </a:r>
              </a:p>
            </p:txBody>
          </p:sp>
        </mc:Fallback>
      </mc:AlternateContent>
    </p:spTree>
    <p:extLst>
      <p:ext uri="{BB962C8B-B14F-4D97-AF65-F5344CB8AC3E}">
        <p14:creationId xmlns:p14="http://schemas.microsoft.com/office/powerpoint/2010/main" val="9148365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7F2F13-EE46-E7CA-8A17-9DB3E4F00F21}"/>
              </a:ext>
            </a:extLst>
          </p:cNvPr>
          <p:cNvPicPr>
            <a:picLocks noChangeAspect="1"/>
          </p:cNvPicPr>
          <p:nvPr/>
        </p:nvPicPr>
        <p:blipFill>
          <a:blip r:embed="rId2"/>
          <a:stretch>
            <a:fillRect/>
          </a:stretch>
        </p:blipFill>
        <p:spPr>
          <a:xfrm>
            <a:off x="942710" y="318314"/>
            <a:ext cx="10306580" cy="5677192"/>
          </a:xfrm>
          <a:prstGeom prst="rect">
            <a:avLst/>
          </a:prstGeom>
        </p:spPr>
      </p:pic>
      <p:sp>
        <p:nvSpPr>
          <p:cNvPr id="32" name="TextBox 31">
            <a:extLst>
              <a:ext uri="{FF2B5EF4-FFF2-40B4-BE49-F238E27FC236}">
                <a16:creationId xmlns:a16="http://schemas.microsoft.com/office/drawing/2014/main" id="{F9FA0AC5-D759-1FC4-7A51-DF8265CD3696}"/>
              </a:ext>
            </a:extLst>
          </p:cNvPr>
          <p:cNvSpPr txBox="1"/>
          <p:nvPr/>
        </p:nvSpPr>
        <p:spPr>
          <a:xfrm>
            <a:off x="3048372" y="6216520"/>
            <a:ext cx="6095256" cy="307777"/>
          </a:xfrm>
          <a:prstGeom prst="rect">
            <a:avLst/>
          </a:prstGeom>
          <a:noFill/>
        </p:spPr>
        <p:txBody>
          <a:bodyPr wrap="square">
            <a:spAutoFit/>
          </a:bodyPr>
          <a:lstStyle/>
          <a:p>
            <a:pPr algn="ctr"/>
            <a:r>
              <a:rPr lang="en-US" sz="1400" dirty="0">
                <a:latin typeface="+mj-lt"/>
              </a:rPr>
              <a:t>Phantom oscillations in principal component analysis, Maxwell Shinn</a:t>
            </a:r>
          </a:p>
        </p:txBody>
      </p:sp>
    </p:spTree>
    <p:extLst>
      <p:ext uri="{BB962C8B-B14F-4D97-AF65-F5344CB8AC3E}">
        <p14:creationId xmlns:p14="http://schemas.microsoft.com/office/powerpoint/2010/main" val="31982484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1170135" y="543061"/>
            <a:ext cx="9851731" cy="769441"/>
          </a:xfrm>
          <a:prstGeom prst="rect">
            <a:avLst/>
          </a:prstGeom>
          <a:noFill/>
        </p:spPr>
        <p:txBody>
          <a:bodyPr wrap="square">
            <a:spAutoFit/>
          </a:bodyPr>
          <a:lstStyle/>
          <a:p>
            <a:pPr algn="ctr"/>
            <a:r>
              <a:rPr lang="en-US" sz="4400" b="1" i="0" u="none" strike="noStrike" dirty="0">
                <a:effectLst/>
                <a:latin typeface="Helvetica" panose="020B0500000000000000" pitchFamily="34" charset="0"/>
              </a:rPr>
              <a:t>Interactive visualization</a:t>
            </a:r>
            <a:endParaRPr lang="en-US" sz="4400" b="1" dirty="0">
              <a:latin typeface="Helvetica" panose="020B0500000000000000" pitchFamily="34" charset="0"/>
            </a:endParaRPr>
          </a:p>
        </p:txBody>
      </p:sp>
      <p:pic>
        <p:nvPicPr>
          <p:cNvPr id="3" name="Picture 2">
            <a:extLst>
              <a:ext uri="{FF2B5EF4-FFF2-40B4-BE49-F238E27FC236}">
                <a16:creationId xmlns:a16="http://schemas.microsoft.com/office/drawing/2014/main" id="{9D69AAA0-B803-664F-241C-86FEB21831E4}"/>
              </a:ext>
            </a:extLst>
          </p:cNvPr>
          <p:cNvPicPr>
            <a:picLocks noChangeAspect="1"/>
          </p:cNvPicPr>
          <p:nvPr/>
        </p:nvPicPr>
        <p:blipFill>
          <a:blip r:embed="rId2"/>
          <a:stretch>
            <a:fillRect/>
          </a:stretch>
        </p:blipFill>
        <p:spPr>
          <a:xfrm>
            <a:off x="1590040" y="1765260"/>
            <a:ext cx="9011920" cy="3791721"/>
          </a:xfrm>
          <a:prstGeom prst="rect">
            <a:avLst/>
          </a:prstGeom>
        </p:spPr>
      </p:pic>
      <p:sp>
        <p:nvSpPr>
          <p:cNvPr id="5" name="TextBox 4">
            <a:extLst>
              <a:ext uri="{FF2B5EF4-FFF2-40B4-BE49-F238E27FC236}">
                <a16:creationId xmlns:a16="http://schemas.microsoft.com/office/drawing/2014/main" id="{4966412F-41E0-CCC7-4ECA-1F01A7FF04C3}"/>
              </a:ext>
            </a:extLst>
          </p:cNvPr>
          <p:cNvSpPr txBox="1"/>
          <p:nvPr/>
        </p:nvSpPr>
        <p:spPr>
          <a:xfrm>
            <a:off x="3048000" y="6130273"/>
            <a:ext cx="6096000" cy="369332"/>
          </a:xfrm>
          <a:prstGeom prst="rect">
            <a:avLst/>
          </a:prstGeom>
          <a:noFill/>
        </p:spPr>
        <p:txBody>
          <a:bodyPr wrap="square">
            <a:spAutoFit/>
          </a:bodyPr>
          <a:lstStyle/>
          <a:p>
            <a:pPr algn="ctr"/>
            <a:r>
              <a:rPr lang="en-US" dirty="0">
                <a:latin typeface="+mj-lt"/>
              </a:rPr>
              <a:t>https://setosa.io/ev/principal-component-analysis/</a:t>
            </a:r>
          </a:p>
        </p:txBody>
      </p:sp>
    </p:spTree>
    <p:extLst>
      <p:ext uri="{BB962C8B-B14F-4D97-AF65-F5344CB8AC3E}">
        <p14:creationId xmlns:p14="http://schemas.microsoft.com/office/powerpoint/2010/main" val="6470886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PCA</a:t>
            </a:r>
            <a:br>
              <a:rPr lang="en-US" sz="5400" b="1" dirty="0">
                <a:latin typeface="Helvetica" panose="020B0500000000000000" pitchFamily="34" charset="0"/>
                <a:cs typeface="Times New Roman" panose="02020603050405020304" pitchFamily="18" charset="0"/>
              </a:rPr>
            </a:br>
            <a:r>
              <a:rPr lang="en-US" sz="5400" dirty="0">
                <a:cs typeface="Times New Roman" panose="02020603050405020304" pitchFamily="18" charset="0"/>
              </a:rPr>
              <a:t>Assumptions and limitations</a:t>
            </a:r>
          </a:p>
        </p:txBody>
      </p:sp>
    </p:spTree>
    <p:extLst>
      <p:ext uri="{BB962C8B-B14F-4D97-AF65-F5344CB8AC3E}">
        <p14:creationId xmlns:p14="http://schemas.microsoft.com/office/powerpoint/2010/main" val="12570879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8EEABFE-B0CA-2C46-D091-F4DFA56936F2}"/>
              </a:ext>
            </a:extLst>
          </p:cNvPr>
          <p:cNvGrpSpPr/>
          <p:nvPr/>
        </p:nvGrpSpPr>
        <p:grpSpPr>
          <a:xfrm>
            <a:off x="938960" y="1706896"/>
            <a:ext cx="10314080" cy="3554249"/>
            <a:chOff x="879776" y="1396132"/>
            <a:chExt cx="11798363" cy="4065735"/>
          </a:xfrm>
        </p:grpSpPr>
        <p:pic>
          <p:nvPicPr>
            <p:cNvPr id="3" name="Picture 2">
              <a:extLst>
                <a:ext uri="{FF2B5EF4-FFF2-40B4-BE49-F238E27FC236}">
                  <a16:creationId xmlns:a16="http://schemas.microsoft.com/office/drawing/2014/main" id="{40875C3B-2876-4503-CB4A-5C1CCA173C92}"/>
                </a:ext>
              </a:extLst>
            </p:cNvPr>
            <p:cNvPicPr>
              <a:picLocks noChangeAspect="1"/>
            </p:cNvPicPr>
            <p:nvPr/>
          </p:nvPicPr>
          <p:blipFill>
            <a:blip r:embed="rId2"/>
            <a:stretch>
              <a:fillRect/>
            </a:stretch>
          </p:blipFill>
          <p:spPr>
            <a:xfrm>
              <a:off x="879776" y="1396132"/>
              <a:ext cx="4968416" cy="4065735"/>
            </a:xfrm>
            <a:prstGeom prst="rect">
              <a:avLst/>
            </a:prstGeom>
          </p:spPr>
        </p:pic>
        <p:pic>
          <p:nvPicPr>
            <p:cNvPr id="9" name="Picture 8">
              <a:extLst>
                <a:ext uri="{FF2B5EF4-FFF2-40B4-BE49-F238E27FC236}">
                  <a16:creationId xmlns:a16="http://schemas.microsoft.com/office/drawing/2014/main" id="{A02C0DAF-EFAC-5CDF-EA94-FCBFDA6F338C}"/>
                </a:ext>
              </a:extLst>
            </p:cNvPr>
            <p:cNvPicPr>
              <a:picLocks noChangeAspect="1"/>
            </p:cNvPicPr>
            <p:nvPr/>
          </p:nvPicPr>
          <p:blipFill>
            <a:blip r:embed="rId3"/>
            <a:stretch>
              <a:fillRect/>
            </a:stretch>
          </p:blipFill>
          <p:spPr>
            <a:xfrm>
              <a:off x="6439226" y="1396132"/>
              <a:ext cx="6238913" cy="4065735"/>
            </a:xfrm>
            <a:prstGeom prst="rect">
              <a:avLst/>
            </a:prstGeom>
          </p:spPr>
        </p:pic>
      </p:grpSp>
    </p:spTree>
    <p:extLst>
      <p:ext uri="{BB962C8B-B14F-4D97-AF65-F5344CB8AC3E}">
        <p14:creationId xmlns:p14="http://schemas.microsoft.com/office/powerpoint/2010/main" val="42460468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79" y="543061"/>
            <a:ext cx="10082449" cy="769441"/>
          </a:xfrm>
          <a:prstGeom prst="rect">
            <a:avLst/>
          </a:prstGeom>
          <a:noFill/>
        </p:spPr>
        <p:txBody>
          <a:bodyPr wrap="square">
            <a:spAutoFit/>
          </a:bodyPr>
          <a:lstStyle/>
          <a:p>
            <a:pPr algn="l"/>
            <a:r>
              <a:rPr lang="en-US" sz="4400" b="1" i="0" dirty="0">
                <a:effectLst/>
                <a:latin typeface="Helvetica" panose="020B0500000000000000" pitchFamily="34" charset="0"/>
              </a:rPr>
              <a:t>PCA Assumptions</a:t>
            </a:r>
          </a:p>
        </p:txBody>
      </p:sp>
      <p:sp>
        <p:nvSpPr>
          <p:cNvPr id="5" name="TextBox 4">
            <a:extLst>
              <a:ext uri="{FF2B5EF4-FFF2-40B4-BE49-F238E27FC236}">
                <a16:creationId xmlns:a16="http://schemas.microsoft.com/office/drawing/2014/main" id="{6CCAF742-BCE6-F3EE-6C07-6CF39E056AB4}"/>
              </a:ext>
            </a:extLst>
          </p:cNvPr>
          <p:cNvSpPr txBox="1"/>
          <p:nvPr/>
        </p:nvSpPr>
        <p:spPr>
          <a:xfrm>
            <a:off x="487679" y="1843950"/>
            <a:ext cx="4766776" cy="4093428"/>
          </a:xfrm>
          <a:prstGeom prst="rect">
            <a:avLst/>
          </a:prstGeom>
          <a:noFill/>
        </p:spPr>
        <p:txBody>
          <a:bodyPr wrap="square">
            <a:spAutoFit/>
          </a:bodyPr>
          <a:lstStyle/>
          <a:p>
            <a:pPr>
              <a:buFont typeface="+mj-lt"/>
              <a:buAutoNum type="arabicPeriod"/>
            </a:pPr>
            <a:r>
              <a:rPr lang="en-US" sz="2000" b="1" dirty="0"/>
              <a:t> Linearity</a:t>
            </a:r>
            <a:r>
              <a:rPr lang="en-US" sz="2000" dirty="0"/>
              <a:t>: PCA assumes that the relationships between variables are linear.</a:t>
            </a:r>
          </a:p>
          <a:p>
            <a:pPr>
              <a:buFont typeface="+mj-lt"/>
              <a:buAutoNum type="arabicPeriod"/>
            </a:pPr>
            <a:endParaRPr lang="en-US" sz="2000" dirty="0"/>
          </a:p>
          <a:p>
            <a:pPr>
              <a:buFont typeface="+mj-lt"/>
              <a:buAutoNum type="arabicPeriod"/>
            </a:pPr>
            <a:r>
              <a:rPr lang="en-US" sz="2000" b="1" dirty="0">
                <a:solidFill>
                  <a:schemeClr val="bg1">
                    <a:lumMod val="65000"/>
                  </a:schemeClr>
                </a:solidFill>
              </a:rPr>
              <a:t> Orthogonality</a:t>
            </a:r>
            <a:r>
              <a:rPr lang="en-US" sz="2000" dirty="0">
                <a:solidFill>
                  <a:schemeClr val="bg1">
                    <a:lumMod val="65000"/>
                  </a:schemeClr>
                </a:solidFill>
              </a:rPr>
              <a:t>: Principal components are orthogonal (uncorrelated) to each other.</a:t>
            </a:r>
          </a:p>
          <a:p>
            <a:pPr>
              <a:buFont typeface="+mj-lt"/>
              <a:buAutoNum type="arabicPeriod"/>
            </a:pPr>
            <a:endParaRPr lang="en-US" sz="2000" dirty="0">
              <a:solidFill>
                <a:schemeClr val="bg1">
                  <a:lumMod val="65000"/>
                </a:schemeClr>
              </a:solidFill>
            </a:endParaRPr>
          </a:p>
          <a:p>
            <a:pPr>
              <a:buFont typeface="+mj-lt"/>
              <a:buAutoNum type="arabicPeriod"/>
            </a:pPr>
            <a:r>
              <a:rPr lang="en-US" sz="2000" b="1" dirty="0">
                <a:solidFill>
                  <a:schemeClr val="bg1">
                    <a:lumMod val="65000"/>
                  </a:schemeClr>
                </a:solidFill>
              </a:rPr>
              <a:t> Large Variance Indicates Importance</a:t>
            </a:r>
            <a:r>
              <a:rPr lang="en-US" sz="2000" dirty="0">
                <a:solidFill>
                  <a:schemeClr val="bg1">
                    <a:lumMod val="65000"/>
                  </a:schemeClr>
                </a:solidFill>
              </a:rPr>
              <a:t>: It assumes that components with larger variance are more important.</a:t>
            </a:r>
          </a:p>
          <a:p>
            <a:pPr>
              <a:buFont typeface="+mj-lt"/>
              <a:buAutoNum type="arabicPeriod"/>
            </a:pPr>
            <a:endParaRPr lang="en-US" sz="2000" dirty="0">
              <a:solidFill>
                <a:schemeClr val="bg1">
                  <a:lumMod val="65000"/>
                </a:schemeClr>
              </a:solidFill>
            </a:endParaRPr>
          </a:p>
          <a:p>
            <a:pPr>
              <a:buFont typeface="+mj-lt"/>
              <a:buAutoNum type="arabicPeriod"/>
            </a:pPr>
            <a:r>
              <a:rPr lang="en-US" sz="2000" b="1" dirty="0">
                <a:solidFill>
                  <a:schemeClr val="bg1">
                    <a:lumMod val="65000"/>
                  </a:schemeClr>
                </a:solidFill>
              </a:rPr>
              <a:t>Gaussian Distribution</a:t>
            </a:r>
            <a:r>
              <a:rPr lang="en-US" sz="2000" dirty="0">
                <a:solidFill>
                  <a:schemeClr val="bg1">
                    <a:lumMod val="65000"/>
                  </a:schemeClr>
                </a:solidFill>
              </a:rPr>
              <a:t>: Assumes the data is Gaussian distributed, although this is not strictly necessary.</a:t>
            </a:r>
          </a:p>
        </p:txBody>
      </p:sp>
      <p:pic>
        <p:nvPicPr>
          <p:cNvPr id="46082" name="Picture 2">
            <a:extLst>
              <a:ext uri="{FF2B5EF4-FFF2-40B4-BE49-F238E27FC236}">
                <a16:creationId xmlns:a16="http://schemas.microsoft.com/office/drawing/2014/main" id="{E517B9F8-725C-1919-0C89-359F384B5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43061"/>
            <a:ext cx="5273655" cy="2816752"/>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a:extLst>
              <a:ext uri="{FF2B5EF4-FFF2-40B4-BE49-F238E27FC236}">
                <a16:creationId xmlns:a16="http://schemas.microsoft.com/office/drawing/2014/main" id="{01B9B2AC-09DF-ED7B-091F-9A6BC436B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816" y="3673802"/>
            <a:ext cx="3950021" cy="286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446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79" y="543061"/>
            <a:ext cx="10082449" cy="769441"/>
          </a:xfrm>
          <a:prstGeom prst="rect">
            <a:avLst/>
          </a:prstGeom>
          <a:noFill/>
        </p:spPr>
        <p:txBody>
          <a:bodyPr wrap="square">
            <a:spAutoFit/>
          </a:bodyPr>
          <a:lstStyle/>
          <a:p>
            <a:pPr algn="l"/>
            <a:r>
              <a:rPr lang="en-US" sz="4400" b="1" i="0" dirty="0">
                <a:effectLst/>
                <a:latin typeface="Helvetica" panose="020B0500000000000000" pitchFamily="34" charset="0"/>
              </a:rPr>
              <a:t>PCA Assumptions</a:t>
            </a:r>
          </a:p>
        </p:txBody>
      </p:sp>
      <p:sp>
        <p:nvSpPr>
          <p:cNvPr id="5" name="TextBox 4">
            <a:extLst>
              <a:ext uri="{FF2B5EF4-FFF2-40B4-BE49-F238E27FC236}">
                <a16:creationId xmlns:a16="http://schemas.microsoft.com/office/drawing/2014/main" id="{6CCAF742-BCE6-F3EE-6C07-6CF39E056AB4}"/>
              </a:ext>
            </a:extLst>
          </p:cNvPr>
          <p:cNvSpPr txBox="1"/>
          <p:nvPr/>
        </p:nvSpPr>
        <p:spPr>
          <a:xfrm>
            <a:off x="487679" y="1843950"/>
            <a:ext cx="4766776" cy="4093428"/>
          </a:xfrm>
          <a:prstGeom prst="rect">
            <a:avLst/>
          </a:prstGeom>
          <a:noFill/>
        </p:spPr>
        <p:txBody>
          <a:bodyPr wrap="square">
            <a:spAutoFit/>
          </a:bodyPr>
          <a:lstStyle/>
          <a:p>
            <a:pPr>
              <a:buFont typeface="+mj-lt"/>
              <a:buAutoNum type="arabicPeriod"/>
            </a:pPr>
            <a:r>
              <a:rPr lang="en-US" sz="2000" b="1" dirty="0"/>
              <a:t> Linearity</a:t>
            </a:r>
            <a:r>
              <a:rPr lang="en-US" sz="2000" dirty="0"/>
              <a:t>: PCA assumes that the relationships between variables are linear.</a:t>
            </a:r>
          </a:p>
          <a:p>
            <a:pPr>
              <a:buFont typeface="+mj-lt"/>
              <a:buAutoNum type="arabicPeriod"/>
            </a:pPr>
            <a:endParaRPr lang="en-US" sz="2000" dirty="0"/>
          </a:p>
          <a:p>
            <a:pPr>
              <a:buFont typeface="+mj-lt"/>
              <a:buAutoNum type="arabicPeriod"/>
            </a:pPr>
            <a:r>
              <a:rPr lang="en-US" sz="2000" b="1" dirty="0"/>
              <a:t> Orthogonality</a:t>
            </a:r>
            <a:r>
              <a:rPr lang="en-US" sz="2000" dirty="0"/>
              <a:t>: Principal components are orthogonal (uncorrelated) to each other.</a:t>
            </a:r>
          </a:p>
          <a:p>
            <a:pPr>
              <a:buFont typeface="+mj-lt"/>
              <a:buAutoNum type="arabicPeriod"/>
            </a:pPr>
            <a:endParaRPr lang="en-US" sz="2000" dirty="0"/>
          </a:p>
          <a:p>
            <a:pPr>
              <a:buFont typeface="+mj-lt"/>
              <a:buAutoNum type="arabicPeriod"/>
            </a:pPr>
            <a:r>
              <a:rPr lang="en-US" sz="2000" b="1" dirty="0">
                <a:solidFill>
                  <a:schemeClr val="bg1">
                    <a:lumMod val="65000"/>
                  </a:schemeClr>
                </a:solidFill>
              </a:rPr>
              <a:t> Large Variance Indicates Importance</a:t>
            </a:r>
            <a:r>
              <a:rPr lang="en-US" sz="2000" dirty="0">
                <a:solidFill>
                  <a:schemeClr val="bg1">
                    <a:lumMod val="65000"/>
                  </a:schemeClr>
                </a:solidFill>
              </a:rPr>
              <a:t>: It assumes that components with larger variance are more important.</a:t>
            </a:r>
          </a:p>
          <a:p>
            <a:pPr>
              <a:buFont typeface="+mj-lt"/>
              <a:buAutoNum type="arabicPeriod"/>
            </a:pPr>
            <a:endParaRPr lang="en-US" sz="2000" dirty="0">
              <a:solidFill>
                <a:schemeClr val="bg1">
                  <a:lumMod val="65000"/>
                </a:schemeClr>
              </a:solidFill>
            </a:endParaRPr>
          </a:p>
          <a:p>
            <a:pPr>
              <a:buFont typeface="+mj-lt"/>
              <a:buAutoNum type="arabicPeriod"/>
            </a:pPr>
            <a:r>
              <a:rPr lang="en-US" sz="2000" b="1" dirty="0">
                <a:solidFill>
                  <a:schemeClr val="bg1">
                    <a:lumMod val="65000"/>
                  </a:schemeClr>
                </a:solidFill>
              </a:rPr>
              <a:t>Gaussian Distribution</a:t>
            </a:r>
            <a:r>
              <a:rPr lang="en-US" sz="2000" dirty="0">
                <a:solidFill>
                  <a:schemeClr val="bg1">
                    <a:lumMod val="65000"/>
                  </a:schemeClr>
                </a:solidFill>
              </a:rPr>
              <a:t>: Assumes the data is Gaussian distributed, although this is not strictly necessary.</a:t>
            </a:r>
          </a:p>
        </p:txBody>
      </p:sp>
      <p:grpSp>
        <p:nvGrpSpPr>
          <p:cNvPr id="2" name="Group 1">
            <a:extLst>
              <a:ext uri="{FF2B5EF4-FFF2-40B4-BE49-F238E27FC236}">
                <a16:creationId xmlns:a16="http://schemas.microsoft.com/office/drawing/2014/main" id="{B7C10891-AFD0-C8B8-7932-72C8578CBD8A}"/>
              </a:ext>
            </a:extLst>
          </p:cNvPr>
          <p:cNvGrpSpPr/>
          <p:nvPr/>
        </p:nvGrpSpPr>
        <p:grpSpPr>
          <a:xfrm>
            <a:off x="6388647" y="927781"/>
            <a:ext cx="5315674" cy="2304964"/>
            <a:chOff x="4911618" y="666099"/>
            <a:chExt cx="7322139" cy="3175000"/>
          </a:xfrm>
        </p:grpSpPr>
        <p:pic>
          <p:nvPicPr>
            <p:cNvPr id="8194" name="Picture 2">
              <a:extLst>
                <a:ext uri="{FF2B5EF4-FFF2-40B4-BE49-F238E27FC236}">
                  <a16:creationId xmlns:a16="http://schemas.microsoft.com/office/drawing/2014/main" id="{98529ACD-2507-08C5-3C5A-93E8F9609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1618" y="666099"/>
              <a:ext cx="3527043" cy="3175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rthogonal assumption ICA – Algobeans">
              <a:extLst>
                <a:ext uri="{FF2B5EF4-FFF2-40B4-BE49-F238E27FC236}">
                  <a16:creationId xmlns:a16="http://schemas.microsoft.com/office/drawing/2014/main" id="{947160A8-4D41-3BBC-888D-2226D45D6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039" y="666099"/>
              <a:ext cx="3530718" cy="3175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5560CB55-2683-E70E-4094-4DA9E3A8FC6F}"/>
              </a:ext>
            </a:extLst>
          </p:cNvPr>
          <p:cNvPicPr>
            <a:picLocks noChangeAspect="1"/>
          </p:cNvPicPr>
          <p:nvPr/>
        </p:nvPicPr>
        <p:blipFill>
          <a:blip r:embed="rId4"/>
          <a:stretch>
            <a:fillRect/>
          </a:stretch>
        </p:blipFill>
        <p:spPr>
          <a:xfrm>
            <a:off x="6303040" y="3608750"/>
            <a:ext cx="5472648" cy="2706189"/>
          </a:xfrm>
          <a:prstGeom prst="rect">
            <a:avLst/>
          </a:prstGeom>
        </p:spPr>
      </p:pic>
    </p:spTree>
    <p:extLst>
      <p:ext uri="{BB962C8B-B14F-4D97-AF65-F5344CB8AC3E}">
        <p14:creationId xmlns:p14="http://schemas.microsoft.com/office/powerpoint/2010/main" val="20449687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79" y="543061"/>
            <a:ext cx="10082449" cy="769441"/>
          </a:xfrm>
          <a:prstGeom prst="rect">
            <a:avLst/>
          </a:prstGeom>
          <a:noFill/>
        </p:spPr>
        <p:txBody>
          <a:bodyPr wrap="square">
            <a:spAutoFit/>
          </a:bodyPr>
          <a:lstStyle/>
          <a:p>
            <a:pPr algn="l"/>
            <a:r>
              <a:rPr lang="en-US" sz="4400" b="1" i="0" dirty="0">
                <a:effectLst/>
                <a:latin typeface="Helvetica" panose="020B0500000000000000" pitchFamily="34" charset="0"/>
              </a:rPr>
              <a:t>PCA Assumptions</a:t>
            </a:r>
          </a:p>
        </p:txBody>
      </p:sp>
      <p:sp>
        <p:nvSpPr>
          <p:cNvPr id="5" name="TextBox 4">
            <a:extLst>
              <a:ext uri="{FF2B5EF4-FFF2-40B4-BE49-F238E27FC236}">
                <a16:creationId xmlns:a16="http://schemas.microsoft.com/office/drawing/2014/main" id="{6CCAF742-BCE6-F3EE-6C07-6CF39E056AB4}"/>
              </a:ext>
            </a:extLst>
          </p:cNvPr>
          <p:cNvSpPr txBox="1"/>
          <p:nvPr/>
        </p:nvSpPr>
        <p:spPr>
          <a:xfrm>
            <a:off x="487679" y="1843950"/>
            <a:ext cx="4766776" cy="4093428"/>
          </a:xfrm>
          <a:prstGeom prst="rect">
            <a:avLst/>
          </a:prstGeom>
          <a:noFill/>
        </p:spPr>
        <p:txBody>
          <a:bodyPr wrap="square">
            <a:spAutoFit/>
          </a:bodyPr>
          <a:lstStyle/>
          <a:p>
            <a:pPr>
              <a:buFont typeface="+mj-lt"/>
              <a:buAutoNum type="arabicPeriod"/>
            </a:pPr>
            <a:r>
              <a:rPr lang="en-US" sz="2000" b="1" dirty="0"/>
              <a:t> Linearity</a:t>
            </a:r>
            <a:r>
              <a:rPr lang="en-US" sz="2000" dirty="0"/>
              <a:t>: PCA assumes that the relationships between variables are linear.</a:t>
            </a:r>
          </a:p>
          <a:p>
            <a:pPr>
              <a:buFont typeface="+mj-lt"/>
              <a:buAutoNum type="arabicPeriod"/>
            </a:pPr>
            <a:endParaRPr lang="en-US" sz="2000" dirty="0"/>
          </a:p>
          <a:p>
            <a:pPr>
              <a:buFont typeface="+mj-lt"/>
              <a:buAutoNum type="arabicPeriod"/>
            </a:pPr>
            <a:r>
              <a:rPr lang="en-US" sz="2000" b="1" dirty="0"/>
              <a:t> Orthogonality</a:t>
            </a:r>
            <a:r>
              <a:rPr lang="en-US" sz="2000" dirty="0"/>
              <a:t>: Principal components are orthogonal (uncorrelated) to each other.</a:t>
            </a:r>
          </a:p>
          <a:p>
            <a:pPr>
              <a:buFont typeface="+mj-lt"/>
              <a:buAutoNum type="arabicPeriod"/>
            </a:pPr>
            <a:endParaRPr lang="en-US" sz="2000" dirty="0"/>
          </a:p>
          <a:p>
            <a:pPr>
              <a:buFont typeface="+mj-lt"/>
              <a:buAutoNum type="arabicPeriod"/>
            </a:pPr>
            <a:r>
              <a:rPr lang="en-US" sz="2000" b="1" dirty="0"/>
              <a:t> Large Variance Indicates Importance</a:t>
            </a:r>
            <a:r>
              <a:rPr lang="en-US" sz="2000" dirty="0"/>
              <a:t>: It assumes that components with larger variance are more important.</a:t>
            </a:r>
          </a:p>
          <a:p>
            <a:pPr>
              <a:buFont typeface="+mj-lt"/>
              <a:buAutoNum type="arabicPeriod"/>
            </a:pPr>
            <a:endParaRPr lang="en-US" sz="2000" dirty="0"/>
          </a:p>
          <a:p>
            <a:pPr>
              <a:buFont typeface="+mj-lt"/>
              <a:buAutoNum type="arabicPeriod"/>
            </a:pPr>
            <a:r>
              <a:rPr lang="en-US" sz="2000" b="1" dirty="0"/>
              <a:t>Gaussian Distribution</a:t>
            </a:r>
            <a:r>
              <a:rPr lang="en-US" sz="2000" dirty="0"/>
              <a:t>: Assumes the data is Gaussian distributed, although this is not strictly necessary.</a:t>
            </a:r>
          </a:p>
        </p:txBody>
      </p:sp>
      <p:pic>
        <p:nvPicPr>
          <p:cNvPr id="8" name="Picture 7">
            <a:extLst>
              <a:ext uri="{FF2B5EF4-FFF2-40B4-BE49-F238E27FC236}">
                <a16:creationId xmlns:a16="http://schemas.microsoft.com/office/drawing/2014/main" id="{2A86487D-CCE8-B961-B25D-75325F600A2E}"/>
              </a:ext>
            </a:extLst>
          </p:cNvPr>
          <p:cNvPicPr>
            <a:picLocks noChangeAspect="1"/>
          </p:cNvPicPr>
          <p:nvPr/>
        </p:nvPicPr>
        <p:blipFill>
          <a:blip r:embed="rId2"/>
          <a:stretch>
            <a:fillRect/>
          </a:stretch>
        </p:blipFill>
        <p:spPr>
          <a:xfrm>
            <a:off x="6709394" y="2174026"/>
            <a:ext cx="4283903" cy="3309858"/>
          </a:xfrm>
          <a:prstGeom prst="rect">
            <a:avLst/>
          </a:prstGeom>
        </p:spPr>
      </p:pic>
      <p:sp>
        <p:nvSpPr>
          <p:cNvPr id="10" name="TextBox 9">
            <a:extLst>
              <a:ext uri="{FF2B5EF4-FFF2-40B4-BE49-F238E27FC236}">
                <a16:creationId xmlns:a16="http://schemas.microsoft.com/office/drawing/2014/main" id="{5DFDCA9D-7045-6011-8391-D9D083636722}"/>
              </a:ext>
            </a:extLst>
          </p:cNvPr>
          <p:cNvSpPr txBox="1"/>
          <p:nvPr/>
        </p:nvSpPr>
        <p:spPr>
          <a:xfrm>
            <a:off x="6791404" y="5560827"/>
            <a:ext cx="4119882" cy="307777"/>
          </a:xfrm>
          <a:prstGeom prst="rect">
            <a:avLst/>
          </a:prstGeom>
          <a:noFill/>
        </p:spPr>
        <p:txBody>
          <a:bodyPr wrap="square">
            <a:spAutoFit/>
          </a:bodyPr>
          <a:lstStyle/>
          <a:p>
            <a:pPr algn="ctr"/>
            <a:r>
              <a:rPr lang="en-US" sz="1400" dirty="0"/>
              <a:t>https://pair-code.github.io/understanding-umap/</a:t>
            </a:r>
          </a:p>
        </p:txBody>
      </p:sp>
    </p:spTree>
    <p:extLst>
      <p:ext uri="{BB962C8B-B14F-4D97-AF65-F5344CB8AC3E}">
        <p14:creationId xmlns:p14="http://schemas.microsoft.com/office/powerpoint/2010/main" val="6847470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402115" y="285673"/>
            <a:ext cx="1138777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Helvetica" panose="020B0500000000000000" pitchFamily="34" charset="0"/>
              </a:rPr>
              <a:t>PCA and UMAP performance on MNIST dataset</a:t>
            </a:r>
          </a:p>
        </p:txBody>
      </p:sp>
      <p:grpSp>
        <p:nvGrpSpPr>
          <p:cNvPr id="2" name="Group 1">
            <a:extLst>
              <a:ext uri="{FF2B5EF4-FFF2-40B4-BE49-F238E27FC236}">
                <a16:creationId xmlns:a16="http://schemas.microsoft.com/office/drawing/2014/main" id="{2425698F-D2D6-7BAA-A927-3E4226A37742}"/>
              </a:ext>
            </a:extLst>
          </p:cNvPr>
          <p:cNvGrpSpPr/>
          <p:nvPr/>
        </p:nvGrpSpPr>
        <p:grpSpPr>
          <a:xfrm>
            <a:off x="1275746" y="1358382"/>
            <a:ext cx="9640509" cy="5011280"/>
            <a:chOff x="999872" y="1518956"/>
            <a:chExt cx="9640509" cy="5011280"/>
          </a:xfrm>
        </p:grpSpPr>
        <p:pic>
          <p:nvPicPr>
            <p:cNvPr id="20" name="Picture 19" descr="Several different colors of paint&#10;&#10;Description automatically generated">
              <a:extLst>
                <a:ext uri="{FF2B5EF4-FFF2-40B4-BE49-F238E27FC236}">
                  <a16:creationId xmlns:a16="http://schemas.microsoft.com/office/drawing/2014/main" id="{2286810B-C1A3-C607-1748-0629E64E9018}"/>
                </a:ext>
              </a:extLst>
            </p:cNvPr>
            <p:cNvPicPr>
              <a:picLocks noChangeAspect="1"/>
            </p:cNvPicPr>
            <p:nvPr/>
          </p:nvPicPr>
          <p:blipFill rotWithShape="1">
            <a:blip r:embed="rId3">
              <a:extLst>
                <a:ext uri="{28A0092B-C50C-407E-A947-70E740481C1C}">
                  <a14:useLocalDpi xmlns:a14="http://schemas.microsoft.com/office/drawing/2010/main" val="0"/>
                </a:ext>
              </a:extLst>
            </a:blip>
            <a:srcRect l="53206" t="2436" r="10847" b="53031"/>
            <a:stretch/>
          </p:blipFill>
          <p:spPr>
            <a:xfrm>
              <a:off x="7241057" y="1518956"/>
              <a:ext cx="3399324" cy="2366713"/>
            </a:xfrm>
            <a:prstGeom prst="rect">
              <a:avLst/>
            </a:prstGeom>
          </p:spPr>
        </p:pic>
        <p:pic>
          <p:nvPicPr>
            <p:cNvPr id="24" name="Picture 23" descr="Several different colors of paint&#10;&#10;Description automatically generated">
              <a:extLst>
                <a:ext uri="{FF2B5EF4-FFF2-40B4-BE49-F238E27FC236}">
                  <a16:creationId xmlns:a16="http://schemas.microsoft.com/office/drawing/2014/main" id="{54F5D37F-7B5C-EDD4-D66F-6AE661785DE7}"/>
                </a:ext>
              </a:extLst>
            </p:cNvPr>
            <p:cNvPicPr>
              <a:picLocks noChangeAspect="1"/>
            </p:cNvPicPr>
            <p:nvPr/>
          </p:nvPicPr>
          <p:blipFill rotWithShape="1">
            <a:blip r:embed="rId3">
              <a:extLst>
                <a:ext uri="{28A0092B-C50C-407E-A947-70E740481C1C}">
                  <a14:useLocalDpi xmlns:a14="http://schemas.microsoft.com/office/drawing/2010/main" val="0"/>
                </a:ext>
              </a:extLst>
            </a:blip>
            <a:srcRect l="11901" r="55814" b="56241"/>
            <a:stretch/>
          </p:blipFill>
          <p:spPr>
            <a:xfrm>
              <a:off x="7298268" y="4116352"/>
              <a:ext cx="3168980" cy="2413884"/>
            </a:xfrm>
            <a:prstGeom prst="rect">
              <a:avLst/>
            </a:prstGeom>
          </p:spPr>
        </p:pic>
        <p:pic>
          <p:nvPicPr>
            <p:cNvPr id="1026" name="Picture 2" descr="MNIST Dataset | Papers With Code">
              <a:extLst>
                <a:ext uri="{FF2B5EF4-FFF2-40B4-BE49-F238E27FC236}">
                  <a16:creationId xmlns:a16="http://schemas.microsoft.com/office/drawing/2014/main" id="{B268D557-44A2-D6C4-ACF0-84AEDF5D87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872" y="2319478"/>
              <a:ext cx="5154114" cy="3132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9732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High-dimensional</a:t>
            </a:r>
            <a:br>
              <a:rPr lang="en-US" sz="5400" b="1" dirty="0">
                <a:latin typeface="Helvetica" panose="020B0500000000000000" pitchFamily="34" charset="0"/>
                <a:cs typeface="Times New Roman" panose="02020603050405020304" pitchFamily="18" charset="0"/>
              </a:rPr>
            </a:br>
            <a:r>
              <a:rPr lang="en-US" sz="5400" b="1" dirty="0">
                <a:latin typeface="Helvetica" panose="020B0500000000000000" pitchFamily="34" charset="0"/>
                <a:cs typeface="Times New Roman" panose="02020603050405020304" pitchFamily="18" charset="0"/>
              </a:rPr>
              <a:t>data spaces</a:t>
            </a:r>
          </a:p>
        </p:txBody>
      </p:sp>
    </p:spTree>
    <p:extLst>
      <p:ext uri="{BB962C8B-B14F-4D97-AF65-F5344CB8AC3E}">
        <p14:creationId xmlns:p14="http://schemas.microsoft.com/office/powerpoint/2010/main" val="36989313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55286" y="479495"/>
            <a:ext cx="10281425" cy="769441"/>
          </a:xfrm>
          <a:prstGeom prst="rect">
            <a:avLst/>
          </a:prstGeom>
          <a:noFill/>
        </p:spPr>
        <p:txBody>
          <a:bodyPr wrap="square">
            <a:spAutoFit/>
          </a:bodyPr>
          <a:lstStyle/>
          <a:p>
            <a:pPr algn="ctr"/>
            <a:r>
              <a:rPr lang="en-US" sz="4400" b="1" i="0" dirty="0">
                <a:effectLst/>
                <a:latin typeface="Helvetica" panose="020B0500000000000000" pitchFamily="34" charset="0"/>
              </a:rPr>
              <a:t>PCA on linearly correlated data</a:t>
            </a:r>
          </a:p>
        </p:txBody>
      </p:sp>
      <p:pic>
        <p:nvPicPr>
          <p:cNvPr id="5821" name="Graphic 5820">
            <a:extLst>
              <a:ext uri="{FF2B5EF4-FFF2-40B4-BE49-F238E27FC236}">
                <a16:creationId xmlns:a16="http://schemas.microsoft.com/office/drawing/2014/main" id="{27E16704-2F9E-74D0-9834-CE869DA0A28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269" t="4917" r="7402" b="21998"/>
          <a:stretch/>
        </p:blipFill>
        <p:spPr>
          <a:xfrm>
            <a:off x="955286" y="1614696"/>
            <a:ext cx="10281425" cy="4589842"/>
          </a:xfrm>
          <a:prstGeom prst="rect">
            <a:avLst/>
          </a:prstGeom>
        </p:spPr>
      </p:pic>
    </p:spTree>
    <p:extLst>
      <p:ext uri="{BB962C8B-B14F-4D97-AF65-F5344CB8AC3E}">
        <p14:creationId xmlns:p14="http://schemas.microsoft.com/office/powerpoint/2010/main" val="17418154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E612E40-5DE1-07A2-0994-3AC536DA6B9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790" b="23120"/>
          <a:stretch/>
        </p:blipFill>
        <p:spPr>
          <a:xfrm>
            <a:off x="0" y="1613389"/>
            <a:ext cx="12192000" cy="4339004"/>
          </a:xfrm>
          <a:prstGeom prst="rect">
            <a:avLst/>
          </a:prstGeom>
        </p:spPr>
      </p:pic>
      <p:sp>
        <p:nvSpPr>
          <p:cNvPr id="2" name="TextBox 1">
            <a:extLst>
              <a:ext uri="{FF2B5EF4-FFF2-40B4-BE49-F238E27FC236}">
                <a16:creationId xmlns:a16="http://schemas.microsoft.com/office/drawing/2014/main" id="{DD9CC1AE-6B32-7A37-1CB8-5BE9D2A6A7C8}"/>
              </a:ext>
            </a:extLst>
          </p:cNvPr>
          <p:cNvSpPr txBox="1"/>
          <p:nvPr/>
        </p:nvSpPr>
        <p:spPr>
          <a:xfrm>
            <a:off x="955286" y="479495"/>
            <a:ext cx="10281425" cy="646331"/>
          </a:xfrm>
          <a:prstGeom prst="rect">
            <a:avLst/>
          </a:prstGeom>
          <a:noFill/>
        </p:spPr>
        <p:txBody>
          <a:bodyPr wrap="square">
            <a:spAutoFit/>
          </a:bodyPr>
          <a:lstStyle/>
          <a:p>
            <a:pPr algn="ctr"/>
            <a:r>
              <a:rPr lang="en-US" sz="3600" b="1" i="0" dirty="0">
                <a:effectLst/>
                <a:latin typeface="Helvetica" panose="020B0500000000000000" pitchFamily="34" charset="0"/>
              </a:rPr>
              <a:t>PCA on linearly correlated data with outliers</a:t>
            </a:r>
          </a:p>
        </p:txBody>
      </p:sp>
    </p:spTree>
    <p:extLst>
      <p:ext uri="{BB962C8B-B14F-4D97-AF65-F5344CB8AC3E}">
        <p14:creationId xmlns:p14="http://schemas.microsoft.com/office/powerpoint/2010/main" val="24185646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9BA2EB4-95EA-E26D-17E5-62593F8496D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228" b="22140"/>
          <a:stretch/>
        </p:blipFill>
        <p:spPr>
          <a:xfrm>
            <a:off x="0" y="1481573"/>
            <a:ext cx="12192000" cy="4435720"/>
          </a:xfrm>
          <a:prstGeom prst="rect">
            <a:avLst/>
          </a:prstGeom>
        </p:spPr>
      </p:pic>
      <p:sp>
        <p:nvSpPr>
          <p:cNvPr id="2" name="TextBox 1">
            <a:extLst>
              <a:ext uri="{FF2B5EF4-FFF2-40B4-BE49-F238E27FC236}">
                <a16:creationId xmlns:a16="http://schemas.microsoft.com/office/drawing/2014/main" id="{696EB2C0-B385-3CF9-1C3A-5B4CBF952E79}"/>
              </a:ext>
            </a:extLst>
          </p:cNvPr>
          <p:cNvSpPr txBox="1"/>
          <p:nvPr/>
        </p:nvSpPr>
        <p:spPr>
          <a:xfrm>
            <a:off x="955286" y="479495"/>
            <a:ext cx="10281425" cy="769441"/>
          </a:xfrm>
          <a:prstGeom prst="rect">
            <a:avLst/>
          </a:prstGeom>
          <a:noFill/>
        </p:spPr>
        <p:txBody>
          <a:bodyPr wrap="square">
            <a:spAutoFit/>
          </a:bodyPr>
          <a:lstStyle/>
          <a:p>
            <a:pPr algn="ctr"/>
            <a:r>
              <a:rPr lang="en-US" sz="4400" b="1" i="0" dirty="0">
                <a:effectLst/>
                <a:latin typeface="Helvetica" panose="020B0500000000000000" pitchFamily="34" charset="0"/>
              </a:rPr>
              <a:t>PCA on random noise</a:t>
            </a:r>
          </a:p>
        </p:txBody>
      </p:sp>
    </p:spTree>
    <p:extLst>
      <p:ext uri="{BB962C8B-B14F-4D97-AF65-F5344CB8AC3E}">
        <p14:creationId xmlns:p14="http://schemas.microsoft.com/office/powerpoint/2010/main" val="22556873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6443466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514B29-AE13-2F20-5FA8-14963C477596}"/>
              </a:ext>
            </a:extLst>
          </p:cNvPr>
          <p:cNvPicPr>
            <a:picLocks noChangeAspect="1"/>
          </p:cNvPicPr>
          <p:nvPr/>
        </p:nvPicPr>
        <p:blipFill>
          <a:blip r:embed="rId2"/>
          <a:stretch>
            <a:fillRect/>
          </a:stretch>
        </p:blipFill>
        <p:spPr>
          <a:xfrm>
            <a:off x="709578" y="0"/>
            <a:ext cx="10772843" cy="6858000"/>
          </a:xfrm>
          <a:prstGeom prst="rect">
            <a:avLst/>
          </a:prstGeom>
        </p:spPr>
      </p:pic>
    </p:spTree>
    <p:extLst>
      <p:ext uri="{BB962C8B-B14F-4D97-AF65-F5344CB8AC3E}">
        <p14:creationId xmlns:p14="http://schemas.microsoft.com/office/powerpoint/2010/main" val="8313934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85D1-F095-4E20-8EF3-64C043D00BC1}"/>
              </a:ext>
            </a:extLst>
          </p:cNvPr>
          <p:cNvSpPr txBox="1"/>
          <p:nvPr/>
        </p:nvSpPr>
        <p:spPr>
          <a:xfrm>
            <a:off x="1231527" y="1982589"/>
            <a:ext cx="9728947" cy="923330"/>
          </a:xfrm>
          <a:prstGeom prst="rect">
            <a:avLst/>
          </a:prstGeom>
          <a:noFill/>
        </p:spPr>
        <p:txBody>
          <a:bodyPr wrap="square" rtlCol="0">
            <a:spAutoFit/>
          </a:bodyPr>
          <a:lstStyle/>
          <a:p>
            <a:pPr algn="ctr"/>
            <a:r>
              <a:rPr lang="en-US" sz="5400" b="1" dirty="0" err="1">
                <a:latin typeface="Helvetica" panose="020B0500000000000000" pitchFamily="34" charset="0"/>
              </a:rPr>
              <a:t>Neurosyntax</a:t>
            </a:r>
            <a:r>
              <a:rPr lang="en-US" sz="5400" b="1" dirty="0">
                <a:latin typeface="Helvetica" panose="020B0500000000000000" pitchFamily="34" charset="0"/>
              </a:rPr>
              <a:t> Academy</a:t>
            </a:r>
          </a:p>
        </p:txBody>
      </p:sp>
      <p:grpSp>
        <p:nvGrpSpPr>
          <p:cNvPr id="20" name="Group 19">
            <a:extLst>
              <a:ext uri="{FF2B5EF4-FFF2-40B4-BE49-F238E27FC236}">
                <a16:creationId xmlns:a16="http://schemas.microsoft.com/office/drawing/2014/main" id="{AECBF1E0-876B-4090-2A3A-3EE6E6829384}"/>
              </a:ext>
            </a:extLst>
          </p:cNvPr>
          <p:cNvGrpSpPr/>
          <p:nvPr/>
        </p:nvGrpSpPr>
        <p:grpSpPr>
          <a:xfrm>
            <a:off x="2295297" y="3320758"/>
            <a:ext cx="2382335" cy="1554654"/>
            <a:chOff x="2295297" y="3320758"/>
            <a:chExt cx="2382335" cy="1554654"/>
          </a:xfrm>
        </p:grpSpPr>
        <p:sp>
          <p:nvSpPr>
            <p:cNvPr id="4" name="TextBox 3">
              <a:extLst>
                <a:ext uri="{FF2B5EF4-FFF2-40B4-BE49-F238E27FC236}">
                  <a16:creationId xmlns:a16="http://schemas.microsoft.com/office/drawing/2014/main" id="{A47AC466-5BCC-D664-2165-4F5476F97432}"/>
                </a:ext>
              </a:extLst>
            </p:cNvPr>
            <p:cNvSpPr txBox="1"/>
            <p:nvPr/>
          </p:nvSpPr>
          <p:spPr>
            <a:xfrm>
              <a:off x="2295297" y="4506080"/>
              <a:ext cx="2382335" cy="369332"/>
            </a:xfrm>
            <a:prstGeom prst="rect">
              <a:avLst/>
            </a:prstGeom>
            <a:noFill/>
          </p:spPr>
          <p:txBody>
            <a:bodyPr wrap="square">
              <a:spAutoFit/>
            </a:bodyPr>
            <a:lstStyle/>
            <a:p>
              <a:pPr algn="ctr" fontAlgn="ctr"/>
              <a:r>
                <a:rPr lang="en-US" b="0" i="0" dirty="0">
                  <a:effectLst/>
                  <a:latin typeface="+mj-lt"/>
                </a:rPr>
                <a:t>@neurosyntaxacademy</a:t>
              </a:r>
            </a:p>
          </p:txBody>
        </p:sp>
        <p:pic>
          <p:nvPicPr>
            <p:cNvPr id="6" name="Graphic 5">
              <a:extLst>
                <a:ext uri="{FF2B5EF4-FFF2-40B4-BE49-F238E27FC236}">
                  <a16:creationId xmlns:a16="http://schemas.microsoft.com/office/drawing/2014/main" id="{5F98B361-0FBC-7370-412E-E9054BF454E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7560" y="3320758"/>
              <a:ext cx="1257810" cy="867455"/>
            </a:xfrm>
            <a:prstGeom prst="rect">
              <a:avLst/>
            </a:prstGeom>
          </p:spPr>
        </p:pic>
      </p:grpSp>
      <p:grpSp>
        <p:nvGrpSpPr>
          <p:cNvPr id="18" name="Group 17">
            <a:extLst>
              <a:ext uri="{FF2B5EF4-FFF2-40B4-BE49-F238E27FC236}">
                <a16:creationId xmlns:a16="http://schemas.microsoft.com/office/drawing/2014/main" id="{F886F3A0-C0D6-0EE7-DA89-0FD398F9FA10}"/>
              </a:ext>
            </a:extLst>
          </p:cNvPr>
          <p:cNvGrpSpPr/>
          <p:nvPr/>
        </p:nvGrpSpPr>
        <p:grpSpPr>
          <a:xfrm>
            <a:off x="5496904" y="3317721"/>
            <a:ext cx="1663549" cy="1557691"/>
            <a:chOff x="5518914" y="3317721"/>
            <a:chExt cx="1663549" cy="1557691"/>
          </a:xfrm>
        </p:grpSpPr>
        <p:sp>
          <p:nvSpPr>
            <p:cNvPr id="8" name="TextBox 7">
              <a:extLst>
                <a:ext uri="{FF2B5EF4-FFF2-40B4-BE49-F238E27FC236}">
                  <a16:creationId xmlns:a16="http://schemas.microsoft.com/office/drawing/2014/main" id="{A8CFB58E-47C5-D17A-61FF-8972F9E96533}"/>
                </a:ext>
              </a:extLst>
            </p:cNvPr>
            <p:cNvSpPr txBox="1"/>
            <p:nvPr/>
          </p:nvSpPr>
          <p:spPr>
            <a:xfrm>
              <a:off x="5518914" y="4506080"/>
              <a:ext cx="1663549" cy="369332"/>
            </a:xfrm>
            <a:prstGeom prst="rect">
              <a:avLst/>
            </a:prstGeom>
            <a:noFill/>
          </p:spPr>
          <p:txBody>
            <a:bodyPr wrap="square">
              <a:spAutoFit/>
            </a:bodyPr>
            <a:lstStyle/>
            <a:p>
              <a:pPr algn="ctr" fontAlgn="ctr"/>
              <a:r>
                <a:rPr lang="en-US" dirty="0">
                  <a:latin typeface="+mj-lt"/>
                </a:rPr>
                <a:t>@</a:t>
              </a:r>
              <a:r>
                <a:rPr lang="en-US" b="0" i="0" dirty="0">
                  <a:effectLst/>
                  <a:latin typeface="+mj-lt"/>
                </a:rPr>
                <a:t>Neuro_Syntax</a:t>
              </a:r>
            </a:p>
          </p:txBody>
        </p:sp>
        <p:pic>
          <p:nvPicPr>
            <p:cNvPr id="10" name="Picture 9" descr="A blue circle with a white triangle in the middle&#10;&#10;Description automatically generated">
              <a:extLst>
                <a:ext uri="{FF2B5EF4-FFF2-40B4-BE49-F238E27FC236}">
                  <a16:creationId xmlns:a16="http://schemas.microsoft.com/office/drawing/2014/main" id="{17C817BE-ADC6-868B-EC4B-835D683D7BFA}"/>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14938" y="3317721"/>
              <a:ext cx="871503" cy="871503"/>
            </a:xfrm>
            <a:prstGeom prst="rect">
              <a:avLst/>
            </a:prstGeom>
          </p:spPr>
        </p:pic>
      </p:grpSp>
      <p:grpSp>
        <p:nvGrpSpPr>
          <p:cNvPr id="19" name="Group 18">
            <a:extLst>
              <a:ext uri="{FF2B5EF4-FFF2-40B4-BE49-F238E27FC236}">
                <a16:creationId xmlns:a16="http://schemas.microsoft.com/office/drawing/2014/main" id="{0A857EB8-EAE0-02EF-4AD2-E151CF90D4BB}"/>
              </a:ext>
            </a:extLst>
          </p:cNvPr>
          <p:cNvGrpSpPr/>
          <p:nvPr/>
        </p:nvGrpSpPr>
        <p:grpSpPr>
          <a:xfrm>
            <a:off x="7979725" y="3318733"/>
            <a:ext cx="1663549" cy="1556679"/>
            <a:chOff x="7979725" y="3318733"/>
            <a:chExt cx="1663549" cy="1556679"/>
          </a:xfrm>
        </p:grpSpPr>
        <p:sp>
          <p:nvSpPr>
            <p:cNvPr id="11" name="TextBox 10">
              <a:extLst>
                <a:ext uri="{FF2B5EF4-FFF2-40B4-BE49-F238E27FC236}">
                  <a16:creationId xmlns:a16="http://schemas.microsoft.com/office/drawing/2014/main" id="{575805F1-FFE9-C65E-E3C2-4D734A9EC489}"/>
                </a:ext>
              </a:extLst>
            </p:cNvPr>
            <p:cNvSpPr txBox="1"/>
            <p:nvPr/>
          </p:nvSpPr>
          <p:spPr>
            <a:xfrm>
              <a:off x="7979725" y="4506080"/>
              <a:ext cx="1663549" cy="369332"/>
            </a:xfrm>
            <a:prstGeom prst="rect">
              <a:avLst/>
            </a:prstGeom>
            <a:noFill/>
          </p:spPr>
          <p:txBody>
            <a:bodyPr wrap="square">
              <a:spAutoFit/>
            </a:bodyPr>
            <a:lstStyle/>
            <a:p>
              <a:pPr algn="ctr" fontAlgn="ctr"/>
              <a:r>
                <a:rPr lang="en-US" b="0" i="0" dirty="0" err="1">
                  <a:effectLst/>
                  <a:latin typeface="+mj-lt"/>
                </a:rPr>
                <a:t>neurosyntax</a:t>
              </a:r>
              <a:endParaRPr lang="en-US" b="0" i="0" dirty="0">
                <a:effectLst/>
                <a:latin typeface="+mj-lt"/>
              </a:endParaRPr>
            </a:p>
          </p:txBody>
        </p:sp>
        <p:pic>
          <p:nvPicPr>
            <p:cNvPr id="13" name="Graphic 12">
              <a:extLst>
                <a:ext uri="{FF2B5EF4-FFF2-40B4-BE49-F238E27FC236}">
                  <a16:creationId xmlns:a16="http://schemas.microsoft.com/office/drawing/2014/main" id="{5D31E01C-C1B9-8447-C43A-6D1776FB73C5}"/>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748" y="3318733"/>
              <a:ext cx="871504" cy="871504"/>
            </a:xfrm>
            <a:prstGeom prst="rect">
              <a:avLst/>
            </a:prstGeom>
          </p:spPr>
        </p:pic>
      </p:grpSp>
    </p:spTree>
    <p:extLst>
      <p:ext uri="{BB962C8B-B14F-4D97-AF65-F5344CB8AC3E}">
        <p14:creationId xmlns:p14="http://schemas.microsoft.com/office/powerpoint/2010/main" val="2422953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3187191" y="2421032"/>
            <a:ext cx="5817618" cy="2015936"/>
          </a:xfrm>
          <a:prstGeom prst="rect">
            <a:avLst/>
          </a:prstGeom>
          <a:noFill/>
        </p:spPr>
        <p:txBody>
          <a:bodyPr wrap="none" rtlCol="0">
            <a:spAutoFit/>
          </a:bodyPr>
          <a:lstStyle/>
          <a:p>
            <a:pPr algn="ctr"/>
            <a:r>
              <a:rPr lang="en-US" sz="10000" dirty="0">
                <a:latin typeface="Helvetica" panose="020B0500000000000000" pitchFamily="34" charset="0"/>
              </a:rPr>
              <a:t>Session 3</a:t>
            </a:r>
          </a:p>
          <a:p>
            <a:pPr algn="ctr"/>
            <a:r>
              <a:rPr lang="en-US" sz="2500" dirty="0">
                <a:latin typeface="Helvetica" panose="020B0500000000000000" pitchFamily="34" charset="0"/>
              </a:rPr>
              <a:t>Lecturer: Saman Abbaspoor</a:t>
            </a:r>
          </a:p>
        </p:txBody>
      </p:sp>
    </p:spTree>
    <p:extLst>
      <p:ext uri="{BB962C8B-B14F-4D97-AF65-F5344CB8AC3E}">
        <p14:creationId xmlns:p14="http://schemas.microsoft.com/office/powerpoint/2010/main" val="19430112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9FA0AC5-D759-1FC4-7A51-DF8265CD3696}"/>
              </a:ext>
            </a:extLst>
          </p:cNvPr>
          <p:cNvSpPr txBox="1"/>
          <p:nvPr/>
        </p:nvSpPr>
        <p:spPr>
          <a:xfrm>
            <a:off x="3048372" y="6216520"/>
            <a:ext cx="6095256" cy="307777"/>
          </a:xfrm>
          <a:prstGeom prst="rect">
            <a:avLst/>
          </a:prstGeom>
          <a:noFill/>
        </p:spPr>
        <p:txBody>
          <a:bodyPr wrap="square">
            <a:spAutoFit/>
          </a:bodyPr>
          <a:lstStyle/>
          <a:p>
            <a:pPr algn="ctr"/>
            <a:r>
              <a:rPr lang="en-US" sz="1400" dirty="0">
                <a:latin typeface="+mj-lt"/>
              </a:rPr>
              <a:t>Phantom oscillations in principal component analysis, Maxwell Shinn</a:t>
            </a:r>
          </a:p>
        </p:txBody>
      </p:sp>
      <p:sp>
        <p:nvSpPr>
          <p:cNvPr id="8" name="TextBox 7">
            <a:extLst>
              <a:ext uri="{FF2B5EF4-FFF2-40B4-BE49-F238E27FC236}">
                <a16:creationId xmlns:a16="http://schemas.microsoft.com/office/drawing/2014/main" id="{1D0FC4AE-289A-9754-D39D-57F7DFC7A916}"/>
              </a:ext>
            </a:extLst>
          </p:cNvPr>
          <p:cNvSpPr txBox="1"/>
          <p:nvPr/>
        </p:nvSpPr>
        <p:spPr>
          <a:xfrm>
            <a:off x="879014" y="506881"/>
            <a:ext cx="10433972" cy="769441"/>
          </a:xfrm>
          <a:prstGeom prst="rect">
            <a:avLst/>
          </a:prstGeom>
          <a:noFill/>
        </p:spPr>
        <p:txBody>
          <a:bodyPr wrap="square">
            <a:spAutoFit/>
          </a:bodyPr>
          <a:lstStyle/>
          <a:p>
            <a:pPr algn="ctr"/>
            <a:r>
              <a:rPr lang="en-US" sz="4400" b="1" dirty="0">
                <a:latin typeface="Helvetica" panose="020B0500000000000000" pitchFamily="34" charset="0"/>
              </a:rPr>
              <a:t>Principal Component Analysis (PCA)</a:t>
            </a:r>
            <a:endParaRPr lang="en-US" sz="4400" b="1" i="0" dirty="0">
              <a:effectLst/>
              <a:latin typeface="Helvetica" panose="020B0500000000000000" pitchFamily="34" charset="0"/>
            </a:endParaRPr>
          </a:p>
        </p:txBody>
      </p:sp>
      <p:grpSp>
        <p:nvGrpSpPr>
          <p:cNvPr id="12" name="Group 11">
            <a:extLst>
              <a:ext uri="{FF2B5EF4-FFF2-40B4-BE49-F238E27FC236}">
                <a16:creationId xmlns:a16="http://schemas.microsoft.com/office/drawing/2014/main" id="{CB9F41DF-9613-18CC-824D-85EF95729B91}"/>
              </a:ext>
            </a:extLst>
          </p:cNvPr>
          <p:cNvGrpSpPr/>
          <p:nvPr/>
        </p:nvGrpSpPr>
        <p:grpSpPr>
          <a:xfrm>
            <a:off x="580172" y="2119533"/>
            <a:ext cx="7056646" cy="3309414"/>
            <a:chOff x="580172" y="2119533"/>
            <a:chExt cx="7056646" cy="3309414"/>
          </a:xfrm>
        </p:grpSpPr>
        <p:grpSp>
          <p:nvGrpSpPr>
            <p:cNvPr id="4" name="Group 3">
              <a:extLst>
                <a:ext uri="{FF2B5EF4-FFF2-40B4-BE49-F238E27FC236}">
                  <a16:creationId xmlns:a16="http://schemas.microsoft.com/office/drawing/2014/main" id="{93B13D47-48F2-A7B6-2382-4BCFE6BFACCB}"/>
                </a:ext>
              </a:extLst>
            </p:cNvPr>
            <p:cNvGrpSpPr/>
            <p:nvPr/>
          </p:nvGrpSpPr>
          <p:grpSpPr>
            <a:xfrm>
              <a:off x="580172" y="3273922"/>
              <a:ext cx="7056646" cy="2155025"/>
              <a:chOff x="416209" y="1328454"/>
              <a:chExt cx="7056646" cy="2155025"/>
            </a:xfrm>
          </p:grpSpPr>
          <p:pic>
            <p:nvPicPr>
              <p:cNvPr id="6" name="Picture 5">
                <a:extLst>
                  <a:ext uri="{FF2B5EF4-FFF2-40B4-BE49-F238E27FC236}">
                    <a16:creationId xmlns:a16="http://schemas.microsoft.com/office/drawing/2014/main" id="{267F2F13-EE46-E7CA-8A17-9DB3E4F00F21}"/>
                  </a:ext>
                </a:extLst>
              </p:cNvPr>
              <p:cNvPicPr>
                <a:picLocks noChangeAspect="1"/>
              </p:cNvPicPr>
              <p:nvPr/>
            </p:nvPicPr>
            <p:blipFill rotWithShape="1">
              <a:blip r:embed="rId2"/>
              <a:srcRect l="2662" t="62041" r="28870"/>
              <a:stretch/>
            </p:blipFill>
            <p:spPr>
              <a:xfrm>
                <a:off x="416209" y="1328454"/>
                <a:ext cx="7056646" cy="2155025"/>
              </a:xfrm>
              <a:prstGeom prst="rect">
                <a:avLst/>
              </a:prstGeom>
            </p:spPr>
          </p:pic>
          <p:sp>
            <p:nvSpPr>
              <p:cNvPr id="3" name="Rectangle 2">
                <a:extLst>
                  <a:ext uri="{FF2B5EF4-FFF2-40B4-BE49-F238E27FC236}">
                    <a16:creationId xmlns:a16="http://schemas.microsoft.com/office/drawing/2014/main" id="{26FD3400-D911-D8AE-4CB1-E47C3C01CC64}"/>
                  </a:ext>
                </a:extLst>
              </p:cNvPr>
              <p:cNvSpPr/>
              <p:nvPr/>
            </p:nvSpPr>
            <p:spPr>
              <a:xfrm>
                <a:off x="567559" y="1328455"/>
                <a:ext cx="182880" cy="2733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CDEE7D2-2190-C042-A107-A29B7550AD96}"/>
                </a:ext>
              </a:extLst>
            </p:cNvPr>
            <p:cNvSpPr txBox="1"/>
            <p:nvPr/>
          </p:nvSpPr>
          <p:spPr>
            <a:xfrm>
              <a:off x="2279695" y="2119533"/>
              <a:ext cx="3657600" cy="553998"/>
            </a:xfrm>
            <a:prstGeom prst="rect">
              <a:avLst/>
            </a:prstGeom>
            <a:noFill/>
          </p:spPr>
          <p:txBody>
            <a:bodyPr wrap="square">
              <a:spAutoFit/>
            </a:bodyPr>
            <a:lstStyle/>
            <a:p>
              <a:pPr algn="ctr"/>
              <a:r>
                <a:rPr lang="en-US" sz="3000" dirty="0">
                  <a:latin typeface="Helvetica" panose="020B0500000000000000" pitchFamily="34" charset="0"/>
                </a:rPr>
                <a:t>Computation</a:t>
              </a:r>
              <a:endParaRPr lang="en-US" sz="3000" i="0" dirty="0">
                <a:effectLst/>
                <a:latin typeface="Helvetica" panose="020B0500000000000000" pitchFamily="34" charset="0"/>
              </a:endParaRPr>
            </a:p>
          </p:txBody>
        </p:sp>
      </p:grpSp>
      <p:grpSp>
        <p:nvGrpSpPr>
          <p:cNvPr id="11" name="Group 10">
            <a:extLst>
              <a:ext uri="{FF2B5EF4-FFF2-40B4-BE49-F238E27FC236}">
                <a16:creationId xmlns:a16="http://schemas.microsoft.com/office/drawing/2014/main" id="{80401C60-6C25-A72B-B302-A736DD6440D2}"/>
              </a:ext>
            </a:extLst>
          </p:cNvPr>
          <p:cNvGrpSpPr/>
          <p:nvPr/>
        </p:nvGrpSpPr>
        <p:grpSpPr>
          <a:xfrm>
            <a:off x="8601666" y="1888701"/>
            <a:ext cx="2977956" cy="3549705"/>
            <a:chOff x="8601666" y="1888701"/>
            <a:chExt cx="2977956" cy="3549705"/>
          </a:xfrm>
        </p:grpSpPr>
        <p:grpSp>
          <p:nvGrpSpPr>
            <p:cNvPr id="7" name="Group 6">
              <a:extLst>
                <a:ext uri="{FF2B5EF4-FFF2-40B4-BE49-F238E27FC236}">
                  <a16:creationId xmlns:a16="http://schemas.microsoft.com/office/drawing/2014/main" id="{861CC49B-906C-55F3-1F36-D8907BD980F2}"/>
                </a:ext>
              </a:extLst>
            </p:cNvPr>
            <p:cNvGrpSpPr/>
            <p:nvPr/>
          </p:nvGrpSpPr>
          <p:grpSpPr>
            <a:xfrm>
              <a:off x="8601666" y="3264463"/>
              <a:ext cx="2926149" cy="2173943"/>
              <a:chOff x="9055711" y="1309537"/>
              <a:chExt cx="2926149" cy="2173943"/>
            </a:xfrm>
          </p:grpSpPr>
          <p:pic>
            <p:nvPicPr>
              <p:cNvPr id="2" name="Picture 1">
                <a:extLst>
                  <a:ext uri="{FF2B5EF4-FFF2-40B4-BE49-F238E27FC236}">
                    <a16:creationId xmlns:a16="http://schemas.microsoft.com/office/drawing/2014/main" id="{DEDC6C4A-D3E4-4D32-0748-EFC7B4542B07}"/>
                  </a:ext>
                </a:extLst>
              </p:cNvPr>
              <p:cNvPicPr>
                <a:picLocks noChangeAspect="1"/>
              </p:cNvPicPr>
              <p:nvPr/>
            </p:nvPicPr>
            <p:blipFill rotWithShape="1">
              <a:blip r:embed="rId2"/>
              <a:srcRect l="71609" t="62041"/>
              <a:stretch/>
            </p:blipFill>
            <p:spPr>
              <a:xfrm>
                <a:off x="9055711" y="1328455"/>
                <a:ext cx="2926149" cy="2155025"/>
              </a:xfrm>
              <a:prstGeom prst="rect">
                <a:avLst/>
              </a:prstGeom>
            </p:spPr>
          </p:pic>
          <p:sp>
            <p:nvSpPr>
              <p:cNvPr id="5" name="Rectangle 4">
                <a:extLst>
                  <a:ext uri="{FF2B5EF4-FFF2-40B4-BE49-F238E27FC236}">
                    <a16:creationId xmlns:a16="http://schemas.microsoft.com/office/drawing/2014/main" id="{45E63154-0137-C270-1AB2-2B855BC676DD}"/>
                  </a:ext>
                </a:extLst>
              </p:cNvPr>
              <p:cNvSpPr/>
              <p:nvPr/>
            </p:nvSpPr>
            <p:spPr>
              <a:xfrm>
                <a:off x="9214419" y="1309537"/>
                <a:ext cx="182880" cy="2733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E1DD10F-FBEE-4873-7052-F9D3423CDEDB}"/>
                </a:ext>
              </a:extLst>
            </p:cNvPr>
            <p:cNvSpPr txBox="1"/>
            <p:nvPr/>
          </p:nvSpPr>
          <p:spPr>
            <a:xfrm>
              <a:off x="8760374" y="1888701"/>
              <a:ext cx="2819248" cy="1015663"/>
            </a:xfrm>
            <a:prstGeom prst="rect">
              <a:avLst/>
            </a:prstGeom>
            <a:noFill/>
          </p:spPr>
          <p:txBody>
            <a:bodyPr wrap="square">
              <a:spAutoFit/>
            </a:bodyPr>
            <a:lstStyle/>
            <a:p>
              <a:pPr algn="ctr"/>
              <a:r>
                <a:rPr lang="en-US" sz="3000" dirty="0">
                  <a:latin typeface="Helvetica" panose="020B0500000000000000" pitchFamily="34" charset="0"/>
                </a:rPr>
                <a:t>Dimensionality Reduction</a:t>
              </a:r>
              <a:endParaRPr lang="en-US" sz="3000" i="0" dirty="0">
                <a:effectLst/>
                <a:latin typeface="Helvetica" panose="020B0500000000000000" pitchFamily="34" charset="0"/>
              </a:endParaRPr>
            </a:p>
          </p:txBody>
        </p:sp>
      </p:grpSp>
    </p:spTree>
    <p:extLst>
      <p:ext uri="{BB962C8B-B14F-4D97-AF65-F5344CB8AC3E}">
        <p14:creationId xmlns:p14="http://schemas.microsoft.com/office/powerpoint/2010/main" val="386735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9FA0AC5-D759-1FC4-7A51-DF8265CD3696}"/>
              </a:ext>
            </a:extLst>
          </p:cNvPr>
          <p:cNvSpPr txBox="1"/>
          <p:nvPr/>
        </p:nvSpPr>
        <p:spPr>
          <a:xfrm>
            <a:off x="3048372" y="6216520"/>
            <a:ext cx="6095256" cy="307777"/>
          </a:xfrm>
          <a:prstGeom prst="rect">
            <a:avLst/>
          </a:prstGeom>
          <a:noFill/>
        </p:spPr>
        <p:txBody>
          <a:bodyPr wrap="square">
            <a:spAutoFit/>
          </a:bodyPr>
          <a:lstStyle/>
          <a:p>
            <a:pPr algn="ctr"/>
            <a:r>
              <a:rPr lang="en-US" sz="1400" dirty="0">
                <a:latin typeface="+mj-lt"/>
              </a:rPr>
              <a:t>S. </a:t>
            </a:r>
            <a:r>
              <a:rPr lang="en-US" sz="1400" dirty="0" err="1">
                <a:latin typeface="+mj-lt"/>
              </a:rPr>
              <a:t>Haykin</a:t>
            </a:r>
            <a:r>
              <a:rPr lang="en-US" sz="1400" dirty="0">
                <a:latin typeface="+mj-lt"/>
              </a:rPr>
              <a:t>, Neural Networks and Learning Machines, 3rd ed., 2009.</a:t>
            </a:r>
          </a:p>
        </p:txBody>
      </p:sp>
      <p:sp>
        <p:nvSpPr>
          <p:cNvPr id="8" name="TextBox 7">
            <a:extLst>
              <a:ext uri="{FF2B5EF4-FFF2-40B4-BE49-F238E27FC236}">
                <a16:creationId xmlns:a16="http://schemas.microsoft.com/office/drawing/2014/main" id="{1D0FC4AE-289A-9754-D39D-57F7DFC7A916}"/>
              </a:ext>
            </a:extLst>
          </p:cNvPr>
          <p:cNvSpPr txBox="1"/>
          <p:nvPr/>
        </p:nvSpPr>
        <p:spPr>
          <a:xfrm>
            <a:off x="879014" y="506881"/>
            <a:ext cx="10433972" cy="769441"/>
          </a:xfrm>
          <a:prstGeom prst="rect">
            <a:avLst/>
          </a:prstGeom>
          <a:noFill/>
        </p:spPr>
        <p:txBody>
          <a:bodyPr wrap="square">
            <a:spAutoFit/>
          </a:bodyPr>
          <a:lstStyle/>
          <a:p>
            <a:pPr algn="ctr"/>
            <a:r>
              <a:rPr lang="en-US" sz="4400" b="1" dirty="0">
                <a:latin typeface="Helvetica" panose="020B0500000000000000" pitchFamily="34" charset="0"/>
              </a:rPr>
              <a:t>Principal Component Analysis (PCA)</a:t>
            </a:r>
            <a:endParaRPr lang="en-US" sz="4400" b="1" i="0" dirty="0">
              <a:effectLst/>
              <a:latin typeface="Helvetica" panose="020B0500000000000000" pitchFamily="34" charset="0"/>
            </a:endParaRPr>
          </a:p>
        </p:txBody>
      </p:sp>
      <p:sp>
        <p:nvSpPr>
          <p:cNvPr id="14" name="TextBox 13">
            <a:extLst>
              <a:ext uri="{FF2B5EF4-FFF2-40B4-BE49-F238E27FC236}">
                <a16:creationId xmlns:a16="http://schemas.microsoft.com/office/drawing/2014/main" id="{61A7A2AB-6FD4-E2BB-4771-FC7A39A4EE15}"/>
              </a:ext>
            </a:extLst>
          </p:cNvPr>
          <p:cNvSpPr txBox="1"/>
          <p:nvPr/>
        </p:nvSpPr>
        <p:spPr>
          <a:xfrm>
            <a:off x="1228013" y="1874157"/>
            <a:ext cx="9735974" cy="3693319"/>
          </a:xfrm>
          <a:prstGeom prst="rect">
            <a:avLst/>
          </a:prstGeom>
          <a:noFill/>
        </p:spPr>
        <p:txBody>
          <a:bodyPr wrap="square">
            <a:spAutoFit/>
          </a:bodyPr>
          <a:lstStyle/>
          <a:p>
            <a:pPr algn="just"/>
            <a:r>
              <a:rPr lang="en-US" sz="1800" b="0" i="0" dirty="0">
                <a:solidFill>
                  <a:srgbClr val="000000"/>
                </a:solidFill>
                <a:effectLst/>
                <a:latin typeface="Helvetica" panose="020B0500000000000000" pitchFamily="34" charset="0"/>
              </a:rPr>
              <a:t>PCA is one of the best-known technique in multivariate analysis, tackling data compression and statistical pattern recognition in a dataset. </a:t>
            </a:r>
            <a:r>
              <a:rPr lang="en-US" sz="1800" b="1" i="0" dirty="0">
                <a:effectLst/>
                <a:latin typeface="Helvetica" panose="020B0500000000000000" pitchFamily="34" charset="0"/>
              </a:rPr>
              <a:t>The idea is to extract features, making a domain transformation of the input in a way that a reduced number of features retaining most of the explanatory capacity can be selected.</a:t>
            </a:r>
            <a:r>
              <a:rPr lang="en-US" b="1" dirty="0">
                <a:latin typeface="Helvetica" panose="020B0500000000000000" pitchFamily="34" charset="0"/>
              </a:rPr>
              <a:t> </a:t>
            </a:r>
            <a:r>
              <a:rPr lang="en-US" sz="1800" b="0" i="0" dirty="0">
                <a:solidFill>
                  <a:srgbClr val="000000"/>
                </a:solidFill>
                <a:effectLst/>
                <a:latin typeface="Helvetica" panose="020B0500000000000000" pitchFamily="34" charset="0"/>
              </a:rPr>
              <a:t>The PCA algorithm is the optimum linear transformation in the mean square error sense, resulting in a set of linearly uncorrelated variables, the so-called principal</a:t>
            </a:r>
            <a:r>
              <a:rPr lang="en-US" dirty="0">
                <a:latin typeface="Helvetica" panose="020B0500000000000000" pitchFamily="34" charset="0"/>
              </a:rPr>
              <a:t> </a:t>
            </a:r>
            <a:r>
              <a:rPr lang="en-US" sz="1800" b="0" i="0" dirty="0">
                <a:solidFill>
                  <a:srgbClr val="000000"/>
                </a:solidFill>
                <a:effectLst/>
                <a:latin typeface="Helvetica" panose="020B0500000000000000" pitchFamily="34" charset="0"/>
              </a:rPr>
              <a:t>components (PCs), representing the directions that maximize the rate of variance decrease.</a:t>
            </a:r>
            <a:r>
              <a:rPr lang="en-US" dirty="0">
                <a:latin typeface="Helvetica" panose="020B0500000000000000" pitchFamily="34" charset="0"/>
              </a:rPr>
              <a:t> </a:t>
            </a:r>
          </a:p>
          <a:p>
            <a:pPr algn="just"/>
            <a:endParaRPr lang="en-US" dirty="0">
              <a:latin typeface="Helvetica" panose="020B0500000000000000" pitchFamily="34" charset="0"/>
            </a:endParaRPr>
          </a:p>
          <a:p>
            <a:pPr algn="just"/>
            <a:r>
              <a:rPr lang="en-US" sz="1800" b="1" i="0" dirty="0">
                <a:solidFill>
                  <a:srgbClr val="C25250"/>
                </a:solidFill>
                <a:effectLst/>
                <a:latin typeface="Helvetica" panose="020B0500000000000000" pitchFamily="34" charset="0"/>
              </a:rPr>
              <a:t>Traditional PCA has limitations when dealing with high order dependencies, since it's a linear method, is independent of the data source, having no tunable parameters, and, when applied to classification problems, assigns each new sample strictly based on what was observed on the training period, not updating statistical properties dynamically.</a:t>
            </a:r>
            <a:endParaRPr lang="en-US" b="1" dirty="0">
              <a:solidFill>
                <a:srgbClr val="C25250"/>
              </a:solidFill>
              <a:latin typeface="Helvetica" panose="020B0500000000000000" pitchFamily="34" charset="0"/>
            </a:endParaRPr>
          </a:p>
        </p:txBody>
      </p:sp>
    </p:spTree>
    <p:extLst>
      <p:ext uri="{BB962C8B-B14F-4D97-AF65-F5344CB8AC3E}">
        <p14:creationId xmlns:p14="http://schemas.microsoft.com/office/powerpoint/2010/main" val="12461606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D0FC4AE-289A-9754-D39D-57F7DFC7A916}"/>
              </a:ext>
            </a:extLst>
          </p:cNvPr>
          <p:cNvSpPr txBox="1"/>
          <p:nvPr/>
        </p:nvSpPr>
        <p:spPr>
          <a:xfrm>
            <a:off x="282623" y="264698"/>
            <a:ext cx="11626751" cy="769441"/>
          </a:xfrm>
          <a:prstGeom prst="rect">
            <a:avLst/>
          </a:prstGeom>
          <a:noFill/>
        </p:spPr>
        <p:txBody>
          <a:bodyPr wrap="square">
            <a:spAutoFit/>
          </a:bodyPr>
          <a:lstStyle/>
          <a:p>
            <a:pPr algn="ctr"/>
            <a:r>
              <a:rPr lang="en-US" sz="4400" b="1" dirty="0">
                <a:latin typeface="Helvetica" panose="020B0500000000000000" pitchFamily="34" charset="0"/>
              </a:rPr>
              <a:t>Information beyond covariance structure?</a:t>
            </a:r>
            <a:endParaRPr lang="en-US" sz="4400" b="1" i="0" dirty="0">
              <a:effectLst/>
              <a:latin typeface="Helvetica" panose="020B0500000000000000" pitchFamily="34" charset="0"/>
            </a:endParaRPr>
          </a:p>
        </p:txBody>
      </p:sp>
      <p:pic>
        <p:nvPicPr>
          <p:cNvPr id="5" name="Picture 4">
            <a:extLst>
              <a:ext uri="{FF2B5EF4-FFF2-40B4-BE49-F238E27FC236}">
                <a16:creationId xmlns:a16="http://schemas.microsoft.com/office/drawing/2014/main" id="{DAC16AA7-9596-56D0-FCE4-E128B4EADC0E}"/>
              </a:ext>
            </a:extLst>
          </p:cNvPr>
          <p:cNvPicPr>
            <a:picLocks noChangeAspect="1"/>
          </p:cNvPicPr>
          <p:nvPr/>
        </p:nvPicPr>
        <p:blipFill>
          <a:blip r:embed="rId2"/>
          <a:stretch>
            <a:fillRect/>
          </a:stretch>
        </p:blipFill>
        <p:spPr>
          <a:xfrm>
            <a:off x="3105574" y="3742196"/>
            <a:ext cx="5980853" cy="2546990"/>
          </a:xfrm>
          <a:prstGeom prst="rect">
            <a:avLst/>
          </a:prstGeom>
        </p:spPr>
      </p:pic>
      <p:grpSp>
        <p:nvGrpSpPr>
          <p:cNvPr id="10" name="Group 9">
            <a:extLst>
              <a:ext uri="{FF2B5EF4-FFF2-40B4-BE49-F238E27FC236}">
                <a16:creationId xmlns:a16="http://schemas.microsoft.com/office/drawing/2014/main" id="{BC1ED760-2180-5E54-98A8-2CE276FBADB0}"/>
              </a:ext>
            </a:extLst>
          </p:cNvPr>
          <p:cNvGrpSpPr/>
          <p:nvPr/>
        </p:nvGrpSpPr>
        <p:grpSpPr>
          <a:xfrm>
            <a:off x="2243032" y="1463684"/>
            <a:ext cx="7705937" cy="1652120"/>
            <a:chOff x="2243032" y="1463684"/>
            <a:chExt cx="7705937" cy="1652120"/>
          </a:xfrm>
        </p:grpSpPr>
        <p:grpSp>
          <p:nvGrpSpPr>
            <p:cNvPr id="6" name="Group 5">
              <a:extLst>
                <a:ext uri="{FF2B5EF4-FFF2-40B4-BE49-F238E27FC236}">
                  <a16:creationId xmlns:a16="http://schemas.microsoft.com/office/drawing/2014/main" id="{30A6A4EC-4176-D938-8135-D7C09907AAE9}"/>
                </a:ext>
              </a:extLst>
            </p:cNvPr>
            <p:cNvGrpSpPr/>
            <p:nvPr/>
          </p:nvGrpSpPr>
          <p:grpSpPr>
            <a:xfrm>
              <a:off x="2243032" y="1463684"/>
              <a:ext cx="7705937" cy="1652120"/>
              <a:chOff x="745539" y="1245167"/>
              <a:chExt cx="10378191" cy="2225040"/>
            </a:xfrm>
          </p:grpSpPr>
          <p:pic>
            <p:nvPicPr>
              <p:cNvPr id="2" name="table">
                <a:extLst>
                  <a:ext uri="{FF2B5EF4-FFF2-40B4-BE49-F238E27FC236}">
                    <a16:creationId xmlns:a16="http://schemas.microsoft.com/office/drawing/2014/main" id="{86758A9A-8155-FEC8-10BD-4D75C78FEA38}"/>
                  </a:ext>
                </a:extLst>
              </p:cNvPr>
              <p:cNvPicPr>
                <a:picLocks noChangeAspect="1"/>
              </p:cNvPicPr>
              <p:nvPr/>
            </p:nvPicPr>
            <p:blipFill>
              <a:blip r:embed="rId3"/>
              <a:stretch>
                <a:fillRect/>
              </a:stretch>
            </p:blipFill>
            <p:spPr>
              <a:xfrm>
                <a:off x="8929170" y="1275647"/>
                <a:ext cx="2194560" cy="2194560"/>
              </a:xfrm>
              <a:prstGeom prst="rect">
                <a:avLst/>
              </a:prstGeom>
            </p:spPr>
          </p:pic>
          <p:pic>
            <p:nvPicPr>
              <p:cNvPr id="3" name="table">
                <a:extLst>
                  <a:ext uri="{FF2B5EF4-FFF2-40B4-BE49-F238E27FC236}">
                    <a16:creationId xmlns:a16="http://schemas.microsoft.com/office/drawing/2014/main" id="{1177CC21-3C33-0EB3-E817-99BFBDD871C8}"/>
                  </a:ext>
                </a:extLst>
              </p:cNvPr>
              <p:cNvPicPr>
                <a:picLocks noChangeAspect="1"/>
              </p:cNvPicPr>
              <p:nvPr/>
            </p:nvPicPr>
            <p:blipFill>
              <a:blip r:embed="rId4"/>
              <a:stretch>
                <a:fillRect/>
              </a:stretch>
            </p:blipFill>
            <p:spPr>
              <a:xfrm>
                <a:off x="745539" y="1245167"/>
                <a:ext cx="6583680" cy="2225040"/>
              </a:xfrm>
              <a:prstGeom prst="rect">
                <a:avLst/>
              </a:prstGeom>
            </p:spPr>
          </p:pic>
        </p:grpSp>
        <p:cxnSp>
          <p:nvCxnSpPr>
            <p:cNvPr id="9" name="Straight Arrow Connector 8">
              <a:extLst>
                <a:ext uri="{FF2B5EF4-FFF2-40B4-BE49-F238E27FC236}">
                  <a16:creationId xmlns:a16="http://schemas.microsoft.com/office/drawing/2014/main" id="{408E86C1-9AD6-A67D-D045-DA12FCB6913A}"/>
                </a:ext>
              </a:extLst>
            </p:cNvPr>
            <p:cNvCxnSpPr/>
            <p:nvPr/>
          </p:nvCxnSpPr>
          <p:spPr>
            <a:xfrm>
              <a:off x="7241241" y="2301060"/>
              <a:ext cx="9009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553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D9746DC-DF6A-3737-854B-1E2FAC33E3AE}"/>
              </a:ext>
            </a:extLst>
          </p:cNvPr>
          <p:cNvGraphicFramePr>
            <a:graphicFrameLocks noGrp="1"/>
          </p:cNvGraphicFramePr>
          <p:nvPr>
            <p:extLst>
              <p:ext uri="{D42A27DB-BD31-4B8C-83A1-F6EECF244321}">
                <p14:modId xmlns:p14="http://schemas.microsoft.com/office/powerpoint/2010/main" val="478981090"/>
              </p:ext>
            </p:extLst>
          </p:nvPr>
        </p:nvGraphicFramePr>
        <p:xfrm>
          <a:off x="711200" y="3429000"/>
          <a:ext cx="4222752" cy="1112520"/>
        </p:xfrm>
        <a:graphic>
          <a:graphicData uri="http://schemas.openxmlformats.org/drawingml/2006/table">
            <a:tbl>
              <a:tblPr firstRow="1" bandRow="1">
                <a:tableStyleId>{5940675A-B579-460E-94D1-54222C63F5DA}</a:tableStyleId>
              </a:tblPr>
              <a:tblGrid>
                <a:gridCol w="527844">
                  <a:extLst>
                    <a:ext uri="{9D8B030D-6E8A-4147-A177-3AD203B41FA5}">
                      <a16:colId xmlns:a16="http://schemas.microsoft.com/office/drawing/2014/main" val="4292131838"/>
                    </a:ext>
                  </a:extLst>
                </a:gridCol>
                <a:gridCol w="527844">
                  <a:extLst>
                    <a:ext uri="{9D8B030D-6E8A-4147-A177-3AD203B41FA5}">
                      <a16:colId xmlns:a16="http://schemas.microsoft.com/office/drawing/2014/main" val="1847668077"/>
                    </a:ext>
                  </a:extLst>
                </a:gridCol>
                <a:gridCol w="527844">
                  <a:extLst>
                    <a:ext uri="{9D8B030D-6E8A-4147-A177-3AD203B41FA5}">
                      <a16:colId xmlns:a16="http://schemas.microsoft.com/office/drawing/2014/main" val="3266445494"/>
                    </a:ext>
                  </a:extLst>
                </a:gridCol>
                <a:gridCol w="527844">
                  <a:extLst>
                    <a:ext uri="{9D8B030D-6E8A-4147-A177-3AD203B41FA5}">
                      <a16:colId xmlns:a16="http://schemas.microsoft.com/office/drawing/2014/main" val="3350789267"/>
                    </a:ext>
                  </a:extLst>
                </a:gridCol>
                <a:gridCol w="527844">
                  <a:extLst>
                    <a:ext uri="{9D8B030D-6E8A-4147-A177-3AD203B41FA5}">
                      <a16:colId xmlns:a16="http://schemas.microsoft.com/office/drawing/2014/main" val="765297865"/>
                    </a:ext>
                  </a:extLst>
                </a:gridCol>
                <a:gridCol w="527844">
                  <a:extLst>
                    <a:ext uri="{9D8B030D-6E8A-4147-A177-3AD203B41FA5}">
                      <a16:colId xmlns:a16="http://schemas.microsoft.com/office/drawing/2014/main" val="2396377156"/>
                    </a:ext>
                  </a:extLst>
                </a:gridCol>
                <a:gridCol w="527844">
                  <a:extLst>
                    <a:ext uri="{9D8B030D-6E8A-4147-A177-3AD203B41FA5}">
                      <a16:colId xmlns:a16="http://schemas.microsoft.com/office/drawing/2014/main" val="1884503134"/>
                    </a:ext>
                  </a:extLst>
                </a:gridCol>
                <a:gridCol w="527844">
                  <a:extLst>
                    <a:ext uri="{9D8B030D-6E8A-4147-A177-3AD203B41FA5}">
                      <a16:colId xmlns:a16="http://schemas.microsoft.com/office/drawing/2014/main" val="3662891142"/>
                    </a:ext>
                  </a:extLst>
                </a:gridCol>
              </a:tblGrid>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3660942"/>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528993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10666134"/>
                  </a:ext>
                </a:extLst>
              </a:tr>
            </a:tbl>
          </a:graphicData>
        </a:graphic>
      </p:graphicFrame>
      <p:cxnSp>
        <p:nvCxnSpPr>
          <p:cNvPr id="6" name="Straight Arrow Connector 5">
            <a:extLst>
              <a:ext uri="{FF2B5EF4-FFF2-40B4-BE49-F238E27FC236}">
                <a16:creationId xmlns:a16="http://schemas.microsoft.com/office/drawing/2014/main" id="{FC234255-4041-FB17-8B78-D595F35EE276}"/>
              </a:ext>
            </a:extLst>
          </p:cNvPr>
          <p:cNvCxnSpPr>
            <a:cxnSpLocks/>
          </p:cNvCxnSpPr>
          <p:nvPr/>
        </p:nvCxnSpPr>
        <p:spPr>
          <a:xfrm>
            <a:off x="5010150" y="3606800"/>
            <a:ext cx="527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12BE11B-B692-24ED-B893-D6AC31F7E347}"/>
              </a:ext>
            </a:extLst>
          </p:cNvPr>
          <p:cNvCxnSpPr>
            <a:cxnSpLocks/>
          </p:cNvCxnSpPr>
          <p:nvPr/>
        </p:nvCxnSpPr>
        <p:spPr>
          <a:xfrm>
            <a:off x="5010150" y="4000500"/>
            <a:ext cx="527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E6EC1C-153E-EF86-30C1-16CD81ABDF52}"/>
              </a:ext>
            </a:extLst>
          </p:cNvPr>
          <p:cNvCxnSpPr>
            <a:cxnSpLocks/>
          </p:cNvCxnSpPr>
          <p:nvPr/>
        </p:nvCxnSpPr>
        <p:spPr>
          <a:xfrm>
            <a:off x="5010150" y="4406900"/>
            <a:ext cx="5270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AF34EC-22CD-58F9-7565-1A70DA8B7548}"/>
              </a:ext>
            </a:extLst>
          </p:cNvPr>
          <p:cNvCxnSpPr>
            <a:cxnSpLocks/>
          </p:cNvCxnSpPr>
          <p:nvPr/>
        </p:nvCxnSpPr>
        <p:spPr>
          <a:xfrm>
            <a:off x="6915150" y="3606800"/>
            <a:ext cx="41021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FEED36-0F6F-C400-3588-378A6756257D}"/>
              </a:ext>
            </a:extLst>
          </p:cNvPr>
          <p:cNvCxnSpPr>
            <a:cxnSpLocks/>
          </p:cNvCxnSpPr>
          <p:nvPr/>
        </p:nvCxnSpPr>
        <p:spPr>
          <a:xfrm>
            <a:off x="6915150" y="4013200"/>
            <a:ext cx="41021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8FB123-D579-3BF3-DDD7-393FF314D815}"/>
              </a:ext>
            </a:extLst>
          </p:cNvPr>
          <p:cNvCxnSpPr>
            <a:cxnSpLocks/>
          </p:cNvCxnSpPr>
          <p:nvPr/>
        </p:nvCxnSpPr>
        <p:spPr>
          <a:xfrm>
            <a:off x="6915150" y="4457700"/>
            <a:ext cx="41021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708850-5952-3DE7-B9D0-2B6DF681778E}"/>
              </a:ext>
            </a:extLst>
          </p:cNvPr>
          <p:cNvSpPr txBox="1"/>
          <p:nvPr/>
        </p:nvSpPr>
        <p:spPr>
          <a:xfrm rot="16200000">
            <a:off x="124348" y="4005056"/>
            <a:ext cx="48840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a:t>
            </a:r>
          </a:p>
        </p:txBody>
      </p:sp>
      <p:sp>
        <p:nvSpPr>
          <p:cNvPr id="15" name="TextBox 14">
            <a:extLst>
              <a:ext uri="{FF2B5EF4-FFF2-40B4-BE49-F238E27FC236}">
                <a16:creationId xmlns:a16="http://schemas.microsoft.com/office/drawing/2014/main" id="{14E8F2F4-642A-1C3E-EA17-1B411699FD5D}"/>
              </a:ext>
            </a:extLst>
          </p:cNvPr>
          <p:cNvSpPr txBox="1"/>
          <p:nvPr/>
        </p:nvSpPr>
        <p:spPr>
          <a:xfrm>
            <a:off x="643602" y="4775289"/>
            <a:ext cx="87876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Sample</a:t>
            </a:r>
          </a:p>
        </p:txBody>
      </p:sp>
      <p:cxnSp>
        <p:nvCxnSpPr>
          <p:cNvPr id="16" name="Straight Arrow Connector 15">
            <a:extLst>
              <a:ext uri="{FF2B5EF4-FFF2-40B4-BE49-F238E27FC236}">
                <a16:creationId xmlns:a16="http://schemas.microsoft.com/office/drawing/2014/main" id="{CB508B63-924B-4783-EBCF-CECD942E0D4D}"/>
              </a:ext>
            </a:extLst>
          </p:cNvPr>
          <p:cNvCxnSpPr/>
          <p:nvPr/>
        </p:nvCxnSpPr>
        <p:spPr>
          <a:xfrm>
            <a:off x="624552" y="4610232"/>
            <a:ext cx="8768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B61933-796D-8194-E69B-D7F48662F84D}"/>
              </a:ext>
            </a:extLst>
          </p:cNvPr>
          <p:cNvCxnSpPr>
            <a:cxnSpLocks/>
          </p:cNvCxnSpPr>
          <p:nvPr/>
        </p:nvCxnSpPr>
        <p:spPr>
          <a:xfrm rot="16200000">
            <a:off x="205165" y="4171794"/>
            <a:ext cx="8768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D50F580-93AE-C13E-84AD-67FD7088B1F7}"/>
              </a:ext>
            </a:extLst>
          </p:cNvPr>
          <p:cNvSpPr/>
          <p:nvPr/>
        </p:nvSpPr>
        <p:spPr>
          <a:xfrm>
            <a:off x="7594600" y="3536950"/>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E4A0D20-38B3-0E52-E54C-A77FA489B950}"/>
              </a:ext>
            </a:extLst>
          </p:cNvPr>
          <p:cNvSpPr/>
          <p:nvPr/>
        </p:nvSpPr>
        <p:spPr>
          <a:xfrm>
            <a:off x="7734300" y="3540125"/>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F662C6A-3882-58F1-4384-12C7B95C9163}"/>
              </a:ext>
            </a:extLst>
          </p:cNvPr>
          <p:cNvSpPr/>
          <p:nvPr/>
        </p:nvSpPr>
        <p:spPr>
          <a:xfrm>
            <a:off x="8267698" y="3536950"/>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A2B9DF-193C-E01A-15E4-F2504A43AB50}"/>
              </a:ext>
            </a:extLst>
          </p:cNvPr>
          <p:cNvSpPr/>
          <p:nvPr/>
        </p:nvSpPr>
        <p:spPr>
          <a:xfrm>
            <a:off x="8661396" y="3536950"/>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F68B82D-72B4-D5D9-67D5-34F6C42723C3}"/>
              </a:ext>
            </a:extLst>
          </p:cNvPr>
          <p:cNvSpPr/>
          <p:nvPr/>
        </p:nvSpPr>
        <p:spPr>
          <a:xfrm>
            <a:off x="9305925" y="3536950"/>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4E5F714-3CC9-F75E-564C-4CF9FADD6BCC}"/>
              </a:ext>
            </a:extLst>
          </p:cNvPr>
          <p:cNvSpPr/>
          <p:nvPr/>
        </p:nvSpPr>
        <p:spPr>
          <a:xfrm>
            <a:off x="9517058" y="3536950"/>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F4D81-09F2-3830-F360-0A2F32290624}"/>
              </a:ext>
            </a:extLst>
          </p:cNvPr>
          <p:cNvSpPr/>
          <p:nvPr/>
        </p:nvSpPr>
        <p:spPr>
          <a:xfrm>
            <a:off x="9715498" y="3536950"/>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9131AD9-F823-68B1-A946-C064E745F499}"/>
              </a:ext>
            </a:extLst>
          </p:cNvPr>
          <p:cNvSpPr/>
          <p:nvPr/>
        </p:nvSpPr>
        <p:spPr>
          <a:xfrm>
            <a:off x="7454900" y="3940175"/>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6557FF3-C978-9E1E-4A2F-E31E2764B154}"/>
              </a:ext>
            </a:extLst>
          </p:cNvPr>
          <p:cNvSpPr/>
          <p:nvPr/>
        </p:nvSpPr>
        <p:spPr>
          <a:xfrm>
            <a:off x="7791449" y="3940175"/>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65DC77F-18CA-58E0-448E-01BBC3D64443}"/>
              </a:ext>
            </a:extLst>
          </p:cNvPr>
          <p:cNvSpPr/>
          <p:nvPr/>
        </p:nvSpPr>
        <p:spPr>
          <a:xfrm>
            <a:off x="8127998" y="3940175"/>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30945E4-E175-CC79-40BB-80847A390C1C}"/>
              </a:ext>
            </a:extLst>
          </p:cNvPr>
          <p:cNvSpPr/>
          <p:nvPr/>
        </p:nvSpPr>
        <p:spPr>
          <a:xfrm>
            <a:off x="8521696" y="3940175"/>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8D09AAE-B575-F099-208A-8C48579BACE2}"/>
              </a:ext>
            </a:extLst>
          </p:cNvPr>
          <p:cNvSpPr/>
          <p:nvPr/>
        </p:nvSpPr>
        <p:spPr>
          <a:xfrm>
            <a:off x="9166225" y="3940175"/>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85C9E5-686A-AB53-9DD8-ED7EF41CCFB7}"/>
              </a:ext>
            </a:extLst>
          </p:cNvPr>
          <p:cNvSpPr/>
          <p:nvPr/>
        </p:nvSpPr>
        <p:spPr>
          <a:xfrm>
            <a:off x="9678986" y="3937000"/>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3D73AA2-360C-B8C2-ACEB-83C834D9AE0D}"/>
              </a:ext>
            </a:extLst>
          </p:cNvPr>
          <p:cNvSpPr/>
          <p:nvPr/>
        </p:nvSpPr>
        <p:spPr>
          <a:xfrm>
            <a:off x="10471148" y="3937000"/>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C26F9CC-FB7B-5133-D6C0-7F7B4971D90F}"/>
              </a:ext>
            </a:extLst>
          </p:cNvPr>
          <p:cNvSpPr/>
          <p:nvPr/>
        </p:nvSpPr>
        <p:spPr>
          <a:xfrm>
            <a:off x="7688262" y="4381011"/>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C66CC65-C5CF-A0A4-6A64-0DF640C516D3}"/>
              </a:ext>
            </a:extLst>
          </p:cNvPr>
          <p:cNvSpPr/>
          <p:nvPr/>
        </p:nvSpPr>
        <p:spPr>
          <a:xfrm>
            <a:off x="8228011" y="4381011"/>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905ABC4-3743-7A72-68CC-5558F38CEE74}"/>
              </a:ext>
            </a:extLst>
          </p:cNvPr>
          <p:cNvSpPr/>
          <p:nvPr/>
        </p:nvSpPr>
        <p:spPr>
          <a:xfrm>
            <a:off x="8437560" y="4381011"/>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097B54-4963-9EDE-2BB9-A98EADC39A00}"/>
              </a:ext>
            </a:extLst>
          </p:cNvPr>
          <p:cNvSpPr/>
          <p:nvPr/>
        </p:nvSpPr>
        <p:spPr>
          <a:xfrm>
            <a:off x="8628058" y="4381011"/>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F661958-E39C-7284-0EC5-F03E7A4A71B7}"/>
              </a:ext>
            </a:extLst>
          </p:cNvPr>
          <p:cNvSpPr/>
          <p:nvPr/>
        </p:nvSpPr>
        <p:spPr>
          <a:xfrm>
            <a:off x="9272587" y="4381011"/>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7243CD7-02D7-3744-32EF-B38E3A9904B8}"/>
              </a:ext>
            </a:extLst>
          </p:cNvPr>
          <p:cNvSpPr/>
          <p:nvPr/>
        </p:nvSpPr>
        <p:spPr>
          <a:xfrm>
            <a:off x="9785348" y="4377836"/>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71097AB-1B00-E6D0-E593-267CA2B3B6B5}"/>
              </a:ext>
            </a:extLst>
          </p:cNvPr>
          <p:cNvSpPr/>
          <p:nvPr/>
        </p:nvSpPr>
        <p:spPr>
          <a:xfrm>
            <a:off x="9053510" y="4377836"/>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C75A4BB-C794-B5ED-2522-285925AF3E04}"/>
              </a:ext>
            </a:extLst>
          </p:cNvPr>
          <p:cNvSpPr txBox="1"/>
          <p:nvPr/>
        </p:nvSpPr>
        <p:spPr>
          <a:xfrm>
            <a:off x="5765462" y="3429000"/>
            <a:ext cx="65992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 1</a:t>
            </a:r>
          </a:p>
        </p:txBody>
      </p:sp>
      <p:sp>
        <p:nvSpPr>
          <p:cNvPr id="40" name="TextBox 39">
            <a:extLst>
              <a:ext uri="{FF2B5EF4-FFF2-40B4-BE49-F238E27FC236}">
                <a16:creationId xmlns:a16="http://schemas.microsoft.com/office/drawing/2014/main" id="{1C71D8C0-F162-3DC4-73BF-F5A5D5BA7C43}"/>
              </a:ext>
            </a:extLst>
          </p:cNvPr>
          <p:cNvSpPr txBox="1"/>
          <p:nvPr/>
        </p:nvSpPr>
        <p:spPr>
          <a:xfrm>
            <a:off x="5771473" y="3848480"/>
            <a:ext cx="65992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 2</a:t>
            </a:r>
          </a:p>
        </p:txBody>
      </p:sp>
      <p:sp>
        <p:nvSpPr>
          <p:cNvPr id="41" name="TextBox 40">
            <a:extLst>
              <a:ext uri="{FF2B5EF4-FFF2-40B4-BE49-F238E27FC236}">
                <a16:creationId xmlns:a16="http://schemas.microsoft.com/office/drawing/2014/main" id="{4C7745CB-8786-8AE3-49E7-C5BBF82BE35D}"/>
              </a:ext>
            </a:extLst>
          </p:cNvPr>
          <p:cNvSpPr txBox="1"/>
          <p:nvPr/>
        </p:nvSpPr>
        <p:spPr>
          <a:xfrm>
            <a:off x="5765462" y="4288423"/>
            <a:ext cx="65992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 3</a:t>
            </a:r>
          </a:p>
        </p:txBody>
      </p:sp>
      <p:sp>
        <p:nvSpPr>
          <p:cNvPr id="42" name="TextBox 41">
            <a:extLst>
              <a:ext uri="{FF2B5EF4-FFF2-40B4-BE49-F238E27FC236}">
                <a16:creationId xmlns:a16="http://schemas.microsoft.com/office/drawing/2014/main" id="{C641E480-F16E-0B26-1A2C-D86122DF116A}"/>
              </a:ext>
            </a:extLst>
          </p:cNvPr>
          <p:cNvSpPr txBox="1"/>
          <p:nvPr/>
        </p:nvSpPr>
        <p:spPr>
          <a:xfrm>
            <a:off x="2178262" y="439188"/>
            <a:ext cx="7835477"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Projecting high throughput data into high-dimensional spaces</a:t>
            </a:r>
          </a:p>
        </p:txBody>
      </p:sp>
    </p:spTree>
    <p:extLst>
      <p:ext uri="{BB962C8B-B14F-4D97-AF65-F5344CB8AC3E}">
        <p14:creationId xmlns:p14="http://schemas.microsoft.com/office/powerpoint/2010/main" val="6707919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PCA Applications</a:t>
            </a:r>
          </a:p>
        </p:txBody>
      </p:sp>
    </p:spTree>
    <p:extLst>
      <p:ext uri="{BB962C8B-B14F-4D97-AF65-F5344CB8AC3E}">
        <p14:creationId xmlns:p14="http://schemas.microsoft.com/office/powerpoint/2010/main" val="4273241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7699080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63154" y="260938"/>
            <a:ext cx="4401015" cy="2123658"/>
          </a:xfrm>
          <a:prstGeom prst="rect">
            <a:avLst/>
          </a:prstGeom>
          <a:noFill/>
        </p:spPr>
        <p:txBody>
          <a:bodyPr wrap="square">
            <a:spAutoFit/>
          </a:bodyPr>
          <a:lstStyle/>
          <a:p>
            <a:pPr algn="l"/>
            <a:r>
              <a:rPr lang="en-US" sz="4400" b="1" i="0" dirty="0">
                <a:effectLst/>
                <a:latin typeface="Helvetica" panose="020B0500000000000000" pitchFamily="34" charset="0"/>
              </a:rPr>
              <a:t>World Happiness Report</a:t>
            </a:r>
          </a:p>
        </p:txBody>
      </p:sp>
      <p:pic>
        <p:nvPicPr>
          <p:cNvPr id="3" name="Picture 2">
            <a:extLst>
              <a:ext uri="{FF2B5EF4-FFF2-40B4-BE49-F238E27FC236}">
                <a16:creationId xmlns:a16="http://schemas.microsoft.com/office/drawing/2014/main" id="{8776FD06-606D-753F-8AA1-A124CCB48FAC}"/>
              </a:ext>
            </a:extLst>
          </p:cNvPr>
          <p:cNvPicPr>
            <a:picLocks noChangeAspect="1"/>
          </p:cNvPicPr>
          <p:nvPr/>
        </p:nvPicPr>
        <p:blipFill>
          <a:blip r:embed="rId2"/>
          <a:stretch>
            <a:fillRect/>
          </a:stretch>
        </p:blipFill>
        <p:spPr>
          <a:xfrm>
            <a:off x="4853011" y="260938"/>
            <a:ext cx="6875835" cy="6208018"/>
          </a:xfrm>
          <a:prstGeom prst="rect">
            <a:avLst/>
          </a:prstGeom>
        </p:spPr>
      </p:pic>
      <p:pic>
        <p:nvPicPr>
          <p:cNvPr id="7" name="Picture 6">
            <a:extLst>
              <a:ext uri="{FF2B5EF4-FFF2-40B4-BE49-F238E27FC236}">
                <a16:creationId xmlns:a16="http://schemas.microsoft.com/office/drawing/2014/main" id="{4DDD4215-5FD2-B7FF-E057-D6A8ECFA42BE}"/>
              </a:ext>
            </a:extLst>
          </p:cNvPr>
          <p:cNvPicPr>
            <a:picLocks noChangeAspect="1"/>
          </p:cNvPicPr>
          <p:nvPr/>
        </p:nvPicPr>
        <p:blipFill>
          <a:blip r:embed="rId3"/>
          <a:stretch>
            <a:fillRect/>
          </a:stretch>
        </p:blipFill>
        <p:spPr>
          <a:xfrm>
            <a:off x="463154" y="3096855"/>
            <a:ext cx="2730640" cy="1657435"/>
          </a:xfrm>
          <a:prstGeom prst="rect">
            <a:avLst/>
          </a:prstGeom>
        </p:spPr>
      </p:pic>
      <p:sp>
        <p:nvSpPr>
          <p:cNvPr id="10" name="TextBox 9">
            <a:extLst>
              <a:ext uri="{FF2B5EF4-FFF2-40B4-BE49-F238E27FC236}">
                <a16:creationId xmlns:a16="http://schemas.microsoft.com/office/drawing/2014/main" id="{2B38B688-317D-6F95-03AA-C880C0C76973}"/>
              </a:ext>
            </a:extLst>
          </p:cNvPr>
          <p:cNvSpPr txBox="1"/>
          <p:nvPr/>
        </p:nvSpPr>
        <p:spPr>
          <a:xfrm>
            <a:off x="463154" y="5466549"/>
            <a:ext cx="3290353" cy="523220"/>
          </a:xfrm>
          <a:prstGeom prst="rect">
            <a:avLst/>
          </a:prstGeom>
          <a:noFill/>
        </p:spPr>
        <p:txBody>
          <a:bodyPr wrap="square">
            <a:spAutoFit/>
          </a:bodyPr>
          <a:lstStyle/>
          <a:p>
            <a:r>
              <a:rPr lang="en-US" sz="1400" dirty="0">
                <a:latin typeface="+mj-lt"/>
              </a:rPr>
              <a:t>https://worldhappiness.report/ed/2021/happiness-trust-and-deaths-under-covid-19/</a:t>
            </a:r>
          </a:p>
        </p:txBody>
      </p:sp>
      <p:sp>
        <p:nvSpPr>
          <p:cNvPr id="12" name="TextBox 11">
            <a:extLst>
              <a:ext uri="{FF2B5EF4-FFF2-40B4-BE49-F238E27FC236}">
                <a16:creationId xmlns:a16="http://schemas.microsoft.com/office/drawing/2014/main" id="{FE08E81C-0DAD-5926-7091-7D3B0838E062}"/>
              </a:ext>
            </a:extLst>
          </p:cNvPr>
          <p:cNvSpPr txBox="1"/>
          <p:nvPr/>
        </p:nvSpPr>
        <p:spPr>
          <a:xfrm>
            <a:off x="1386282" y="6468956"/>
            <a:ext cx="9419436" cy="307777"/>
          </a:xfrm>
          <a:prstGeom prst="rect">
            <a:avLst/>
          </a:prstGeom>
          <a:noFill/>
        </p:spPr>
        <p:txBody>
          <a:bodyPr wrap="square">
            <a:spAutoFit/>
          </a:bodyPr>
          <a:lstStyle/>
          <a:p>
            <a:pPr algn="r"/>
            <a:r>
              <a:rPr lang="en-US" sz="1400" dirty="0">
                <a:latin typeface="+mj-lt"/>
              </a:rPr>
              <a:t>Download: https://public.tableau.com/views/Figure2_1_16157724652500/2021WorldHappinessReport?:showVizHome=no</a:t>
            </a:r>
          </a:p>
        </p:txBody>
      </p:sp>
    </p:spTree>
    <p:extLst>
      <p:ext uri="{BB962C8B-B14F-4D97-AF65-F5344CB8AC3E}">
        <p14:creationId xmlns:p14="http://schemas.microsoft.com/office/powerpoint/2010/main" val="7064343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63154" y="260938"/>
            <a:ext cx="4401015" cy="2123658"/>
          </a:xfrm>
          <a:prstGeom prst="rect">
            <a:avLst/>
          </a:prstGeom>
          <a:noFill/>
        </p:spPr>
        <p:txBody>
          <a:bodyPr wrap="square">
            <a:spAutoFit/>
          </a:bodyPr>
          <a:lstStyle/>
          <a:p>
            <a:pPr algn="l"/>
            <a:r>
              <a:rPr lang="en-US" sz="4400" b="1" i="0" dirty="0">
                <a:effectLst/>
                <a:latin typeface="Helvetica" panose="020B0500000000000000" pitchFamily="34" charset="0"/>
              </a:rPr>
              <a:t>World Happiness Report</a:t>
            </a:r>
          </a:p>
        </p:txBody>
      </p:sp>
      <p:pic>
        <p:nvPicPr>
          <p:cNvPr id="3" name="Picture 2">
            <a:extLst>
              <a:ext uri="{FF2B5EF4-FFF2-40B4-BE49-F238E27FC236}">
                <a16:creationId xmlns:a16="http://schemas.microsoft.com/office/drawing/2014/main" id="{8776FD06-606D-753F-8AA1-A124CCB48FAC}"/>
              </a:ext>
            </a:extLst>
          </p:cNvPr>
          <p:cNvPicPr>
            <a:picLocks noChangeAspect="1"/>
          </p:cNvPicPr>
          <p:nvPr/>
        </p:nvPicPr>
        <p:blipFill>
          <a:blip r:embed="rId2"/>
          <a:stretch>
            <a:fillRect/>
          </a:stretch>
        </p:blipFill>
        <p:spPr>
          <a:xfrm>
            <a:off x="6190775" y="227485"/>
            <a:ext cx="5333073" cy="4815097"/>
          </a:xfrm>
          <a:prstGeom prst="rect">
            <a:avLst/>
          </a:prstGeom>
        </p:spPr>
      </p:pic>
      <p:pic>
        <p:nvPicPr>
          <p:cNvPr id="7" name="Picture 6">
            <a:extLst>
              <a:ext uri="{FF2B5EF4-FFF2-40B4-BE49-F238E27FC236}">
                <a16:creationId xmlns:a16="http://schemas.microsoft.com/office/drawing/2014/main" id="{4DDD4215-5FD2-B7FF-E057-D6A8ECFA42BE}"/>
              </a:ext>
            </a:extLst>
          </p:cNvPr>
          <p:cNvPicPr>
            <a:picLocks noChangeAspect="1"/>
          </p:cNvPicPr>
          <p:nvPr/>
        </p:nvPicPr>
        <p:blipFill>
          <a:blip r:embed="rId3"/>
          <a:stretch>
            <a:fillRect/>
          </a:stretch>
        </p:blipFill>
        <p:spPr>
          <a:xfrm>
            <a:off x="463154" y="3096855"/>
            <a:ext cx="2730640" cy="1657435"/>
          </a:xfrm>
          <a:prstGeom prst="rect">
            <a:avLst/>
          </a:prstGeom>
        </p:spPr>
      </p:pic>
      <p:grpSp>
        <p:nvGrpSpPr>
          <p:cNvPr id="9" name="Group 8">
            <a:extLst>
              <a:ext uri="{FF2B5EF4-FFF2-40B4-BE49-F238E27FC236}">
                <a16:creationId xmlns:a16="http://schemas.microsoft.com/office/drawing/2014/main" id="{008AB0FD-5321-AB27-2183-5513083C0EEF}"/>
              </a:ext>
            </a:extLst>
          </p:cNvPr>
          <p:cNvGrpSpPr/>
          <p:nvPr/>
        </p:nvGrpSpPr>
        <p:grpSpPr>
          <a:xfrm>
            <a:off x="3682876" y="5076035"/>
            <a:ext cx="4826248" cy="1554480"/>
            <a:chOff x="3279794" y="5076035"/>
            <a:chExt cx="4826248" cy="1554480"/>
          </a:xfrm>
        </p:grpSpPr>
        <p:pic>
          <p:nvPicPr>
            <p:cNvPr id="4" name="Picture 3">
              <a:extLst>
                <a:ext uri="{FF2B5EF4-FFF2-40B4-BE49-F238E27FC236}">
                  <a16:creationId xmlns:a16="http://schemas.microsoft.com/office/drawing/2014/main" id="{9C187EAE-A881-7E82-E87A-C5605DC29EE1}"/>
                </a:ext>
              </a:extLst>
            </p:cNvPr>
            <p:cNvPicPr>
              <a:picLocks noChangeAspect="1"/>
            </p:cNvPicPr>
            <p:nvPr/>
          </p:nvPicPr>
          <p:blipFill>
            <a:blip r:embed="rId4"/>
            <a:stretch>
              <a:fillRect/>
            </a:stretch>
          </p:blipFill>
          <p:spPr>
            <a:xfrm>
              <a:off x="3279794" y="5076035"/>
              <a:ext cx="4826248" cy="787440"/>
            </a:xfrm>
            <a:prstGeom prst="rect">
              <a:avLst/>
            </a:prstGeom>
          </p:spPr>
        </p:pic>
        <p:pic>
          <p:nvPicPr>
            <p:cNvPr id="8" name="Picture 7">
              <a:extLst>
                <a:ext uri="{FF2B5EF4-FFF2-40B4-BE49-F238E27FC236}">
                  <a16:creationId xmlns:a16="http://schemas.microsoft.com/office/drawing/2014/main" id="{967ECA54-2C1A-9767-B3F4-B3168A4C9219}"/>
                </a:ext>
              </a:extLst>
            </p:cNvPr>
            <p:cNvPicPr>
              <a:picLocks noChangeAspect="1"/>
            </p:cNvPicPr>
            <p:nvPr/>
          </p:nvPicPr>
          <p:blipFill>
            <a:blip r:embed="rId5"/>
            <a:stretch>
              <a:fillRect/>
            </a:stretch>
          </p:blipFill>
          <p:spPr>
            <a:xfrm>
              <a:off x="3374957" y="5976878"/>
              <a:ext cx="4731085" cy="653637"/>
            </a:xfrm>
            <a:prstGeom prst="rect">
              <a:avLst/>
            </a:prstGeom>
          </p:spPr>
        </p:pic>
      </p:grpSp>
    </p:spTree>
    <p:extLst>
      <p:ext uri="{BB962C8B-B14F-4D97-AF65-F5344CB8AC3E}">
        <p14:creationId xmlns:p14="http://schemas.microsoft.com/office/powerpoint/2010/main" val="353528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88895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F11F83-6A1B-BEBC-C112-25C5D71E8603}"/>
              </a:ext>
            </a:extLst>
          </p:cNvPr>
          <p:cNvSpPr txBox="1"/>
          <p:nvPr/>
        </p:nvSpPr>
        <p:spPr>
          <a:xfrm>
            <a:off x="2716253" y="6365620"/>
            <a:ext cx="6759494" cy="307777"/>
          </a:xfrm>
          <a:prstGeom prst="rect">
            <a:avLst/>
          </a:prstGeom>
          <a:noFill/>
        </p:spPr>
        <p:txBody>
          <a:bodyPr wrap="square">
            <a:spAutoFit/>
          </a:bodyPr>
          <a:lstStyle/>
          <a:p>
            <a:pPr algn="ctr"/>
            <a:r>
              <a:rPr lang="en-US" sz="1400" dirty="0">
                <a:latin typeface="+mj-lt"/>
              </a:rPr>
              <a:t>H</a:t>
            </a:r>
            <a:r>
              <a:rPr lang="en-US" sz="1400" b="0" i="0" dirty="0">
                <a:effectLst/>
                <a:latin typeface="+mj-lt"/>
              </a:rPr>
              <a:t>ttps://www.kaggle.com/datasets/brunogrisci/breast-cancer-gene-expression-cumida</a:t>
            </a:r>
          </a:p>
        </p:txBody>
      </p:sp>
      <p:pic>
        <p:nvPicPr>
          <p:cNvPr id="7" name="Picture 6">
            <a:extLst>
              <a:ext uri="{FF2B5EF4-FFF2-40B4-BE49-F238E27FC236}">
                <a16:creationId xmlns:a16="http://schemas.microsoft.com/office/drawing/2014/main" id="{EBFFE41F-3395-984C-C3B0-F13AC94AB114}"/>
              </a:ext>
            </a:extLst>
          </p:cNvPr>
          <p:cNvPicPr>
            <a:picLocks noChangeAspect="1"/>
          </p:cNvPicPr>
          <p:nvPr/>
        </p:nvPicPr>
        <p:blipFill>
          <a:blip r:embed="rId2"/>
          <a:stretch>
            <a:fillRect/>
          </a:stretch>
        </p:blipFill>
        <p:spPr>
          <a:xfrm>
            <a:off x="1585164" y="429953"/>
            <a:ext cx="9021671" cy="5692819"/>
          </a:xfrm>
          <a:prstGeom prst="rect">
            <a:avLst/>
          </a:prstGeom>
        </p:spPr>
      </p:pic>
    </p:spTree>
    <p:extLst>
      <p:ext uri="{BB962C8B-B14F-4D97-AF65-F5344CB8AC3E}">
        <p14:creationId xmlns:p14="http://schemas.microsoft.com/office/powerpoint/2010/main" val="22887026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1405233" y="543061"/>
            <a:ext cx="9381534" cy="769441"/>
          </a:xfrm>
          <a:prstGeom prst="rect">
            <a:avLst/>
          </a:prstGeom>
          <a:noFill/>
        </p:spPr>
        <p:txBody>
          <a:bodyPr wrap="square">
            <a:spAutoFit/>
          </a:bodyPr>
          <a:lstStyle/>
          <a:p>
            <a:pPr algn="ctr"/>
            <a:r>
              <a:rPr lang="en-US" sz="4400" b="1" i="0" dirty="0">
                <a:effectLst/>
                <a:latin typeface="Helvetica" panose="020B0500000000000000" pitchFamily="34" charset="0"/>
              </a:rPr>
              <a:t>Visualization and Clustering</a:t>
            </a:r>
          </a:p>
        </p:txBody>
      </p:sp>
      <p:pic>
        <p:nvPicPr>
          <p:cNvPr id="8" name="Picture 7">
            <a:extLst>
              <a:ext uri="{FF2B5EF4-FFF2-40B4-BE49-F238E27FC236}">
                <a16:creationId xmlns:a16="http://schemas.microsoft.com/office/drawing/2014/main" id="{4F063E35-FA55-3E67-19BA-E69B094F7B9C}"/>
              </a:ext>
            </a:extLst>
          </p:cNvPr>
          <p:cNvPicPr>
            <a:picLocks noChangeAspect="1"/>
          </p:cNvPicPr>
          <p:nvPr/>
        </p:nvPicPr>
        <p:blipFill>
          <a:blip r:embed="rId2"/>
          <a:stretch>
            <a:fillRect/>
          </a:stretch>
        </p:blipFill>
        <p:spPr>
          <a:xfrm>
            <a:off x="9065841" y="2654562"/>
            <a:ext cx="2077715" cy="2379158"/>
          </a:xfrm>
          <a:prstGeom prst="rect">
            <a:avLst/>
          </a:prstGeom>
        </p:spPr>
      </p:pic>
      <p:grpSp>
        <p:nvGrpSpPr>
          <p:cNvPr id="10" name="Group 9">
            <a:extLst>
              <a:ext uri="{FF2B5EF4-FFF2-40B4-BE49-F238E27FC236}">
                <a16:creationId xmlns:a16="http://schemas.microsoft.com/office/drawing/2014/main" id="{8AC09C2F-81BB-B987-569E-DBCA9E6D5A59}"/>
              </a:ext>
            </a:extLst>
          </p:cNvPr>
          <p:cNvGrpSpPr/>
          <p:nvPr/>
        </p:nvGrpSpPr>
        <p:grpSpPr>
          <a:xfrm>
            <a:off x="979248" y="1811781"/>
            <a:ext cx="3077276" cy="4511040"/>
            <a:chOff x="929641" y="1803899"/>
            <a:chExt cx="3077276" cy="4511040"/>
          </a:xfrm>
        </p:grpSpPr>
        <p:pic>
          <p:nvPicPr>
            <p:cNvPr id="3" name="Picture 2">
              <a:extLst>
                <a:ext uri="{FF2B5EF4-FFF2-40B4-BE49-F238E27FC236}">
                  <a16:creationId xmlns:a16="http://schemas.microsoft.com/office/drawing/2014/main" id="{376B0545-1FF9-BD8E-B0B4-199356CFBADC}"/>
                </a:ext>
              </a:extLst>
            </p:cNvPr>
            <p:cNvPicPr>
              <a:picLocks noChangeAspect="1"/>
            </p:cNvPicPr>
            <p:nvPr/>
          </p:nvPicPr>
          <p:blipFill rotWithShape="1">
            <a:blip r:embed="rId3"/>
            <a:srcRect t="21827" r="59782" b="11754"/>
            <a:stretch/>
          </p:blipFill>
          <p:spPr>
            <a:xfrm>
              <a:off x="929641" y="1803899"/>
              <a:ext cx="2524784" cy="1920240"/>
            </a:xfrm>
            <a:prstGeom prst="rect">
              <a:avLst/>
            </a:prstGeom>
          </p:spPr>
        </p:pic>
        <p:pic>
          <p:nvPicPr>
            <p:cNvPr id="9" name="Picture 8">
              <a:extLst>
                <a:ext uri="{FF2B5EF4-FFF2-40B4-BE49-F238E27FC236}">
                  <a16:creationId xmlns:a16="http://schemas.microsoft.com/office/drawing/2014/main" id="{F2ECE578-ACC4-FEEC-51A4-7933F032D6F5}"/>
                </a:ext>
              </a:extLst>
            </p:cNvPr>
            <p:cNvPicPr>
              <a:picLocks noChangeAspect="1"/>
            </p:cNvPicPr>
            <p:nvPr/>
          </p:nvPicPr>
          <p:blipFill rotWithShape="1">
            <a:blip r:embed="rId3"/>
            <a:srcRect l="53975" t="9235" b="10991"/>
            <a:stretch/>
          </p:blipFill>
          <p:spPr>
            <a:xfrm>
              <a:off x="1117600" y="4008619"/>
              <a:ext cx="2889317" cy="2306320"/>
            </a:xfrm>
            <a:prstGeom prst="rect">
              <a:avLst/>
            </a:prstGeom>
          </p:spPr>
        </p:pic>
      </p:grpSp>
      <p:grpSp>
        <p:nvGrpSpPr>
          <p:cNvPr id="18" name="Group 17">
            <a:extLst>
              <a:ext uri="{FF2B5EF4-FFF2-40B4-BE49-F238E27FC236}">
                <a16:creationId xmlns:a16="http://schemas.microsoft.com/office/drawing/2014/main" id="{DB63F907-D6E3-D5AC-F731-FA658BD6AEFC}"/>
              </a:ext>
            </a:extLst>
          </p:cNvPr>
          <p:cNvGrpSpPr/>
          <p:nvPr/>
        </p:nvGrpSpPr>
        <p:grpSpPr>
          <a:xfrm>
            <a:off x="4912083" y="2720690"/>
            <a:ext cx="2880974" cy="2246902"/>
            <a:chOff x="3931306" y="2626859"/>
            <a:chExt cx="2880974" cy="2246902"/>
          </a:xfrm>
        </p:grpSpPr>
        <p:cxnSp>
          <p:nvCxnSpPr>
            <p:cNvPr id="12" name="Straight Arrow Connector 11">
              <a:extLst>
                <a:ext uri="{FF2B5EF4-FFF2-40B4-BE49-F238E27FC236}">
                  <a16:creationId xmlns:a16="http://schemas.microsoft.com/office/drawing/2014/main" id="{823207B6-AED5-2088-A817-5178DBADAE1C}"/>
                </a:ext>
              </a:extLst>
            </p:cNvPr>
            <p:cNvCxnSpPr>
              <a:cxnSpLocks/>
            </p:cNvCxnSpPr>
            <p:nvPr/>
          </p:nvCxnSpPr>
          <p:spPr>
            <a:xfrm>
              <a:off x="5339080" y="4064000"/>
              <a:ext cx="1473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08DAC7-ECDD-8B7E-35B4-121742C64C32}"/>
                </a:ext>
              </a:extLst>
            </p:cNvPr>
            <p:cNvCxnSpPr>
              <a:cxnSpLocks/>
            </p:cNvCxnSpPr>
            <p:nvPr/>
          </p:nvCxnSpPr>
          <p:spPr>
            <a:xfrm flipV="1">
              <a:off x="5339080" y="2626859"/>
              <a:ext cx="0" cy="1437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668D94-C2B2-C72D-5A5E-271EAF6F7EB8}"/>
                </a:ext>
              </a:extLst>
            </p:cNvPr>
            <p:cNvCxnSpPr>
              <a:cxnSpLocks/>
            </p:cNvCxnSpPr>
            <p:nvPr/>
          </p:nvCxnSpPr>
          <p:spPr>
            <a:xfrm flipH="1">
              <a:off x="4341003" y="4064000"/>
              <a:ext cx="998076" cy="8097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692D59-E459-F395-1C2B-CA550957EB30}"/>
                </a:ext>
              </a:extLst>
            </p:cNvPr>
            <p:cNvCxnSpPr>
              <a:cxnSpLocks/>
            </p:cNvCxnSpPr>
            <p:nvPr/>
          </p:nvCxnSpPr>
          <p:spPr>
            <a:xfrm flipH="1" flipV="1">
              <a:off x="3931306" y="3429000"/>
              <a:ext cx="1407774" cy="6375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E2CB2275-2AA2-6B97-22CD-6FAA907D92ED}"/>
              </a:ext>
            </a:extLst>
          </p:cNvPr>
          <p:cNvSpPr txBox="1"/>
          <p:nvPr/>
        </p:nvSpPr>
        <p:spPr>
          <a:xfrm>
            <a:off x="5250492" y="2137485"/>
            <a:ext cx="2138727" cy="369332"/>
          </a:xfrm>
          <a:prstGeom prst="rect">
            <a:avLst/>
          </a:prstGeom>
          <a:noFill/>
        </p:spPr>
        <p:txBody>
          <a:bodyPr wrap="none" rtlCol="0">
            <a:spAutoFit/>
          </a:bodyPr>
          <a:lstStyle/>
          <a:p>
            <a:r>
              <a:rPr lang="en-US" dirty="0"/>
              <a:t>N-dimensional space</a:t>
            </a:r>
          </a:p>
        </p:txBody>
      </p:sp>
      <p:sp>
        <p:nvSpPr>
          <p:cNvPr id="22" name="Oval 21">
            <a:extLst>
              <a:ext uri="{FF2B5EF4-FFF2-40B4-BE49-F238E27FC236}">
                <a16:creationId xmlns:a16="http://schemas.microsoft.com/office/drawing/2014/main" id="{8965BADD-C58B-7D6A-3DCE-9F25F8109B8E}"/>
              </a:ext>
            </a:extLst>
          </p:cNvPr>
          <p:cNvSpPr/>
          <p:nvPr/>
        </p:nvSpPr>
        <p:spPr>
          <a:xfrm>
            <a:off x="5636742" y="3087194"/>
            <a:ext cx="163420" cy="16342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6B7BB89-A241-EEF5-FD0F-2BF61C0853FE}"/>
              </a:ext>
            </a:extLst>
          </p:cNvPr>
          <p:cNvSpPr/>
          <p:nvPr/>
        </p:nvSpPr>
        <p:spPr>
          <a:xfrm>
            <a:off x="3469640" y="1928675"/>
            <a:ext cx="2092960" cy="1183087"/>
          </a:xfrm>
          <a:custGeom>
            <a:avLst/>
            <a:gdLst>
              <a:gd name="connsiteX0" fmla="*/ 0 w 2092960"/>
              <a:gd name="connsiteY0" fmla="*/ 9607 h 1183087"/>
              <a:gd name="connsiteX1" fmla="*/ 609600 w 2092960"/>
              <a:gd name="connsiteY1" fmla="*/ 106127 h 1183087"/>
              <a:gd name="connsiteX2" fmla="*/ 1270000 w 2092960"/>
              <a:gd name="connsiteY2" fmla="*/ 766527 h 1183087"/>
              <a:gd name="connsiteX3" fmla="*/ 2092960 w 2092960"/>
              <a:gd name="connsiteY3" fmla="*/ 1183087 h 1183087"/>
            </a:gdLst>
            <a:ahLst/>
            <a:cxnLst>
              <a:cxn ang="0">
                <a:pos x="connsiteX0" y="connsiteY0"/>
              </a:cxn>
              <a:cxn ang="0">
                <a:pos x="connsiteX1" y="connsiteY1"/>
              </a:cxn>
              <a:cxn ang="0">
                <a:pos x="connsiteX2" y="connsiteY2"/>
              </a:cxn>
              <a:cxn ang="0">
                <a:pos x="connsiteX3" y="connsiteY3"/>
              </a:cxn>
            </a:cxnLst>
            <a:rect l="l" t="t" r="r" b="b"/>
            <a:pathLst>
              <a:path w="2092960" h="1183087">
                <a:moveTo>
                  <a:pt x="0" y="9607"/>
                </a:moveTo>
                <a:cubicBezTo>
                  <a:pt x="198966" y="-5210"/>
                  <a:pt x="397933" y="-20026"/>
                  <a:pt x="609600" y="106127"/>
                </a:cubicBezTo>
                <a:cubicBezTo>
                  <a:pt x="821267" y="232280"/>
                  <a:pt x="1022773" y="587034"/>
                  <a:pt x="1270000" y="766527"/>
                </a:cubicBezTo>
                <a:cubicBezTo>
                  <a:pt x="1517227" y="946020"/>
                  <a:pt x="1805093" y="1064553"/>
                  <a:pt x="2092960" y="1183087"/>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809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F11F83-6A1B-BEBC-C112-25C5D71E8603}"/>
              </a:ext>
            </a:extLst>
          </p:cNvPr>
          <p:cNvSpPr txBox="1"/>
          <p:nvPr/>
        </p:nvSpPr>
        <p:spPr>
          <a:xfrm>
            <a:off x="3047650" y="6365620"/>
            <a:ext cx="6096698" cy="307777"/>
          </a:xfrm>
          <a:prstGeom prst="rect">
            <a:avLst/>
          </a:prstGeom>
          <a:noFill/>
        </p:spPr>
        <p:txBody>
          <a:bodyPr wrap="square">
            <a:spAutoFit/>
          </a:bodyPr>
          <a:lstStyle/>
          <a:p>
            <a:pPr algn="ctr"/>
            <a:r>
              <a:rPr lang="en-US" sz="1400" dirty="0">
                <a:latin typeface="+mj-lt"/>
              </a:rPr>
              <a:t>https://human.brain-map.org/static/download</a:t>
            </a:r>
          </a:p>
        </p:txBody>
      </p:sp>
      <p:pic>
        <p:nvPicPr>
          <p:cNvPr id="6" name="Picture 5">
            <a:extLst>
              <a:ext uri="{FF2B5EF4-FFF2-40B4-BE49-F238E27FC236}">
                <a16:creationId xmlns:a16="http://schemas.microsoft.com/office/drawing/2014/main" id="{EB67CA8B-D7B8-C130-DD39-F38780F0CC49}"/>
              </a:ext>
            </a:extLst>
          </p:cNvPr>
          <p:cNvPicPr>
            <a:picLocks noChangeAspect="1"/>
          </p:cNvPicPr>
          <p:nvPr/>
        </p:nvPicPr>
        <p:blipFill>
          <a:blip r:embed="rId2"/>
          <a:stretch>
            <a:fillRect/>
          </a:stretch>
        </p:blipFill>
        <p:spPr>
          <a:xfrm>
            <a:off x="297150" y="448811"/>
            <a:ext cx="11597697" cy="5689883"/>
          </a:xfrm>
          <a:prstGeom prst="rect">
            <a:avLst/>
          </a:prstGeom>
        </p:spPr>
      </p:pic>
      <p:cxnSp>
        <p:nvCxnSpPr>
          <p:cNvPr id="9" name="Straight Arrow Connector 8">
            <a:extLst>
              <a:ext uri="{FF2B5EF4-FFF2-40B4-BE49-F238E27FC236}">
                <a16:creationId xmlns:a16="http://schemas.microsoft.com/office/drawing/2014/main" id="{4583F220-418F-865A-DCA7-D3130A3B07E1}"/>
              </a:ext>
            </a:extLst>
          </p:cNvPr>
          <p:cNvCxnSpPr>
            <a:cxnSpLocks/>
          </p:cNvCxnSpPr>
          <p:nvPr/>
        </p:nvCxnSpPr>
        <p:spPr>
          <a:xfrm flipV="1">
            <a:off x="2941027" y="4646735"/>
            <a:ext cx="677008" cy="19782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2227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PCA Applications</a:t>
            </a:r>
            <a:br>
              <a:rPr lang="en-US" sz="5400" b="1" dirty="0">
                <a:latin typeface="Helvetica" panose="020B0500000000000000" pitchFamily="34" charset="0"/>
                <a:cs typeface="Times New Roman" panose="02020603050405020304" pitchFamily="18" charset="0"/>
              </a:rPr>
            </a:br>
            <a:r>
              <a:rPr lang="en-US" sz="5400" b="1" dirty="0">
                <a:latin typeface="Helvetica" panose="020B0500000000000000" pitchFamily="34" charset="0"/>
                <a:cs typeface="Times New Roman" panose="02020603050405020304" pitchFamily="18" charset="0"/>
              </a:rPr>
              <a:t>in Neuroscience</a:t>
            </a:r>
            <a:br>
              <a:rPr lang="en-US" sz="5400" b="1" dirty="0">
                <a:latin typeface="Helvetica" panose="020B0500000000000000" pitchFamily="34" charset="0"/>
                <a:cs typeface="Times New Roman" panose="02020603050405020304" pitchFamily="18" charset="0"/>
              </a:rPr>
            </a:br>
            <a:r>
              <a:rPr lang="en-US" sz="4000" dirty="0">
                <a:latin typeface="Helvetica" panose="020B0500000000000000" pitchFamily="34" charset="0"/>
                <a:cs typeface="Times New Roman" panose="02020603050405020304" pitchFamily="18" charset="0"/>
              </a:rPr>
              <a:t>(Patterns in Timeseries)</a:t>
            </a:r>
            <a:endParaRPr lang="en-US" sz="5400" dirty="0">
              <a:latin typeface="Helvetica"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5559989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Cell assemblies</a:t>
            </a:r>
            <a:endParaRPr lang="en-US" sz="5400" dirty="0">
              <a:latin typeface="Helvetica"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2021845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D9746DC-DF6A-3737-854B-1E2FAC33E3AE}"/>
                  </a:ext>
                </a:extLst>
              </p:cNvPr>
              <p:cNvGraphicFramePr>
                <a:graphicFrameLocks noGrp="1"/>
              </p:cNvGraphicFramePr>
              <p:nvPr>
                <p:extLst>
                  <p:ext uri="{D42A27DB-BD31-4B8C-83A1-F6EECF244321}">
                    <p14:modId xmlns:p14="http://schemas.microsoft.com/office/powerpoint/2010/main" val="514827893"/>
                  </p:ext>
                </p:extLst>
              </p:nvPr>
            </p:nvGraphicFramePr>
            <p:xfrm>
              <a:off x="711200" y="3409950"/>
              <a:ext cx="4222752" cy="1133475"/>
            </p:xfrm>
            <a:graphic>
              <a:graphicData uri="http://schemas.openxmlformats.org/drawingml/2006/table">
                <a:tbl>
                  <a:tblPr firstRow="1" bandRow="1">
                    <a:tableStyleId>{5940675A-B579-460E-94D1-54222C63F5DA}</a:tableStyleId>
                  </a:tblPr>
                  <a:tblGrid>
                    <a:gridCol w="527844">
                      <a:extLst>
                        <a:ext uri="{9D8B030D-6E8A-4147-A177-3AD203B41FA5}">
                          <a16:colId xmlns:a16="http://schemas.microsoft.com/office/drawing/2014/main" val="4292131838"/>
                        </a:ext>
                      </a:extLst>
                    </a:gridCol>
                    <a:gridCol w="527844">
                      <a:extLst>
                        <a:ext uri="{9D8B030D-6E8A-4147-A177-3AD203B41FA5}">
                          <a16:colId xmlns:a16="http://schemas.microsoft.com/office/drawing/2014/main" val="1847668077"/>
                        </a:ext>
                      </a:extLst>
                    </a:gridCol>
                    <a:gridCol w="527844">
                      <a:extLst>
                        <a:ext uri="{9D8B030D-6E8A-4147-A177-3AD203B41FA5}">
                          <a16:colId xmlns:a16="http://schemas.microsoft.com/office/drawing/2014/main" val="3266445494"/>
                        </a:ext>
                      </a:extLst>
                    </a:gridCol>
                    <a:gridCol w="527844">
                      <a:extLst>
                        <a:ext uri="{9D8B030D-6E8A-4147-A177-3AD203B41FA5}">
                          <a16:colId xmlns:a16="http://schemas.microsoft.com/office/drawing/2014/main" val="3350789267"/>
                        </a:ext>
                      </a:extLst>
                    </a:gridCol>
                    <a:gridCol w="527844">
                      <a:extLst>
                        <a:ext uri="{9D8B030D-6E8A-4147-A177-3AD203B41FA5}">
                          <a16:colId xmlns:a16="http://schemas.microsoft.com/office/drawing/2014/main" val="765297865"/>
                        </a:ext>
                      </a:extLst>
                    </a:gridCol>
                    <a:gridCol w="527844">
                      <a:extLst>
                        <a:ext uri="{9D8B030D-6E8A-4147-A177-3AD203B41FA5}">
                          <a16:colId xmlns:a16="http://schemas.microsoft.com/office/drawing/2014/main" val="2396377156"/>
                        </a:ext>
                      </a:extLst>
                    </a:gridCol>
                    <a:gridCol w="527844">
                      <a:extLst>
                        <a:ext uri="{9D8B030D-6E8A-4147-A177-3AD203B41FA5}">
                          <a16:colId xmlns:a16="http://schemas.microsoft.com/office/drawing/2014/main" val="1884503134"/>
                        </a:ext>
                      </a:extLst>
                    </a:gridCol>
                    <a:gridCol w="527844">
                      <a:extLst>
                        <a:ext uri="{9D8B030D-6E8A-4147-A177-3AD203B41FA5}">
                          <a16:colId xmlns:a16="http://schemas.microsoft.com/office/drawing/2014/main" val="366289114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1,1</m:t>
                                    </m:r>
                                  </m:sub>
                                </m:sSub>
                              </m:oMath>
                            </m:oMathPara>
                          </a14:m>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36609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2,1</m:t>
                                    </m:r>
                                  </m:sub>
                                </m:sSub>
                              </m:oMath>
                            </m:oMathPara>
                          </a14:m>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52899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3,1</m:t>
                                    </m:r>
                                  </m:sub>
                                </m:sSub>
                              </m:oMath>
                            </m:oMathPara>
                          </a14:m>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10666134"/>
                      </a:ext>
                    </a:extLst>
                  </a:tr>
                </a:tbl>
              </a:graphicData>
            </a:graphic>
          </p:graphicFrame>
        </mc:Choice>
        <mc:Fallback xmlns="">
          <p:graphicFrame>
            <p:nvGraphicFramePr>
              <p:cNvPr id="4" name="Table 3">
                <a:extLst>
                  <a:ext uri="{FF2B5EF4-FFF2-40B4-BE49-F238E27FC236}">
                    <a16:creationId xmlns:a16="http://schemas.microsoft.com/office/drawing/2014/main" id="{0D9746DC-DF6A-3737-854B-1E2FAC33E3AE}"/>
                  </a:ext>
                </a:extLst>
              </p:cNvPr>
              <p:cNvGraphicFramePr>
                <a:graphicFrameLocks noGrp="1"/>
              </p:cNvGraphicFramePr>
              <p:nvPr>
                <p:extLst>
                  <p:ext uri="{D42A27DB-BD31-4B8C-83A1-F6EECF244321}">
                    <p14:modId xmlns:p14="http://schemas.microsoft.com/office/powerpoint/2010/main" val="514827893"/>
                  </p:ext>
                </p:extLst>
              </p:nvPr>
            </p:nvGraphicFramePr>
            <p:xfrm>
              <a:off x="711200" y="3409950"/>
              <a:ext cx="4222752" cy="1133475"/>
            </p:xfrm>
            <a:graphic>
              <a:graphicData uri="http://schemas.openxmlformats.org/drawingml/2006/table">
                <a:tbl>
                  <a:tblPr firstRow="1" bandRow="1">
                    <a:tableStyleId>{5940675A-B579-460E-94D1-54222C63F5DA}</a:tableStyleId>
                  </a:tblPr>
                  <a:tblGrid>
                    <a:gridCol w="527844">
                      <a:extLst>
                        <a:ext uri="{9D8B030D-6E8A-4147-A177-3AD203B41FA5}">
                          <a16:colId xmlns:a16="http://schemas.microsoft.com/office/drawing/2014/main" val="4292131838"/>
                        </a:ext>
                      </a:extLst>
                    </a:gridCol>
                    <a:gridCol w="527844">
                      <a:extLst>
                        <a:ext uri="{9D8B030D-6E8A-4147-A177-3AD203B41FA5}">
                          <a16:colId xmlns:a16="http://schemas.microsoft.com/office/drawing/2014/main" val="1847668077"/>
                        </a:ext>
                      </a:extLst>
                    </a:gridCol>
                    <a:gridCol w="527844">
                      <a:extLst>
                        <a:ext uri="{9D8B030D-6E8A-4147-A177-3AD203B41FA5}">
                          <a16:colId xmlns:a16="http://schemas.microsoft.com/office/drawing/2014/main" val="3266445494"/>
                        </a:ext>
                      </a:extLst>
                    </a:gridCol>
                    <a:gridCol w="527844">
                      <a:extLst>
                        <a:ext uri="{9D8B030D-6E8A-4147-A177-3AD203B41FA5}">
                          <a16:colId xmlns:a16="http://schemas.microsoft.com/office/drawing/2014/main" val="3350789267"/>
                        </a:ext>
                      </a:extLst>
                    </a:gridCol>
                    <a:gridCol w="527844">
                      <a:extLst>
                        <a:ext uri="{9D8B030D-6E8A-4147-A177-3AD203B41FA5}">
                          <a16:colId xmlns:a16="http://schemas.microsoft.com/office/drawing/2014/main" val="765297865"/>
                        </a:ext>
                      </a:extLst>
                    </a:gridCol>
                    <a:gridCol w="527844">
                      <a:extLst>
                        <a:ext uri="{9D8B030D-6E8A-4147-A177-3AD203B41FA5}">
                          <a16:colId xmlns:a16="http://schemas.microsoft.com/office/drawing/2014/main" val="2396377156"/>
                        </a:ext>
                      </a:extLst>
                    </a:gridCol>
                    <a:gridCol w="527844">
                      <a:extLst>
                        <a:ext uri="{9D8B030D-6E8A-4147-A177-3AD203B41FA5}">
                          <a16:colId xmlns:a16="http://schemas.microsoft.com/office/drawing/2014/main" val="1884503134"/>
                        </a:ext>
                      </a:extLst>
                    </a:gridCol>
                    <a:gridCol w="527844">
                      <a:extLst>
                        <a:ext uri="{9D8B030D-6E8A-4147-A177-3AD203B41FA5}">
                          <a16:colId xmlns:a16="http://schemas.microsoft.com/office/drawing/2014/main" val="3662891142"/>
                        </a:ext>
                      </a:extLst>
                    </a:gridCol>
                  </a:tblGrid>
                  <a:tr h="377825">
                    <a:tc>
                      <a:txBody>
                        <a:bodyPr/>
                        <a:lstStyle/>
                        <a:p>
                          <a:endParaRPr lang="en-US"/>
                        </a:p>
                      </a:txBody>
                      <a:tcPr>
                        <a:blipFill>
                          <a:blip r:embed="rId2"/>
                          <a:stretch>
                            <a:fillRect l="-1149" t="-1613" r="-700000" b="-204839"/>
                          </a:stretch>
                        </a:blip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3660942"/>
                      </a:ext>
                    </a:extLst>
                  </a:tr>
                  <a:tr h="377825">
                    <a:tc>
                      <a:txBody>
                        <a:bodyPr/>
                        <a:lstStyle/>
                        <a:p>
                          <a:endParaRPr lang="en-US"/>
                        </a:p>
                      </a:txBody>
                      <a:tcPr>
                        <a:blipFill>
                          <a:blip r:embed="rId2"/>
                          <a:stretch>
                            <a:fillRect l="-1149" t="-100000" r="-700000" b="-101587"/>
                          </a:stretch>
                        </a:blip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5289931"/>
                      </a:ext>
                    </a:extLst>
                  </a:tr>
                  <a:tr h="377825">
                    <a:tc>
                      <a:txBody>
                        <a:bodyPr/>
                        <a:lstStyle/>
                        <a:p>
                          <a:endParaRPr lang="en-US"/>
                        </a:p>
                      </a:txBody>
                      <a:tcPr>
                        <a:blipFill>
                          <a:blip r:embed="rId2"/>
                          <a:stretch>
                            <a:fillRect l="-1149" t="-203226" r="-700000" b="-3226"/>
                          </a:stretch>
                        </a:blip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10666134"/>
                      </a:ext>
                    </a:extLst>
                  </a:tr>
                </a:tbl>
              </a:graphicData>
            </a:graphic>
          </p:graphicFrame>
        </mc:Fallback>
      </mc:AlternateContent>
      <p:sp>
        <p:nvSpPr>
          <p:cNvPr id="2" name="TextBox 1">
            <a:extLst>
              <a:ext uri="{FF2B5EF4-FFF2-40B4-BE49-F238E27FC236}">
                <a16:creationId xmlns:a16="http://schemas.microsoft.com/office/drawing/2014/main" id="{66B198E1-6C5F-B484-0E6B-34003E0617AA}"/>
              </a:ext>
            </a:extLst>
          </p:cNvPr>
          <p:cNvSpPr txBox="1"/>
          <p:nvPr/>
        </p:nvSpPr>
        <p:spPr>
          <a:xfrm rot="16200000">
            <a:off x="124347" y="4005056"/>
            <a:ext cx="488403"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a:t>
            </a:r>
          </a:p>
        </p:txBody>
      </p:sp>
      <p:sp>
        <p:nvSpPr>
          <p:cNvPr id="3" name="TextBox 2">
            <a:extLst>
              <a:ext uri="{FF2B5EF4-FFF2-40B4-BE49-F238E27FC236}">
                <a16:creationId xmlns:a16="http://schemas.microsoft.com/office/drawing/2014/main" id="{1AE2124E-E362-C271-D041-E00DC0279338}"/>
              </a:ext>
            </a:extLst>
          </p:cNvPr>
          <p:cNvSpPr txBox="1"/>
          <p:nvPr/>
        </p:nvSpPr>
        <p:spPr>
          <a:xfrm>
            <a:off x="643602" y="4775289"/>
            <a:ext cx="87876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Sample</a:t>
            </a:r>
          </a:p>
        </p:txBody>
      </p:sp>
      <p:cxnSp>
        <p:nvCxnSpPr>
          <p:cNvPr id="5" name="Straight Arrow Connector 4">
            <a:extLst>
              <a:ext uri="{FF2B5EF4-FFF2-40B4-BE49-F238E27FC236}">
                <a16:creationId xmlns:a16="http://schemas.microsoft.com/office/drawing/2014/main" id="{D52934B2-A021-9FE0-CDAD-A3523ACE7247}"/>
              </a:ext>
            </a:extLst>
          </p:cNvPr>
          <p:cNvCxnSpPr/>
          <p:nvPr/>
        </p:nvCxnSpPr>
        <p:spPr>
          <a:xfrm>
            <a:off x="624552" y="4625472"/>
            <a:ext cx="8768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AE77489-70F6-15C3-59A0-F031F29B01DA}"/>
              </a:ext>
            </a:extLst>
          </p:cNvPr>
          <p:cNvCxnSpPr>
            <a:cxnSpLocks/>
          </p:cNvCxnSpPr>
          <p:nvPr/>
        </p:nvCxnSpPr>
        <p:spPr>
          <a:xfrm rot="16200000">
            <a:off x="205165" y="4187034"/>
            <a:ext cx="8768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EDE50A74-3C6D-95C1-D1D0-6540B570E91E}"/>
              </a:ext>
            </a:extLst>
          </p:cNvPr>
          <p:cNvGrpSpPr/>
          <p:nvPr/>
        </p:nvGrpSpPr>
        <p:grpSpPr>
          <a:xfrm>
            <a:off x="6533473" y="1890296"/>
            <a:ext cx="4571524" cy="4002804"/>
            <a:chOff x="6533473" y="1890296"/>
            <a:chExt cx="4571524" cy="4002804"/>
          </a:xfrm>
        </p:grpSpPr>
        <p:cxnSp>
          <p:nvCxnSpPr>
            <p:cNvPr id="8" name="Straight Arrow Connector 7">
              <a:extLst>
                <a:ext uri="{FF2B5EF4-FFF2-40B4-BE49-F238E27FC236}">
                  <a16:creationId xmlns:a16="http://schemas.microsoft.com/office/drawing/2014/main" id="{76AFEACF-2088-A93B-0ECF-B01724447142}"/>
                </a:ext>
              </a:extLst>
            </p:cNvPr>
            <p:cNvCxnSpPr>
              <a:cxnSpLocks/>
            </p:cNvCxnSpPr>
            <p:nvPr/>
          </p:nvCxnSpPr>
          <p:spPr>
            <a:xfrm>
              <a:off x="8256588" y="4292600"/>
              <a:ext cx="21209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14DD13-CF0C-5040-0B29-0D201AD633D5}"/>
                </a:ext>
              </a:extLst>
            </p:cNvPr>
            <p:cNvCxnSpPr/>
            <p:nvPr/>
          </p:nvCxnSpPr>
          <p:spPr>
            <a:xfrm flipV="1">
              <a:off x="8248650" y="2228850"/>
              <a:ext cx="0" cy="2070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D9A3EE-5DD3-B881-66B3-DC96CC9DEB98}"/>
                </a:ext>
              </a:extLst>
            </p:cNvPr>
            <p:cNvCxnSpPr>
              <a:cxnSpLocks/>
            </p:cNvCxnSpPr>
            <p:nvPr/>
          </p:nvCxnSpPr>
          <p:spPr>
            <a:xfrm flipH="1">
              <a:off x="7052757" y="4292600"/>
              <a:ext cx="1195893" cy="1195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BB5FF6E-2DD3-1293-B3BE-91FF57197FDE}"/>
                </a:ext>
              </a:extLst>
            </p:cNvPr>
            <p:cNvSpPr txBox="1"/>
            <p:nvPr/>
          </p:nvSpPr>
          <p:spPr>
            <a:xfrm>
              <a:off x="10445073" y="4129673"/>
              <a:ext cx="65992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 1</a:t>
              </a:r>
            </a:p>
          </p:txBody>
        </p:sp>
        <p:sp>
          <p:nvSpPr>
            <p:cNvPr id="18" name="TextBox 17">
              <a:extLst>
                <a:ext uri="{FF2B5EF4-FFF2-40B4-BE49-F238E27FC236}">
                  <a16:creationId xmlns:a16="http://schemas.microsoft.com/office/drawing/2014/main" id="{D99F91CD-44A1-9091-9E76-674F625C17C1}"/>
                </a:ext>
              </a:extLst>
            </p:cNvPr>
            <p:cNvSpPr txBox="1"/>
            <p:nvPr/>
          </p:nvSpPr>
          <p:spPr>
            <a:xfrm>
              <a:off x="6533473" y="5554546"/>
              <a:ext cx="65992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 2</a:t>
              </a:r>
            </a:p>
          </p:txBody>
        </p:sp>
        <p:sp>
          <p:nvSpPr>
            <p:cNvPr id="19" name="TextBox 18">
              <a:extLst>
                <a:ext uri="{FF2B5EF4-FFF2-40B4-BE49-F238E27FC236}">
                  <a16:creationId xmlns:a16="http://schemas.microsoft.com/office/drawing/2014/main" id="{3685E9BF-A572-D28F-B8C9-8ADC84A6FF9B}"/>
                </a:ext>
              </a:extLst>
            </p:cNvPr>
            <p:cNvSpPr txBox="1"/>
            <p:nvPr/>
          </p:nvSpPr>
          <p:spPr>
            <a:xfrm>
              <a:off x="7819686" y="1890296"/>
              <a:ext cx="65992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 3</a:t>
              </a:r>
            </a:p>
          </p:txBody>
        </p:sp>
      </p:grpSp>
      <p:grpSp>
        <p:nvGrpSpPr>
          <p:cNvPr id="41" name="Group 40">
            <a:extLst>
              <a:ext uri="{FF2B5EF4-FFF2-40B4-BE49-F238E27FC236}">
                <a16:creationId xmlns:a16="http://schemas.microsoft.com/office/drawing/2014/main" id="{1FCEF743-EA14-DD30-A9A1-2C92A39F7C75}"/>
              </a:ext>
            </a:extLst>
          </p:cNvPr>
          <p:cNvGrpSpPr/>
          <p:nvPr/>
        </p:nvGrpSpPr>
        <p:grpSpPr>
          <a:xfrm>
            <a:off x="7720806" y="2985712"/>
            <a:ext cx="1504157" cy="1852134"/>
            <a:chOff x="7720806" y="2985712"/>
            <a:chExt cx="1504157" cy="1852134"/>
          </a:xfrm>
        </p:grpSpPr>
        <p:sp>
          <p:nvSpPr>
            <p:cNvPr id="20" name="Oval 19">
              <a:extLst>
                <a:ext uri="{FF2B5EF4-FFF2-40B4-BE49-F238E27FC236}">
                  <a16:creationId xmlns:a16="http://schemas.microsoft.com/office/drawing/2014/main" id="{CA8836EA-998A-FB69-6C4D-82E183B7F894}"/>
                </a:ext>
              </a:extLst>
            </p:cNvPr>
            <p:cNvSpPr/>
            <p:nvPr/>
          </p:nvSpPr>
          <p:spPr>
            <a:xfrm>
              <a:off x="8782437" y="3831130"/>
              <a:ext cx="139700" cy="1397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C0B04555-4018-E299-FF1B-3311F510D602}"/>
                </a:ext>
              </a:extLst>
            </p:cNvPr>
            <p:cNvCxnSpPr>
              <a:cxnSpLocks/>
            </p:cNvCxnSpPr>
            <p:nvPr/>
          </p:nvCxnSpPr>
          <p:spPr>
            <a:xfrm>
              <a:off x="8852287" y="3970830"/>
              <a:ext cx="0" cy="8636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8985E3-C78F-043A-1420-CD225E78500E}"/>
                </a:ext>
              </a:extLst>
            </p:cNvPr>
            <p:cNvCxnSpPr>
              <a:cxnSpLocks/>
            </p:cNvCxnSpPr>
            <p:nvPr/>
          </p:nvCxnSpPr>
          <p:spPr>
            <a:xfrm flipV="1">
              <a:off x="8853876" y="4298950"/>
              <a:ext cx="371087" cy="53889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D10053-456F-399D-8B83-93F17D2A1143}"/>
                </a:ext>
              </a:extLst>
            </p:cNvPr>
            <p:cNvCxnSpPr>
              <a:cxnSpLocks/>
            </p:cNvCxnSpPr>
            <p:nvPr/>
          </p:nvCxnSpPr>
          <p:spPr>
            <a:xfrm flipH="1">
              <a:off x="7720806" y="4837845"/>
              <a:ext cx="113307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118401A-955E-B970-FAD0-FC3CB36CCFCB}"/>
                    </a:ext>
                  </a:extLst>
                </p:cNvPr>
                <p:cNvSpPr txBox="1"/>
                <p:nvPr/>
              </p:nvSpPr>
              <p:spPr>
                <a:xfrm>
                  <a:off x="8552974" y="2985712"/>
                  <a:ext cx="598625" cy="754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2,1</m:t>
                                      </m:r>
                                    </m:sub>
                                  </m:sSub>
                                </m:e>
                              </m:mr>
                              <m:mr>
                                <m:e>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3,1</m:t>
                                      </m:r>
                                    </m:sub>
                                  </m:sSub>
                                </m:e>
                              </m:mr>
                            </m:m>
                          </m:e>
                        </m:d>
                      </m:oMath>
                    </m:oMathPara>
                  </a14:m>
                  <a:endParaRPr lang="en-US" dirty="0"/>
                </a:p>
              </p:txBody>
            </p:sp>
          </mc:Choice>
          <mc:Fallback xmlns="">
            <p:sp>
              <p:nvSpPr>
                <p:cNvPr id="40" name="TextBox 39">
                  <a:extLst>
                    <a:ext uri="{FF2B5EF4-FFF2-40B4-BE49-F238E27FC236}">
                      <a16:creationId xmlns:a16="http://schemas.microsoft.com/office/drawing/2014/main" id="{9118401A-955E-B970-FAD0-FC3CB36CCFCB}"/>
                    </a:ext>
                  </a:extLst>
                </p:cNvPr>
                <p:cNvSpPr txBox="1">
                  <a:spLocks noRot="1" noChangeAspect="1" noMove="1" noResize="1" noEditPoints="1" noAdjustHandles="1" noChangeArrowheads="1" noChangeShapeType="1" noTextEdit="1"/>
                </p:cNvSpPr>
                <p:nvPr/>
              </p:nvSpPr>
              <p:spPr>
                <a:xfrm>
                  <a:off x="8552974" y="2985712"/>
                  <a:ext cx="598625" cy="754566"/>
                </a:xfrm>
                <a:prstGeom prst="rect">
                  <a:avLst/>
                </a:prstGeom>
                <a:blipFill>
                  <a:blip r:embed="rId3"/>
                  <a:stretch>
                    <a:fillRect/>
                  </a:stretch>
                </a:blipFill>
              </p:spPr>
              <p:txBody>
                <a:bodyPr/>
                <a:lstStyle/>
                <a:p>
                  <a:r>
                    <a:rPr lang="en-US">
                      <a:noFill/>
                    </a:rPr>
                    <a:t> </a:t>
                  </a:r>
                </a:p>
              </p:txBody>
            </p:sp>
          </mc:Fallback>
        </mc:AlternateContent>
      </p:grpSp>
      <p:sp>
        <p:nvSpPr>
          <p:cNvPr id="43" name="TextBox 42">
            <a:extLst>
              <a:ext uri="{FF2B5EF4-FFF2-40B4-BE49-F238E27FC236}">
                <a16:creationId xmlns:a16="http://schemas.microsoft.com/office/drawing/2014/main" id="{7DEEFE09-F716-6428-FA42-AE2C88B54B8F}"/>
              </a:ext>
            </a:extLst>
          </p:cNvPr>
          <p:cNvSpPr txBox="1"/>
          <p:nvPr/>
        </p:nvSpPr>
        <p:spPr>
          <a:xfrm>
            <a:off x="2178262" y="439188"/>
            <a:ext cx="7835477"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Projecting high throughput data into high-dimensional spaces</a:t>
            </a:r>
          </a:p>
        </p:txBody>
      </p:sp>
    </p:spTree>
    <p:extLst>
      <p:ext uri="{BB962C8B-B14F-4D97-AF65-F5344CB8AC3E}">
        <p14:creationId xmlns:p14="http://schemas.microsoft.com/office/powerpoint/2010/main" val="40550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804230" y="167041"/>
            <a:ext cx="1044429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rPr>
              <a:t>Hebb</a:t>
            </a:r>
            <a:r>
              <a:rPr lang="en-US" sz="2400" b="1" dirty="0">
                <a:solidFill>
                  <a:prstClr val="black"/>
                </a:solidFill>
                <a:latin typeface="Helvetica" panose="020B0500000000000000" pitchFamily="34" charset="0"/>
              </a:rPr>
              <a:t>’s idea: </a:t>
            </a: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rPr>
              <a:t>cell assembly dynamics support cognitive processes</a:t>
            </a:r>
          </a:p>
        </p:txBody>
      </p:sp>
      <p:sp>
        <p:nvSpPr>
          <p:cNvPr id="13" name="TextBox 12">
            <a:extLst>
              <a:ext uri="{FF2B5EF4-FFF2-40B4-BE49-F238E27FC236}">
                <a16:creationId xmlns:a16="http://schemas.microsoft.com/office/drawing/2014/main" id="{47448468-AD34-0A4D-29AF-94B68CD53875}"/>
              </a:ext>
            </a:extLst>
          </p:cNvPr>
          <p:cNvSpPr txBox="1"/>
          <p:nvPr/>
        </p:nvSpPr>
        <p:spPr>
          <a:xfrm>
            <a:off x="2264834" y="6360841"/>
            <a:ext cx="7662333" cy="333617"/>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mbria" panose="02040503050406030204" pitchFamily="18" charset="0"/>
                <a:cs typeface="Times New Roman" panose="02020603050405020304" pitchFamily="18" charset="0"/>
              </a:rPr>
              <a:t>Harris., 2005; Hebb., 1949; Buzsaki., 2010; </a:t>
            </a:r>
            <a:r>
              <a:rPr kumimoji="0" lang="en-US" sz="1400" b="0" i="0" u="none" strike="noStrike" kern="1200" cap="none" spc="0" normalizeH="0" baseline="0" noProof="0" dirty="0" err="1">
                <a:ln>
                  <a:noFill/>
                </a:ln>
                <a:solidFill>
                  <a:prstClr val="black"/>
                </a:solidFill>
                <a:effectLst/>
                <a:uLnTx/>
                <a:uFillTx/>
                <a:latin typeface="Montserrat" panose="00000500000000000000" pitchFamily="2" charset="0"/>
                <a:ea typeface="Cambria" panose="02040503050406030204" pitchFamily="18" charset="0"/>
                <a:cs typeface="Times New Roman" panose="02020603050405020304" pitchFamily="18" charset="0"/>
              </a:rPr>
              <a:t>Yuste</a:t>
            </a: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mbria" panose="02040503050406030204" pitchFamily="18" charset="0"/>
                <a:cs typeface="Times New Roman" panose="02020603050405020304" pitchFamily="18" charset="0"/>
              </a:rPr>
              <a:t> et al</a:t>
            </a:r>
            <a:r>
              <a:rPr lang="en-US" sz="1400" dirty="0">
                <a:solidFill>
                  <a:prstClr val="black"/>
                </a:solidFill>
                <a:latin typeface="Montserrat" panose="00000500000000000000" pitchFamily="2" charset="0"/>
                <a:ea typeface="Cambria" panose="02040503050406030204" pitchFamily="18" charset="0"/>
                <a:cs typeface="Times New Roman" panose="02020603050405020304" pitchFamily="18" charset="0"/>
              </a:rPr>
              <a:t>., 2024</a:t>
            </a:r>
            <a:r>
              <a:rPr kumimoji="0" lang="en-US" sz="1400" b="0" i="0" u="none" strike="noStrike" kern="1200" cap="none" spc="0" normalizeH="0" baseline="0" noProof="0" dirty="0">
                <a:ln>
                  <a:noFill/>
                </a:ln>
                <a:solidFill>
                  <a:prstClr val="black"/>
                </a:solidFill>
                <a:effectLst/>
                <a:uLnTx/>
                <a:uFillTx/>
                <a:latin typeface="Montserrat" panose="00000500000000000000" pitchFamily="2" charset="0"/>
                <a:ea typeface="Cambria" panose="02040503050406030204" pitchFamily="18"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Montserrat" panose="00000500000000000000" pitchFamily="2" charset="0"/>
              <a:ea typeface="Cambria" panose="020405030504060302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AA20EA4-5619-A273-CAE4-032464176230}"/>
              </a:ext>
            </a:extLst>
          </p:cNvPr>
          <p:cNvPicPr>
            <a:picLocks noChangeAspect="1"/>
          </p:cNvPicPr>
          <p:nvPr/>
        </p:nvPicPr>
        <p:blipFill>
          <a:blip r:embed="rId3"/>
          <a:stretch>
            <a:fillRect/>
          </a:stretch>
        </p:blipFill>
        <p:spPr>
          <a:xfrm>
            <a:off x="514063" y="3373049"/>
            <a:ext cx="11163874" cy="2743341"/>
          </a:xfrm>
          <a:prstGeom prst="rect">
            <a:avLst/>
          </a:prstGeom>
        </p:spPr>
      </p:pic>
      <p:pic>
        <p:nvPicPr>
          <p:cNvPr id="6" name="Picture 5">
            <a:extLst>
              <a:ext uri="{FF2B5EF4-FFF2-40B4-BE49-F238E27FC236}">
                <a16:creationId xmlns:a16="http://schemas.microsoft.com/office/drawing/2014/main" id="{600AE4C6-2666-0FFC-5656-885A710F81D3}"/>
              </a:ext>
            </a:extLst>
          </p:cNvPr>
          <p:cNvPicPr>
            <a:picLocks noChangeAspect="1"/>
          </p:cNvPicPr>
          <p:nvPr/>
        </p:nvPicPr>
        <p:blipFill>
          <a:blip r:embed="rId4"/>
          <a:stretch>
            <a:fillRect/>
          </a:stretch>
        </p:blipFill>
        <p:spPr>
          <a:xfrm>
            <a:off x="9232552" y="741610"/>
            <a:ext cx="2445385" cy="2489579"/>
          </a:xfrm>
          <a:prstGeom prst="rect">
            <a:avLst/>
          </a:prstGeom>
        </p:spPr>
      </p:pic>
      <p:sp>
        <p:nvSpPr>
          <p:cNvPr id="2" name="TextBox 1">
            <a:extLst>
              <a:ext uri="{FF2B5EF4-FFF2-40B4-BE49-F238E27FC236}">
                <a16:creationId xmlns:a16="http://schemas.microsoft.com/office/drawing/2014/main" id="{C39F7E20-FA0A-3A88-DD49-43961FA07C58}"/>
              </a:ext>
            </a:extLst>
          </p:cNvPr>
          <p:cNvSpPr txBox="1"/>
          <p:nvPr/>
        </p:nvSpPr>
        <p:spPr>
          <a:xfrm>
            <a:off x="804230" y="1545121"/>
            <a:ext cx="6095306" cy="707886"/>
          </a:xfrm>
          <a:prstGeom prst="rect">
            <a:avLst/>
          </a:prstGeom>
          <a:noFill/>
        </p:spPr>
        <p:txBody>
          <a:bodyPr wrap="square">
            <a:spAutoFit/>
          </a:bodyPr>
          <a:lstStyle/>
          <a:p>
            <a:r>
              <a:rPr lang="en-US" sz="2000" dirty="0">
                <a:solidFill>
                  <a:srgbClr val="505050"/>
                </a:solidFill>
                <a:latin typeface="+mj-lt"/>
              </a:rPr>
              <a:t>Cell assembly</a:t>
            </a:r>
            <a:r>
              <a:rPr lang="en-US" sz="2000" b="0" i="0" dirty="0">
                <a:solidFill>
                  <a:srgbClr val="505050"/>
                </a:solidFill>
                <a:effectLst/>
                <a:latin typeface="+mj-lt"/>
              </a:rPr>
              <a:t>, defined as groups of neurons displaying recurring patterns of coordinated activity</a:t>
            </a:r>
            <a:endParaRPr lang="en-US" sz="2000" dirty="0">
              <a:latin typeface="+mj-lt"/>
            </a:endParaRPr>
          </a:p>
        </p:txBody>
      </p:sp>
    </p:spTree>
    <p:extLst>
      <p:ext uri="{BB962C8B-B14F-4D97-AF65-F5344CB8AC3E}">
        <p14:creationId xmlns:p14="http://schemas.microsoft.com/office/powerpoint/2010/main" val="22445286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2682240" y="307020"/>
            <a:ext cx="6827521" cy="769441"/>
          </a:xfrm>
          <a:prstGeom prst="rect">
            <a:avLst/>
          </a:prstGeom>
          <a:noFill/>
        </p:spPr>
        <p:txBody>
          <a:bodyPr wrap="square">
            <a:spAutoFit/>
          </a:bodyPr>
          <a:lstStyle/>
          <a:p>
            <a:pPr algn="ctr"/>
            <a:r>
              <a:rPr lang="en-US" sz="4400" b="1" i="0" dirty="0">
                <a:effectLst/>
                <a:latin typeface="Helvetica" panose="020B0500000000000000" pitchFamily="34" charset="0"/>
              </a:rPr>
              <a:t>Cell Assembly</a:t>
            </a:r>
          </a:p>
        </p:txBody>
      </p:sp>
      <p:pic>
        <p:nvPicPr>
          <p:cNvPr id="5" name="Picture 4">
            <a:extLst>
              <a:ext uri="{FF2B5EF4-FFF2-40B4-BE49-F238E27FC236}">
                <a16:creationId xmlns:a16="http://schemas.microsoft.com/office/drawing/2014/main" id="{E8DFB95C-F705-48B8-B394-1F3826136F7D}"/>
              </a:ext>
            </a:extLst>
          </p:cNvPr>
          <p:cNvPicPr>
            <a:picLocks noChangeAspect="1"/>
          </p:cNvPicPr>
          <p:nvPr/>
        </p:nvPicPr>
        <p:blipFill rotWithShape="1">
          <a:blip r:embed="rId3"/>
          <a:srcRect l="791"/>
          <a:stretch/>
        </p:blipFill>
        <p:spPr>
          <a:xfrm>
            <a:off x="8916433" y="1541914"/>
            <a:ext cx="1896329" cy="4502381"/>
          </a:xfrm>
          <a:prstGeom prst="rect">
            <a:avLst/>
          </a:prstGeom>
        </p:spPr>
      </p:pic>
      <p:sp>
        <p:nvSpPr>
          <p:cNvPr id="8" name="TextBox 7">
            <a:extLst>
              <a:ext uri="{FF2B5EF4-FFF2-40B4-BE49-F238E27FC236}">
                <a16:creationId xmlns:a16="http://schemas.microsoft.com/office/drawing/2014/main" id="{42DAC6D0-E907-CA40-045B-D5A03D9CEBB1}"/>
              </a:ext>
            </a:extLst>
          </p:cNvPr>
          <p:cNvSpPr txBox="1"/>
          <p:nvPr/>
        </p:nvSpPr>
        <p:spPr>
          <a:xfrm>
            <a:off x="8457311" y="6201971"/>
            <a:ext cx="2814572" cy="307777"/>
          </a:xfrm>
          <a:prstGeom prst="rect">
            <a:avLst/>
          </a:prstGeom>
          <a:noFill/>
        </p:spPr>
        <p:txBody>
          <a:bodyPr wrap="square">
            <a:spAutoFit/>
          </a:bodyPr>
          <a:lstStyle/>
          <a:p>
            <a:pPr algn="ctr"/>
            <a:r>
              <a:rPr lang="en-US" sz="1400" dirty="0">
                <a:latin typeface="+mj-lt"/>
              </a:rPr>
              <a:t>Harris et al., Nature 2003</a:t>
            </a:r>
          </a:p>
        </p:txBody>
      </p:sp>
      <p:pic>
        <p:nvPicPr>
          <p:cNvPr id="10" name="Picture 9">
            <a:extLst>
              <a:ext uri="{FF2B5EF4-FFF2-40B4-BE49-F238E27FC236}">
                <a16:creationId xmlns:a16="http://schemas.microsoft.com/office/drawing/2014/main" id="{FF5E84EA-11F9-C06B-3790-6E1433F71F8E}"/>
              </a:ext>
            </a:extLst>
          </p:cNvPr>
          <p:cNvPicPr>
            <a:picLocks noChangeAspect="1"/>
          </p:cNvPicPr>
          <p:nvPr/>
        </p:nvPicPr>
        <p:blipFill>
          <a:blip r:embed="rId4"/>
          <a:stretch>
            <a:fillRect/>
          </a:stretch>
        </p:blipFill>
        <p:spPr>
          <a:xfrm>
            <a:off x="978912" y="2385972"/>
            <a:ext cx="6828385" cy="2686671"/>
          </a:xfrm>
          <a:prstGeom prst="rect">
            <a:avLst/>
          </a:prstGeom>
        </p:spPr>
      </p:pic>
      <p:sp>
        <p:nvSpPr>
          <p:cNvPr id="12" name="TextBox 11">
            <a:extLst>
              <a:ext uri="{FF2B5EF4-FFF2-40B4-BE49-F238E27FC236}">
                <a16:creationId xmlns:a16="http://schemas.microsoft.com/office/drawing/2014/main" id="{17857A0A-2DD9-1081-E2E2-38044655D494}"/>
              </a:ext>
            </a:extLst>
          </p:cNvPr>
          <p:cNvSpPr txBox="1"/>
          <p:nvPr/>
        </p:nvSpPr>
        <p:spPr>
          <a:xfrm>
            <a:off x="3163733" y="6201971"/>
            <a:ext cx="2458743" cy="307777"/>
          </a:xfrm>
          <a:prstGeom prst="rect">
            <a:avLst/>
          </a:prstGeom>
          <a:noFill/>
        </p:spPr>
        <p:txBody>
          <a:bodyPr wrap="square">
            <a:spAutoFit/>
          </a:bodyPr>
          <a:lstStyle/>
          <a:p>
            <a:pPr algn="ctr"/>
            <a:r>
              <a:rPr lang="en-US" sz="1400" dirty="0">
                <a:latin typeface="+mj-lt"/>
              </a:rPr>
              <a:t>Sakurai, 1998</a:t>
            </a:r>
          </a:p>
        </p:txBody>
      </p:sp>
    </p:spTree>
    <p:extLst>
      <p:ext uri="{BB962C8B-B14F-4D97-AF65-F5344CB8AC3E}">
        <p14:creationId xmlns:p14="http://schemas.microsoft.com/office/powerpoint/2010/main" val="4160319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873853" y="167041"/>
            <a:ext cx="10444294"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Helvetica" panose="020B0500000000000000" pitchFamily="34" charset="0"/>
              </a:rPr>
              <a:t>Detecting cell assemblies in large neuronal populations</a:t>
            </a:r>
          </a:p>
        </p:txBody>
      </p:sp>
      <p:grpSp>
        <p:nvGrpSpPr>
          <p:cNvPr id="288" name="Group 287">
            <a:extLst>
              <a:ext uri="{FF2B5EF4-FFF2-40B4-BE49-F238E27FC236}">
                <a16:creationId xmlns:a16="http://schemas.microsoft.com/office/drawing/2014/main" id="{09DD7F01-EDB0-F14E-FBA1-70CAD7A870BF}"/>
              </a:ext>
            </a:extLst>
          </p:cNvPr>
          <p:cNvGrpSpPr/>
          <p:nvPr/>
        </p:nvGrpSpPr>
        <p:grpSpPr>
          <a:xfrm>
            <a:off x="4304750" y="1450719"/>
            <a:ext cx="3249173" cy="4748375"/>
            <a:chOff x="4658952" y="1450719"/>
            <a:chExt cx="3249173" cy="4748375"/>
          </a:xfrm>
        </p:grpSpPr>
        <p:pic>
          <p:nvPicPr>
            <p:cNvPr id="23" name="Picture 22" descr="A diagram of a multicolored graph&#10;&#10;Description automatically generated with medium confidence">
              <a:extLst>
                <a:ext uri="{FF2B5EF4-FFF2-40B4-BE49-F238E27FC236}">
                  <a16:creationId xmlns:a16="http://schemas.microsoft.com/office/drawing/2014/main" id="{30BC7D12-E6B2-4F8C-A4E6-571339797DED}"/>
                </a:ext>
              </a:extLst>
            </p:cNvPr>
            <p:cNvPicPr>
              <a:picLocks noChangeAspect="1"/>
            </p:cNvPicPr>
            <p:nvPr/>
          </p:nvPicPr>
          <p:blipFill rotWithShape="1">
            <a:blip r:embed="rId3">
              <a:extLst>
                <a:ext uri="{28A0092B-C50C-407E-A947-70E740481C1C}">
                  <a14:useLocalDpi xmlns:a14="http://schemas.microsoft.com/office/drawing/2010/main" val="0"/>
                </a:ext>
              </a:extLst>
            </a:blip>
            <a:srcRect b="8046"/>
            <a:stretch/>
          </p:blipFill>
          <p:spPr>
            <a:xfrm>
              <a:off x="4727617" y="4052172"/>
              <a:ext cx="3111844" cy="2146922"/>
            </a:xfrm>
            <a:prstGeom prst="rect">
              <a:avLst/>
            </a:prstGeom>
          </p:spPr>
        </p:pic>
        <p:pic>
          <p:nvPicPr>
            <p:cNvPr id="29" name="Picture 28" descr="A graph of a multicolored graph&#10;&#10;Description automatically generated">
              <a:extLst>
                <a:ext uri="{FF2B5EF4-FFF2-40B4-BE49-F238E27FC236}">
                  <a16:creationId xmlns:a16="http://schemas.microsoft.com/office/drawing/2014/main" id="{F224C242-84BC-8791-1236-4C505399A31C}"/>
                </a:ext>
              </a:extLst>
            </p:cNvPr>
            <p:cNvPicPr>
              <a:picLocks noChangeAspect="1"/>
            </p:cNvPicPr>
            <p:nvPr/>
          </p:nvPicPr>
          <p:blipFill rotWithShape="1">
            <a:blip r:embed="rId4">
              <a:extLst>
                <a:ext uri="{28A0092B-C50C-407E-A947-70E740481C1C}">
                  <a14:useLocalDpi xmlns:a14="http://schemas.microsoft.com/office/drawing/2010/main" val="0"/>
                </a:ext>
              </a:extLst>
            </a:blip>
            <a:srcRect b="6991"/>
            <a:stretch/>
          </p:blipFill>
          <p:spPr>
            <a:xfrm>
              <a:off x="4658952" y="1450719"/>
              <a:ext cx="3249173" cy="2267393"/>
            </a:xfrm>
            <a:prstGeom prst="rect">
              <a:avLst/>
            </a:prstGeom>
          </p:spPr>
        </p:pic>
      </p:grpSp>
      <p:grpSp>
        <p:nvGrpSpPr>
          <p:cNvPr id="287" name="Group 286">
            <a:extLst>
              <a:ext uri="{FF2B5EF4-FFF2-40B4-BE49-F238E27FC236}">
                <a16:creationId xmlns:a16="http://schemas.microsoft.com/office/drawing/2014/main" id="{DDF6B2A8-32EF-5650-7445-F1ED9712DC76}"/>
              </a:ext>
            </a:extLst>
          </p:cNvPr>
          <p:cNvGrpSpPr/>
          <p:nvPr/>
        </p:nvGrpSpPr>
        <p:grpSpPr>
          <a:xfrm>
            <a:off x="8065605" y="1110863"/>
            <a:ext cx="2912275" cy="5362752"/>
            <a:chOff x="7908125" y="965085"/>
            <a:chExt cx="3563416" cy="6561783"/>
          </a:xfrm>
        </p:grpSpPr>
        <p:pic>
          <p:nvPicPr>
            <p:cNvPr id="283" name="Picture 282">
              <a:extLst>
                <a:ext uri="{FF2B5EF4-FFF2-40B4-BE49-F238E27FC236}">
                  <a16:creationId xmlns:a16="http://schemas.microsoft.com/office/drawing/2014/main" id="{83B0CC8F-37B8-5B9A-3007-8380EB36613F}"/>
                </a:ext>
              </a:extLst>
            </p:cNvPr>
            <p:cNvPicPr>
              <a:picLocks noChangeAspect="1"/>
            </p:cNvPicPr>
            <p:nvPr/>
          </p:nvPicPr>
          <p:blipFill>
            <a:blip r:embed="rId5"/>
            <a:stretch>
              <a:fillRect/>
            </a:stretch>
          </p:blipFill>
          <p:spPr>
            <a:xfrm>
              <a:off x="7908125" y="965085"/>
              <a:ext cx="3457867" cy="3016577"/>
            </a:xfrm>
            <a:prstGeom prst="rect">
              <a:avLst/>
            </a:prstGeom>
          </p:spPr>
        </p:pic>
        <p:pic>
          <p:nvPicPr>
            <p:cNvPr id="286" name="Picture 285">
              <a:extLst>
                <a:ext uri="{FF2B5EF4-FFF2-40B4-BE49-F238E27FC236}">
                  <a16:creationId xmlns:a16="http://schemas.microsoft.com/office/drawing/2014/main" id="{E70E7E4F-93C1-512A-F295-30C11473505F}"/>
                </a:ext>
              </a:extLst>
            </p:cNvPr>
            <p:cNvPicPr>
              <a:picLocks noChangeAspect="1"/>
            </p:cNvPicPr>
            <p:nvPr/>
          </p:nvPicPr>
          <p:blipFill>
            <a:blip r:embed="rId6"/>
            <a:stretch>
              <a:fillRect/>
            </a:stretch>
          </p:blipFill>
          <p:spPr>
            <a:xfrm>
              <a:off x="7935512" y="4318042"/>
              <a:ext cx="3536029" cy="3208826"/>
            </a:xfrm>
            <a:prstGeom prst="rect">
              <a:avLst/>
            </a:prstGeom>
          </p:spPr>
        </p:pic>
      </p:grpSp>
      <p:grpSp>
        <p:nvGrpSpPr>
          <p:cNvPr id="7" name="Group 6">
            <a:extLst>
              <a:ext uri="{FF2B5EF4-FFF2-40B4-BE49-F238E27FC236}">
                <a16:creationId xmlns:a16="http://schemas.microsoft.com/office/drawing/2014/main" id="{727253C0-B036-7719-214F-7B185BDE8026}"/>
              </a:ext>
            </a:extLst>
          </p:cNvPr>
          <p:cNvGrpSpPr/>
          <p:nvPr/>
        </p:nvGrpSpPr>
        <p:grpSpPr>
          <a:xfrm>
            <a:off x="668868" y="891139"/>
            <a:ext cx="3124200" cy="5791639"/>
            <a:chOff x="668868" y="891139"/>
            <a:chExt cx="3124200" cy="5791639"/>
          </a:xfrm>
        </p:grpSpPr>
        <p:grpSp>
          <p:nvGrpSpPr>
            <p:cNvPr id="14" name="Group 13">
              <a:extLst>
                <a:ext uri="{FF2B5EF4-FFF2-40B4-BE49-F238E27FC236}">
                  <a16:creationId xmlns:a16="http://schemas.microsoft.com/office/drawing/2014/main" id="{C38EBFBC-169E-9CB7-8488-DEC289000C2B}"/>
                </a:ext>
              </a:extLst>
            </p:cNvPr>
            <p:cNvGrpSpPr/>
            <p:nvPr/>
          </p:nvGrpSpPr>
          <p:grpSpPr>
            <a:xfrm>
              <a:off x="668868" y="891139"/>
              <a:ext cx="3124200" cy="5791639"/>
              <a:chOff x="804230" y="843534"/>
              <a:chExt cx="3600450" cy="6674510"/>
            </a:xfrm>
          </p:grpSpPr>
          <p:pic>
            <p:nvPicPr>
              <p:cNvPr id="3" name="Picture 2">
                <a:extLst>
                  <a:ext uri="{FF2B5EF4-FFF2-40B4-BE49-F238E27FC236}">
                    <a16:creationId xmlns:a16="http://schemas.microsoft.com/office/drawing/2014/main" id="{1B990506-1229-4616-F825-5AFC59316997}"/>
                  </a:ext>
                </a:extLst>
              </p:cNvPr>
              <p:cNvPicPr>
                <a:picLocks noChangeAspect="1"/>
              </p:cNvPicPr>
              <p:nvPr/>
            </p:nvPicPr>
            <p:blipFill rotWithShape="1">
              <a:blip r:embed="rId7"/>
              <a:srcRect r="52412"/>
              <a:stretch/>
            </p:blipFill>
            <p:spPr>
              <a:xfrm>
                <a:off x="804230" y="843534"/>
                <a:ext cx="3511180" cy="3182274"/>
              </a:xfrm>
              <a:prstGeom prst="rect">
                <a:avLst/>
              </a:prstGeom>
            </p:spPr>
          </p:pic>
          <p:pic>
            <p:nvPicPr>
              <p:cNvPr id="10" name="Picture 9">
                <a:extLst>
                  <a:ext uri="{FF2B5EF4-FFF2-40B4-BE49-F238E27FC236}">
                    <a16:creationId xmlns:a16="http://schemas.microsoft.com/office/drawing/2014/main" id="{E45E944E-D067-CF6A-11C3-98B165DEC1FC}"/>
                  </a:ext>
                </a:extLst>
              </p:cNvPr>
              <p:cNvPicPr>
                <a:picLocks noChangeAspect="1"/>
              </p:cNvPicPr>
              <p:nvPr/>
            </p:nvPicPr>
            <p:blipFill rotWithShape="1">
              <a:blip r:embed="rId7"/>
              <a:srcRect l="51202"/>
              <a:stretch/>
            </p:blipFill>
            <p:spPr>
              <a:xfrm>
                <a:off x="804230" y="4335770"/>
                <a:ext cx="3600450" cy="3182274"/>
              </a:xfrm>
              <a:prstGeom prst="rect">
                <a:avLst/>
              </a:prstGeom>
            </p:spPr>
          </p:pic>
          <p:sp>
            <p:nvSpPr>
              <p:cNvPr id="12" name="Rectangle 11">
                <a:extLst>
                  <a:ext uri="{FF2B5EF4-FFF2-40B4-BE49-F238E27FC236}">
                    <a16:creationId xmlns:a16="http://schemas.microsoft.com/office/drawing/2014/main" id="{64D6BE9D-BDC7-E5B4-EAB3-16124B5A1014}"/>
                  </a:ext>
                </a:extLst>
              </p:cNvPr>
              <p:cNvSpPr/>
              <p:nvPr/>
            </p:nvSpPr>
            <p:spPr>
              <a:xfrm>
                <a:off x="4055533" y="2777067"/>
                <a:ext cx="259877" cy="2709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C82CEB45-94B2-570B-D9D7-0C27FB8BDD5C}"/>
                </a:ext>
              </a:extLst>
            </p:cNvPr>
            <p:cNvSpPr/>
            <p:nvPr/>
          </p:nvSpPr>
          <p:spPr>
            <a:xfrm>
              <a:off x="757173" y="1700536"/>
              <a:ext cx="202740" cy="2648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ED31A4-0BC6-5067-6177-21C13ADB6E31}"/>
                </a:ext>
              </a:extLst>
            </p:cNvPr>
            <p:cNvSpPr/>
            <p:nvPr/>
          </p:nvSpPr>
          <p:spPr>
            <a:xfrm>
              <a:off x="706833" y="4716125"/>
              <a:ext cx="202740" cy="2648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959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8A41C7-119C-16CD-8BFF-21572F12D2E4}"/>
              </a:ext>
            </a:extLst>
          </p:cNvPr>
          <p:cNvPicPr>
            <a:picLocks noChangeAspect="1"/>
          </p:cNvPicPr>
          <p:nvPr/>
        </p:nvPicPr>
        <p:blipFill>
          <a:blip r:embed="rId3"/>
          <a:stretch>
            <a:fillRect/>
          </a:stretch>
        </p:blipFill>
        <p:spPr>
          <a:xfrm>
            <a:off x="971286" y="1476274"/>
            <a:ext cx="10249427" cy="3905451"/>
          </a:xfrm>
          <a:prstGeom prst="rect">
            <a:avLst/>
          </a:prstGeom>
        </p:spPr>
      </p:pic>
      <p:sp>
        <p:nvSpPr>
          <p:cNvPr id="2" name="TextBox 1">
            <a:extLst>
              <a:ext uri="{FF2B5EF4-FFF2-40B4-BE49-F238E27FC236}">
                <a16:creationId xmlns:a16="http://schemas.microsoft.com/office/drawing/2014/main" id="{EFC531E6-C726-386C-2594-4889690EAAB5}"/>
              </a:ext>
            </a:extLst>
          </p:cNvPr>
          <p:cNvSpPr txBox="1"/>
          <p:nvPr/>
        </p:nvSpPr>
        <p:spPr>
          <a:xfrm>
            <a:off x="873853" y="167041"/>
            <a:ext cx="10444294"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Helvetica" panose="020B0500000000000000" pitchFamily="34" charset="0"/>
              </a:rPr>
              <a:t>Detecting cell assemblies in large neuronal populations</a:t>
            </a:r>
          </a:p>
        </p:txBody>
      </p:sp>
      <p:sp>
        <p:nvSpPr>
          <p:cNvPr id="4" name="TextBox 3">
            <a:extLst>
              <a:ext uri="{FF2B5EF4-FFF2-40B4-BE49-F238E27FC236}">
                <a16:creationId xmlns:a16="http://schemas.microsoft.com/office/drawing/2014/main" id="{A9DF1361-BDD1-DF91-3FF0-F6FBA5E0100F}"/>
              </a:ext>
            </a:extLst>
          </p:cNvPr>
          <p:cNvSpPr txBox="1"/>
          <p:nvPr/>
        </p:nvSpPr>
        <p:spPr>
          <a:xfrm>
            <a:off x="3047655" y="5875350"/>
            <a:ext cx="6096688" cy="738664"/>
          </a:xfrm>
          <a:prstGeom prst="rect">
            <a:avLst/>
          </a:prstGeom>
          <a:noFill/>
        </p:spPr>
        <p:txBody>
          <a:bodyPr wrap="square">
            <a:spAutoFit/>
          </a:bodyPr>
          <a:lstStyle/>
          <a:p>
            <a:pPr algn="ctr"/>
            <a:r>
              <a:rPr lang="en-US" sz="1400" dirty="0">
                <a:latin typeface="+mj-lt"/>
              </a:rPr>
              <a:t>Lopes-dos-Santos et al., </a:t>
            </a:r>
            <a:r>
              <a:rPr lang="en-US" sz="1400" dirty="0" err="1">
                <a:latin typeface="+mj-lt"/>
              </a:rPr>
              <a:t>Plos</a:t>
            </a:r>
            <a:r>
              <a:rPr lang="en-US" sz="1400" dirty="0">
                <a:latin typeface="+mj-lt"/>
              </a:rPr>
              <a:t> One 2011; Lopes-dos-Santos, </a:t>
            </a:r>
            <a:r>
              <a:rPr lang="en-US" sz="1400" dirty="0" err="1">
                <a:latin typeface="+mj-lt"/>
              </a:rPr>
              <a:t>JNeuro</a:t>
            </a:r>
            <a:r>
              <a:rPr lang="en-US" sz="1400" dirty="0">
                <a:latin typeface="+mj-lt"/>
              </a:rPr>
              <a:t> Method 2013</a:t>
            </a:r>
          </a:p>
          <a:p>
            <a:pPr algn="ctr"/>
            <a:r>
              <a:rPr lang="en-US" sz="1400" dirty="0">
                <a:latin typeface="+mj-lt"/>
              </a:rPr>
              <a:t>Tingley and </a:t>
            </a:r>
            <a:r>
              <a:rPr lang="en-US" sz="1400" dirty="0" err="1">
                <a:latin typeface="+mj-lt"/>
              </a:rPr>
              <a:t>Peyrache</a:t>
            </a:r>
            <a:r>
              <a:rPr lang="en-US" sz="1400" dirty="0">
                <a:latin typeface="+mj-lt"/>
              </a:rPr>
              <a:t> et al., </a:t>
            </a:r>
            <a:r>
              <a:rPr lang="fr-FR" sz="1400" dirty="0">
                <a:latin typeface="+mj-lt"/>
              </a:rPr>
              <a:t>Phil. Trans. R. Soc. B 2020</a:t>
            </a:r>
          </a:p>
          <a:p>
            <a:pPr algn="ctr"/>
            <a:r>
              <a:rPr lang="en-US" sz="1400" dirty="0" err="1">
                <a:latin typeface="+mj-lt"/>
              </a:rPr>
              <a:t>Makdah</a:t>
            </a:r>
            <a:r>
              <a:rPr lang="en-US" sz="1400" dirty="0">
                <a:latin typeface="+mj-lt"/>
              </a:rPr>
              <a:t> et al., </a:t>
            </a:r>
            <a:r>
              <a:rPr lang="en-US" sz="1400" dirty="0" err="1">
                <a:latin typeface="+mj-lt"/>
              </a:rPr>
              <a:t>BioRxiv</a:t>
            </a:r>
            <a:r>
              <a:rPr lang="en-US" sz="1400" dirty="0">
                <a:latin typeface="+mj-lt"/>
              </a:rPr>
              <a:t> 2024</a:t>
            </a:r>
          </a:p>
        </p:txBody>
      </p:sp>
    </p:spTree>
    <p:extLst>
      <p:ext uri="{BB962C8B-B14F-4D97-AF65-F5344CB8AC3E}">
        <p14:creationId xmlns:p14="http://schemas.microsoft.com/office/powerpoint/2010/main" val="36873926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804230" y="167041"/>
            <a:ext cx="1044429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rPr>
              <a:t>Tracking cell assembly activation/reactivation over time</a:t>
            </a:r>
          </a:p>
        </p:txBody>
      </p:sp>
      <p:pic>
        <p:nvPicPr>
          <p:cNvPr id="16" name="Picture 15">
            <a:extLst>
              <a:ext uri="{FF2B5EF4-FFF2-40B4-BE49-F238E27FC236}">
                <a16:creationId xmlns:a16="http://schemas.microsoft.com/office/drawing/2014/main" id="{71FE4EA8-53A8-B0D7-5132-91D9E747B8BD}"/>
              </a:ext>
            </a:extLst>
          </p:cNvPr>
          <p:cNvPicPr>
            <a:picLocks noChangeAspect="1"/>
          </p:cNvPicPr>
          <p:nvPr/>
        </p:nvPicPr>
        <p:blipFill rotWithShape="1">
          <a:blip r:embed="rId3"/>
          <a:srcRect r="16721"/>
          <a:stretch/>
        </p:blipFill>
        <p:spPr>
          <a:xfrm>
            <a:off x="133403" y="1285527"/>
            <a:ext cx="2353476" cy="246536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54767C-345E-CF12-A744-3296ACB5F88E}"/>
                  </a:ext>
                </a:extLst>
              </p:cNvPr>
              <p:cNvSpPr txBox="1"/>
              <p:nvPr/>
            </p:nvSpPr>
            <p:spPr>
              <a:xfrm>
                <a:off x="534309" y="4022820"/>
                <a:ext cx="20675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𝑧</m:t>
                          </m:r>
                          <m:d>
                            <m:dPr>
                              <m:ctrlPr>
                                <a:rPr lang="en-US" i="1">
                                  <a:latin typeface="Cambria Math" panose="02040503050406030204" pitchFamily="18" charset="0"/>
                                </a:rPr>
                              </m:ctrlPr>
                            </m:dPr>
                            <m:e>
                              <m:r>
                                <a:rPr lang="en-US" i="1">
                                  <a:latin typeface="Cambria Math" panose="02040503050406030204" pitchFamily="18" charset="0"/>
                                </a:rPr>
                                <m:t>𝑡</m:t>
                              </m:r>
                            </m:e>
                          </m:d>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3654767C-345E-CF12-A744-3296ACB5F88E}"/>
                  </a:ext>
                </a:extLst>
              </p:cNvPr>
              <p:cNvSpPr txBox="1">
                <a:spLocks noRot="1" noChangeAspect="1" noMove="1" noResize="1" noEditPoints="1" noAdjustHandles="1" noChangeArrowheads="1" noChangeShapeType="1" noTextEdit="1"/>
              </p:cNvSpPr>
              <p:nvPr/>
            </p:nvSpPr>
            <p:spPr>
              <a:xfrm>
                <a:off x="534309" y="4022820"/>
                <a:ext cx="2067554" cy="276999"/>
              </a:xfrm>
              <a:prstGeom prst="rect">
                <a:avLst/>
              </a:prstGeom>
              <a:blipFill>
                <a:blip r:embed="rId5"/>
                <a:stretch>
                  <a:fillRect l="-2360" t="-4444" r="-3835" b="-3555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00AF492-E693-B12C-C40D-B770F4A6C001}"/>
              </a:ext>
            </a:extLst>
          </p:cNvPr>
          <p:cNvSpPr txBox="1"/>
          <p:nvPr/>
        </p:nvSpPr>
        <p:spPr>
          <a:xfrm>
            <a:off x="534309" y="4407708"/>
            <a:ext cx="2067554" cy="1815882"/>
          </a:xfrm>
          <a:prstGeom prst="rect">
            <a:avLst/>
          </a:prstGeom>
          <a:noFill/>
        </p:spPr>
        <p:txBody>
          <a:bodyPr wrap="square" rtlCol="0">
            <a:spAutoFit/>
          </a:bodyPr>
          <a:lstStyle/>
          <a:p>
            <a:r>
              <a:rPr lang="en-US" sz="1600" dirty="0">
                <a:latin typeface="+mj-lt"/>
              </a:rPr>
              <a:t>Activation at each time point is the weighted average of firing of cells in the spike matrix with weights coming from each PCA/ICA component</a:t>
            </a:r>
          </a:p>
        </p:txBody>
      </p:sp>
      <p:grpSp>
        <p:nvGrpSpPr>
          <p:cNvPr id="7" name="Group 6">
            <a:extLst>
              <a:ext uri="{FF2B5EF4-FFF2-40B4-BE49-F238E27FC236}">
                <a16:creationId xmlns:a16="http://schemas.microsoft.com/office/drawing/2014/main" id="{F3D5C1C6-3835-4C75-14BA-FB0651D1EC52}"/>
              </a:ext>
            </a:extLst>
          </p:cNvPr>
          <p:cNvGrpSpPr/>
          <p:nvPr/>
        </p:nvGrpSpPr>
        <p:grpSpPr>
          <a:xfrm>
            <a:off x="3062950" y="1024503"/>
            <a:ext cx="8744374" cy="5520306"/>
            <a:chOff x="3062950" y="1024503"/>
            <a:chExt cx="8744374" cy="5520306"/>
          </a:xfrm>
        </p:grpSpPr>
        <p:grpSp>
          <p:nvGrpSpPr>
            <p:cNvPr id="4" name="Group 3">
              <a:extLst>
                <a:ext uri="{FF2B5EF4-FFF2-40B4-BE49-F238E27FC236}">
                  <a16:creationId xmlns:a16="http://schemas.microsoft.com/office/drawing/2014/main" id="{E91BAA84-70D0-AE32-B108-056B7DBD608D}"/>
                </a:ext>
              </a:extLst>
            </p:cNvPr>
            <p:cNvGrpSpPr/>
            <p:nvPr/>
          </p:nvGrpSpPr>
          <p:grpSpPr>
            <a:xfrm>
              <a:off x="3062950" y="1024503"/>
              <a:ext cx="8744374" cy="5520306"/>
              <a:chOff x="2898358" y="1024503"/>
              <a:chExt cx="8744374" cy="5520306"/>
            </a:xfrm>
          </p:grpSpPr>
          <p:grpSp>
            <p:nvGrpSpPr>
              <p:cNvPr id="23" name="Group 22">
                <a:extLst>
                  <a:ext uri="{FF2B5EF4-FFF2-40B4-BE49-F238E27FC236}">
                    <a16:creationId xmlns:a16="http://schemas.microsoft.com/office/drawing/2014/main" id="{52D73A65-8EFE-FB73-48CF-9717040AA27C}"/>
                  </a:ext>
                </a:extLst>
              </p:cNvPr>
              <p:cNvGrpSpPr/>
              <p:nvPr/>
            </p:nvGrpSpPr>
            <p:grpSpPr>
              <a:xfrm>
                <a:off x="2898358" y="1024503"/>
                <a:ext cx="8744374" cy="5520306"/>
                <a:chOff x="2898358" y="1024503"/>
                <a:chExt cx="8744374" cy="5520306"/>
              </a:xfrm>
            </p:grpSpPr>
            <p:pic>
              <p:nvPicPr>
                <p:cNvPr id="14" name="Picture 13" descr="A close-up of a graph&#10;&#10;Description automatically generated">
                  <a:extLst>
                    <a:ext uri="{FF2B5EF4-FFF2-40B4-BE49-F238E27FC236}">
                      <a16:creationId xmlns:a16="http://schemas.microsoft.com/office/drawing/2014/main" id="{3A3FCD1B-E830-9544-B19C-C7FA85607C04}"/>
                    </a:ext>
                  </a:extLst>
                </p:cNvPr>
                <p:cNvPicPr>
                  <a:picLocks noChangeAspect="1"/>
                </p:cNvPicPr>
                <p:nvPr/>
              </p:nvPicPr>
              <p:blipFill rotWithShape="1">
                <a:blip r:embed="rId6">
                  <a:extLst>
                    <a:ext uri="{28A0092B-C50C-407E-A947-70E740481C1C}">
                      <a14:useLocalDpi xmlns:a14="http://schemas.microsoft.com/office/drawing/2010/main" val="0"/>
                    </a:ext>
                  </a:extLst>
                </a:blip>
                <a:srcRect l="8474" t="5753" r="7320"/>
                <a:stretch/>
              </p:blipFill>
              <p:spPr>
                <a:xfrm>
                  <a:off x="2898358" y="1500831"/>
                  <a:ext cx="8744374" cy="5043978"/>
                </a:xfrm>
                <a:prstGeom prst="rect">
                  <a:avLst/>
                </a:prstGeom>
              </p:spPr>
            </p:pic>
            <p:cxnSp>
              <p:nvCxnSpPr>
                <p:cNvPr id="19" name="Straight Arrow Connector 18">
                  <a:extLst>
                    <a:ext uri="{FF2B5EF4-FFF2-40B4-BE49-F238E27FC236}">
                      <a16:creationId xmlns:a16="http://schemas.microsoft.com/office/drawing/2014/main" id="{93F28A5F-7C8D-4656-9B0D-AF969F779AB0}"/>
                    </a:ext>
                  </a:extLst>
                </p:cNvPr>
                <p:cNvCxnSpPr>
                  <a:cxnSpLocks/>
                </p:cNvCxnSpPr>
                <p:nvPr/>
              </p:nvCxnSpPr>
              <p:spPr>
                <a:xfrm>
                  <a:off x="5156200" y="1070223"/>
                  <a:ext cx="0" cy="4306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950788D-4785-5E06-2D8E-8BD5382D9402}"/>
                    </a:ext>
                  </a:extLst>
                </p:cNvPr>
                <p:cNvCxnSpPr>
                  <a:cxnSpLocks/>
                </p:cNvCxnSpPr>
                <p:nvPr/>
              </p:nvCxnSpPr>
              <p:spPr>
                <a:xfrm>
                  <a:off x="8483600" y="1024503"/>
                  <a:ext cx="0" cy="4306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2B8BF9-E451-DD58-C883-DF39130DF892}"/>
                    </a:ext>
                  </a:extLst>
                </p:cNvPr>
                <p:cNvCxnSpPr>
                  <a:cxnSpLocks/>
                </p:cNvCxnSpPr>
                <p:nvPr/>
              </p:nvCxnSpPr>
              <p:spPr>
                <a:xfrm>
                  <a:off x="10281920" y="1024503"/>
                  <a:ext cx="0" cy="4306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03693-A73B-2EBD-6F32-4F9A58FDF4A9}"/>
                    </a:ext>
                  </a:extLst>
                </p:cNvPr>
                <p:cNvCxnSpPr>
                  <a:cxnSpLocks/>
                </p:cNvCxnSpPr>
                <p:nvPr/>
              </p:nvCxnSpPr>
              <p:spPr>
                <a:xfrm>
                  <a:off x="9306560" y="1024503"/>
                  <a:ext cx="0" cy="4306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FBA18446-1765-3281-BDDC-6BFBE6CD30C4}"/>
                  </a:ext>
                </a:extLst>
              </p:cNvPr>
              <p:cNvCxnSpPr/>
              <p:nvPr/>
            </p:nvCxnSpPr>
            <p:spPr>
              <a:xfrm>
                <a:off x="3369564" y="5161788"/>
                <a:ext cx="8028432"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58E1C6B6-129E-D6A1-4393-CBECDB1A9032}"/>
                </a:ext>
              </a:extLst>
            </p:cNvPr>
            <p:cNvSpPr/>
            <p:nvPr/>
          </p:nvSpPr>
          <p:spPr>
            <a:xfrm>
              <a:off x="3084729" y="4407708"/>
              <a:ext cx="165100" cy="165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0632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5690846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601F7-D4F5-D0B8-08EA-E8901A020AD5}"/>
              </a:ext>
            </a:extLst>
          </p:cNvPr>
          <p:cNvPicPr>
            <a:picLocks noChangeAspect="1"/>
          </p:cNvPicPr>
          <p:nvPr/>
        </p:nvPicPr>
        <p:blipFill>
          <a:blip r:embed="rId3"/>
          <a:stretch>
            <a:fillRect/>
          </a:stretch>
        </p:blipFill>
        <p:spPr>
          <a:xfrm>
            <a:off x="1283862" y="1622470"/>
            <a:ext cx="4923090" cy="4684491"/>
          </a:xfrm>
          <a:prstGeom prst="rect">
            <a:avLst/>
          </a:prstGeom>
        </p:spPr>
      </p:pic>
      <p:grpSp>
        <p:nvGrpSpPr>
          <p:cNvPr id="3" name="Group 2">
            <a:extLst>
              <a:ext uri="{FF2B5EF4-FFF2-40B4-BE49-F238E27FC236}">
                <a16:creationId xmlns:a16="http://schemas.microsoft.com/office/drawing/2014/main" id="{B4F921BA-B937-BB7D-C28E-0A4514B40C30}"/>
              </a:ext>
            </a:extLst>
          </p:cNvPr>
          <p:cNvGrpSpPr/>
          <p:nvPr/>
        </p:nvGrpSpPr>
        <p:grpSpPr>
          <a:xfrm>
            <a:off x="7421637" y="1622470"/>
            <a:ext cx="3567905" cy="4411360"/>
            <a:chOff x="6569021" y="1059419"/>
            <a:chExt cx="4514990" cy="5582336"/>
          </a:xfrm>
        </p:grpSpPr>
        <p:pic>
          <p:nvPicPr>
            <p:cNvPr id="11" name="Picture 10" descr="A graph of a multicolored graph&#10;&#10;Description automatically generated">
              <a:extLst>
                <a:ext uri="{FF2B5EF4-FFF2-40B4-BE49-F238E27FC236}">
                  <a16:creationId xmlns:a16="http://schemas.microsoft.com/office/drawing/2014/main" id="{DA2A59FB-F9D3-12E3-01B0-91C6E5196E9F}"/>
                </a:ext>
              </a:extLst>
            </p:cNvPr>
            <p:cNvPicPr>
              <a:picLocks noChangeAspect="1"/>
            </p:cNvPicPr>
            <p:nvPr/>
          </p:nvPicPr>
          <p:blipFill rotWithShape="1">
            <a:blip r:embed="rId4">
              <a:extLst>
                <a:ext uri="{28A0092B-C50C-407E-A947-70E740481C1C}">
                  <a14:useLocalDpi xmlns:a14="http://schemas.microsoft.com/office/drawing/2010/main" val="0"/>
                </a:ext>
              </a:extLst>
            </a:blip>
            <a:srcRect b="8034"/>
            <a:stretch/>
          </p:blipFill>
          <p:spPr>
            <a:xfrm>
              <a:off x="6569021" y="1059419"/>
              <a:ext cx="4514990" cy="3115362"/>
            </a:xfrm>
            <a:prstGeom prst="rect">
              <a:avLst/>
            </a:prstGeom>
          </p:spPr>
        </p:pic>
        <p:pic>
          <p:nvPicPr>
            <p:cNvPr id="15" name="Graphic 14">
              <a:extLst>
                <a:ext uri="{FF2B5EF4-FFF2-40B4-BE49-F238E27FC236}">
                  <a16:creationId xmlns:a16="http://schemas.microsoft.com/office/drawing/2014/main" id="{AA9F7E3C-D50D-71A1-9EA4-11B76B1DDA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63080" y="4174781"/>
              <a:ext cx="3289299" cy="2466974"/>
            </a:xfrm>
            <a:prstGeom prst="rect">
              <a:avLst/>
            </a:prstGeom>
          </p:spPr>
        </p:pic>
      </p:grpSp>
      <p:sp>
        <p:nvSpPr>
          <p:cNvPr id="2" name="TextBox 1">
            <a:extLst>
              <a:ext uri="{FF2B5EF4-FFF2-40B4-BE49-F238E27FC236}">
                <a16:creationId xmlns:a16="http://schemas.microsoft.com/office/drawing/2014/main" id="{52B45009-B371-1F09-E42A-D04F9A24751D}"/>
              </a:ext>
            </a:extLst>
          </p:cNvPr>
          <p:cNvSpPr txBox="1"/>
          <p:nvPr/>
        </p:nvSpPr>
        <p:spPr>
          <a:xfrm>
            <a:off x="873853" y="167041"/>
            <a:ext cx="1044429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Helvetica" panose="020B0500000000000000" pitchFamily="34" charset="0"/>
              </a:rPr>
              <a:t>Membership overlap in cell assemblies: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Helvetica" panose="020B0500000000000000" pitchFamily="34" charset="0"/>
              </a:rPr>
              <a:t>violation of or</a:t>
            </a:r>
            <a:r>
              <a:rPr lang="en-US" sz="3000" b="1" dirty="0" err="1">
                <a:solidFill>
                  <a:prstClr val="black"/>
                </a:solidFill>
                <a:latin typeface="Helvetica" panose="020B0500000000000000" pitchFamily="34" charset="0"/>
              </a:rPr>
              <a:t>thogonality</a:t>
            </a:r>
            <a:endParaRPr kumimoji="0" lang="en-US" sz="3000" b="1" i="0" u="none" strike="noStrike" kern="1200" cap="none" spc="0" normalizeH="0" baseline="0" noProof="0" dirty="0">
              <a:ln>
                <a:noFill/>
              </a:ln>
              <a:solidFill>
                <a:prstClr val="black"/>
              </a:solidFill>
              <a:effectLst/>
              <a:uLnTx/>
              <a:uFillTx/>
              <a:latin typeface="Helvetica" panose="020B0500000000000000" pitchFamily="34" charset="0"/>
            </a:endParaRPr>
          </a:p>
        </p:txBody>
      </p:sp>
    </p:spTree>
    <p:extLst>
      <p:ext uri="{BB962C8B-B14F-4D97-AF65-F5344CB8AC3E}">
        <p14:creationId xmlns:p14="http://schemas.microsoft.com/office/powerpoint/2010/main" val="23385125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B45009-B371-1F09-E42A-D04F9A24751D}"/>
              </a:ext>
            </a:extLst>
          </p:cNvPr>
          <p:cNvSpPr txBox="1"/>
          <p:nvPr/>
        </p:nvSpPr>
        <p:spPr>
          <a:xfrm>
            <a:off x="873853" y="167041"/>
            <a:ext cx="10444294"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Helvetica" panose="020B0500000000000000" pitchFamily="34" charset="0"/>
              </a:rPr>
              <a:t>Detecting cell assemblies in large neuronal populations</a:t>
            </a:r>
          </a:p>
        </p:txBody>
      </p:sp>
      <p:pic>
        <p:nvPicPr>
          <p:cNvPr id="5" name="Picture 4">
            <a:extLst>
              <a:ext uri="{FF2B5EF4-FFF2-40B4-BE49-F238E27FC236}">
                <a16:creationId xmlns:a16="http://schemas.microsoft.com/office/drawing/2014/main" id="{AA05989D-ECC7-A875-CD13-47B1CEF1D941}"/>
              </a:ext>
            </a:extLst>
          </p:cNvPr>
          <p:cNvPicPr>
            <a:picLocks noChangeAspect="1"/>
          </p:cNvPicPr>
          <p:nvPr/>
        </p:nvPicPr>
        <p:blipFill>
          <a:blip r:embed="rId3"/>
          <a:stretch>
            <a:fillRect/>
          </a:stretch>
        </p:blipFill>
        <p:spPr>
          <a:xfrm>
            <a:off x="1301503" y="1273064"/>
            <a:ext cx="9588993" cy="4311872"/>
          </a:xfrm>
          <a:prstGeom prst="rect">
            <a:avLst/>
          </a:prstGeom>
        </p:spPr>
      </p:pic>
    </p:spTree>
    <p:extLst>
      <p:ext uri="{BB962C8B-B14F-4D97-AF65-F5344CB8AC3E}">
        <p14:creationId xmlns:p14="http://schemas.microsoft.com/office/powerpoint/2010/main" val="25552765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Independent Component Analysis (ICA)? | Baeldung on Computer Science">
            <a:extLst>
              <a:ext uri="{FF2B5EF4-FFF2-40B4-BE49-F238E27FC236}">
                <a16:creationId xmlns:a16="http://schemas.microsoft.com/office/drawing/2014/main" id="{1949EF4A-63CE-5816-4DAF-93EAE6202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30" y="867379"/>
            <a:ext cx="4770120" cy="2321994"/>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ABD8CC78-1DB5-F168-836E-3467F267B2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159" y="4053814"/>
            <a:ext cx="3289299" cy="2466974"/>
          </a:xfrm>
          <a:prstGeom prst="rect">
            <a:avLst/>
          </a:prstGeom>
        </p:spPr>
      </p:pic>
      <p:pic>
        <p:nvPicPr>
          <p:cNvPr id="8" name="Graphic 7">
            <a:extLst>
              <a:ext uri="{FF2B5EF4-FFF2-40B4-BE49-F238E27FC236}">
                <a16:creationId xmlns:a16="http://schemas.microsoft.com/office/drawing/2014/main" id="{CFF2CFE2-58CD-BD15-A36B-08562F112B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4512" y="4114774"/>
            <a:ext cx="3289299" cy="2466974"/>
          </a:xfrm>
          <a:prstGeom prst="rect">
            <a:avLst/>
          </a:prstGeom>
        </p:spPr>
      </p:pic>
      <p:grpSp>
        <p:nvGrpSpPr>
          <p:cNvPr id="17" name="Group 16">
            <a:extLst>
              <a:ext uri="{FF2B5EF4-FFF2-40B4-BE49-F238E27FC236}">
                <a16:creationId xmlns:a16="http://schemas.microsoft.com/office/drawing/2014/main" id="{DE2F4912-BB1C-EFF7-64DD-DFE416D67462}"/>
              </a:ext>
            </a:extLst>
          </p:cNvPr>
          <p:cNvGrpSpPr/>
          <p:nvPr/>
        </p:nvGrpSpPr>
        <p:grpSpPr>
          <a:xfrm>
            <a:off x="4433923" y="4450568"/>
            <a:ext cx="2126182" cy="2131180"/>
            <a:chOff x="4446723" y="4304219"/>
            <a:chExt cx="2126182" cy="2131180"/>
          </a:xfrm>
        </p:grpSpPr>
        <p:sp>
          <p:nvSpPr>
            <p:cNvPr id="10" name="Rectangle 9">
              <a:extLst>
                <a:ext uri="{FF2B5EF4-FFF2-40B4-BE49-F238E27FC236}">
                  <a16:creationId xmlns:a16="http://schemas.microsoft.com/office/drawing/2014/main" id="{94F8968B-5332-CADA-FC5C-23831D99A323}"/>
                </a:ext>
              </a:extLst>
            </p:cNvPr>
            <p:cNvSpPr/>
            <p:nvPr/>
          </p:nvSpPr>
          <p:spPr>
            <a:xfrm>
              <a:off x="4932065" y="4378960"/>
              <a:ext cx="1640840" cy="9906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Spike Matrix</a:t>
              </a:r>
            </a:p>
          </p:txBody>
        </p:sp>
        <p:sp>
          <p:nvSpPr>
            <p:cNvPr id="13" name="Rectangle 12">
              <a:extLst>
                <a:ext uri="{FF2B5EF4-FFF2-40B4-BE49-F238E27FC236}">
                  <a16:creationId xmlns:a16="http://schemas.microsoft.com/office/drawing/2014/main" id="{9CA89CA1-1503-9F5B-5407-1E5ABFA6B7D8}"/>
                </a:ext>
              </a:extLst>
            </p:cNvPr>
            <p:cNvSpPr/>
            <p:nvPr/>
          </p:nvSpPr>
          <p:spPr>
            <a:xfrm>
              <a:off x="4932065" y="5698521"/>
              <a:ext cx="1640840" cy="28448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F0968F0-5D12-D5A5-8B6A-6C23C0D7159C}"/>
                </a:ext>
              </a:extLst>
            </p:cNvPr>
            <p:cNvSpPr txBox="1"/>
            <p:nvPr/>
          </p:nvSpPr>
          <p:spPr>
            <a:xfrm rot="16200000">
              <a:off x="4128142" y="4622800"/>
              <a:ext cx="1006494" cy="369332"/>
            </a:xfrm>
            <a:prstGeom prst="rect">
              <a:avLst/>
            </a:prstGeom>
            <a:noFill/>
          </p:spPr>
          <p:txBody>
            <a:bodyPr wrap="none" rtlCol="0">
              <a:spAutoFit/>
            </a:bodyPr>
            <a:lstStyle/>
            <a:p>
              <a:r>
                <a:rPr lang="en-US" dirty="0"/>
                <a:t>Neuron#</a:t>
              </a:r>
            </a:p>
          </p:txBody>
        </p:sp>
        <p:sp>
          <p:nvSpPr>
            <p:cNvPr id="15" name="TextBox 14">
              <a:extLst>
                <a:ext uri="{FF2B5EF4-FFF2-40B4-BE49-F238E27FC236}">
                  <a16:creationId xmlns:a16="http://schemas.microsoft.com/office/drawing/2014/main" id="{123E1913-1C27-AFCD-D016-29BD14E2A885}"/>
                </a:ext>
              </a:extLst>
            </p:cNvPr>
            <p:cNvSpPr txBox="1"/>
            <p:nvPr/>
          </p:nvSpPr>
          <p:spPr>
            <a:xfrm>
              <a:off x="5358801" y="6066067"/>
              <a:ext cx="649537" cy="369332"/>
            </a:xfrm>
            <a:prstGeom prst="rect">
              <a:avLst/>
            </a:prstGeom>
            <a:noFill/>
          </p:spPr>
          <p:txBody>
            <a:bodyPr wrap="none" rtlCol="0">
              <a:spAutoFit/>
            </a:bodyPr>
            <a:lstStyle/>
            <a:p>
              <a:r>
                <a:rPr lang="en-US" dirty="0"/>
                <a:t>Time</a:t>
              </a:r>
            </a:p>
          </p:txBody>
        </p:sp>
        <p:sp>
          <p:nvSpPr>
            <p:cNvPr id="16" name="TextBox 15">
              <a:extLst>
                <a:ext uri="{FF2B5EF4-FFF2-40B4-BE49-F238E27FC236}">
                  <a16:creationId xmlns:a16="http://schemas.microsoft.com/office/drawing/2014/main" id="{14694392-1AA8-32F9-4816-32E669A90A04}"/>
                </a:ext>
              </a:extLst>
            </p:cNvPr>
            <p:cNvSpPr txBox="1"/>
            <p:nvPr/>
          </p:nvSpPr>
          <p:spPr>
            <a:xfrm rot="16200000">
              <a:off x="4266546" y="5656094"/>
              <a:ext cx="729687" cy="369332"/>
            </a:xfrm>
            <a:prstGeom prst="rect">
              <a:avLst/>
            </a:prstGeom>
            <a:noFill/>
          </p:spPr>
          <p:txBody>
            <a:bodyPr wrap="none" rtlCol="0">
              <a:spAutoFit/>
            </a:bodyPr>
            <a:lstStyle/>
            <a:p>
              <a:r>
                <a:rPr lang="en-US" dirty="0" err="1"/>
                <a:t>Cmp</a:t>
              </a:r>
              <a:r>
                <a:rPr lang="en-US" dirty="0"/>
                <a:t>#</a:t>
              </a:r>
            </a:p>
          </p:txBody>
        </p:sp>
      </p:grpSp>
      <p:pic>
        <p:nvPicPr>
          <p:cNvPr id="18" name="Picture 17" descr="A graph of a multicolored graph&#10;&#10;Description automatically generated">
            <a:extLst>
              <a:ext uri="{FF2B5EF4-FFF2-40B4-BE49-F238E27FC236}">
                <a16:creationId xmlns:a16="http://schemas.microsoft.com/office/drawing/2014/main" id="{689E6905-A425-079D-551B-7DEECF4994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4760" y="644561"/>
            <a:ext cx="4292600" cy="3220677"/>
          </a:xfrm>
          <a:prstGeom prst="rect">
            <a:avLst/>
          </a:prstGeom>
        </p:spPr>
      </p:pic>
      <p:cxnSp>
        <p:nvCxnSpPr>
          <p:cNvPr id="20" name="Straight Arrow Connector 19">
            <a:extLst>
              <a:ext uri="{FF2B5EF4-FFF2-40B4-BE49-F238E27FC236}">
                <a16:creationId xmlns:a16="http://schemas.microsoft.com/office/drawing/2014/main" id="{248054EC-E6AE-BB86-7BA3-D75157945790}"/>
              </a:ext>
            </a:extLst>
          </p:cNvPr>
          <p:cNvCxnSpPr>
            <a:cxnSpLocks/>
          </p:cNvCxnSpPr>
          <p:nvPr/>
        </p:nvCxnSpPr>
        <p:spPr>
          <a:xfrm>
            <a:off x="3680458" y="5455242"/>
            <a:ext cx="644559"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189DFC-C759-7D5D-93DD-8055514EAB43}"/>
                  </a:ext>
                </a:extLst>
              </p:cNvPr>
              <p:cNvSpPr txBox="1"/>
              <p:nvPr/>
            </p:nvSpPr>
            <p:spPr>
              <a:xfrm>
                <a:off x="3899968" y="5137302"/>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73189DFC-C759-7D5D-93DD-8055514EAB43}"/>
                  </a:ext>
                </a:extLst>
              </p:cNvPr>
              <p:cNvSpPr txBox="1">
                <a:spLocks noRot="1" noChangeAspect="1" noMove="1" noResize="1" noEditPoints="1" noAdjustHandles="1" noChangeArrowheads="1" noChangeShapeType="1" noTextEdit="1"/>
              </p:cNvSpPr>
              <p:nvPr/>
            </p:nvSpPr>
            <p:spPr>
              <a:xfrm>
                <a:off x="3899968" y="5137302"/>
                <a:ext cx="218008" cy="276999"/>
              </a:xfrm>
              <a:prstGeom prst="rect">
                <a:avLst/>
              </a:prstGeom>
              <a:blipFill>
                <a:blip r:embed="rId9"/>
                <a:stretch>
                  <a:fillRect l="-19444" r="-16667" b="-2222"/>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97FEC49F-35B3-1DA6-1480-7A361269922B}"/>
              </a:ext>
            </a:extLst>
          </p:cNvPr>
          <p:cNvCxnSpPr>
            <a:cxnSpLocks/>
          </p:cNvCxnSpPr>
          <p:nvPr/>
        </p:nvCxnSpPr>
        <p:spPr>
          <a:xfrm>
            <a:off x="5690889" y="5542610"/>
            <a:ext cx="0" cy="30226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98BA09CC-2FE1-D5E7-4D0B-25AA6BBF7984}"/>
              </a:ext>
            </a:extLst>
          </p:cNvPr>
          <p:cNvCxnSpPr>
            <a:cxnSpLocks/>
          </p:cNvCxnSpPr>
          <p:nvPr/>
        </p:nvCxnSpPr>
        <p:spPr>
          <a:xfrm flipV="1">
            <a:off x="6676114" y="5334026"/>
            <a:ext cx="1107440" cy="51084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57CEC179-2CA6-1785-02FD-24D652F50F27}"/>
              </a:ext>
            </a:extLst>
          </p:cNvPr>
          <p:cNvSpPr txBox="1"/>
          <p:nvPr/>
        </p:nvSpPr>
        <p:spPr>
          <a:xfrm>
            <a:off x="6738957" y="4953814"/>
            <a:ext cx="1085554" cy="369332"/>
          </a:xfrm>
          <a:prstGeom prst="rect">
            <a:avLst/>
          </a:prstGeom>
          <a:noFill/>
        </p:spPr>
        <p:txBody>
          <a:bodyPr wrap="none" rtlCol="0">
            <a:spAutoFit/>
          </a:bodyPr>
          <a:lstStyle/>
          <a:p>
            <a:r>
              <a:rPr lang="en-US" dirty="0"/>
              <a:t>Apply ICA</a:t>
            </a:r>
          </a:p>
        </p:txBody>
      </p:sp>
      <p:sp>
        <p:nvSpPr>
          <p:cNvPr id="2" name="TextBox 1">
            <a:extLst>
              <a:ext uri="{FF2B5EF4-FFF2-40B4-BE49-F238E27FC236}">
                <a16:creationId xmlns:a16="http://schemas.microsoft.com/office/drawing/2014/main" id="{98FB6BEE-51A3-9CE1-1715-C7E2D7C800A4}"/>
              </a:ext>
            </a:extLst>
          </p:cNvPr>
          <p:cNvSpPr txBox="1"/>
          <p:nvPr/>
        </p:nvSpPr>
        <p:spPr>
          <a:xfrm>
            <a:off x="873853" y="167041"/>
            <a:ext cx="10444294"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Helvetica" panose="020B0500000000000000" pitchFamily="34" charset="0"/>
              </a:rPr>
              <a:t>Detecting cell assemblies in large neuronal populations</a:t>
            </a:r>
          </a:p>
        </p:txBody>
      </p:sp>
    </p:spTree>
    <p:extLst>
      <p:ext uri="{BB962C8B-B14F-4D97-AF65-F5344CB8AC3E}">
        <p14:creationId xmlns:p14="http://schemas.microsoft.com/office/powerpoint/2010/main" val="17494088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316189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D9746DC-DF6A-3737-854B-1E2FAC33E3AE}"/>
              </a:ext>
            </a:extLst>
          </p:cNvPr>
          <p:cNvGraphicFramePr>
            <a:graphicFrameLocks noGrp="1"/>
          </p:cNvGraphicFramePr>
          <p:nvPr/>
        </p:nvGraphicFramePr>
        <p:xfrm>
          <a:off x="685800" y="3158066"/>
          <a:ext cx="4222752" cy="1854200"/>
        </p:xfrm>
        <a:graphic>
          <a:graphicData uri="http://schemas.openxmlformats.org/drawingml/2006/table">
            <a:tbl>
              <a:tblPr firstRow="1" bandRow="1">
                <a:tableStyleId>{5940675A-B579-460E-94D1-54222C63F5DA}</a:tableStyleId>
              </a:tblPr>
              <a:tblGrid>
                <a:gridCol w="527844">
                  <a:extLst>
                    <a:ext uri="{9D8B030D-6E8A-4147-A177-3AD203B41FA5}">
                      <a16:colId xmlns:a16="http://schemas.microsoft.com/office/drawing/2014/main" val="4292131838"/>
                    </a:ext>
                  </a:extLst>
                </a:gridCol>
                <a:gridCol w="527844">
                  <a:extLst>
                    <a:ext uri="{9D8B030D-6E8A-4147-A177-3AD203B41FA5}">
                      <a16:colId xmlns:a16="http://schemas.microsoft.com/office/drawing/2014/main" val="1847668077"/>
                    </a:ext>
                  </a:extLst>
                </a:gridCol>
                <a:gridCol w="527844">
                  <a:extLst>
                    <a:ext uri="{9D8B030D-6E8A-4147-A177-3AD203B41FA5}">
                      <a16:colId xmlns:a16="http://schemas.microsoft.com/office/drawing/2014/main" val="3266445494"/>
                    </a:ext>
                  </a:extLst>
                </a:gridCol>
                <a:gridCol w="527844">
                  <a:extLst>
                    <a:ext uri="{9D8B030D-6E8A-4147-A177-3AD203B41FA5}">
                      <a16:colId xmlns:a16="http://schemas.microsoft.com/office/drawing/2014/main" val="3350789267"/>
                    </a:ext>
                  </a:extLst>
                </a:gridCol>
                <a:gridCol w="527844">
                  <a:extLst>
                    <a:ext uri="{9D8B030D-6E8A-4147-A177-3AD203B41FA5}">
                      <a16:colId xmlns:a16="http://schemas.microsoft.com/office/drawing/2014/main" val="765297865"/>
                    </a:ext>
                  </a:extLst>
                </a:gridCol>
                <a:gridCol w="527844">
                  <a:extLst>
                    <a:ext uri="{9D8B030D-6E8A-4147-A177-3AD203B41FA5}">
                      <a16:colId xmlns:a16="http://schemas.microsoft.com/office/drawing/2014/main" val="2396377156"/>
                    </a:ext>
                  </a:extLst>
                </a:gridCol>
                <a:gridCol w="527844">
                  <a:extLst>
                    <a:ext uri="{9D8B030D-6E8A-4147-A177-3AD203B41FA5}">
                      <a16:colId xmlns:a16="http://schemas.microsoft.com/office/drawing/2014/main" val="1884503134"/>
                    </a:ext>
                  </a:extLst>
                </a:gridCol>
                <a:gridCol w="527844">
                  <a:extLst>
                    <a:ext uri="{9D8B030D-6E8A-4147-A177-3AD203B41FA5}">
                      <a16:colId xmlns:a16="http://schemas.microsoft.com/office/drawing/2014/main" val="3662891142"/>
                    </a:ext>
                  </a:extLst>
                </a:gridCol>
              </a:tblGrid>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3660942"/>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528993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1066613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7818086"/>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0365515"/>
                  </a:ext>
                </a:extLst>
              </a:tr>
            </a:tbl>
          </a:graphicData>
        </a:graphic>
      </p:graphicFrame>
      <p:cxnSp>
        <p:nvCxnSpPr>
          <p:cNvPr id="2" name="Straight Arrow Connector 1">
            <a:extLst>
              <a:ext uri="{FF2B5EF4-FFF2-40B4-BE49-F238E27FC236}">
                <a16:creationId xmlns:a16="http://schemas.microsoft.com/office/drawing/2014/main" id="{53DC0F96-9459-B425-A5A0-76927E71655A}"/>
              </a:ext>
            </a:extLst>
          </p:cNvPr>
          <p:cNvCxnSpPr>
            <a:cxnSpLocks/>
          </p:cNvCxnSpPr>
          <p:nvPr/>
        </p:nvCxnSpPr>
        <p:spPr>
          <a:xfrm>
            <a:off x="8256588" y="4292600"/>
            <a:ext cx="16684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5755E528-E3E2-DC8F-2BC5-61BC1EE025DB}"/>
              </a:ext>
            </a:extLst>
          </p:cNvPr>
          <p:cNvCxnSpPr>
            <a:cxnSpLocks/>
          </p:cNvCxnSpPr>
          <p:nvPr/>
        </p:nvCxnSpPr>
        <p:spPr>
          <a:xfrm flipV="1">
            <a:off x="8248650" y="2781300"/>
            <a:ext cx="0" cy="15176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285F6D1-93C3-8035-5501-AE1C89009560}"/>
              </a:ext>
            </a:extLst>
          </p:cNvPr>
          <p:cNvCxnSpPr>
            <a:cxnSpLocks/>
          </p:cNvCxnSpPr>
          <p:nvPr/>
        </p:nvCxnSpPr>
        <p:spPr>
          <a:xfrm flipH="1">
            <a:off x="7766869" y="4292600"/>
            <a:ext cx="481781" cy="1244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440DF3-A908-45BB-87B3-A5D977EC8D31}"/>
              </a:ext>
            </a:extLst>
          </p:cNvPr>
          <p:cNvCxnSpPr>
            <a:cxnSpLocks/>
          </p:cNvCxnSpPr>
          <p:nvPr/>
        </p:nvCxnSpPr>
        <p:spPr>
          <a:xfrm flipH="1">
            <a:off x="7073900" y="4292600"/>
            <a:ext cx="1174749" cy="688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B1086E6-8E73-76C5-D5A0-C02EBB263660}"/>
              </a:ext>
            </a:extLst>
          </p:cNvPr>
          <p:cNvSpPr txBox="1"/>
          <p:nvPr/>
        </p:nvSpPr>
        <p:spPr>
          <a:xfrm>
            <a:off x="2178262" y="439188"/>
            <a:ext cx="7835477"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Projecting high throughput data into high-dimensional spaces</a:t>
            </a:r>
          </a:p>
        </p:txBody>
      </p:sp>
      <p:sp>
        <p:nvSpPr>
          <p:cNvPr id="18" name="TextBox 17">
            <a:extLst>
              <a:ext uri="{FF2B5EF4-FFF2-40B4-BE49-F238E27FC236}">
                <a16:creationId xmlns:a16="http://schemas.microsoft.com/office/drawing/2014/main" id="{2D16B9DC-B8DF-DE44-F262-637440597BB0}"/>
              </a:ext>
            </a:extLst>
          </p:cNvPr>
          <p:cNvSpPr txBox="1"/>
          <p:nvPr/>
        </p:nvSpPr>
        <p:spPr>
          <a:xfrm>
            <a:off x="10110536" y="4129673"/>
            <a:ext cx="65992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 1</a:t>
            </a:r>
          </a:p>
        </p:txBody>
      </p:sp>
      <p:sp>
        <p:nvSpPr>
          <p:cNvPr id="19" name="TextBox 18">
            <a:extLst>
              <a:ext uri="{FF2B5EF4-FFF2-40B4-BE49-F238E27FC236}">
                <a16:creationId xmlns:a16="http://schemas.microsoft.com/office/drawing/2014/main" id="{F4462FAB-DB74-C604-1DF2-D8975250655D}"/>
              </a:ext>
            </a:extLst>
          </p:cNvPr>
          <p:cNvSpPr txBox="1"/>
          <p:nvPr/>
        </p:nvSpPr>
        <p:spPr>
          <a:xfrm>
            <a:off x="7232310" y="5645735"/>
            <a:ext cx="65992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 2</a:t>
            </a:r>
          </a:p>
        </p:txBody>
      </p:sp>
      <p:sp>
        <p:nvSpPr>
          <p:cNvPr id="20" name="TextBox 19">
            <a:extLst>
              <a:ext uri="{FF2B5EF4-FFF2-40B4-BE49-F238E27FC236}">
                <a16:creationId xmlns:a16="http://schemas.microsoft.com/office/drawing/2014/main" id="{51E2A25E-EB3A-CBCF-9A36-DDFC3B92FA96}"/>
              </a:ext>
            </a:extLst>
          </p:cNvPr>
          <p:cNvSpPr txBox="1"/>
          <p:nvPr/>
        </p:nvSpPr>
        <p:spPr>
          <a:xfrm>
            <a:off x="7926626" y="2334211"/>
            <a:ext cx="659924"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 3</a:t>
            </a:r>
          </a:p>
        </p:txBody>
      </p:sp>
      <p:sp>
        <p:nvSpPr>
          <p:cNvPr id="21" name="TextBox 20">
            <a:extLst>
              <a:ext uri="{FF2B5EF4-FFF2-40B4-BE49-F238E27FC236}">
                <a16:creationId xmlns:a16="http://schemas.microsoft.com/office/drawing/2014/main" id="{2504FE5C-FAA3-24FC-C509-542C19E40291}"/>
              </a:ext>
            </a:extLst>
          </p:cNvPr>
          <p:cNvSpPr txBox="1"/>
          <p:nvPr/>
        </p:nvSpPr>
        <p:spPr>
          <a:xfrm>
            <a:off x="6215972" y="4914900"/>
            <a:ext cx="69358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Var N</a:t>
            </a:r>
          </a:p>
        </p:txBody>
      </p:sp>
    </p:spTree>
    <p:extLst>
      <p:ext uri="{BB962C8B-B14F-4D97-AF65-F5344CB8AC3E}">
        <p14:creationId xmlns:p14="http://schemas.microsoft.com/office/powerpoint/2010/main" val="173157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555536" y="265644"/>
            <a:ext cx="11080929" cy="1200329"/>
          </a:xfrm>
          <a:prstGeom prst="rect">
            <a:avLst/>
          </a:prstGeom>
          <a:noFill/>
        </p:spPr>
        <p:txBody>
          <a:bodyPr wrap="square">
            <a:spAutoFit/>
          </a:bodyPr>
          <a:lstStyle/>
          <a:p>
            <a:pPr algn="ctr"/>
            <a:r>
              <a:rPr lang="en-US" sz="3600" b="1" i="0" dirty="0">
                <a:effectLst/>
                <a:latin typeface="Helvetica" panose="020B0500000000000000" pitchFamily="34" charset="0"/>
              </a:rPr>
              <a:t>Cell assemblies at multiple time scales</a:t>
            </a:r>
          </a:p>
          <a:p>
            <a:pPr algn="ctr"/>
            <a:r>
              <a:rPr lang="en-US" sz="3600" b="1" i="0" dirty="0">
                <a:effectLst/>
                <a:latin typeface="Helvetica" panose="020B0500000000000000" pitchFamily="34" charset="0"/>
              </a:rPr>
              <a:t>with arbitrary lag constellations</a:t>
            </a:r>
          </a:p>
        </p:txBody>
      </p:sp>
      <p:grpSp>
        <p:nvGrpSpPr>
          <p:cNvPr id="5" name="Group 4">
            <a:extLst>
              <a:ext uri="{FF2B5EF4-FFF2-40B4-BE49-F238E27FC236}">
                <a16:creationId xmlns:a16="http://schemas.microsoft.com/office/drawing/2014/main" id="{FFA351D0-0A1F-E45A-A5EE-97B4AA2D3AED}"/>
              </a:ext>
            </a:extLst>
          </p:cNvPr>
          <p:cNvGrpSpPr/>
          <p:nvPr/>
        </p:nvGrpSpPr>
        <p:grpSpPr>
          <a:xfrm>
            <a:off x="3313563" y="2037550"/>
            <a:ext cx="5564871" cy="3588423"/>
            <a:chOff x="748038" y="2095941"/>
            <a:chExt cx="3736332" cy="2409317"/>
          </a:xfrm>
        </p:grpSpPr>
        <p:pic>
          <p:nvPicPr>
            <p:cNvPr id="2" name="Picture 2">
              <a:extLst>
                <a:ext uri="{FF2B5EF4-FFF2-40B4-BE49-F238E27FC236}">
                  <a16:creationId xmlns:a16="http://schemas.microsoft.com/office/drawing/2014/main" id="{8250BD3C-B28C-1C41-3AFA-9A561E6FBC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52" r="54154" b="59594"/>
            <a:stretch/>
          </p:blipFill>
          <p:spPr bwMode="auto">
            <a:xfrm>
              <a:off x="748038" y="3309504"/>
              <a:ext cx="3736332" cy="11957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EEA546D-9B49-B97F-FA4E-4FB188BFB0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1" r="54154" b="78896"/>
            <a:stretch/>
          </p:blipFill>
          <p:spPr bwMode="auto">
            <a:xfrm>
              <a:off x="748038" y="2095941"/>
              <a:ext cx="3736332" cy="115721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606AA12C-F1BB-260D-535C-0EA6845F89C7}"/>
              </a:ext>
            </a:extLst>
          </p:cNvPr>
          <p:cNvSpPr txBox="1"/>
          <p:nvPr/>
        </p:nvSpPr>
        <p:spPr>
          <a:xfrm>
            <a:off x="3047655" y="5951330"/>
            <a:ext cx="6096688" cy="369332"/>
          </a:xfrm>
          <a:prstGeom prst="rect">
            <a:avLst/>
          </a:prstGeom>
          <a:noFill/>
        </p:spPr>
        <p:txBody>
          <a:bodyPr wrap="square">
            <a:spAutoFit/>
          </a:bodyPr>
          <a:lstStyle/>
          <a:p>
            <a:pPr algn="ctr"/>
            <a:r>
              <a:rPr lang="en-US" dirty="0">
                <a:latin typeface="+mj-lt"/>
              </a:rPr>
              <a:t>Russo and </a:t>
            </a:r>
            <a:r>
              <a:rPr lang="en-US" dirty="0" err="1">
                <a:latin typeface="+mj-lt"/>
              </a:rPr>
              <a:t>Durstewitz</a:t>
            </a:r>
            <a:r>
              <a:rPr lang="en-US" dirty="0">
                <a:latin typeface="+mj-lt"/>
              </a:rPr>
              <a:t>, </a:t>
            </a:r>
            <a:r>
              <a:rPr lang="en-US" dirty="0" err="1">
                <a:latin typeface="+mj-lt"/>
              </a:rPr>
              <a:t>eLife</a:t>
            </a:r>
            <a:r>
              <a:rPr lang="en-US" dirty="0">
                <a:latin typeface="+mj-lt"/>
              </a:rPr>
              <a:t> 2017</a:t>
            </a:r>
          </a:p>
        </p:txBody>
      </p:sp>
    </p:spTree>
    <p:extLst>
      <p:ext uri="{BB962C8B-B14F-4D97-AF65-F5344CB8AC3E}">
        <p14:creationId xmlns:p14="http://schemas.microsoft.com/office/powerpoint/2010/main" val="2002292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555536" y="265644"/>
            <a:ext cx="11080929" cy="954107"/>
          </a:xfrm>
          <a:prstGeom prst="rect">
            <a:avLst/>
          </a:prstGeom>
          <a:noFill/>
        </p:spPr>
        <p:txBody>
          <a:bodyPr wrap="square">
            <a:spAutoFit/>
          </a:bodyPr>
          <a:lstStyle/>
          <a:p>
            <a:pPr algn="ctr"/>
            <a:r>
              <a:rPr lang="en-US" sz="2800" b="1" i="0" dirty="0">
                <a:effectLst/>
                <a:latin typeface="Helvetica" panose="020B0500000000000000" pitchFamily="34" charset="0"/>
              </a:rPr>
              <a:t>Unsupervised discovery of temporal sequences in high-dimensional datasets, with applications to neuroscience</a:t>
            </a:r>
          </a:p>
        </p:txBody>
      </p:sp>
      <p:sp>
        <p:nvSpPr>
          <p:cNvPr id="8" name="TextBox 7">
            <a:extLst>
              <a:ext uri="{FF2B5EF4-FFF2-40B4-BE49-F238E27FC236}">
                <a16:creationId xmlns:a16="http://schemas.microsoft.com/office/drawing/2014/main" id="{606AA12C-F1BB-260D-535C-0EA6845F89C7}"/>
              </a:ext>
            </a:extLst>
          </p:cNvPr>
          <p:cNvSpPr txBox="1"/>
          <p:nvPr/>
        </p:nvSpPr>
        <p:spPr>
          <a:xfrm>
            <a:off x="3047655" y="6223024"/>
            <a:ext cx="6096688" cy="369332"/>
          </a:xfrm>
          <a:prstGeom prst="rect">
            <a:avLst/>
          </a:prstGeom>
          <a:noFill/>
        </p:spPr>
        <p:txBody>
          <a:bodyPr wrap="square">
            <a:spAutoFit/>
          </a:bodyPr>
          <a:lstStyle/>
          <a:p>
            <a:pPr algn="ctr"/>
            <a:r>
              <a:rPr lang="en-US" dirty="0" err="1">
                <a:latin typeface="+mj-lt"/>
              </a:rPr>
              <a:t>Mackevicius</a:t>
            </a:r>
            <a:r>
              <a:rPr lang="en-US" dirty="0">
                <a:latin typeface="+mj-lt"/>
              </a:rPr>
              <a:t> et al., </a:t>
            </a:r>
            <a:r>
              <a:rPr lang="en-US" dirty="0" err="1">
                <a:latin typeface="+mj-lt"/>
              </a:rPr>
              <a:t>eLife</a:t>
            </a:r>
            <a:r>
              <a:rPr lang="en-US" dirty="0">
                <a:latin typeface="+mj-lt"/>
              </a:rPr>
              <a:t> 2019</a:t>
            </a:r>
          </a:p>
        </p:txBody>
      </p:sp>
      <p:pic>
        <p:nvPicPr>
          <p:cNvPr id="7" name="Picture 6">
            <a:extLst>
              <a:ext uri="{FF2B5EF4-FFF2-40B4-BE49-F238E27FC236}">
                <a16:creationId xmlns:a16="http://schemas.microsoft.com/office/drawing/2014/main" id="{4C46BFA6-A5B2-9288-95B3-3F3E45452D26}"/>
              </a:ext>
            </a:extLst>
          </p:cNvPr>
          <p:cNvPicPr>
            <a:picLocks noChangeAspect="1"/>
          </p:cNvPicPr>
          <p:nvPr/>
        </p:nvPicPr>
        <p:blipFill>
          <a:blip r:embed="rId2"/>
          <a:stretch>
            <a:fillRect/>
          </a:stretch>
        </p:blipFill>
        <p:spPr>
          <a:xfrm>
            <a:off x="2541133" y="1622391"/>
            <a:ext cx="7109732" cy="4197993"/>
          </a:xfrm>
          <a:prstGeom prst="rect">
            <a:avLst/>
          </a:prstGeom>
        </p:spPr>
      </p:pic>
    </p:spTree>
    <p:extLst>
      <p:ext uri="{BB962C8B-B14F-4D97-AF65-F5344CB8AC3E}">
        <p14:creationId xmlns:p14="http://schemas.microsoft.com/office/powerpoint/2010/main" val="3322383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555536" y="265644"/>
            <a:ext cx="11080929" cy="646331"/>
          </a:xfrm>
          <a:prstGeom prst="rect">
            <a:avLst/>
          </a:prstGeom>
          <a:noFill/>
        </p:spPr>
        <p:txBody>
          <a:bodyPr wrap="square">
            <a:spAutoFit/>
          </a:bodyPr>
          <a:lstStyle/>
          <a:p>
            <a:pPr algn="ctr"/>
            <a:r>
              <a:rPr lang="en-US" sz="3600" b="1" i="0" dirty="0">
                <a:effectLst/>
                <a:latin typeface="Helvetica" panose="020B0500000000000000" pitchFamily="34" charset="0"/>
              </a:rPr>
              <a:t>Temporal smoothing</a:t>
            </a:r>
          </a:p>
        </p:txBody>
      </p:sp>
      <p:grpSp>
        <p:nvGrpSpPr>
          <p:cNvPr id="45" name="Group 44">
            <a:extLst>
              <a:ext uri="{FF2B5EF4-FFF2-40B4-BE49-F238E27FC236}">
                <a16:creationId xmlns:a16="http://schemas.microsoft.com/office/drawing/2014/main" id="{C0BBE3BE-CB3F-93C5-9617-4BB7E2B30B0B}"/>
              </a:ext>
            </a:extLst>
          </p:cNvPr>
          <p:cNvGrpSpPr/>
          <p:nvPr/>
        </p:nvGrpSpPr>
        <p:grpSpPr>
          <a:xfrm>
            <a:off x="1698117" y="969779"/>
            <a:ext cx="8678188" cy="2636964"/>
            <a:chOff x="1698117" y="1881247"/>
            <a:chExt cx="8678188" cy="2636964"/>
          </a:xfrm>
        </p:grpSpPr>
        <p:grpSp>
          <p:nvGrpSpPr>
            <p:cNvPr id="16" name="Group 15">
              <a:extLst>
                <a:ext uri="{FF2B5EF4-FFF2-40B4-BE49-F238E27FC236}">
                  <a16:creationId xmlns:a16="http://schemas.microsoft.com/office/drawing/2014/main" id="{7007E85F-4927-EA53-B69B-B1CC11A533F8}"/>
                </a:ext>
              </a:extLst>
            </p:cNvPr>
            <p:cNvGrpSpPr/>
            <p:nvPr/>
          </p:nvGrpSpPr>
          <p:grpSpPr>
            <a:xfrm>
              <a:off x="2172218" y="2499084"/>
              <a:ext cx="1339189" cy="405481"/>
              <a:chOff x="1886726" y="2048090"/>
              <a:chExt cx="1339189" cy="405481"/>
            </a:xfrm>
          </p:grpSpPr>
          <p:cxnSp>
            <p:nvCxnSpPr>
              <p:cNvPr id="3" name="Straight Connector 2">
                <a:extLst>
                  <a:ext uri="{FF2B5EF4-FFF2-40B4-BE49-F238E27FC236}">
                    <a16:creationId xmlns:a16="http://schemas.microsoft.com/office/drawing/2014/main" id="{4F7FEDE5-5A0A-A831-C1C4-AA28F162F0CD}"/>
                  </a:ext>
                </a:extLst>
              </p:cNvPr>
              <p:cNvCxnSpPr/>
              <p:nvPr/>
            </p:nvCxnSpPr>
            <p:spPr>
              <a:xfrm>
                <a:off x="1886726" y="2048090"/>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2425293-5A62-FC06-BBA5-CB1400209305}"/>
                  </a:ext>
                </a:extLst>
              </p:cNvPr>
              <p:cNvCxnSpPr/>
              <p:nvPr/>
            </p:nvCxnSpPr>
            <p:spPr>
              <a:xfrm>
                <a:off x="2039126" y="2048090"/>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43BA0A8-2EFF-7F3F-037A-E72F8BED803D}"/>
                  </a:ext>
                </a:extLst>
              </p:cNvPr>
              <p:cNvCxnSpPr/>
              <p:nvPr/>
            </p:nvCxnSpPr>
            <p:spPr>
              <a:xfrm>
                <a:off x="3225915" y="2048090"/>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2E91639-E8F7-E225-E42C-12CF5C3757F3}"/>
                </a:ext>
              </a:extLst>
            </p:cNvPr>
            <p:cNvGrpSpPr/>
            <p:nvPr/>
          </p:nvGrpSpPr>
          <p:grpSpPr>
            <a:xfrm>
              <a:off x="2856293" y="3966537"/>
              <a:ext cx="90336" cy="405481"/>
              <a:chOff x="2570801" y="3515543"/>
              <a:chExt cx="90336" cy="405481"/>
            </a:xfrm>
          </p:grpSpPr>
          <p:cxnSp>
            <p:nvCxnSpPr>
              <p:cNvPr id="10" name="Straight Connector 9">
                <a:extLst>
                  <a:ext uri="{FF2B5EF4-FFF2-40B4-BE49-F238E27FC236}">
                    <a16:creationId xmlns:a16="http://schemas.microsoft.com/office/drawing/2014/main" id="{5B896C22-D17A-6026-8025-30A8E1F83610}"/>
                  </a:ext>
                </a:extLst>
              </p:cNvPr>
              <p:cNvCxnSpPr/>
              <p:nvPr/>
            </p:nvCxnSpPr>
            <p:spPr>
              <a:xfrm>
                <a:off x="2570801" y="3515543"/>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CD4360-D6F4-E7D4-A3AE-F1FC84321964}"/>
                  </a:ext>
                </a:extLst>
              </p:cNvPr>
              <p:cNvCxnSpPr/>
              <p:nvPr/>
            </p:nvCxnSpPr>
            <p:spPr>
              <a:xfrm>
                <a:off x="2661137" y="3515543"/>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84DA0FC-C758-5CA0-E534-74A14C143B2D}"/>
                </a:ext>
              </a:extLst>
            </p:cNvPr>
            <p:cNvGrpSpPr/>
            <p:nvPr/>
          </p:nvGrpSpPr>
          <p:grpSpPr>
            <a:xfrm>
              <a:off x="2426680" y="3216950"/>
              <a:ext cx="771650" cy="437202"/>
              <a:chOff x="2141188" y="2721822"/>
              <a:chExt cx="771650" cy="437202"/>
            </a:xfrm>
          </p:grpSpPr>
          <p:cxnSp>
            <p:nvCxnSpPr>
              <p:cNvPr id="9" name="Straight Connector 8">
                <a:extLst>
                  <a:ext uri="{FF2B5EF4-FFF2-40B4-BE49-F238E27FC236}">
                    <a16:creationId xmlns:a16="http://schemas.microsoft.com/office/drawing/2014/main" id="{9F77F158-43FE-0B47-506A-75A4CF6ED128}"/>
                  </a:ext>
                </a:extLst>
              </p:cNvPr>
              <p:cNvCxnSpPr/>
              <p:nvPr/>
            </p:nvCxnSpPr>
            <p:spPr>
              <a:xfrm>
                <a:off x="2141188" y="2721822"/>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855677F-2996-F6C7-7AC0-51F8DED6BDBD}"/>
                  </a:ext>
                </a:extLst>
              </p:cNvPr>
              <p:cNvCxnSpPr/>
              <p:nvPr/>
            </p:nvCxnSpPr>
            <p:spPr>
              <a:xfrm>
                <a:off x="2912838" y="2753543"/>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CB589BD7-96DA-7D2F-4043-BE2962F8B072}"/>
                </a:ext>
              </a:extLst>
            </p:cNvPr>
            <p:cNvGrpSpPr/>
            <p:nvPr/>
          </p:nvGrpSpPr>
          <p:grpSpPr>
            <a:xfrm>
              <a:off x="5477436" y="2499084"/>
              <a:ext cx="1339189" cy="405481"/>
              <a:chOff x="1886726" y="2048090"/>
              <a:chExt cx="1339189" cy="405481"/>
            </a:xfrm>
          </p:grpSpPr>
          <p:cxnSp>
            <p:nvCxnSpPr>
              <p:cNvPr id="20" name="Straight Connector 19">
                <a:extLst>
                  <a:ext uri="{FF2B5EF4-FFF2-40B4-BE49-F238E27FC236}">
                    <a16:creationId xmlns:a16="http://schemas.microsoft.com/office/drawing/2014/main" id="{C6479018-C5C6-B2D2-0FD5-403F7948490F}"/>
                  </a:ext>
                </a:extLst>
              </p:cNvPr>
              <p:cNvCxnSpPr/>
              <p:nvPr/>
            </p:nvCxnSpPr>
            <p:spPr>
              <a:xfrm>
                <a:off x="1886726" y="2048090"/>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F37150E-7644-0F58-58FC-34F1DB63D3F2}"/>
                  </a:ext>
                </a:extLst>
              </p:cNvPr>
              <p:cNvCxnSpPr/>
              <p:nvPr/>
            </p:nvCxnSpPr>
            <p:spPr>
              <a:xfrm>
                <a:off x="2039126" y="2048090"/>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0260F1-824F-3CF6-9D31-A446F7FE8EA4}"/>
                  </a:ext>
                </a:extLst>
              </p:cNvPr>
              <p:cNvCxnSpPr/>
              <p:nvPr/>
            </p:nvCxnSpPr>
            <p:spPr>
              <a:xfrm>
                <a:off x="3225915" y="2048090"/>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F6E67EF8-4FFE-0F2B-110B-F89819A23AD7}"/>
                </a:ext>
              </a:extLst>
            </p:cNvPr>
            <p:cNvGrpSpPr/>
            <p:nvPr/>
          </p:nvGrpSpPr>
          <p:grpSpPr>
            <a:xfrm>
              <a:off x="6161511" y="3966537"/>
              <a:ext cx="90336" cy="405481"/>
              <a:chOff x="2570801" y="3515543"/>
              <a:chExt cx="90336" cy="405481"/>
            </a:xfrm>
          </p:grpSpPr>
          <p:cxnSp>
            <p:nvCxnSpPr>
              <p:cNvPr id="24" name="Straight Connector 23">
                <a:extLst>
                  <a:ext uri="{FF2B5EF4-FFF2-40B4-BE49-F238E27FC236}">
                    <a16:creationId xmlns:a16="http://schemas.microsoft.com/office/drawing/2014/main" id="{FE788A93-F06F-9E9F-AE60-A0B45483F4F1}"/>
                  </a:ext>
                </a:extLst>
              </p:cNvPr>
              <p:cNvCxnSpPr/>
              <p:nvPr/>
            </p:nvCxnSpPr>
            <p:spPr>
              <a:xfrm>
                <a:off x="2570801" y="3515543"/>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E85047-7EEE-7202-E48B-735D5F3D0DE5}"/>
                  </a:ext>
                </a:extLst>
              </p:cNvPr>
              <p:cNvCxnSpPr/>
              <p:nvPr/>
            </p:nvCxnSpPr>
            <p:spPr>
              <a:xfrm>
                <a:off x="2661137" y="3515543"/>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9D3A7B65-FD5C-1198-595A-BB98CC1A10B3}"/>
                </a:ext>
              </a:extLst>
            </p:cNvPr>
            <p:cNvGrpSpPr/>
            <p:nvPr/>
          </p:nvGrpSpPr>
          <p:grpSpPr>
            <a:xfrm>
              <a:off x="5731898" y="3216950"/>
              <a:ext cx="771650" cy="437202"/>
              <a:chOff x="2141188" y="2721822"/>
              <a:chExt cx="771650" cy="437202"/>
            </a:xfrm>
          </p:grpSpPr>
          <p:cxnSp>
            <p:nvCxnSpPr>
              <p:cNvPr id="27" name="Straight Connector 26">
                <a:extLst>
                  <a:ext uri="{FF2B5EF4-FFF2-40B4-BE49-F238E27FC236}">
                    <a16:creationId xmlns:a16="http://schemas.microsoft.com/office/drawing/2014/main" id="{9E83559B-7D6A-3C95-BA8A-86C59A1E58FA}"/>
                  </a:ext>
                </a:extLst>
              </p:cNvPr>
              <p:cNvCxnSpPr/>
              <p:nvPr/>
            </p:nvCxnSpPr>
            <p:spPr>
              <a:xfrm>
                <a:off x="2141188" y="2721822"/>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B05643-AF78-3203-898B-97CC6943E0DA}"/>
                  </a:ext>
                </a:extLst>
              </p:cNvPr>
              <p:cNvCxnSpPr/>
              <p:nvPr/>
            </p:nvCxnSpPr>
            <p:spPr>
              <a:xfrm>
                <a:off x="2912838" y="2753543"/>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E30C437-7E58-0499-3A19-46C1641450EB}"/>
                </a:ext>
              </a:extLst>
            </p:cNvPr>
            <p:cNvGrpSpPr/>
            <p:nvPr/>
          </p:nvGrpSpPr>
          <p:grpSpPr>
            <a:xfrm>
              <a:off x="9037116" y="2499084"/>
              <a:ext cx="1339189" cy="405481"/>
              <a:chOff x="1886726" y="2048090"/>
              <a:chExt cx="1339189" cy="405481"/>
            </a:xfrm>
          </p:grpSpPr>
          <p:cxnSp>
            <p:nvCxnSpPr>
              <p:cNvPr id="30" name="Straight Connector 29">
                <a:extLst>
                  <a:ext uri="{FF2B5EF4-FFF2-40B4-BE49-F238E27FC236}">
                    <a16:creationId xmlns:a16="http://schemas.microsoft.com/office/drawing/2014/main" id="{C0E9F9E7-C954-3CCF-0CC7-46E15D396023}"/>
                  </a:ext>
                </a:extLst>
              </p:cNvPr>
              <p:cNvCxnSpPr/>
              <p:nvPr/>
            </p:nvCxnSpPr>
            <p:spPr>
              <a:xfrm>
                <a:off x="1886726" y="2048090"/>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5FECB9B-5585-F4B9-8526-9E38D01360D4}"/>
                  </a:ext>
                </a:extLst>
              </p:cNvPr>
              <p:cNvCxnSpPr/>
              <p:nvPr/>
            </p:nvCxnSpPr>
            <p:spPr>
              <a:xfrm>
                <a:off x="2039126" y="2048090"/>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8854785-A1E2-A1DD-0B4B-8E372DC58B43}"/>
                  </a:ext>
                </a:extLst>
              </p:cNvPr>
              <p:cNvCxnSpPr/>
              <p:nvPr/>
            </p:nvCxnSpPr>
            <p:spPr>
              <a:xfrm>
                <a:off x="3225915" y="2048090"/>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C1805C99-3ACE-0705-E453-D9A868957FCF}"/>
                </a:ext>
              </a:extLst>
            </p:cNvPr>
            <p:cNvGrpSpPr/>
            <p:nvPr/>
          </p:nvGrpSpPr>
          <p:grpSpPr>
            <a:xfrm>
              <a:off x="9721191" y="3966537"/>
              <a:ext cx="90336" cy="405481"/>
              <a:chOff x="2570801" y="3515543"/>
              <a:chExt cx="90336" cy="405481"/>
            </a:xfrm>
          </p:grpSpPr>
          <p:cxnSp>
            <p:nvCxnSpPr>
              <p:cNvPr id="34" name="Straight Connector 33">
                <a:extLst>
                  <a:ext uri="{FF2B5EF4-FFF2-40B4-BE49-F238E27FC236}">
                    <a16:creationId xmlns:a16="http://schemas.microsoft.com/office/drawing/2014/main" id="{B60B283E-6904-94EB-CA6C-8C9A28FB1A56}"/>
                  </a:ext>
                </a:extLst>
              </p:cNvPr>
              <p:cNvCxnSpPr/>
              <p:nvPr/>
            </p:nvCxnSpPr>
            <p:spPr>
              <a:xfrm>
                <a:off x="2570801" y="3515543"/>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1303B2-FE1A-562E-51E0-EA96141DFC8C}"/>
                  </a:ext>
                </a:extLst>
              </p:cNvPr>
              <p:cNvCxnSpPr/>
              <p:nvPr/>
            </p:nvCxnSpPr>
            <p:spPr>
              <a:xfrm>
                <a:off x="2661137" y="3515543"/>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B6176B0-D5F1-C031-C019-B943417CF748}"/>
                </a:ext>
              </a:extLst>
            </p:cNvPr>
            <p:cNvGrpSpPr/>
            <p:nvPr/>
          </p:nvGrpSpPr>
          <p:grpSpPr>
            <a:xfrm>
              <a:off x="9291578" y="3216950"/>
              <a:ext cx="771650" cy="437202"/>
              <a:chOff x="2141188" y="2721822"/>
              <a:chExt cx="771650" cy="437202"/>
            </a:xfrm>
          </p:grpSpPr>
          <p:cxnSp>
            <p:nvCxnSpPr>
              <p:cNvPr id="37" name="Straight Connector 36">
                <a:extLst>
                  <a:ext uri="{FF2B5EF4-FFF2-40B4-BE49-F238E27FC236}">
                    <a16:creationId xmlns:a16="http://schemas.microsoft.com/office/drawing/2014/main" id="{117319AD-D004-E161-9A8B-48339A798D0A}"/>
                  </a:ext>
                </a:extLst>
              </p:cNvPr>
              <p:cNvCxnSpPr/>
              <p:nvPr/>
            </p:nvCxnSpPr>
            <p:spPr>
              <a:xfrm>
                <a:off x="2141188" y="2721822"/>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8D41347-B826-89CB-5699-8DF3B57A8A61}"/>
                  </a:ext>
                </a:extLst>
              </p:cNvPr>
              <p:cNvCxnSpPr/>
              <p:nvPr/>
            </p:nvCxnSpPr>
            <p:spPr>
              <a:xfrm>
                <a:off x="2912838" y="2753543"/>
                <a:ext cx="0" cy="405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201A2018-097E-DF6B-F315-7B16AC922713}"/>
                </a:ext>
              </a:extLst>
            </p:cNvPr>
            <p:cNvSpPr/>
            <p:nvPr/>
          </p:nvSpPr>
          <p:spPr>
            <a:xfrm>
              <a:off x="2070157" y="2312895"/>
              <a:ext cx="192397" cy="21336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3BE7B67-6B06-0B3F-16C0-0194571BE28A}"/>
                </a:ext>
              </a:extLst>
            </p:cNvPr>
            <p:cNvSpPr/>
            <p:nvPr/>
          </p:nvSpPr>
          <p:spPr>
            <a:xfrm>
              <a:off x="5398135" y="2384611"/>
              <a:ext cx="424098" cy="21336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513F1E7-E4A5-4D24-B379-2D787EBE0592}"/>
                </a:ext>
              </a:extLst>
            </p:cNvPr>
            <p:cNvSpPr/>
            <p:nvPr/>
          </p:nvSpPr>
          <p:spPr>
            <a:xfrm>
              <a:off x="8916441" y="2311115"/>
              <a:ext cx="1067481" cy="21336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25A8489-57C7-448D-B42C-BAD2553E6F1F}"/>
                </a:ext>
              </a:extLst>
            </p:cNvPr>
            <p:cNvSpPr txBox="1"/>
            <p:nvPr/>
          </p:nvSpPr>
          <p:spPr>
            <a:xfrm>
              <a:off x="1698117" y="1881247"/>
              <a:ext cx="970137" cy="338554"/>
            </a:xfrm>
            <a:prstGeom prst="rect">
              <a:avLst/>
            </a:prstGeom>
            <a:noFill/>
          </p:spPr>
          <p:txBody>
            <a:bodyPr wrap="none" rtlCol="0">
              <a:spAutoFit/>
            </a:bodyPr>
            <a:lstStyle/>
            <a:p>
              <a:r>
                <a:rPr lang="en-US" sz="1600" dirty="0">
                  <a:latin typeface="Helvetica" panose="020B0500000000000000" pitchFamily="34" charset="0"/>
                </a:rPr>
                <a:t>Time bin</a:t>
              </a:r>
            </a:p>
          </p:txBody>
        </p:sp>
      </p:grpSp>
      <p:grpSp>
        <p:nvGrpSpPr>
          <p:cNvPr id="40" name="Group 39">
            <a:extLst>
              <a:ext uri="{FF2B5EF4-FFF2-40B4-BE49-F238E27FC236}">
                <a16:creationId xmlns:a16="http://schemas.microsoft.com/office/drawing/2014/main" id="{78A992B8-B090-FAAE-29BB-AF040BC5D800}"/>
              </a:ext>
            </a:extLst>
          </p:cNvPr>
          <p:cNvGrpSpPr/>
          <p:nvPr/>
        </p:nvGrpSpPr>
        <p:grpSpPr>
          <a:xfrm>
            <a:off x="1980441" y="3993080"/>
            <a:ext cx="8081920" cy="2133600"/>
            <a:chOff x="1980441" y="4030149"/>
            <a:chExt cx="8081920" cy="2133600"/>
          </a:xfrm>
        </p:grpSpPr>
        <p:pic>
          <p:nvPicPr>
            <p:cNvPr id="13" name="Picture 12">
              <a:extLst>
                <a:ext uri="{FF2B5EF4-FFF2-40B4-BE49-F238E27FC236}">
                  <a16:creationId xmlns:a16="http://schemas.microsoft.com/office/drawing/2014/main" id="{6CF35680-3978-95D1-2B9C-5F23AA19212B}"/>
                </a:ext>
              </a:extLst>
            </p:cNvPr>
            <p:cNvPicPr>
              <a:picLocks noChangeAspect="1"/>
            </p:cNvPicPr>
            <p:nvPr/>
          </p:nvPicPr>
          <p:blipFill>
            <a:blip r:embed="rId2"/>
            <a:stretch>
              <a:fillRect/>
            </a:stretch>
          </p:blipFill>
          <p:spPr>
            <a:xfrm>
              <a:off x="1980441" y="4030149"/>
              <a:ext cx="4014071" cy="1956555"/>
            </a:xfrm>
            <a:prstGeom prst="rect">
              <a:avLst/>
            </a:prstGeom>
          </p:spPr>
        </p:pic>
        <p:pic>
          <p:nvPicPr>
            <p:cNvPr id="15" name="Picture 14">
              <a:extLst>
                <a:ext uri="{FF2B5EF4-FFF2-40B4-BE49-F238E27FC236}">
                  <a16:creationId xmlns:a16="http://schemas.microsoft.com/office/drawing/2014/main" id="{E0090793-529A-EDD9-0EF8-CDDFD7151E22}"/>
                </a:ext>
              </a:extLst>
            </p:cNvPr>
            <p:cNvPicPr>
              <a:picLocks noChangeAspect="1"/>
            </p:cNvPicPr>
            <p:nvPr/>
          </p:nvPicPr>
          <p:blipFill>
            <a:blip r:embed="rId3"/>
            <a:stretch>
              <a:fillRect/>
            </a:stretch>
          </p:blipFill>
          <p:spPr>
            <a:xfrm>
              <a:off x="6884014" y="4030149"/>
              <a:ext cx="3178347" cy="2133600"/>
            </a:xfrm>
            <a:prstGeom prst="rect">
              <a:avLst/>
            </a:prstGeom>
          </p:spPr>
        </p:pic>
      </p:grpSp>
      <p:sp>
        <p:nvSpPr>
          <p:cNvPr id="47" name="TextBox 46">
            <a:extLst>
              <a:ext uri="{FF2B5EF4-FFF2-40B4-BE49-F238E27FC236}">
                <a16:creationId xmlns:a16="http://schemas.microsoft.com/office/drawing/2014/main" id="{2EE71D94-43B6-CA18-552E-50D4030CA887}"/>
              </a:ext>
            </a:extLst>
          </p:cNvPr>
          <p:cNvSpPr txBox="1"/>
          <p:nvPr/>
        </p:nvSpPr>
        <p:spPr>
          <a:xfrm>
            <a:off x="1289994" y="6343228"/>
            <a:ext cx="9612012" cy="307777"/>
          </a:xfrm>
          <a:prstGeom prst="rect">
            <a:avLst/>
          </a:prstGeom>
          <a:noFill/>
        </p:spPr>
        <p:txBody>
          <a:bodyPr wrap="square">
            <a:spAutoFit/>
          </a:bodyPr>
          <a:lstStyle/>
          <a:p>
            <a:pPr algn="ctr"/>
            <a:r>
              <a:rPr lang="en-US" sz="1400" dirty="0">
                <a:latin typeface="+mj-lt"/>
              </a:rPr>
              <a:t>Measuring and interpreting neuronal correlations, Cohen and Kohn, Nature Neuroscience 2011 </a:t>
            </a:r>
          </a:p>
        </p:txBody>
      </p:sp>
    </p:spTree>
    <p:extLst>
      <p:ext uri="{BB962C8B-B14F-4D97-AF65-F5344CB8AC3E}">
        <p14:creationId xmlns:p14="http://schemas.microsoft.com/office/powerpoint/2010/main" val="41883020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555536" y="265644"/>
            <a:ext cx="11080929" cy="1200329"/>
          </a:xfrm>
          <a:prstGeom prst="rect">
            <a:avLst/>
          </a:prstGeom>
          <a:noFill/>
        </p:spPr>
        <p:txBody>
          <a:bodyPr wrap="square">
            <a:spAutoFit/>
          </a:bodyPr>
          <a:lstStyle/>
          <a:p>
            <a:pPr algn="ctr"/>
            <a:r>
              <a:rPr lang="en-US" sz="3600" b="1" dirty="0">
                <a:latin typeface="Helvetica" panose="020B0500000000000000" pitchFamily="34" charset="0"/>
              </a:rPr>
              <a:t>Physiologically interpretable and systematic estimation of cell assembly time constant</a:t>
            </a:r>
          </a:p>
        </p:txBody>
      </p:sp>
      <p:grpSp>
        <p:nvGrpSpPr>
          <p:cNvPr id="69" name="Group 68">
            <a:extLst>
              <a:ext uri="{FF2B5EF4-FFF2-40B4-BE49-F238E27FC236}">
                <a16:creationId xmlns:a16="http://schemas.microsoft.com/office/drawing/2014/main" id="{6A69F8B1-076D-5A6C-BBDC-CA6821B0471A}"/>
              </a:ext>
            </a:extLst>
          </p:cNvPr>
          <p:cNvGrpSpPr/>
          <p:nvPr/>
        </p:nvGrpSpPr>
        <p:grpSpPr>
          <a:xfrm>
            <a:off x="121987" y="2395084"/>
            <a:ext cx="2789747" cy="3594356"/>
            <a:chOff x="121987" y="2395084"/>
            <a:chExt cx="2789747" cy="3594356"/>
          </a:xfrm>
        </p:grpSpPr>
        <p:pic>
          <p:nvPicPr>
            <p:cNvPr id="46" name="Picture 45">
              <a:extLst>
                <a:ext uri="{FF2B5EF4-FFF2-40B4-BE49-F238E27FC236}">
                  <a16:creationId xmlns:a16="http://schemas.microsoft.com/office/drawing/2014/main" id="{F5E91A2B-645F-77B1-C42E-83D1C475F6B5}"/>
                </a:ext>
              </a:extLst>
            </p:cNvPr>
            <p:cNvPicPr>
              <a:picLocks noChangeAspect="1"/>
            </p:cNvPicPr>
            <p:nvPr/>
          </p:nvPicPr>
          <p:blipFill>
            <a:blip r:embed="rId2"/>
            <a:stretch>
              <a:fillRect/>
            </a:stretch>
          </p:blipFill>
          <p:spPr>
            <a:xfrm>
              <a:off x="382481" y="2888093"/>
              <a:ext cx="2268758" cy="1791683"/>
            </a:xfrm>
            <a:prstGeom prst="rect">
              <a:avLst/>
            </a:prstGeom>
          </p:spPr>
        </p:pic>
        <p:sp>
          <p:nvSpPr>
            <p:cNvPr id="48" name="TextBox 47">
              <a:extLst>
                <a:ext uri="{FF2B5EF4-FFF2-40B4-BE49-F238E27FC236}">
                  <a16:creationId xmlns:a16="http://schemas.microsoft.com/office/drawing/2014/main" id="{2A9AAEAF-E8F0-B17A-D3B7-951817CBB268}"/>
                </a:ext>
              </a:extLst>
            </p:cNvPr>
            <p:cNvSpPr txBox="1"/>
            <p:nvPr/>
          </p:nvSpPr>
          <p:spPr>
            <a:xfrm>
              <a:off x="175604" y="4825215"/>
              <a:ext cx="2682512" cy="307777"/>
            </a:xfrm>
            <a:prstGeom prst="rect">
              <a:avLst/>
            </a:prstGeom>
            <a:noFill/>
          </p:spPr>
          <p:txBody>
            <a:bodyPr wrap="square">
              <a:spAutoFit/>
            </a:bodyPr>
            <a:lstStyle/>
            <a:p>
              <a:pPr algn="ctr"/>
              <a:r>
                <a:rPr lang="en-US" sz="1400" dirty="0">
                  <a:latin typeface="+mj-lt"/>
                </a:rPr>
                <a:t>Spivak et al., Nat Comm Bio, 2022</a:t>
              </a:r>
            </a:p>
          </p:txBody>
        </p:sp>
        <p:sp>
          <p:nvSpPr>
            <p:cNvPr id="49" name="TextBox 48">
              <a:extLst>
                <a:ext uri="{FF2B5EF4-FFF2-40B4-BE49-F238E27FC236}">
                  <a16:creationId xmlns:a16="http://schemas.microsoft.com/office/drawing/2014/main" id="{4536F88D-8395-7266-0764-F9897EBF7349}"/>
                </a:ext>
              </a:extLst>
            </p:cNvPr>
            <p:cNvSpPr txBox="1"/>
            <p:nvPr/>
          </p:nvSpPr>
          <p:spPr>
            <a:xfrm>
              <a:off x="175604" y="2395084"/>
              <a:ext cx="2682512" cy="307777"/>
            </a:xfrm>
            <a:prstGeom prst="rect">
              <a:avLst/>
            </a:prstGeom>
            <a:noFill/>
          </p:spPr>
          <p:txBody>
            <a:bodyPr wrap="square">
              <a:spAutoFit/>
            </a:bodyPr>
            <a:lstStyle/>
            <a:p>
              <a:pPr algn="ctr"/>
              <a:r>
                <a:rPr lang="en-US" sz="1400" dirty="0">
                  <a:latin typeface="Helvetica" panose="020B0500000000000000" pitchFamily="34" charset="0"/>
                </a:rPr>
                <a:t>Pairwise cross-correlogram</a:t>
              </a:r>
            </a:p>
          </p:txBody>
        </p:sp>
        <p:sp>
          <p:nvSpPr>
            <p:cNvPr id="55" name="TextBox 54">
              <a:extLst>
                <a:ext uri="{FF2B5EF4-FFF2-40B4-BE49-F238E27FC236}">
                  <a16:creationId xmlns:a16="http://schemas.microsoft.com/office/drawing/2014/main" id="{54B9EAD9-4D4E-7D3A-8B70-F0E82E77E268}"/>
                </a:ext>
              </a:extLst>
            </p:cNvPr>
            <p:cNvSpPr txBox="1"/>
            <p:nvPr/>
          </p:nvSpPr>
          <p:spPr>
            <a:xfrm>
              <a:off x="121987" y="5343109"/>
              <a:ext cx="2789747" cy="646331"/>
            </a:xfrm>
            <a:prstGeom prst="rect">
              <a:avLst/>
            </a:prstGeom>
            <a:noFill/>
          </p:spPr>
          <p:txBody>
            <a:bodyPr wrap="square">
              <a:spAutoFit/>
            </a:bodyPr>
            <a:lstStyle/>
            <a:p>
              <a:pPr algn="ctr"/>
              <a:r>
                <a:rPr lang="en-US" dirty="0"/>
                <a:t> </a:t>
              </a:r>
              <a:r>
                <a:rPr lang="en-US" dirty="0">
                  <a:hlinkClick r:id="rId3"/>
                </a:rPr>
                <a:t>https://github.com/EranStarkLab/CCH-deconvolution</a:t>
              </a:r>
              <a:endParaRPr lang="en-US" dirty="0"/>
            </a:p>
          </p:txBody>
        </p:sp>
      </p:grpSp>
      <p:grpSp>
        <p:nvGrpSpPr>
          <p:cNvPr id="71" name="Group 70">
            <a:extLst>
              <a:ext uri="{FF2B5EF4-FFF2-40B4-BE49-F238E27FC236}">
                <a16:creationId xmlns:a16="http://schemas.microsoft.com/office/drawing/2014/main" id="{1CD91B9D-96AB-973B-A7F9-5145F942052B}"/>
              </a:ext>
            </a:extLst>
          </p:cNvPr>
          <p:cNvGrpSpPr/>
          <p:nvPr/>
        </p:nvGrpSpPr>
        <p:grpSpPr>
          <a:xfrm>
            <a:off x="7837041" y="2395084"/>
            <a:ext cx="4056013" cy="3917521"/>
            <a:chOff x="7837041" y="2395084"/>
            <a:chExt cx="4056013" cy="3917521"/>
          </a:xfrm>
        </p:grpSpPr>
        <p:pic>
          <p:nvPicPr>
            <p:cNvPr id="51" name="Picture 50">
              <a:extLst>
                <a:ext uri="{FF2B5EF4-FFF2-40B4-BE49-F238E27FC236}">
                  <a16:creationId xmlns:a16="http://schemas.microsoft.com/office/drawing/2014/main" id="{AC36F09F-49FD-DB2E-FF6C-AD3661534961}"/>
                </a:ext>
              </a:extLst>
            </p:cNvPr>
            <p:cNvPicPr>
              <a:picLocks noChangeAspect="1"/>
            </p:cNvPicPr>
            <p:nvPr/>
          </p:nvPicPr>
          <p:blipFill>
            <a:blip r:embed="rId4"/>
            <a:stretch>
              <a:fillRect/>
            </a:stretch>
          </p:blipFill>
          <p:spPr>
            <a:xfrm>
              <a:off x="7995764" y="2972392"/>
              <a:ext cx="3897290" cy="1707384"/>
            </a:xfrm>
            <a:prstGeom prst="rect">
              <a:avLst/>
            </a:prstGeom>
          </p:spPr>
        </p:pic>
        <p:sp>
          <p:nvSpPr>
            <p:cNvPr id="52" name="TextBox 51">
              <a:extLst>
                <a:ext uri="{FF2B5EF4-FFF2-40B4-BE49-F238E27FC236}">
                  <a16:creationId xmlns:a16="http://schemas.microsoft.com/office/drawing/2014/main" id="{20BDAFAB-1A7D-B425-2CE7-55E537A86E8B}"/>
                </a:ext>
              </a:extLst>
            </p:cNvPr>
            <p:cNvSpPr txBox="1"/>
            <p:nvPr/>
          </p:nvSpPr>
          <p:spPr>
            <a:xfrm>
              <a:off x="8603153" y="2395084"/>
              <a:ext cx="2682512" cy="307777"/>
            </a:xfrm>
            <a:prstGeom prst="rect">
              <a:avLst/>
            </a:prstGeom>
            <a:noFill/>
          </p:spPr>
          <p:txBody>
            <a:bodyPr wrap="square">
              <a:spAutoFit/>
            </a:bodyPr>
            <a:lstStyle/>
            <a:p>
              <a:pPr algn="ctr"/>
              <a:r>
                <a:rPr lang="en-US" sz="1400" dirty="0">
                  <a:latin typeface="Helvetica" panose="020B0500000000000000" pitchFamily="34" charset="0"/>
                </a:rPr>
                <a:t>Peer Prediction</a:t>
              </a:r>
            </a:p>
          </p:txBody>
        </p:sp>
        <p:sp>
          <p:nvSpPr>
            <p:cNvPr id="53" name="TextBox 52">
              <a:extLst>
                <a:ext uri="{FF2B5EF4-FFF2-40B4-BE49-F238E27FC236}">
                  <a16:creationId xmlns:a16="http://schemas.microsoft.com/office/drawing/2014/main" id="{2AD117BA-A0CF-20A0-DE0C-EEB5EABBFD80}"/>
                </a:ext>
              </a:extLst>
            </p:cNvPr>
            <p:cNvSpPr txBox="1"/>
            <p:nvPr/>
          </p:nvSpPr>
          <p:spPr>
            <a:xfrm>
              <a:off x="8603153" y="4825215"/>
              <a:ext cx="2682512" cy="307777"/>
            </a:xfrm>
            <a:prstGeom prst="rect">
              <a:avLst/>
            </a:prstGeom>
            <a:noFill/>
          </p:spPr>
          <p:txBody>
            <a:bodyPr wrap="square">
              <a:spAutoFit/>
            </a:bodyPr>
            <a:lstStyle/>
            <a:p>
              <a:pPr algn="ctr"/>
              <a:r>
                <a:rPr lang="en-US" sz="1400" dirty="0">
                  <a:latin typeface="+mj-lt"/>
                </a:rPr>
                <a:t>Harris et al., Nature, 2003</a:t>
              </a:r>
            </a:p>
          </p:txBody>
        </p:sp>
        <p:sp>
          <p:nvSpPr>
            <p:cNvPr id="57" name="TextBox 56">
              <a:extLst>
                <a:ext uri="{FF2B5EF4-FFF2-40B4-BE49-F238E27FC236}">
                  <a16:creationId xmlns:a16="http://schemas.microsoft.com/office/drawing/2014/main" id="{9964C864-A8D3-EBAB-D42A-836F4576593D}"/>
                </a:ext>
              </a:extLst>
            </p:cNvPr>
            <p:cNvSpPr txBox="1"/>
            <p:nvPr/>
          </p:nvSpPr>
          <p:spPr>
            <a:xfrm>
              <a:off x="8828821" y="5343109"/>
              <a:ext cx="2231177" cy="369332"/>
            </a:xfrm>
            <a:prstGeom prst="rect">
              <a:avLst/>
            </a:prstGeom>
            <a:noFill/>
          </p:spPr>
          <p:txBody>
            <a:bodyPr wrap="square">
              <a:spAutoFit/>
            </a:bodyPr>
            <a:lstStyle/>
            <a:p>
              <a:pPr algn="ctr"/>
              <a:r>
                <a:rPr lang="en-US" b="0" i="0" u="none" strike="noStrike" dirty="0" err="1">
                  <a:effectLst/>
                  <a:latin typeface="-apple-system"/>
                  <a:hlinkClick r:id="rId5"/>
                </a:rPr>
                <a:t>bz_peerPrediction.m</a:t>
              </a:r>
              <a:endParaRPr lang="en-US" b="0" i="0" u="none" strike="noStrike" dirty="0">
                <a:effectLst/>
                <a:latin typeface="-apple-system"/>
              </a:endParaRPr>
            </a:p>
          </p:txBody>
        </p:sp>
        <p:sp>
          <p:nvSpPr>
            <p:cNvPr id="59" name="TextBox 58">
              <a:extLst>
                <a:ext uri="{FF2B5EF4-FFF2-40B4-BE49-F238E27FC236}">
                  <a16:creationId xmlns:a16="http://schemas.microsoft.com/office/drawing/2014/main" id="{26BC2E7C-6963-0ED7-AF23-57BA7FA847D9}"/>
                </a:ext>
              </a:extLst>
            </p:cNvPr>
            <p:cNvSpPr txBox="1"/>
            <p:nvPr/>
          </p:nvSpPr>
          <p:spPr>
            <a:xfrm>
              <a:off x="7837041" y="5666274"/>
              <a:ext cx="3993776" cy="646331"/>
            </a:xfrm>
            <a:prstGeom prst="rect">
              <a:avLst/>
            </a:prstGeom>
            <a:noFill/>
          </p:spPr>
          <p:txBody>
            <a:bodyPr wrap="square">
              <a:spAutoFit/>
            </a:bodyPr>
            <a:lstStyle/>
            <a:p>
              <a:pPr algn="ctr"/>
              <a:r>
                <a:rPr lang="en-US" dirty="0">
                  <a:hlinkClick r:id="rId6"/>
                </a:rPr>
                <a:t>https://github.com/buzsakilab/buzcode</a:t>
              </a:r>
              <a:endParaRPr lang="en-US" dirty="0"/>
            </a:p>
            <a:p>
              <a:pPr algn="ctr"/>
              <a:endParaRPr lang="en-US" dirty="0"/>
            </a:p>
          </p:txBody>
        </p:sp>
      </p:grpSp>
      <p:grpSp>
        <p:nvGrpSpPr>
          <p:cNvPr id="70" name="Group 69">
            <a:extLst>
              <a:ext uri="{FF2B5EF4-FFF2-40B4-BE49-F238E27FC236}">
                <a16:creationId xmlns:a16="http://schemas.microsoft.com/office/drawing/2014/main" id="{8CD9CAC7-4C2B-0D51-FE63-904554AD7427}"/>
              </a:ext>
            </a:extLst>
          </p:cNvPr>
          <p:cNvGrpSpPr/>
          <p:nvPr/>
        </p:nvGrpSpPr>
        <p:grpSpPr>
          <a:xfrm>
            <a:off x="3363090" y="2372147"/>
            <a:ext cx="4082364" cy="3622283"/>
            <a:chOff x="3363090" y="2372147"/>
            <a:chExt cx="4082364" cy="3622283"/>
          </a:xfrm>
        </p:grpSpPr>
        <p:pic>
          <p:nvPicPr>
            <p:cNvPr id="64" name="Picture 63">
              <a:extLst>
                <a:ext uri="{FF2B5EF4-FFF2-40B4-BE49-F238E27FC236}">
                  <a16:creationId xmlns:a16="http://schemas.microsoft.com/office/drawing/2014/main" id="{CCECB279-350D-73FD-1646-D87967064016}"/>
                </a:ext>
              </a:extLst>
            </p:cNvPr>
            <p:cNvPicPr>
              <a:picLocks noChangeAspect="1"/>
            </p:cNvPicPr>
            <p:nvPr/>
          </p:nvPicPr>
          <p:blipFill>
            <a:blip r:embed="rId7"/>
            <a:stretch>
              <a:fillRect/>
            </a:stretch>
          </p:blipFill>
          <p:spPr>
            <a:xfrm>
              <a:off x="3363090" y="2842219"/>
              <a:ext cx="3920822" cy="1837557"/>
            </a:xfrm>
            <a:prstGeom prst="rect">
              <a:avLst/>
            </a:prstGeom>
          </p:spPr>
        </p:pic>
        <p:sp>
          <p:nvSpPr>
            <p:cNvPr id="65" name="TextBox 64">
              <a:extLst>
                <a:ext uri="{FF2B5EF4-FFF2-40B4-BE49-F238E27FC236}">
                  <a16:creationId xmlns:a16="http://schemas.microsoft.com/office/drawing/2014/main" id="{857DD08E-0FA8-677C-5C1B-11D65720C0B9}"/>
                </a:ext>
              </a:extLst>
            </p:cNvPr>
            <p:cNvSpPr txBox="1"/>
            <p:nvPr/>
          </p:nvSpPr>
          <p:spPr>
            <a:xfrm>
              <a:off x="3982245" y="2372147"/>
              <a:ext cx="2836230" cy="307777"/>
            </a:xfrm>
            <a:prstGeom prst="rect">
              <a:avLst/>
            </a:prstGeom>
            <a:noFill/>
          </p:spPr>
          <p:txBody>
            <a:bodyPr wrap="square">
              <a:spAutoFit/>
            </a:bodyPr>
            <a:lstStyle/>
            <a:p>
              <a:pPr algn="ctr"/>
              <a:r>
                <a:rPr lang="en-US" sz="1400" dirty="0">
                  <a:latin typeface="Helvetica" panose="020B0500000000000000" pitchFamily="34" charset="0"/>
                </a:rPr>
                <a:t>Generalized linear model (GLM)</a:t>
              </a:r>
            </a:p>
          </p:txBody>
        </p:sp>
        <p:sp>
          <p:nvSpPr>
            <p:cNvPr id="66" name="TextBox 65">
              <a:extLst>
                <a:ext uri="{FF2B5EF4-FFF2-40B4-BE49-F238E27FC236}">
                  <a16:creationId xmlns:a16="http://schemas.microsoft.com/office/drawing/2014/main" id="{CC8AB876-1049-C9CC-3175-95133423A21E}"/>
                </a:ext>
              </a:extLst>
            </p:cNvPr>
            <p:cNvSpPr txBox="1"/>
            <p:nvPr/>
          </p:nvSpPr>
          <p:spPr>
            <a:xfrm>
              <a:off x="3911325" y="4842071"/>
              <a:ext cx="2978069" cy="307777"/>
            </a:xfrm>
            <a:prstGeom prst="rect">
              <a:avLst/>
            </a:prstGeom>
            <a:noFill/>
          </p:spPr>
          <p:txBody>
            <a:bodyPr wrap="square">
              <a:spAutoFit/>
            </a:bodyPr>
            <a:lstStyle/>
            <a:p>
              <a:pPr algn="ctr"/>
              <a:r>
                <a:rPr lang="en-US" sz="1400" dirty="0">
                  <a:latin typeface="+mj-lt"/>
                </a:rPr>
                <a:t>Kobayashi et al., Nat Comm, 2019</a:t>
              </a:r>
            </a:p>
          </p:txBody>
        </p:sp>
        <p:sp>
          <p:nvSpPr>
            <p:cNvPr id="68" name="TextBox 67">
              <a:extLst>
                <a:ext uri="{FF2B5EF4-FFF2-40B4-BE49-F238E27FC236}">
                  <a16:creationId xmlns:a16="http://schemas.microsoft.com/office/drawing/2014/main" id="{589AA109-8E0D-EA6C-6B27-1535F10F4C68}"/>
                </a:ext>
              </a:extLst>
            </p:cNvPr>
            <p:cNvSpPr txBox="1"/>
            <p:nvPr/>
          </p:nvSpPr>
          <p:spPr>
            <a:xfrm>
              <a:off x="3363090" y="5348099"/>
              <a:ext cx="4082364" cy="646331"/>
            </a:xfrm>
            <a:prstGeom prst="rect">
              <a:avLst/>
            </a:prstGeom>
            <a:noFill/>
          </p:spPr>
          <p:txBody>
            <a:bodyPr wrap="square">
              <a:spAutoFit/>
            </a:bodyPr>
            <a:lstStyle/>
            <a:p>
              <a:r>
                <a:rPr lang="en-US" dirty="0">
                  <a:hlinkClick r:id="rId8"/>
                </a:rPr>
                <a:t>https://github.com/NII-Kobayashi/GLMCC</a:t>
              </a:r>
              <a:endParaRPr lang="en-US" dirty="0"/>
            </a:p>
            <a:p>
              <a:endParaRPr lang="en-US" dirty="0"/>
            </a:p>
          </p:txBody>
        </p:sp>
      </p:grpSp>
    </p:spTree>
    <p:extLst>
      <p:ext uri="{BB962C8B-B14F-4D97-AF65-F5344CB8AC3E}">
        <p14:creationId xmlns:p14="http://schemas.microsoft.com/office/powerpoint/2010/main" val="35484583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555536" y="265644"/>
            <a:ext cx="11080929" cy="1200329"/>
          </a:xfrm>
          <a:prstGeom prst="rect">
            <a:avLst/>
          </a:prstGeom>
          <a:noFill/>
        </p:spPr>
        <p:txBody>
          <a:bodyPr wrap="square">
            <a:spAutoFit/>
          </a:bodyPr>
          <a:lstStyle/>
          <a:p>
            <a:pPr algn="ctr"/>
            <a:r>
              <a:rPr lang="en-US" sz="3600" b="1" dirty="0">
                <a:latin typeface="Helvetica" panose="020B0500000000000000" pitchFamily="34" charset="0"/>
              </a:rPr>
              <a:t>PCA for assemblies containing patterns</a:t>
            </a:r>
          </a:p>
          <a:p>
            <a:pPr algn="ctr"/>
            <a:r>
              <a:rPr lang="en-US" sz="3600" b="1" dirty="0">
                <a:latin typeface="Helvetica" panose="020B0500000000000000" pitchFamily="34" charset="0"/>
              </a:rPr>
              <a:t>of neural interactions with inhibition </a:t>
            </a:r>
          </a:p>
        </p:txBody>
      </p:sp>
      <p:pic>
        <p:nvPicPr>
          <p:cNvPr id="5" name="Picture 4">
            <a:extLst>
              <a:ext uri="{FF2B5EF4-FFF2-40B4-BE49-F238E27FC236}">
                <a16:creationId xmlns:a16="http://schemas.microsoft.com/office/drawing/2014/main" id="{399B0379-DEED-25A9-7841-82E24E0E9C1D}"/>
              </a:ext>
            </a:extLst>
          </p:cNvPr>
          <p:cNvPicPr>
            <a:picLocks noChangeAspect="1"/>
          </p:cNvPicPr>
          <p:nvPr/>
        </p:nvPicPr>
        <p:blipFill>
          <a:blip r:embed="rId2"/>
          <a:stretch>
            <a:fillRect/>
          </a:stretch>
        </p:blipFill>
        <p:spPr>
          <a:xfrm>
            <a:off x="2068064" y="1711410"/>
            <a:ext cx="8055872" cy="4469637"/>
          </a:xfrm>
          <a:prstGeom prst="rect">
            <a:avLst/>
          </a:prstGeom>
        </p:spPr>
      </p:pic>
      <p:sp>
        <p:nvSpPr>
          <p:cNvPr id="8" name="TextBox 7">
            <a:extLst>
              <a:ext uri="{FF2B5EF4-FFF2-40B4-BE49-F238E27FC236}">
                <a16:creationId xmlns:a16="http://schemas.microsoft.com/office/drawing/2014/main" id="{3C337E19-3040-D5E9-0A2C-08812FD8F37D}"/>
              </a:ext>
            </a:extLst>
          </p:cNvPr>
          <p:cNvSpPr txBox="1"/>
          <p:nvPr/>
        </p:nvSpPr>
        <p:spPr>
          <a:xfrm>
            <a:off x="3048515" y="6181047"/>
            <a:ext cx="6094970" cy="307777"/>
          </a:xfrm>
          <a:prstGeom prst="rect">
            <a:avLst/>
          </a:prstGeom>
          <a:noFill/>
        </p:spPr>
        <p:txBody>
          <a:bodyPr wrap="square">
            <a:spAutoFit/>
          </a:bodyPr>
          <a:lstStyle/>
          <a:p>
            <a:pPr algn="ctr"/>
            <a:r>
              <a:rPr lang="en-US" sz="1400" dirty="0" err="1">
                <a:latin typeface="+mj-lt"/>
              </a:rPr>
              <a:t>Pompili</a:t>
            </a:r>
            <a:r>
              <a:rPr lang="en-US" sz="1400" dirty="0">
                <a:latin typeface="+mj-lt"/>
              </a:rPr>
              <a:t> et al., </a:t>
            </a:r>
            <a:r>
              <a:rPr lang="en-US" sz="1400" dirty="0" err="1">
                <a:latin typeface="+mj-lt"/>
              </a:rPr>
              <a:t>bioRxiv</a:t>
            </a:r>
            <a:r>
              <a:rPr lang="en-US" sz="1400" dirty="0">
                <a:latin typeface="+mj-lt"/>
              </a:rPr>
              <a:t>, 2024</a:t>
            </a:r>
          </a:p>
        </p:txBody>
      </p:sp>
    </p:spTree>
    <p:extLst>
      <p:ext uri="{BB962C8B-B14F-4D97-AF65-F5344CB8AC3E}">
        <p14:creationId xmlns:p14="http://schemas.microsoft.com/office/powerpoint/2010/main" val="23647049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4FC732EB-BD87-1D5C-2147-679ADD5E4EC1}"/>
              </a:ext>
            </a:extLst>
          </p:cNvPr>
          <p:cNvGrpSpPr/>
          <p:nvPr/>
        </p:nvGrpSpPr>
        <p:grpSpPr>
          <a:xfrm>
            <a:off x="391611" y="746542"/>
            <a:ext cx="11408778" cy="2725409"/>
            <a:chOff x="386259" y="1092829"/>
            <a:chExt cx="11408778" cy="2725409"/>
          </a:xfrm>
        </p:grpSpPr>
        <p:grpSp>
          <p:nvGrpSpPr>
            <p:cNvPr id="28" name="Group 27">
              <a:extLst>
                <a:ext uri="{FF2B5EF4-FFF2-40B4-BE49-F238E27FC236}">
                  <a16:creationId xmlns:a16="http://schemas.microsoft.com/office/drawing/2014/main" id="{A4CB377F-F573-4843-87D6-A8B3732DDA1F}"/>
                </a:ext>
              </a:extLst>
            </p:cNvPr>
            <p:cNvGrpSpPr/>
            <p:nvPr/>
          </p:nvGrpSpPr>
          <p:grpSpPr>
            <a:xfrm>
              <a:off x="555536" y="1092829"/>
              <a:ext cx="11239501" cy="2725409"/>
              <a:chOff x="488949" y="2121964"/>
              <a:chExt cx="11239501" cy="2725409"/>
            </a:xfrm>
          </p:grpSpPr>
          <p:grpSp>
            <p:nvGrpSpPr>
              <p:cNvPr id="29" name="Group 28">
                <a:extLst>
                  <a:ext uri="{FF2B5EF4-FFF2-40B4-BE49-F238E27FC236}">
                    <a16:creationId xmlns:a16="http://schemas.microsoft.com/office/drawing/2014/main" id="{1B726E60-45A6-6381-2B5D-B6E604E0E40A}"/>
                  </a:ext>
                </a:extLst>
              </p:cNvPr>
              <p:cNvGrpSpPr/>
              <p:nvPr/>
            </p:nvGrpSpPr>
            <p:grpSpPr>
              <a:xfrm>
                <a:off x="488949" y="2121964"/>
                <a:ext cx="11239501" cy="2725409"/>
                <a:chOff x="-374661" y="2121964"/>
                <a:chExt cx="12103112" cy="2934822"/>
              </a:xfrm>
            </p:grpSpPr>
            <p:pic>
              <p:nvPicPr>
                <p:cNvPr id="38" name="Picture 37" descr="A graph with numbers and dots&#10;&#10;Description automatically generated">
                  <a:extLst>
                    <a:ext uri="{FF2B5EF4-FFF2-40B4-BE49-F238E27FC236}">
                      <a16:creationId xmlns:a16="http://schemas.microsoft.com/office/drawing/2014/main" id="{03F55868-4E3C-5E83-4F36-C68B0BD5E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61" y="2121964"/>
                  <a:ext cx="3911606" cy="2934822"/>
                </a:xfrm>
                <a:prstGeom prst="rect">
                  <a:avLst/>
                </a:prstGeom>
              </p:spPr>
            </p:pic>
            <p:pic>
              <p:nvPicPr>
                <p:cNvPr id="39" name="Picture 38" descr="A graph of numbers and points&#10;&#10;Description automatically generated">
                  <a:extLst>
                    <a:ext uri="{FF2B5EF4-FFF2-40B4-BE49-F238E27FC236}">
                      <a16:creationId xmlns:a16="http://schemas.microsoft.com/office/drawing/2014/main" id="{14D3379D-4B48-5FEB-C59A-7BA195E71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092" y="2121964"/>
                  <a:ext cx="3911606" cy="2934822"/>
                </a:xfrm>
                <a:prstGeom prst="rect">
                  <a:avLst/>
                </a:prstGeom>
              </p:spPr>
            </p:pic>
            <p:pic>
              <p:nvPicPr>
                <p:cNvPr id="40" name="Picture 39" descr="A graph of a number of objects&#10;&#10;Description automatically generated with medium confidence">
                  <a:extLst>
                    <a:ext uri="{FF2B5EF4-FFF2-40B4-BE49-F238E27FC236}">
                      <a16:creationId xmlns:a16="http://schemas.microsoft.com/office/drawing/2014/main" id="{69B72D90-ED20-8379-95DA-B88A8F505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845" y="2121964"/>
                  <a:ext cx="3911606" cy="2934822"/>
                </a:xfrm>
                <a:prstGeom prst="rect">
                  <a:avLst/>
                </a:prstGeom>
              </p:spPr>
            </p:pic>
          </p:grpSp>
          <p:sp>
            <p:nvSpPr>
              <p:cNvPr id="30" name="Rectangle 29">
                <a:extLst>
                  <a:ext uri="{FF2B5EF4-FFF2-40B4-BE49-F238E27FC236}">
                    <a16:creationId xmlns:a16="http://schemas.microsoft.com/office/drawing/2014/main" id="{1D048D68-CF38-72A3-BF32-593EC36C0305}"/>
                  </a:ext>
                </a:extLst>
              </p:cNvPr>
              <p:cNvSpPr/>
              <p:nvPr/>
            </p:nvSpPr>
            <p:spPr>
              <a:xfrm>
                <a:off x="964692" y="2721483"/>
                <a:ext cx="699516" cy="1412748"/>
              </a:xfrm>
              <a:prstGeom prst="rect">
                <a:avLst/>
              </a:prstGeom>
              <a:solidFill>
                <a:srgbClr val="FCAB64">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21D63A3-A1F8-CB78-40E8-F6FAD34227DF}"/>
                  </a:ext>
                </a:extLst>
              </p:cNvPr>
              <p:cNvSpPr/>
              <p:nvPr/>
            </p:nvSpPr>
            <p:spPr>
              <a:xfrm>
                <a:off x="1674893" y="2721483"/>
                <a:ext cx="434340" cy="1412748"/>
              </a:xfrm>
              <a:prstGeom prst="rect">
                <a:avLst/>
              </a:prstGeom>
              <a:solidFill>
                <a:srgbClr val="FCD29F">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FFDB1F5-5F27-273F-E825-A518BE3AA0A7}"/>
                  </a:ext>
                </a:extLst>
              </p:cNvPr>
              <p:cNvSpPr/>
              <p:nvPr/>
            </p:nvSpPr>
            <p:spPr>
              <a:xfrm>
                <a:off x="2124151" y="2721483"/>
                <a:ext cx="612648" cy="1412748"/>
              </a:xfrm>
              <a:prstGeom prst="rect">
                <a:avLst/>
              </a:prstGeom>
              <a:solidFill>
                <a:srgbClr val="A41623">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E553CFB-A842-4142-8355-6F5B3BE90368}"/>
                  </a:ext>
                </a:extLst>
              </p:cNvPr>
              <p:cNvSpPr/>
              <p:nvPr/>
            </p:nvSpPr>
            <p:spPr>
              <a:xfrm>
                <a:off x="2743252" y="2721483"/>
                <a:ext cx="1033220" cy="1412748"/>
              </a:xfrm>
              <a:prstGeom prst="rect">
                <a:avLst/>
              </a:prstGeom>
              <a:solidFill>
                <a:srgbClr val="7FD8BE">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B320BF6-9611-70B7-8FB3-21A18EFCB840}"/>
                  </a:ext>
                </a:extLst>
              </p:cNvPr>
              <p:cNvSpPr/>
              <p:nvPr/>
            </p:nvSpPr>
            <p:spPr>
              <a:xfrm>
                <a:off x="4751513" y="2722626"/>
                <a:ext cx="699516" cy="1412748"/>
              </a:xfrm>
              <a:prstGeom prst="rect">
                <a:avLst/>
              </a:prstGeom>
              <a:solidFill>
                <a:srgbClr val="FCAB64">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DCEDE73-E0AC-5CC5-47E9-0F499071994F}"/>
                  </a:ext>
                </a:extLst>
              </p:cNvPr>
              <p:cNvSpPr/>
              <p:nvPr/>
            </p:nvSpPr>
            <p:spPr>
              <a:xfrm>
                <a:off x="5854053" y="2719587"/>
                <a:ext cx="486972" cy="1412748"/>
              </a:xfrm>
              <a:prstGeom prst="rect">
                <a:avLst/>
              </a:prstGeom>
              <a:solidFill>
                <a:srgbClr val="A41623">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FACB8B-B30F-1902-ED3D-C23C98F2422F}"/>
                  </a:ext>
                </a:extLst>
              </p:cNvPr>
              <p:cNvSpPr/>
              <p:nvPr/>
            </p:nvSpPr>
            <p:spPr>
              <a:xfrm>
                <a:off x="6402376" y="2719587"/>
                <a:ext cx="1141424" cy="1412748"/>
              </a:xfrm>
              <a:prstGeom prst="rect">
                <a:avLst/>
              </a:prstGeom>
              <a:solidFill>
                <a:srgbClr val="7FD8BE">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98D0642-B212-26D0-4DE5-B16CBF4D7807}"/>
                  </a:ext>
                </a:extLst>
              </p:cNvPr>
              <p:cNvSpPr/>
              <p:nvPr/>
            </p:nvSpPr>
            <p:spPr>
              <a:xfrm>
                <a:off x="8570657" y="2719587"/>
                <a:ext cx="655639" cy="1412748"/>
              </a:xfrm>
              <a:prstGeom prst="rect">
                <a:avLst/>
              </a:prstGeom>
              <a:solidFill>
                <a:srgbClr val="FCAB64">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6F643782-5883-1CF6-E0BA-9E418E6BF751}"/>
                </a:ext>
              </a:extLst>
            </p:cNvPr>
            <p:cNvSpPr txBox="1"/>
            <p:nvPr/>
          </p:nvSpPr>
          <p:spPr>
            <a:xfrm rot="16200000">
              <a:off x="146065" y="2227549"/>
              <a:ext cx="81894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Weight</a:t>
              </a:r>
            </a:p>
          </p:txBody>
        </p:sp>
      </p:grpSp>
      <p:sp>
        <p:nvSpPr>
          <p:cNvPr id="6" name="TextBox 5">
            <a:extLst>
              <a:ext uri="{FF2B5EF4-FFF2-40B4-BE49-F238E27FC236}">
                <a16:creationId xmlns:a16="http://schemas.microsoft.com/office/drawing/2014/main" id="{D742529A-E160-4B10-ADD3-55F1207F8ABB}"/>
              </a:ext>
            </a:extLst>
          </p:cNvPr>
          <p:cNvSpPr txBox="1"/>
          <p:nvPr/>
        </p:nvSpPr>
        <p:spPr>
          <a:xfrm>
            <a:off x="555536" y="265644"/>
            <a:ext cx="11080929" cy="646331"/>
          </a:xfrm>
          <a:prstGeom prst="rect">
            <a:avLst/>
          </a:prstGeom>
          <a:noFill/>
        </p:spPr>
        <p:txBody>
          <a:bodyPr wrap="square">
            <a:spAutoFit/>
          </a:bodyPr>
          <a:lstStyle/>
          <a:p>
            <a:pPr algn="ctr"/>
            <a:r>
              <a:rPr lang="en-US" sz="3600" b="1" dirty="0">
                <a:latin typeface="Helvetica" panose="020B0500000000000000" pitchFamily="34" charset="0"/>
              </a:rPr>
              <a:t>Cell assembly analysis</a:t>
            </a:r>
          </a:p>
        </p:txBody>
      </p:sp>
      <p:sp>
        <p:nvSpPr>
          <p:cNvPr id="43" name="TextBox 42">
            <a:extLst>
              <a:ext uri="{FF2B5EF4-FFF2-40B4-BE49-F238E27FC236}">
                <a16:creationId xmlns:a16="http://schemas.microsoft.com/office/drawing/2014/main" id="{126FEBB9-3CA4-0DFC-5DB9-A050A9A113D5}"/>
              </a:ext>
            </a:extLst>
          </p:cNvPr>
          <p:cNvSpPr txBox="1"/>
          <p:nvPr/>
        </p:nvSpPr>
        <p:spPr>
          <a:xfrm>
            <a:off x="3116641" y="6284097"/>
            <a:ext cx="6094970" cy="307777"/>
          </a:xfrm>
          <a:prstGeom prst="rect">
            <a:avLst/>
          </a:prstGeom>
          <a:noFill/>
        </p:spPr>
        <p:txBody>
          <a:bodyPr wrap="square">
            <a:spAutoFit/>
          </a:bodyPr>
          <a:lstStyle/>
          <a:p>
            <a:pPr algn="ctr"/>
            <a:r>
              <a:rPr lang="en-US" sz="1400" dirty="0">
                <a:latin typeface="+mj-lt"/>
              </a:rPr>
              <a:t>Saman Abbaspoor and Kari L. Hoffman, Cell Reports 2024</a:t>
            </a:r>
          </a:p>
        </p:txBody>
      </p:sp>
      <p:grpSp>
        <p:nvGrpSpPr>
          <p:cNvPr id="49" name="Group 48">
            <a:extLst>
              <a:ext uri="{FF2B5EF4-FFF2-40B4-BE49-F238E27FC236}">
                <a16:creationId xmlns:a16="http://schemas.microsoft.com/office/drawing/2014/main" id="{BAE61B6E-26B5-F2AA-1800-888FB02F4906}"/>
              </a:ext>
            </a:extLst>
          </p:cNvPr>
          <p:cNvGrpSpPr/>
          <p:nvPr/>
        </p:nvGrpSpPr>
        <p:grpSpPr>
          <a:xfrm>
            <a:off x="2591387" y="3803328"/>
            <a:ext cx="7009226" cy="2149392"/>
            <a:chOff x="2662867" y="3803328"/>
            <a:chExt cx="7009226" cy="2149392"/>
          </a:xfrm>
        </p:grpSpPr>
        <p:pic>
          <p:nvPicPr>
            <p:cNvPr id="46" name="Picture 45">
              <a:extLst>
                <a:ext uri="{FF2B5EF4-FFF2-40B4-BE49-F238E27FC236}">
                  <a16:creationId xmlns:a16="http://schemas.microsoft.com/office/drawing/2014/main" id="{C42B5FA9-4A74-A711-0628-124BF909E449}"/>
                </a:ext>
              </a:extLst>
            </p:cNvPr>
            <p:cNvPicPr>
              <a:picLocks noChangeAspect="1"/>
            </p:cNvPicPr>
            <p:nvPr/>
          </p:nvPicPr>
          <p:blipFill>
            <a:blip r:embed="rId5"/>
            <a:stretch>
              <a:fillRect/>
            </a:stretch>
          </p:blipFill>
          <p:spPr>
            <a:xfrm>
              <a:off x="2662867" y="3803328"/>
              <a:ext cx="3360441" cy="2149392"/>
            </a:xfrm>
            <a:prstGeom prst="rect">
              <a:avLst/>
            </a:prstGeom>
          </p:spPr>
        </p:pic>
        <p:pic>
          <p:nvPicPr>
            <p:cNvPr id="48" name="Picture 47">
              <a:extLst>
                <a:ext uri="{FF2B5EF4-FFF2-40B4-BE49-F238E27FC236}">
                  <a16:creationId xmlns:a16="http://schemas.microsoft.com/office/drawing/2014/main" id="{7D8FF54F-36DA-6168-BA20-84A324F5E915}"/>
                </a:ext>
              </a:extLst>
            </p:cNvPr>
            <p:cNvPicPr>
              <a:picLocks noChangeAspect="1"/>
            </p:cNvPicPr>
            <p:nvPr/>
          </p:nvPicPr>
          <p:blipFill>
            <a:blip r:embed="rId6"/>
            <a:stretch>
              <a:fillRect/>
            </a:stretch>
          </p:blipFill>
          <p:spPr>
            <a:xfrm>
              <a:off x="6663695" y="3851837"/>
              <a:ext cx="3008398" cy="2100883"/>
            </a:xfrm>
            <a:prstGeom prst="rect">
              <a:avLst/>
            </a:prstGeom>
          </p:spPr>
        </p:pic>
      </p:grpSp>
    </p:spTree>
    <p:extLst>
      <p:ext uri="{BB962C8B-B14F-4D97-AF65-F5344CB8AC3E}">
        <p14:creationId xmlns:p14="http://schemas.microsoft.com/office/powerpoint/2010/main" val="35698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2129660" y="290470"/>
            <a:ext cx="7932680" cy="584775"/>
          </a:xfrm>
          <a:prstGeom prst="rect">
            <a:avLst/>
          </a:prstGeom>
          <a:noFill/>
        </p:spPr>
        <p:txBody>
          <a:bodyPr wrap="square">
            <a:spAutoFit/>
          </a:bodyPr>
          <a:lstStyle/>
          <a:p>
            <a:pPr algn="ctr"/>
            <a:r>
              <a:rPr lang="en-US" sz="3200" b="1" i="0" dirty="0">
                <a:effectLst/>
                <a:latin typeface="Helvetica" panose="020B0500000000000000" pitchFamily="34" charset="0"/>
              </a:rPr>
              <a:t>Examples in the literature</a:t>
            </a:r>
          </a:p>
        </p:txBody>
      </p:sp>
      <p:grpSp>
        <p:nvGrpSpPr>
          <p:cNvPr id="24" name="Group 23">
            <a:extLst>
              <a:ext uri="{FF2B5EF4-FFF2-40B4-BE49-F238E27FC236}">
                <a16:creationId xmlns:a16="http://schemas.microsoft.com/office/drawing/2014/main" id="{BB9A1FF3-37DB-597C-7D43-91642E89E87D}"/>
              </a:ext>
            </a:extLst>
          </p:cNvPr>
          <p:cNvGrpSpPr/>
          <p:nvPr/>
        </p:nvGrpSpPr>
        <p:grpSpPr>
          <a:xfrm>
            <a:off x="507936" y="1241408"/>
            <a:ext cx="3542988" cy="5228881"/>
            <a:chOff x="507936" y="1231188"/>
            <a:chExt cx="3542988" cy="5228881"/>
          </a:xfrm>
        </p:grpSpPr>
        <p:pic>
          <p:nvPicPr>
            <p:cNvPr id="7" name="Picture 6">
              <a:extLst>
                <a:ext uri="{FF2B5EF4-FFF2-40B4-BE49-F238E27FC236}">
                  <a16:creationId xmlns:a16="http://schemas.microsoft.com/office/drawing/2014/main" id="{4B28BE41-3E22-C4D4-C215-E2EB8982D373}"/>
                </a:ext>
              </a:extLst>
            </p:cNvPr>
            <p:cNvPicPr>
              <a:picLocks noChangeAspect="1"/>
            </p:cNvPicPr>
            <p:nvPr/>
          </p:nvPicPr>
          <p:blipFill>
            <a:blip r:embed="rId2"/>
            <a:stretch>
              <a:fillRect/>
            </a:stretch>
          </p:blipFill>
          <p:spPr>
            <a:xfrm>
              <a:off x="507936" y="1231188"/>
              <a:ext cx="3542988" cy="4723984"/>
            </a:xfrm>
            <a:prstGeom prst="rect">
              <a:avLst/>
            </a:prstGeom>
          </p:spPr>
        </p:pic>
        <p:sp>
          <p:nvSpPr>
            <p:cNvPr id="9" name="TextBox 8">
              <a:extLst>
                <a:ext uri="{FF2B5EF4-FFF2-40B4-BE49-F238E27FC236}">
                  <a16:creationId xmlns:a16="http://schemas.microsoft.com/office/drawing/2014/main" id="{14ECCDE2-381E-21E0-94B9-7C1BE2FD66D9}"/>
                </a:ext>
              </a:extLst>
            </p:cNvPr>
            <p:cNvSpPr txBox="1"/>
            <p:nvPr/>
          </p:nvSpPr>
          <p:spPr>
            <a:xfrm>
              <a:off x="507936" y="6152292"/>
              <a:ext cx="3211779" cy="307777"/>
            </a:xfrm>
            <a:prstGeom prst="rect">
              <a:avLst/>
            </a:prstGeom>
            <a:noFill/>
          </p:spPr>
          <p:txBody>
            <a:bodyPr wrap="square">
              <a:spAutoFit/>
            </a:bodyPr>
            <a:lstStyle/>
            <a:p>
              <a:pPr algn="ctr"/>
              <a:r>
                <a:rPr lang="en-US" sz="1400" dirty="0" err="1">
                  <a:latin typeface="+mj-lt"/>
                </a:rPr>
                <a:t>Peyrache</a:t>
              </a:r>
              <a:r>
                <a:rPr lang="en-US" sz="1400" dirty="0">
                  <a:latin typeface="+mj-lt"/>
                </a:rPr>
                <a:t> et al., Nat Neuro 2009</a:t>
              </a:r>
            </a:p>
          </p:txBody>
        </p:sp>
      </p:grpSp>
      <p:grpSp>
        <p:nvGrpSpPr>
          <p:cNvPr id="21" name="Group 20">
            <a:extLst>
              <a:ext uri="{FF2B5EF4-FFF2-40B4-BE49-F238E27FC236}">
                <a16:creationId xmlns:a16="http://schemas.microsoft.com/office/drawing/2014/main" id="{54B636E5-788E-2E9D-D53A-899B844F9B81}"/>
              </a:ext>
            </a:extLst>
          </p:cNvPr>
          <p:cNvGrpSpPr/>
          <p:nvPr/>
        </p:nvGrpSpPr>
        <p:grpSpPr>
          <a:xfrm>
            <a:off x="4352388" y="1250970"/>
            <a:ext cx="3211779" cy="5228880"/>
            <a:chOff x="4000694" y="1231188"/>
            <a:chExt cx="3211779" cy="5228880"/>
          </a:xfrm>
        </p:grpSpPr>
        <p:pic>
          <p:nvPicPr>
            <p:cNvPr id="11" name="Picture 10">
              <a:extLst>
                <a:ext uri="{FF2B5EF4-FFF2-40B4-BE49-F238E27FC236}">
                  <a16:creationId xmlns:a16="http://schemas.microsoft.com/office/drawing/2014/main" id="{4CB4E907-5474-8DA8-C55B-4E70CCCEF3DD}"/>
                </a:ext>
              </a:extLst>
            </p:cNvPr>
            <p:cNvPicPr>
              <a:picLocks noChangeAspect="1"/>
            </p:cNvPicPr>
            <p:nvPr/>
          </p:nvPicPr>
          <p:blipFill>
            <a:blip r:embed="rId3"/>
            <a:stretch>
              <a:fillRect/>
            </a:stretch>
          </p:blipFill>
          <p:spPr>
            <a:xfrm>
              <a:off x="4420007" y="1231188"/>
              <a:ext cx="2373157" cy="2026063"/>
            </a:xfrm>
            <a:prstGeom prst="rect">
              <a:avLst/>
            </a:prstGeom>
          </p:spPr>
        </p:pic>
        <p:pic>
          <p:nvPicPr>
            <p:cNvPr id="13" name="Picture 12">
              <a:extLst>
                <a:ext uri="{FF2B5EF4-FFF2-40B4-BE49-F238E27FC236}">
                  <a16:creationId xmlns:a16="http://schemas.microsoft.com/office/drawing/2014/main" id="{AB5AFE04-A4F4-B266-D795-7DBD0B1A1EDF}"/>
                </a:ext>
              </a:extLst>
            </p:cNvPr>
            <p:cNvPicPr>
              <a:picLocks noChangeAspect="1"/>
            </p:cNvPicPr>
            <p:nvPr/>
          </p:nvPicPr>
          <p:blipFill>
            <a:blip r:embed="rId4"/>
            <a:stretch>
              <a:fillRect/>
            </a:stretch>
          </p:blipFill>
          <p:spPr>
            <a:xfrm>
              <a:off x="4620799" y="3429000"/>
              <a:ext cx="1971571" cy="2425653"/>
            </a:xfrm>
            <a:prstGeom prst="rect">
              <a:avLst/>
            </a:prstGeom>
          </p:spPr>
        </p:pic>
        <p:sp>
          <p:nvSpPr>
            <p:cNvPr id="14" name="TextBox 13">
              <a:extLst>
                <a:ext uri="{FF2B5EF4-FFF2-40B4-BE49-F238E27FC236}">
                  <a16:creationId xmlns:a16="http://schemas.microsoft.com/office/drawing/2014/main" id="{2F752141-C3EA-0BD5-F44A-83E198DA8CD2}"/>
                </a:ext>
              </a:extLst>
            </p:cNvPr>
            <p:cNvSpPr txBox="1"/>
            <p:nvPr/>
          </p:nvSpPr>
          <p:spPr>
            <a:xfrm>
              <a:off x="4000694" y="6152291"/>
              <a:ext cx="3211779" cy="307777"/>
            </a:xfrm>
            <a:prstGeom prst="rect">
              <a:avLst/>
            </a:prstGeom>
            <a:noFill/>
          </p:spPr>
          <p:txBody>
            <a:bodyPr wrap="square">
              <a:spAutoFit/>
            </a:bodyPr>
            <a:lstStyle/>
            <a:p>
              <a:pPr algn="ctr"/>
              <a:r>
                <a:rPr lang="en-US" sz="1400" dirty="0">
                  <a:latin typeface="+mj-lt"/>
                </a:rPr>
                <a:t>Oliva et al., Nature 2020</a:t>
              </a:r>
            </a:p>
          </p:txBody>
        </p:sp>
      </p:grpSp>
      <p:grpSp>
        <p:nvGrpSpPr>
          <p:cNvPr id="23" name="Group 22">
            <a:extLst>
              <a:ext uri="{FF2B5EF4-FFF2-40B4-BE49-F238E27FC236}">
                <a16:creationId xmlns:a16="http://schemas.microsoft.com/office/drawing/2014/main" id="{C04DBBD6-444F-7837-2184-BF50F647ABB9}"/>
              </a:ext>
            </a:extLst>
          </p:cNvPr>
          <p:cNvGrpSpPr/>
          <p:nvPr/>
        </p:nvGrpSpPr>
        <p:grpSpPr>
          <a:xfrm>
            <a:off x="7949230" y="1260530"/>
            <a:ext cx="3782488" cy="5190637"/>
            <a:chOff x="7949230" y="1289871"/>
            <a:chExt cx="3782488" cy="5190637"/>
          </a:xfrm>
        </p:grpSpPr>
        <p:grpSp>
          <p:nvGrpSpPr>
            <p:cNvPr id="20" name="Group 19">
              <a:extLst>
                <a:ext uri="{FF2B5EF4-FFF2-40B4-BE49-F238E27FC236}">
                  <a16:creationId xmlns:a16="http://schemas.microsoft.com/office/drawing/2014/main" id="{0A9F74D0-4F49-3F7B-4137-447C516A7D88}"/>
                </a:ext>
              </a:extLst>
            </p:cNvPr>
            <p:cNvGrpSpPr/>
            <p:nvPr/>
          </p:nvGrpSpPr>
          <p:grpSpPr>
            <a:xfrm>
              <a:off x="7949230" y="1289871"/>
              <a:ext cx="3397425" cy="4883401"/>
              <a:chOff x="7949230" y="1289871"/>
              <a:chExt cx="3397425" cy="4883401"/>
            </a:xfrm>
          </p:grpSpPr>
          <p:grpSp>
            <p:nvGrpSpPr>
              <p:cNvPr id="18" name="Group 17">
                <a:extLst>
                  <a:ext uri="{FF2B5EF4-FFF2-40B4-BE49-F238E27FC236}">
                    <a16:creationId xmlns:a16="http://schemas.microsoft.com/office/drawing/2014/main" id="{CC1825EC-11D7-5558-1894-A9359F28D4DF}"/>
                  </a:ext>
                </a:extLst>
              </p:cNvPr>
              <p:cNvGrpSpPr/>
              <p:nvPr/>
            </p:nvGrpSpPr>
            <p:grpSpPr>
              <a:xfrm>
                <a:off x="7949230" y="1289871"/>
                <a:ext cx="3397425" cy="4883401"/>
                <a:chOff x="7928542" y="1273824"/>
                <a:chExt cx="3397425" cy="4883401"/>
              </a:xfrm>
            </p:grpSpPr>
            <p:pic>
              <p:nvPicPr>
                <p:cNvPr id="16" name="Picture 15">
                  <a:extLst>
                    <a:ext uri="{FF2B5EF4-FFF2-40B4-BE49-F238E27FC236}">
                      <a16:creationId xmlns:a16="http://schemas.microsoft.com/office/drawing/2014/main" id="{8CD9108F-0F54-ED42-E209-B7425491E0DE}"/>
                    </a:ext>
                  </a:extLst>
                </p:cNvPr>
                <p:cNvPicPr>
                  <a:picLocks noChangeAspect="1"/>
                </p:cNvPicPr>
                <p:nvPr/>
              </p:nvPicPr>
              <p:blipFill>
                <a:blip r:embed="rId5"/>
                <a:stretch>
                  <a:fillRect/>
                </a:stretch>
              </p:blipFill>
              <p:spPr>
                <a:xfrm>
                  <a:off x="7928542" y="1273824"/>
                  <a:ext cx="3397425" cy="4883401"/>
                </a:xfrm>
                <a:prstGeom prst="rect">
                  <a:avLst/>
                </a:prstGeom>
              </p:spPr>
            </p:pic>
            <p:sp>
              <p:nvSpPr>
                <p:cNvPr id="17" name="Rectangle 16">
                  <a:extLst>
                    <a:ext uri="{FF2B5EF4-FFF2-40B4-BE49-F238E27FC236}">
                      <a16:creationId xmlns:a16="http://schemas.microsoft.com/office/drawing/2014/main" id="{C23D76FE-71AB-E66A-3BB7-95CF43FF75A6}"/>
                    </a:ext>
                  </a:extLst>
                </p:cNvPr>
                <p:cNvSpPr/>
                <p:nvPr/>
              </p:nvSpPr>
              <p:spPr>
                <a:xfrm>
                  <a:off x="8316489" y="6036695"/>
                  <a:ext cx="1948789" cy="1199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D4EF60F-740A-DEC7-4E71-E5605B6412CB}"/>
                  </a:ext>
                </a:extLst>
              </p:cNvPr>
              <p:cNvSpPr/>
              <p:nvPr/>
            </p:nvSpPr>
            <p:spPr>
              <a:xfrm>
                <a:off x="8055822" y="1405577"/>
                <a:ext cx="351693" cy="2204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C5B09AFF-4256-7D5A-EED7-98204C50C96B}"/>
                </a:ext>
              </a:extLst>
            </p:cNvPr>
            <p:cNvSpPr txBox="1"/>
            <p:nvPr/>
          </p:nvSpPr>
          <p:spPr>
            <a:xfrm>
              <a:off x="8519939" y="6172731"/>
              <a:ext cx="3211779" cy="307777"/>
            </a:xfrm>
            <a:prstGeom prst="rect">
              <a:avLst/>
            </a:prstGeom>
            <a:noFill/>
          </p:spPr>
          <p:txBody>
            <a:bodyPr wrap="square">
              <a:spAutoFit/>
            </a:bodyPr>
            <a:lstStyle/>
            <a:p>
              <a:pPr algn="ctr"/>
              <a:r>
                <a:rPr lang="en-US" sz="1400" dirty="0" err="1">
                  <a:latin typeface="+mj-lt"/>
                </a:rPr>
                <a:t>Umbach</a:t>
              </a:r>
              <a:r>
                <a:rPr lang="en-US" sz="1400" dirty="0">
                  <a:latin typeface="+mj-lt"/>
                </a:rPr>
                <a:t> et al., Nat Comm 2022</a:t>
              </a:r>
            </a:p>
          </p:txBody>
        </p:sp>
      </p:grpSp>
    </p:spTree>
    <p:extLst>
      <p:ext uri="{BB962C8B-B14F-4D97-AF65-F5344CB8AC3E}">
        <p14:creationId xmlns:p14="http://schemas.microsoft.com/office/powerpoint/2010/main" val="123765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514B29-AE13-2F20-5FA8-14963C477596}"/>
              </a:ext>
            </a:extLst>
          </p:cNvPr>
          <p:cNvPicPr>
            <a:picLocks noChangeAspect="1"/>
          </p:cNvPicPr>
          <p:nvPr/>
        </p:nvPicPr>
        <p:blipFill>
          <a:blip r:embed="rId2"/>
          <a:stretch>
            <a:fillRect/>
          </a:stretch>
        </p:blipFill>
        <p:spPr>
          <a:xfrm>
            <a:off x="709578" y="0"/>
            <a:ext cx="10772843" cy="6858000"/>
          </a:xfrm>
          <a:prstGeom prst="rect">
            <a:avLst/>
          </a:prstGeom>
        </p:spPr>
      </p:pic>
    </p:spTree>
    <p:extLst>
      <p:ext uri="{BB962C8B-B14F-4D97-AF65-F5344CB8AC3E}">
        <p14:creationId xmlns:p14="http://schemas.microsoft.com/office/powerpoint/2010/main" val="15943854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85D1-F095-4E20-8EF3-64C043D00BC1}"/>
              </a:ext>
            </a:extLst>
          </p:cNvPr>
          <p:cNvSpPr txBox="1"/>
          <p:nvPr/>
        </p:nvSpPr>
        <p:spPr>
          <a:xfrm>
            <a:off x="1231527" y="1982589"/>
            <a:ext cx="9728947" cy="923330"/>
          </a:xfrm>
          <a:prstGeom prst="rect">
            <a:avLst/>
          </a:prstGeom>
          <a:noFill/>
        </p:spPr>
        <p:txBody>
          <a:bodyPr wrap="square" rtlCol="0">
            <a:spAutoFit/>
          </a:bodyPr>
          <a:lstStyle/>
          <a:p>
            <a:pPr algn="ctr"/>
            <a:r>
              <a:rPr lang="en-US" sz="5400" b="1" dirty="0" err="1">
                <a:latin typeface="Helvetica" panose="020B0500000000000000" pitchFamily="34" charset="0"/>
              </a:rPr>
              <a:t>Neurosyntax</a:t>
            </a:r>
            <a:r>
              <a:rPr lang="en-US" sz="5400" b="1" dirty="0">
                <a:latin typeface="Helvetica" panose="020B0500000000000000" pitchFamily="34" charset="0"/>
              </a:rPr>
              <a:t> Academy</a:t>
            </a:r>
          </a:p>
        </p:txBody>
      </p:sp>
      <p:grpSp>
        <p:nvGrpSpPr>
          <p:cNvPr id="20" name="Group 19">
            <a:extLst>
              <a:ext uri="{FF2B5EF4-FFF2-40B4-BE49-F238E27FC236}">
                <a16:creationId xmlns:a16="http://schemas.microsoft.com/office/drawing/2014/main" id="{AECBF1E0-876B-4090-2A3A-3EE6E6829384}"/>
              </a:ext>
            </a:extLst>
          </p:cNvPr>
          <p:cNvGrpSpPr/>
          <p:nvPr/>
        </p:nvGrpSpPr>
        <p:grpSpPr>
          <a:xfrm>
            <a:off x="2295297" y="3320758"/>
            <a:ext cx="2382335" cy="1554654"/>
            <a:chOff x="2295297" y="3320758"/>
            <a:chExt cx="2382335" cy="1554654"/>
          </a:xfrm>
        </p:grpSpPr>
        <p:sp>
          <p:nvSpPr>
            <p:cNvPr id="4" name="TextBox 3">
              <a:extLst>
                <a:ext uri="{FF2B5EF4-FFF2-40B4-BE49-F238E27FC236}">
                  <a16:creationId xmlns:a16="http://schemas.microsoft.com/office/drawing/2014/main" id="{A47AC466-5BCC-D664-2165-4F5476F97432}"/>
                </a:ext>
              </a:extLst>
            </p:cNvPr>
            <p:cNvSpPr txBox="1"/>
            <p:nvPr/>
          </p:nvSpPr>
          <p:spPr>
            <a:xfrm>
              <a:off x="2295297" y="4506080"/>
              <a:ext cx="2382335" cy="369332"/>
            </a:xfrm>
            <a:prstGeom prst="rect">
              <a:avLst/>
            </a:prstGeom>
            <a:noFill/>
          </p:spPr>
          <p:txBody>
            <a:bodyPr wrap="square">
              <a:spAutoFit/>
            </a:bodyPr>
            <a:lstStyle/>
            <a:p>
              <a:pPr algn="ctr" fontAlgn="ctr"/>
              <a:r>
                <a:rPr lang="en-US" b="0" i="0" dirty="0">
                  <a:effectLst/>
                  <a:latin typeface="+mj-lt"/>
                </a:rPr>
                <a:t>@neurosyntaxacademy</a:t>
              </a:r>
            </a:p>
          </p:txBody>
        </p:sp>
        <p:pic>
          <p:nvPicPr>
            <p:cNvPr id="6" name="Graphic 5">
              <a:extLst>
                <a:ext uri="{FF2B5EF4-FFF2-40B4-BE49-F238E27FC236}">
                  <a16:creationId xmlns:a16="http://schemas.microsoft.com/office/drawing/2014/main" id="{5F98B361-0FBC-7370-412E-E9054BF454E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7560" y="3320758"/>
              <a:ext cx="1257810" cy="867455"/>
            </a:xfrm>
            <a:prstGeom prst="rect">
              <a:avLst/>
            </a:prstGeom>
          </p:spPr>
        </p:pic>
      </p:grpSp>
      <p:grpSp>
        <p:nvGrpSpPr>
          <p:cNvPr id="18" name="Group 17">
            <a:extLst>
              <a:ext uri="{FF2B5EF4-FFF2-40B4-BE49-F238E27FC236}">
                <a16:creationId xmlns:a16="http://schemas.microsoft.com/office/drawing/2014/main" id="{F886F3A0-C0D6-0EE7-DA89-0FD398F9FA10}"/>
              </a:ext>
            </a:extLst>
          </p:cNvPr>
          <p:cNvGrpSpPr/>
          <p:nvPr/>
        </p:nvGrpSpPr>
        <p:grpSpPr>
          <a:xfrm>
            <a:off x="5496904" y="3317721"/>
            <a:ext cx="1663549" cy="1557691"/>
            <a:chOff x="5518914" y="3317721"/>
            <a:chExt cx="1663549" cy="1557691"/>
          </a:xfrm>
        </p:grpSpPr>
        <p:sp>
          <p:nvSpPr>
            <p:cNvPr id="8" name="TextBox 7">
              <a:extLst>
                <a:ext uri="{FF2B5EF4-FFF2-40B4-BE49-F238E27FC236}">
                  <a16:creationId xmlns:a16="http://schemas.microsoft.com/office/drawing/2014/main" id="{A8CFB58E-47C5-D17A-61FF-8972F9E96533}"/>
                </a:ext>
              </a:extLst>
            </p:cNvPr>
            <p:cNvSpPr txBox="1"/>
            <p:nvPr/>
          </p:nvSpPr>
          <p:spPr>
            <a:xfrm>
              <a:off x="5518914" y="4506080"/>
              <a:ext cx="1663549" cy="369332"/>
            </a:xfrm>
            <a:prstGeom prst="rect">
              <a:avLst/>
            </a:prstGeom>
            <a:noFill/>
          </p:spPr>
          <p:txBody>
            <a:bodyPr wrap="square">
              <a:spAutoFit/>
            </a:bodyPr>
            <a:lstStyle/>
            <a:p>
              <a:pPr algn="ctr" fontAlgn="ctr"/>
              <a:r>
                <a:rPr lang="en-US" dirty="0">
                  <a:latin typeface="+mj-lt"/>
                </a:rPr>
                <a:t>@</a:t>
              </a:r>
              <a:r>
                <a:rPr lang="en-US" b="0" i="0" dirty="0">
                  <a:effectLst/>
                  <a:latin typeface="+mj-lt"/>
                </a:rPr>
                <a:t>Neuro_Syntax</a:t>
              </a:r>
            </a:p>
          </p:txBody>
        </p:sp>
        <p:pic>
          <p:nvPicPr>
            <p:cNvPr id="10" name="Picture 9" descr="A blue circle with a white triangle in the middle&#10;&#10;Description automatically generated">
              <a:extLst>
                <a:ext uri="{FF2B5EF4-FFF2-40B4-BE49-F238E27FC236}">
                  <a16:creationId xmlns:a16="http://schemas.microsoft.com/office/drawing/2014/main" id="{17C817BE-ADC6-868B-EC4B-835D683D7BFA}"/>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14938" y="3317721"/>
              <a:ext cx="871503" cy="871503"/>
            </a:xfrm>
            <a:prstGeom prst="rect">
              <a:avLst/>
            </a:prstGeom>
          </p:spPr>
        </p:pic>
      </p:grpSp>
      <p:grpSp>
        <p:nvGrpSpPr>
          <p:cNvPr id="19" name="Group 18">
            <a:extLst>
              <a:ext uri="{FF2B5EF4-FFF2-40B4-BE49-F238E27FC236}">
                <a16:creationId xmlns:a16="http://schemas.microsoft.com/office/drawing/2014/main" id="{0A857EB8-EAE0-02EF-4AD2-E151CF90D4BB}"/>
              </a:ext>
            </a:extLst>
          </p:cNvPr>
          <p:cNvGrpSpPr/>
          <p:nvPr/>
        </p:nvGrpSpPr>
        <p:grpSpPr>
          <a:xfrm>
            <a:off x="7979725" y="3318733"/>
            <a:ext cx="1663549" cy="1556679"/>
            <a:chOff x="7979725" y="3318733"/>
            <a:chExt cx="1663549" cy="1556679"/>
          </a:xfrm>
        </p:grpSpPr>
        <p:sp>
          <p:nvSpPr>
            <p:cNvPr id="11" name="TextBox 10">
              <a:extLst>
                <a:ext uri="{FF2B5EF4-FFF2-40B4-BE49-F238E27FC236}">
                  <a16:creationId xmlns:a16="http://schemas.microsoft.com/office/drawing/2014/main" id="{575805F1-FFE9-C65E-E3C2-4D734A9EC489}"/>
                </a:ext>
              </a:extLst>
            </p:cNvPr>
            <p:cNvSpPr txBox="1"/>
            <p:nvPr/>
          </p:nvSpPr>
          <p:spPr>
            <a:xfrm>
              <a:off x="7979725" y="4506080"/>
              <a:ext cx="1663549" cy="369332"/>
            </a:xfrm>
            <a:prstGeom prst="rect">
              <a:avLst/>
            </a:prstGeom>
            <a:noFill/>
          </p:spPr>
          <p:txBody>
            <a:bodyPr wrap="square">
              <a:spAutoFit/>
            </a:bodyPr>
            <a:lstStyle/>
            <a:p>
              <a:pPr algn="ctr" fontAlgn="ctr"/>
              <a:r>
                <a:rPr lang="en-US" b="0" i="0" dirty="0" err="1">
                  <a:effectLst/>
                  <a:latin typeface="+mj-lt"/>
                </a:rPr>
                <a:t>neurosyntax</a:t>
              </a:r>
              <a:endParaRPr lang="en-US" b="0" i="0" dirty="0">
                <a:effectLst/>
                <a:latin typeface="+mj-lt"/>
              </a:endParaRPr>
            </a:p>
          </p:txBody>
        </p:sp>
        <p:pic>
          <p:nvPicPr>
            <p:cNvPr id="13" name="Graphic 12">
              <a:extLst>
                <a:ext uri="{FF2B5EF4-FFF2-40B4-BE49-F238E27FC236}">
                  <a16:creationId xmlns:a16="http://schemas.microsoft.com/office/drawing/2014/main" id="{5D31E01C-C1B9-8447-C43A-6D1776FB73C5}"/>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748" y="3318733"/>
              <a:ext cx="871504" cy="871504"/>
            </a:xfrm>
            <a:prstGeom prst="rect">
              <a:avLst/>
            </a:prstGeom>
          </p:spPr>
        </p:pic>
      </p:grpSp>
    </p:spTree>
    <p:extLst>
      <p:ext uri="{BB962C8B-B14F-4D97-AF65-F5344CB8AC3E}">
        <p14:creationId xmlns:p14="http://schemas.microsoft.com/office/powerpoint/2010/main" val="1508869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3187191" y="2421032"/>
            <a:ext cx="5817618" cy="2015936"/>
          </a:xfrm>
          <a:prstGeom prst="rect">
            <a:avLst/>
          </a:prstGeom>
          <a:noFill/>
        </p:spPr>
        <p:txBody>
          <a:bodyPr wrap="none" rtlCol="0">
            <a:spAutoFit/>
          </a:bodyPr>
          <a:lstStyle/>
          <a:p>
            <a:pPr algn="ctr"/>
            <a:r>
              <a:rPr lang="en-US" sz="10000" dirty="0">
                <a:latin typeface="Helvetica" panose="020B0500000000000000" pitchFamily="34" charset="0"/>
              </a:rPr>
              <a:t>Session 4</a:t>
            </a:r>
          </a:p>
          <a:p>
            <a:pPr algn="ctr"/>
            <a:r>
              <a:rPr lang="en-US" sz="2500" dirty="0">
                <a:latin typeface="Helvetica" panose="020B0500000000000000" pitchFamily="34" charset="0"/>
              </a:rPr>
              <a:t>Lecturer: Saman Abbaspoor</a:t>
            </a:r>
          </a:p>
        </p:txBody>
      </p:sp>
    </p:spTree>
    <p:extLst>
      <p:ext uri="{BB962C8B-B14F-4D97-AF65-F5344CB8AC3E}">
        <p14:creationId xmlns:p14="http://schemas.microsoft.com/office/powerpoint/2010/main" val="2236608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61717-ACBA-0110-EB86-4E2EB4F51DD3}"/>
              </a:ext>
            </a:extLst>
          </p:cNvPr>
          <p:cNvPicPr>
            <a:picLocks noChangeAspect="1"/>
          </p:cNvPicPr>
          <p:nvPr/>
        </p:nvPicPr>
        <p:blipFill rotWithShape="1">
          <a:blip r:embed="rId2"/>
          <a:srcRect r="66997"/>
          <a:stretch/>
        </p:blipFill>
        <p:spPr>
          <a:xfrm>
            <a:off x="2389505" y="1894230"/>
            <a:ext cx="3195955" cy="3694379"/>
          </a:xfrm>
          <a:prstGeom prst="rect">
            <a:avLst/>
          </a:prstGeom>
        </p:spPr>
      </p:pic>
      <p:pic>
        <p:nvPicPr>
          <p:cNvPr id="5" name="Picture 4">
            <a:extLst>
              <a:ext uri="{FF2B5EF4-FFF2-40B4-BE49-F238E27FC236}">
                <a16:creationId xmlns:a16="http://schemas.microsoft.com/office/drawing/2014/main" id="{EF4E716C-02E1-DF81-A132-22AA909D99C3}"/>
              </a:ext>
            </a:extLst>
          </p:cNvPr>
          <p:cNvPicPr>
            <a:picLocks noChangeAspect="1"/>
          </p:cNvPicPr>
          <p:nvPr/>
        </p:nvPicPr>
        <p:blipFill rotWithShape="1">
          <a:blip r:embed="rId2"/>
          <a:srcRect l="66997"/>
          <a:stretch/>
        </p:blipFill>
        <p:spPr>
          <a:xfrm>
            <a:off x="6515099" y="1894230"/>
            <a:ext cx="3195956" cy="3694379"/>
          </a:xfrm>
          <a:prstGeom prst="rect">
            <a:avLst/>
          </a:prstGeom>
        </p:spPr>
      </p:pic>
      <p:sp>
        <p:nvSpPr>
          <p:cNvPr id="9" name="TextBox 8">
            <a:extLst>
              <a:ext uri="{FF2B5EF4-FFF2-40B4-BE49-F238E27FC236}">
                <a16:creationId xmlns:a16="http://schemas.microsoft.com/office/drawing/2014/main" id="{843D2CD5-8883-2234-6F8C-73548AFD8766}"/>
              </a:ext>
            </a:extLst>
          </p:cNvPr>
          <p:cNvSpPr txBox="1"/>
          <p:nvPr/>
        </p:nvSpPr>
        <p:spPr>
          <a:xfrm>
            <a:off x="546523" y="439188"/>
            <a:ext cx="1113493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Higher dimensional data spaces might uncover patterns</a:t>
            </a:r>
          </a:p>
        </p:txBody>
      </p:sp>
    </p:spTree>
    <p:extLst>
      <p:ext uri="{BB962C8B-B14F-4D97-AF65-F5344CB8AC3E}">
        <p14:creationId xmlns:p14="http://schemas.microsoft.com/office/powerpoint/2010/main" val="173886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9FA0AC5-D759-1FC4-7A51-DF8265CD3696}"/>
              </a:ext>
            </a:extLst>
          </p:cNvPr>
          <p:cNvSpPr txBox="1"/>
          <p:nvPr/>
        </p:nvSpPr>
        <p:spPr>
          <a:xfrm>
            <a:off x="3048372" y="6216520"/>
            <a:ext cx="6095256" cy="307777"/>
          </a:xfrm>
          <a:prstGeom prst="rect">
            <a:avLst/>
          </a:prstGeom>
          <a:noFill/>
        </p:spPr>
        <p:txBody>
          <a:bodyPr wrap="square">
            <a:spAutoFit/>
          </a:bodyPr>
          <a:lstStyle/>
          <a:p>
            <a:pPr algn="ctr"/>
            <a:r>
              <a:rPr lang="en-US" sz="1400" dirty="0">
                <a:latin typeface="+mj-lt"/>
              </a:rPr>
              <a:t>Phantom oscillations in principal component analysis, Maxwell Shinn</a:t>
            </a:r>
          </a:p>
        </p:txBody>
      </p:sp>
      <p:sp>
        <p:nvSpPr>
          <p:cNvPr id="8" name="TextBox 7">
            <a:extLst>
              <a:ext uri="{FF2B5EF4-FFF2-40B4-BE49-F238E27FC236}">
                <a16:creationId xmlns:a16="http://schemas.microsoft.com/office/drawing/2014/main" id="{1D0FC4AE-289A-9754-D39D-57F7DFC7A916}"/>
              </a:ext>
            </a:extLst>
          </p:cNvPr>
          <p:cNvSpPr txBox="1"/>
          <p:nvPr/>
        </p:nvSpPr>
        <p:spPr>
          <a:xfrm>
            <a:off x="879014" y="506881"/>
            <a:ext cx="10433972" cy="769441"/>
          </a:xfrm>
          <a:prstGeom prst="rect">
            <a:avLst/>
          </a:prstGeom>
          <a:noFill/>
        </p:spPr>
        <p:txBody>
          <a:bodyPr wrap="square">
            <a:spAutoFit/>
          </a:bodyPr>
          <a:lstStyle/>
          <a:p>
            <a:pPr algn="ctr"/>
            <a:r>
              <a:rPr lang="en-US" sz="4400" b="1" dirty="0">
                <a:latin typeface="Helvetica" panose="020B0500000000000000" pitchFamily="34" charset="0"/>
              </a:rPr>
              <a:t>Principal Component Analysis (PCA)</a:t>
            </a:r>
            <a:endParaRPr lang="en-US" sz="4400" b="1" i="0" dirty="0">
              <a:effectLst/>
              <a:latin typeface="Helvetica" panose="020B0500000000000000" pitchFamily="34" charset="0"/>
            </a:endParaRPr>
          </a:p>
        </p:txBody>
      </p:sp>
      <p:grpSp>
        <p:nvGrpSpPr>
          <p:cNvPr id="12" name="Group 11">
            <a:extLst>
              <a:ext uri="{FF2B5EF4-FFF2-40B4-BE49-F238E27FC236}">
                <a16:creationId xmlns:a16="http://schemas.microsoft.com/office/drawing/2014/main" id="{CB9F41DF-9613-18CC-824D-85EF95729B91}"/>
              </a:ext>
            </a:extLst>
          </p:cNvPr>
          <p:cNvGrpSpPr/>
          <p:nvPr/>
        </p:nvGrpSpPr>
        <p:grpSpPr>
          <a:xfrm>
            <a:off x="580172" y="2119533"/>
            <a:ext cx="7056646" cy="3309414"/>
            <a:chOff x="580172" y="2119533"/>
            <a:chExt cx="7056646" cy="3309414"/>
          </a:xfrm>
        </p:grpSpPr>
        <p:grpSp>
          <p:nvGrpSpPr>
            <p:cNvPr id="4" name="Group 3">
              <a:extLst>
                <a:ext uri="{FF2B5EF4-FFF2-40B4-BE49-F238E27FC236}">
                  <a16:creationId xmlns:a16="http://schemas.microsoft.com/office/drawing/2014/main" id="{93B13D47-48F2-A7B6-2382-4BCFE6BFACCB}"/>
                </a:ext>
              </a:extLst>
            </p:cNvPr>
            <p:cNvGrpSpPr/>
            <p:nvPr/>
          </p:nvGrpSpPr>
          <p:grpSpPr>
            <a:xfrm>
              <a:off x="580172" y="3273922"/>
              <a:ext cx="7056646" cy="2155025"/>
              <a:chOff x="416209" y="1328454"/>
              <a:chExt cx="7056646" cy="2155025"/>
            </a:xfrm>
          </p:grpSpPr>
          <p:pic>
            <p:nvPicPr>
              <p:cNvPr id="6" name="Picture 5">
                <a:extLst>
                  <a:ext uri="{FF2B5EF4-FFF2-40B4-BE49-F238E27FC236}">
                    <a16:creationId xmlns:a16="http://schemas.microsoft.com/office/drawing/2014/main" id="{267F2F13-EE46-E7CA-8A17-9DB3E4F00F21}"/>
                  </a:ext>
                </a:extLst>
              </p:cNvPr>
              <p:cNvPicPr>
                <a:picLocks noChangeAspect="1"/>
              </p:cNvPicPr>
              <p:nvPr/>
            </p:nvPicPr>
            <p:blipFill rotWithShape="1">
              <a:blip r:embed="rId2"/>
              <a:srcRect l="2662" t="62041" r="28870"/>
              <a:stretch/>
            </p:blipFill>
            <p:spPr>
              <a:xfrm>
                <a:off x="416209" y="1328454"/>
                <a:ext cx="7056646" cy="2155025"/>
              </a:xfrm>
              <a:prstGeom prst="rect">
                <a:avLst/>
              </a:prstGeom>
            </p:spPr>
          </p:pic>
          <p:sp>
            <p:nvSpPr>
              <p:cNvPr id="3" name="Rectangle 2">
                <a:extLst>
                  <a:ext uri="{FF2B5EF4-FFF2-40B4-BE49-F238E27FC236}">
                    <a16:creationId xmlns:a16="http://schemas.microsoft.com/office/drawing/2014/main" id="{26FD3400-D911-D8AE-4CB1-E47C3C01CC64}"/>
                  </a:ext>
                </a:extLst>
              </p:cNvPr>
              <p:cNvSpPr/>
              <p:nvPr/>
            </p:nvSpPr>
            <p:spPr>
              <a:xfrm>
                <a:off x="567559" y="1328455"/>
                <a:ext cx="182880" cy="2733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CDEE7D2-2190-C042-A107-A29B7550AD96}"/>
                </a:ext>
              </a:extLst>
            </p:cNvPr>
            <p:cNvSpPr txBox="1"/>
            <p:nvPr/>
          </p:nvSpPr>
          <p:spPr>
            <a:xfrm>
              <a:off x="2279695" y="2119533"/>
              <a:ext cx="3657600" cy="553998"/>
            </a:xfrm>
            <a:prstGeom prst="rect">
              <a:avLst/>
            </a:prstGeom>
            <a:noFill/>
          </p:spPr>
          <p:txBody>
            <a:bodyPr wrap="square">
              <a:spAutoFit/>
            </a:bodyPr>
            <a:lstStyle/>
            <a:p>
              <a:pPr algn="ctr"/>
              <a:r>
                <a:rPr lang="en-US" sz="3000" dirty="0">
                  <a:latin typeface="Helvetica" panose="020B0500000000000000" pitchFamily="34" charset="0"/>
                </a:rPr>
                <a:t>Computation</a:t>
              </a:r>
              <a:endParaRPr lang="en-US" sz="3000" i="0" dirty="0">
                <a:effectLst/>
                <a:latin typeface="Helvetica" panose="020B0500000000000000" pitchFamily="34" charset="0"/>
              </a:endParaRPr>
            </a:p>
          </p:txBody>
        </p:sp>
      </p:grpSp>
      <p:grpSp>
        <p:nvGrpSpPr>
          <p:cNvPr id="11" name="Group 10">
            <a:extLst>
              <a:ext uri="{FF2B5EF4-FFF2-40B4-BE49-F238E27FC236}">
                <a16:creationId xmlns:a16="http://schemas.microsoft.com/office/drawing/2014/main" id="{80401C60-6C25-A72B-B302-A736DD6440D2}"/>
              </a:ext>
            </a:extLst>
          </p:cNvPr>
          <p:cNvGrpSpPr/>
          <p:nvPr/>
        </p:nvGrpSpPr>
        <p:grpSpPr>
          <a:xfrm>
            <a:off x="8601666" y="1888701"/>
            <a:ext cx="2977956" cy="3549705"/>
            <a:chOff x="8601666" y="1888701"/>
            <a:chExt cx="2977956" cy="3549705"/>
          </a:xfrm>
        </p:grpSpPr>
        <p:grpSp>
          <p:nvGrpSpPr>
            <p:cNvPr id="7" name="Group 6">
              <a:extLst>
                <a:ext uri="{FF2B5EF4-FFF2-40B4-BE49-F238E27FC236}">
                  <a16:creationId xmlns:a16="http://schemas.microsoft.com/office/drawing/2014/main" id="{861CC49B-906C-55F3-1F36-D8907BD980F2}"/>
                </a:ext>
              </a:extLst>
            </p:cNvPr>
            <p:cNvGrpSpPr/>
            <p:nvPr/>
          </p:nvGrpSpPr>
          <p:grpSpPr>
            <a:xfrm>
              <a:off x="8601666" y="3264463"/>
              <a:ext cx="2926149" cy="2173943"/>
              <a:chOff x="9055711" y="1309537"/>
              <a:chExt cx="2926149" cy="2173943"/>
            </a:xfrm>
          </p:grpSpPr>
          <p:pic>
            <p:nvPicPr>
              <p:cNvPr id="2" name="Picture 1">
                <a:extLst>
                  <a:ext uri="{FF2B5EF4-FFF2-40B4-BE49-F238E27FC236}">
                    <a16:creationId xmlns:a16="http://schemas.microsoft.com/office/drawing/2014/main" id="{DEDC6C4A-D3E4-4D32-0748-EFC7B4542B07}"/>
                  </a:ext>
                </a:extLst>
              </p:cNvPr>
              <p:cNvPicPr>
                <a:picLocks noChangeAspect="1"/>
              </p:cNvPicPr>
              <p:nvPr/>
            </p:nvPicPr>
            <p:blipFill rotWithShape="1">
              <a:blip r:embed="rId2"/>
              <a:srcRect l="71609" t="62041"/>
              <a:stretch/>
            </p:blipFill>
            <p:spPr>
              <a:xfrm>
                <a:off x="9055711" y="1328455"/>
                <a:ext cx="2926149" cy="2155025"/>
              </a:xfrm>
              <a:prstGeom prst="rect">
                <a:avLst/>
              </a:prstGeom>
            </p:spPr>
          </p:pic>
          <p:sp>
            <p:nvSpPr>
              <p:cNvPr id="5" name="Rectangle 4">
                <a:extLst>
                  <a:ext uri="{FF2B5EF4-FFF2-40B4-BE49-F238E27FC236}">
                    <a16:creationId xmlns:a16="http://schemas.microsoft.com/office/drawing/2014/main" id="{45E63154-0137-C270-1AB2-2B855BC676DD}"/>
                  </a:ext>
                </a:extLst>
              </p:cNvPr>
              <p:cNvSpPr/>
              <p:nvPr/>
            </p:nvSpPr>
            <p:spPr>
              <a:xfrm>
                <a:off x="9214419" y="1309537"/>
                <a:ext cx="182880" cy="2733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E1DD10F-FBEE-4873-7052-F9D3423CDEDB}"/>
                </a:ext>
              </a:extLst>
            </p:cNvPr>
            <p:cNvSpPr txBox="1"/>
            <p:nvPr/>
          </p:nvSpPr>
          <p:spPr>
            <a:xfrm>
              <a:off x="8760374" y="1888701"/>
              <a:ext cx="2819248" cy="1015663"/>
            </a:xfrm>
            <a:prstGeom prst="rect">
              <a:avLst/>
            </a:prstGeom>
            <a:noFill/>
          </p:spPr>
          <p:txBody>
            <a:bodyPr wrap="square">
              <a:spAutoFit/>
            </a:bodyPr>
            <a:lstStyle/>
            <a:p>
              <a:pPr algn="ctr"/>
              <a:r>
                <a:rPr lang="en-US" sz="3000" dirty="0">
                  <a:latin typeface="Helvetica" panose="020B0500000000000000" pitchFamily="34" charset="0"/>
                </a:rPr>
                <a:t>Dimensionality Reduction</a:t>
              </a:r>
              <a:endParaRPr lang="en-US" sz="3000" i="0" dirty="0">
                <a:effectLst/>
                <a:latin typeface="Helvetica" panose="020B0500000000000000" pitchFamily="34" charset="0"/>
              </a:endParaRPr>
            </a:p>
          </p:txBody>
        </p:sp>
      </p:grpSp>
    </p:spTree>
    <p:extLst>
      <p:ext uri="{BB962C8B-B14F-4D97-AF65-F5344CB8AC3E}">
        <p14:creationId xmlns:p14="http://schemas.microsoft.com/office/powerpoint/2010/main" val="330138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804230" y="167041"/>
            <a:ext cx="1044429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Helvetica" panose="020B0500000000000000" pitchFamily="34" charset="0"/>
              </a:rPr>
              <a:t>Interpreting loadings and scores</a:t>
            </a:r>
          </a:p>
        </p:txBody>
      </p:sp>
      <p:pic>
        <p:nvPicPr>
          <p:cNvPr id="16" name="Picture 15">
            <a:extLst>
              <a:ext uri="{FF2B5EF4-FFF2-40B4-BE49-F238E27FC236}">
                <a16:creationId xmlns:a16="http://schemas.microsoft.com/office/drawing/2014/main" id="{71FE4EA8-53A8-B0D7-5132-91D9E747B8BD}"/>
              </a:ext>
            </a:extLst>
          </p:cNvPr>
          <p:cNvPicPr>
            <a:picLocks noChangeAspect="1"/>
          </p:cNvPicPr>
          <p:nvPr/>
        </p:nvPicPr>
        <p:blipFill rotWithShape="1">
          <a:blip r:embed="rId3"/>
          <a:srcRect r="16721"/>
          <a:stretch/>
        </p:blipFill>
        <p:spPr>
          <a:xfrm>
            <a:off x="133403" y="1285527"/>
            <a:ext cx="2353476" cy="246536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54767C-345E-CF12-A744-3296ACB5F88E}"/>
                  </a:ext>
                </a:extLst>
              </p:cNvPr>
              <p:cNvSpPr txBox="1"/>
              <p:nvPr/>
            </p:nvSpPr>
            <p:spPr>
              <a:xfrm>
                <a:off x="534309" y="4022820"/>
                <a:ext cx="20675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𝑧</m:t>
                          </m:r>
                          <m:d>
                            <m:dPr>
                              <m:ctrlPr>
                                <a:rPr lang="en-US" i="1">
                                  <a:latin typeface="Cambria Math" panose="02040503050406030204" pitchFamily="18" charset="0"/>
                                </a:rPr>
                              </m:ctrlPr>
                            </m:dPr>
                            <m:e>
                              <m:r>
                                <a:rPr lang="en-US" i="1">
                                  <a:latin typeface="Cambria Math" panose="02040503050406030204" pitchFamily="18" charset="0"/>
                                </a:rPr>
                                <m:t>𝑡</m:t>
                              </m:r>
                            </m:e>
                          </m:d>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3654767C-345E-CF12-A744-3296ACB5F88E}"/>
                  </a:ext>
                </a:extLst>
              </p:cNvPr>
              <p:cNvSpPr txBox="1">
                <a:spLocks noRot="1" noChangeAspect="1" noMove="1" noResize="1" noEditPoints="1" noAdjustHandles="1" noChangeArrowheads="1" noChangeShapeType="1" noTextEdit="1"/>
              </p:cNvSpPr>
              <p:nvPr/>
            </p:nvSpPr>
            <p:spPr>
              <a:xfrm>
                <a:off x="534309" y="4022820"/>
                <a:ext cx="2067554" cy="276999"/>
              </a:xfrm>
              <a:prstGeom prst="rect">
                <a:avLst/>
              </a:prstGeom>
              <a:blipFill>
                <a:blip r:embed="rId4"/>
                <a:stretch>
                  <a:fillRect l="-2360" t="-4444" r="-3835" b="-3555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00AF492-E693-B12C-C40D-B770F4A6C001}"/>
              </a:ext>
            </a:extLst>
          </p:cNvPr>
          <p:cNvSpPr txBox="1"/>
          <p:nvPr/>
        </p:nvSpPr>
        <p:spPr>
          <a:xfrm>
            <a:off x="534309" y="4407708"/>
            <a:ext cx="2067554" cy="1815882"/>
          </a:xfrm>
          <a:prstGeom prst="rect">
            <a:avLst/>
          </a:prstGeom>
          <a:noFill/>
        </p:spPr>
        <p:txBody>
          <a:bodyPr wrap="square" rtlCol="0">
            <a:spAutoFit/>
          </a:bodyPr>
          <a:lstStyle/>
          <a:p>
            <a:r>
              <a:rPr lang="en-US" sz="1600" dirty="0">
                <a:latin typeface="+mj-lt"/>
              </a:rPr>
              <a:t>Activation at each time point is the weighted average of firing of cells in the spike matrix with weights coming from each PCA/ICA component</a:t>
            </a:r>
          </a:p>
        </p:txBody>
      </p:sp>
      <p:grpSp>
        <p:nvGrpSpPr>
          <p:cNvPr id="7" name="Group 6">
            <a:extLst>
              <a:ext uri="{FF2B5EF4-FFF2-40B4-BE49-F238E27FC236}">
                <a16:creationId xmlns:a16="http://schemas.microsoft.com/office/drawing/2014/main" id="{F3D5C1C6-3835-4C75-14BA-FB0651D1EC52}"/>
              </a:ext>
            </a:extLst>
          </p:cNvPr>
          <p:cNvGrpSpPr/>
          <p:nvPr/>
        </p:nvGrpSpPr>
        <p:grpSpPr>
          <a:xfrm>
            <a:off x="3062950" y="1024503"/>
            <a:ext cx="8744374" cy="5520306"/>
            <a:chOff x="3062950" y="1024503"/>
            <a:chExt cx="8744374" cy="5520306"/>
          </a:xfrm>
        </p:grpSpPr>
        <p:grpSp>
          <p:nvGrpSpPr>
            <p:cNvPr id="4" name="Group 3">
              <a:extLst>
                <a:ext uri="{FF2B5EF4-FFF2-40B4-BE49-F238E27FC236}">
                  <a16:creationId xmlns:a16="http://schemas.microsoft.com/office/drawing/2014/main" id="{E91BAA84-70D0-AE32-B108-056B7DBD608D}"/>
                </a:ext>
              </a:extLst>
            </p:cNvPr>
            <p:cNvGrpSpPr/>
            <p:nvPr/>
          </p:nvGrpSpPr>
          <p:grpSpPr>
            <a:xfrm>
              <a:off x="3062950" y="1024503"/>
              <a:ext cx="8744374" cy="5520306"/>
              <a:chOff x="2898358" y="1024503"/>
              <a:chExt cx="8744374" cy="5520306"/>
            </a:xfrm>
          </p:grpSpPr>
          <p:grpSp>
            <p:nvGrpSpPr>
              <p:cNvPr id="23" name="Group 22">
                <a:extLst>
                  <a:ext uri="{FF2B5EF4-FFF2-40B4-BE49-F238E27FC236}">
                    <a16:creationId xmlns:a16="http://schemas.microsoft.com/office/drawing/2014/main" id="{52D73A65-8EFE-FB73-48CF-9717040AA27C}"/>
                  </a:ext>
                </a:extLst>
              </p:cNvPr>
              <p:cNvGrpSpPr/>
              <p:nvPr/>
            </p:nvGrpSpPr>
            <p:grpSpPr>
              <a:xfrm>
                <a:off x="2898358" y="1024503"/>
                <a:ext cx="8744374" cy="5520306"/>
                <a:chOff x="2898358" y="1024503"/>
                <a:chExt cx="8744374" cy="5520306"/>
              </a:xfrm>
            </p:grpSpPr>
            <p:pic>
              <p:nvPicPr>
                <p:cNvPr id="14" name="Picture 13" descr="A close-up of a graph&#10;&#10;Description automatically generated">
                  <a:extLst>
                    <a:ext uri="{FF2B5EF4-FFF2-40B4-BE49-F238E27FC236}">
                      <a16:creationId xmlns:a16="http://schemas.microsoft.com/office/drawing/2014/main" id="{3A3FCD1B-E830-9544-B19C-C7FA85607C04}"/>
                    </a:ext>
                  </a:extLst>
                </p:cNvPr>
                <p:cNvPicPr>
                  <a:picLocks noChangeAspect="1"/>
                </p:cNvPicPr>
                <p:nvPr/>
              </p:nvPicPr>
              <p:blipFill rotWithShape="1">
                <a:blip r:embed="rId5">
                  <a:extLst>
                    <a:ext uri="{28A0092B-C50C-407E-A947-70E740481C1C}">
                      <a14:useLocalDpi xmlns:a14="http://schemas.microsoft.com/office/drawing/2010/main" val="0"/>
                    </a:ext>
                  </a:extLst>
                </a:blip>
                <a:srcRect l="8474" t="5753" r="7320"/>
                <a:stretch/>
              </p:blipFill>
              <p:spPr>
                <a:xfrm>
                  <a:off x="2898358" y="1500831"/>
                  <a:ext cx="8744374" cy="5043978"/>
                </a:xfrm>
                <a:prstGeom prst="rect">
                  <a:avLst/>
                </a:prstGeom>
              </p:spPr>
            </p:pic>
            <p:cxnSp>
              <p:nvCxnSpPr>
                <p:cNvPr id="19" name="Straight Arrow Connector 18">
                  <a:extLst>
                    <a:ext uri="{FF2B5EF4-FFF2-40B4-BE49-F238E27FC236}">
                      <a16:creationId xmlns:a16="http://schemas.microsoft.com/office/drawing/2014/main" id="{93F28A5F-7C8D-4656-9B0D-AF969F779AB0}"/>
                    </a:ext>
                  </a:extLst>
                </p:cNvPr>
                <p:cNvCxnSpPr>
                  <a:cxnSpLocks/>
                </p:cNvCxnSpPr>
                <p:nvPr/>
              </p:nvCxnSpPr>
              <p:spPr>
                <a:xfrm>
                  <a:off x="5156200" y="1070223"/>
                  <a:ext cx="0" cy="4306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950788D-4785-5E06-2D8E-8BD5382D9402}"/>
                    </a:ext>
                  </a:extLst>
                </p:cNvPr>
                <p:cNvCxnSpPr>
                  <a:cxnSpLocks/>
                </p:cNvCxnSpPr>
                <p:nvPr/>
              </p:nvCxnSpPr>
              <p:spPr>
                <a:xfrm>
                  <a:off x="8483600" y="1024503"/>
                  <a:ext cx="0" cy="4306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2B8BF9-E451-DD58-C883-DF39130DF892}"/>
                    </a:ext>
                  </a:extLst>
                </p:cNvPr>
                <p:cNvCxnSpPr>
                  <a:cxnSpLocks/>
                </p:cNvCxnSpPr>
                <p:nvPr/>
              </p:nvCxnSpPr>
              <p:spPr>
                <a:xfrm>
                  <a:off x="10281920" y="1024503"/>
                  <a:ext cx="0" cy="4306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03693-A73B-2EBD-6F32-4F9A58FDF4A9}"/>
                    </a:ext>
                  </a:extLst>
                </p:cNvPr>
                <p:cNvCxnSpPr>
                  <a:cxnSpLocks/>
                </p:cNvCxnSpPr>
                <p:nvPr/>
              </p:nvCxnSpPr>
              <p:spPr>
                <a:xfrm>
                  <a:off x="9306560" y="1024503"/>
                  <a:ext cx="0" cy="4306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FBA18446-1765-3281-BDDC-6BFBE6CD30C4}"/>
                  </a:ext>
                </a:extLst>
              </p:cNvPr>
              <p:cNvCxnSpPr/>
              <p:nvPr/>
            </p:nvCxnSpPr>
            <p:spPr>
              <a:xfrm>
                <a:off x="3369564" y="5161788"/>
                <a:ext cx="8028432"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58E1C6B6-129E-D6A1-4393-CBECDB1A9032}"/>
                </a:ext>
              </a:extLst>
            </p:cNvPr>
            <p:cNvSpPr/>
            <p:nvPr/>
          </p:nvSpPr>
          <p:spPr>
            <a:xfrm>
              <a:off x="3084729" y="4407708"/>
              <a:ext cx="165100" cy="165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76907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Neural Manifold</a:t>
            </a:r>
            <a:endParaRPr lang="en-US" sz="5400" dirty="0">
              <a:latin typeface="Helvetica"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15326469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1099545" y="486024"/>
            <a:ext cx="999291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rPr>
              <a:t>Neural trajectory of parallel spike trains</a:t>
            </a:r>
          </a:p>
        </p:txBody>
      </p:sp>
      <p:graphicFrame>
        <p:nvGraphicFramePr>
          <p:cNvPr id="4" name="Table 3">
            <a:extLst>
              <a:ext uri="{FF2B5EF4-FFF2-40B4-BE49-F238E27FC236}">
                <a16:creationId xmlns:a16="http://schemas.microsoft.com/office/drawing/2014/main" id="{F948C42D-1D10-E4FE-9B29-0F06172CB43D}"/>
              </a:ext>
            </a:extLst>
          </p:cNvPr>
          <p:cNvGraphicFramePr>
            <a:graphicFrameLocks noGrp="1"/>
          </p:cNvGraphicFramePr>
          <p:nvPr>
            <p:extLst>
              <p:ext uri="{D42A27DB-BD31-4B8C-83A1-F6EECF244321}">
                <p14:modId xmlns:p14="http://schemas.microsoft.com/office/powerpoint/2010/main" val="2103206829"/>
              </p:ext>
            </p:extLst>
          </p:nvPr>
        </p:nvGraphicFramePr>
        <p:xfrm>
          <a:off x="1733923" y="4260520"/>
          <a:ext cx="5121840" cy="741680"/>
        </p:xfrm>
        <a:graphic>
          <a:graphicData uri="http://schemas.openxmlformats.org/drawingml/2006/table">
            <a:tbl>
              <a:tblPr firstRow="1" bandRow="1">
                <a:tableStyleId>{5940675A-B579-460E-94D1-54222C63F5DA}</a:tableStyleId>
              </a:tblPr>
              <a:tblGrid>
                <a:gridCol w="640230">
                  <a:extLst>
                    <a:ext uri="{9D8B030D-6E8A-4147-A177-3AD203B41FA5}">
                      <a16:colId xmlns:a16="http://schemas.microsoft.com/office/drawing/2014/main" val="4131678085"/>
                    </a:ext>
                  </a:extLst>
                </a:gridCol>
                <a:gridCol w="640230">
                  <a:extLst>
                    <a:ext uri="{9D8B030D-6E8A-4147-A177-3AD203B41FA5}">
                      <a16:colId xmlns:a16="http://schemas.microsoft.com/office/drawing/2014/main" val="2997591851"/>
                    </a:ext>
                  </a:extLst>
                </a:gridCol>
                <a:gridCol w="640230">
                  <a:extLst>
                    <a:ext uri="{9D8B030D-6E8A-4147-A177-3AD203B41FA5}">
                      <a16:colId xmlns:a16="http://schemas.microsoft.com/office/drawing/2014/main" val="3030285426"/>
                    </a:ext>
                  </a:extLst>
                </a:gridCol>
                <a:gridCol w="640230">
                  <a:extLst>
                    <a:ext uri="{9D8B030D-6E8A-4147-A177-3AD203B41FA5}">
                      <a16:colId xmlns:a16="http://schemas.microsoft.com/office/drawing/2014/main" val="1876084696"/>
                    </a:ext>
                  </a:extLst>
                </a:gridCol>
                <a:gridCol w="640230">
                  <a:extLst>
                    <a:ext uri="{9D8B030D-6E8A-4147-A177-3AD203B41FA5}">
                      <a16:colId xmlns:a16="http://schemas.microsoft.com/office/drawing/2014/main" val="4068631761"/>
                    </a:ext>
                  </a:extLst>
                </a:gridCol>
                <a:gridCol w="640230">
                  <a:extLst>
                    <a:ext uri="{9D8B030D-6E8A-4147-A177-3AD203B41FA5}">
                      <a16:colId xmlns:a16="http://schemas.microsoft.com/office/drawing/2014/main" val="1876060344"/>
                    </a:ext>
                  </a:extLst>
                </a:gridCol>
                <a:gridCol w="640230">
                  <a:extLst>
                    <a:ext uri="{9D8B030D-6E8A-4147-A177-3AD203B41FA5}">
                      <a16:colId xmlns:a16="http://schemas.microsoft.com/office/drawing/2014/main" val="781775190"/>
                    </a:ext>
                  </a:extLst>
                </a:gridCol>
                <a:gridCol w="640230">
                  <a:extLst>
                    <a:ext uri="{9D8B030D-6E8A-4147-A177-3AD203B41FA5}">
                      <a16:colId xmlns:a16="http://schemas.microsoft.com/office/drawing/2014/main" val="762809804"/>
                    </a:ext>
                  </a:extLst>
                </a:gridCol>
              </a:tblGrid>
              <a:tr h="370840">
                <a:tc>
                  <a:txBody>
                    <a:bodyPr/>
                    <a:lstStyle/>
                    <a:p>
                      <a:pPr algn="ctr"/>
                      <a:r>
                        <a:rPr lang="en-US" sz="1400" dirty="0">
                          <a:solidFill>
                            <a:schemeClr val="bg1"/>
                          </a:solidFill>
                          <a:latin typeface="Helvetica" panose="020B0500000000000000" pitchFamily="34" charset="0"/>
                        </a:rPr>
                        <a:t>0.02</a:t>
                      </a:r>
                    </a:p>
                  </a:txBody>
                  <a:tcPr>
                    <a:solidFill>
                      <a:schemeClr val="bg1">
                        <a:lumMod val="75000"/>
                      </a:schemeClr>
                    </a:solidFill>
                  </a:tcPr>
                </a:tc>
                <a:tc>
                  <a:txBody>
                    <a:bodyPr/>
                    <a:lstStyle/>
                    <a:p>
                      <a:pPr algn="ctr"/>
                      <a:r>
                        <a:rPr lang="en-US" sz="1400" dirty="0">
                          <a:solidFill>
                            <a:schemeClr val="bg1"/>
                          </a:solidFill>
                          <a:latin typeface="Helvetica" panose="020B0500000000000000" pitchFamily="34" charset="0"/>
                        </a:rPr>
                        <a:t>0.04</a:t>
                      </a:r>
                    </a:p>
                  </a:txBody>
                  <a:tcPr>
                    <a:solidFill>
                      <a:schemeClr val="bg1">
                        <a:lumMod val="50000"/>
                      </a:schemeClr>
                    </a:solidFill>
                  </a:tcPr>
                </a:tc>
                <a:tc>
                  <a:txBody>
                    <a:bodyPr/>
                    <a:lstStyle/>
                    <a:p>
                      <a:pPr algn="ctr"/>
                      <a:r>
                        <a:rPr lang="en-US" sz="1400" dirty="0">
                          <a:solidFill>
                            <a:schemeClr val="bg1"/>
                          </a:solidFill>
                          <a:latin typeface="Helvetica" panose="020B0500000000000000" pitchFamily="34" charset="0"/>
                        </a:rPr>
                        <a:t>0.06</a:t>
                      </a:r>
                    </a:p>
                  </a:txBody>
                  <a:tcPr>
                    <a:solidFill>
                      <a:schemeClr val="tx1">
                        <a:lumMod val="65000"/>
                        <a:lumOff val="35000"/>
                      </a:schemeClr>
                    </a:solidFill>
                  </a:tcPr>
                </a:tc>
                <a:tc>
                  <a:txBody>
                    <a:bodyPr/>
                    <a:lstStyle/>
                    <a:p>
                      <a:pPr algn="ctr"/>
                      <a:r>
                        <a:rPr lang="en-US" sz="1400" dirty="0">
                          <a:solidFill>
                            <a:schemeClr val="bg1"/>
                          </a:solidFill>
                          <a:latin typeface="Helvetica" panose="020B0500000000000000" pitchFamily="34" charset="0"/>
                        </a:rPr>
                        <a:t>0.08</a:t>
                      </a:r>
                    </a:p>
                  </a:txBody>
                  <a:tcPr>
                    <a:solidFill>
                      <a:schemeClr val="tx1">
                        <a:lumMod val="75000"/>
                        <a:lumOff val="25000"/>
                      </a:schemeClr>
                    </a:solidFill>
                  </a:tcPr>
                </a:tc>
                <a:tc>
                  <a:txBody>
                    <a:bodyPr/>
                    <a:lstStyle/>
                    <a:p>
                      <a:pPr algn="ctr"/>
                      <a:r>
                        <a:rPr lang="en-US" sz="1400" dirty="0">
                          <a:solidFill>
                            <a:schemeClr val="bg1"/>
                          </a:solidFill>
                          <a:latin typeface="Helvetica" panose="020B0500000000000000" pitchFamily="34" charset="0"/>
                        </a:rPr>
                        <a:t>0.1</a:t>
                      </a:r>
                    </a:p>
                  </a:txBody>
                  <a:tcPr>
                    <a:solidFill>
                      <a:schemeClr val="tx1"/>
                    </a:solidFill>
                  </a:tcPr>
                </a:tc>
                <a:tc>
                  <a:txBody>
                    <a:bodyPr/>
                    <a:lstStyle/>
                    <a:p>
                      <a:pPr algn="ctr"/>
                      <a:r>
                        <a:rPr lang="en-US" sz="1400" dirty="0">
                          <a:solidFill>
                            <a:schemeClr val="bg1"/>
                          </a:solidFill>
                          <a:latin typeface="Helvetica" panose="020B0500000000000000" pitchFamily="34" charset="0"/>
                        </a:rPr>
                        <a:t>0.06</a:t>
                      </a:r>
                    </a:p>
                  </a:txBody>
                  <a:tcPr>
                    <a:solidFill>
                      <a:schemeClr val="tx1">
                        <a:lumMod val="65000"/>
                        <a:lumOff val="35000"/>
                      </a:schemeClr>
                    </a:solidFill>
                  </a:tcPr>
                </a:tc>
                <a:tc>
                  <a:txBody>
                    <a:bodyPr/>
                    <a:lstStyle/>
                    <a:p>
                      <a:pPr algn="ctr"/>
                      <a:r>
                        <a:rPr lang="en-US" sz="1400" dirty="0">
                          <a:solidFill>
                            <a:schemeClr val="tx1"/>
                          </a:solidFill>
                          <a:latin typeface="Helvetica" panose="020B0500000000000000"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Helvetica" panose="020B0500000000000000" pitchFamily="34" charset="0"/>
                        </a:rPr>
                        <a:t>0.02</a:t>
                      </a:r>
                    </a:p>
                  </a:txBody>
                  <a:tcPr>
                    <a:solidFill>
                      <a:schemeClr val="bg1">
                        <a:lumMod val="75000"/>
                      </a:schemeClr>
                    </a:solidFill>
                  </a:tcPr>
                </a:tc>
                <a:extLst>
                  <a:ext uri="{0D108BD9-81ED-4DB2-BD59-A6C34878D82A}">
                    <a16:rowId xmlns:a16="http://schemas.microsoft.com/office/drawing/2014/main" val="747811360"/>
                  </a:ext>
                </a:extLst>
              </a:tr>
              <a:tr h="370840">
                <a:tc>
                  <a:txBody>
                    <a:bodyPr/>
                    <a:lstStyle/>
                    <a:p>
                      <a:pPr algn="ctr"/>
                      <a:r>
                        <a:rPr lang="en-US" sz="1400" dirty="0">
                          <a:solidFill>
                            <a:schemeClr val="bg1"/>
                          </a:solidFill>
                          <a:latin typeface="Helvetica" panose="020B0500000000000000" pitchFamily="34" charset="0"/>
                        </a:rPr>
                        <a:t>0.02</a:t>
                      </a:r>
                    </a:p>
                  </a:txBody>
                  <a:tcPr>
                    <a:solidFill>
                      <a:schemeClr val="bg1">
                        <a:lumMod val="75000"/>
                      </a:schemeClr>
                    </a:solidFill>
                  </a:tcPr>
                </a:tc>
                <a:tc>
                  <a:txBody>
                    <a:bodyPr/>
                    <a:lstStyle/>
                    <a:p>
                      <a:pPr algn="ctr"/>
                      <a:r>
                        <a:rPr lang="en-US" sz="1400" dirty="0">
                          <a:solidFill>
                            <a:schemeClr val="bg1"/>
                          </a:solidFill>
                          <a:latin typeface="Helvetica" panose="020B0500000000000000" pitchFamily="34" charset="0"/>
                        </a:rPr>
                        <a:t>0.02</a:t>
                      </a:r>
                    </a:p>
                  </a:txBody>
                  <a:tcPr>
                    <a:solidFill>
                      <a:schemeClr val="bg1">
                        <a:lumMod val="75000"/>
                      </a:schemeClr>
                    </a:solidFill>
                  </a:tcPr>
                </a:tc>
                <a:tc>
                  <a:txBody>
                    <a:bodyPr/>
                    <a:lstStyle/>
                    <a:p>
                      <a:pPr algn="ctr"/>
                      <a:r>
                        <a:rPr lang="en-US" sz="1400" dirty="0">
                          <a:solidFill>
                            <a:schemeClr val="bg1"/>
                          </a:solidFill>
                          <a:latin typeface="Helvetica" panose="020B0500000000000000" pitchFamily="34" charset="0"/>
                        </a:rPr>
                        <a:t>0.04</a:t>
                      </a:r>
                    </a:p>
                  </a:txBody>
                  <a:tcPr>
                    <a:solidFill>
                      <a:schemeClr val="bg1">
                        <a:lumMod val="50000"/>
                      </a:schemeClr>
                    </a:solidFill>
                  </a:tcPr>
                </a:tc>
                <a:tc>
                  <a:txBody>
                    <a:bodyPr/>
                    <a:lstStyle/>
                    <a:p>
                      <a:pPr algn="ctr"/>
                      <a:r>
                        <a:rPr lang="en-US" sz="1400" dirty="0">
                          <a:solidFill>
                            <a:schemeClr val="bg1"/>
                          </a:solidFill>
                          <a:latin typeface="Helvetica" panose="020B0500000000000000" pitchFamily="34" charset="0"/>
                        </a:rPr>
                        <a:t>0.04</a:t>
                      </a:r>
                    </a:p>
                  </a:txBody>
                  <a:tcPr>
                    <a:solidFill>
                      <a:schemeClr val="bg1">
                        <a:lumMod val="50000"/>
                      </a:schemeClr>
                    </a:solidFill>
                  </a:tcPr>
                </a:tc>
                <a:tc>
                  <a:txBody>
                    <a:bodyPr/>
                    <a:lstStyle/>
                    <a:p>
                      <a:pPr algn="ctr"/>
                      <a:r>
                        <a:rPr lang="en-US" sz="1400" dirty="0">
                          <a:solidFill>
                            <a:schemeClr val="bg1"/>
                          </a:solidFill>
                          <a:latin typeface="Helvetica" panose="020B0500000000000000" pitchFamily="34" charset="0"/>
                        </a:rPr>
                        <a:t>0.08</a:t>
                      </a:r>
                    </a:p>
                  </a:txBody>
                  <a:tcPr>
                    <a:solidFill>
                      <a:schemeClr val="tx1">
                        <a:lumMod val="65000"/>
                        <a:lumOff val="35000"/>
                      </a:schemeClr>
                    </a:solidFill>
                  </a:tcPr>
                </a:tc>
                <a:tc>
                  <a:txBody>
                    <a:bodyPr/>
                    <a:lstStyle/>
                    <a:p>
                      <a:pPr algn="ctr"/>
                      <a:r>
                        <a:rPr lang="en-US" sz="1400" dirty="0">
                          <a:solidFill>
                            <a:schemeClr val="bg1"/>
                          </a:solidFill>
                          <a:latin typeface="Helvetica" panose="020B0500000000000000" pitchFamily="34" charset="0"/>
                        </a:rPr>
                        <a:t>0.01</a:t>
                      </a:r>
                    </a:p>
                  </a:txBody>
                  <a:tcPr>
                    <a:solidFill>
                      <a:schemeClr val="tx1"/>
                    </a:solidFill>
                  </a:tcPr>
                </a:tc>
                <a:tc>
                  <a:txBody>
                    <a:bodyPr/>
                    <a:lstStyle/>
                    <a:p>
                      <a:pPr algn="ctr"/>
                      <a:r>
                        <a:rPr lang="en-US" sz="1400" dirty="0">
                          <a:solidFill>
                            <a:schemeClr val="tx1"/>
                          </a:solidFill>
                          <a:latin typeface="Helvetica" panose="020B0500000000000000" pitchFamily="34" charset="0"/>
                        </a:rPr>
                        <a:t>…</a:t>
                      </a:r>
                    </a:p>
                  </a:txBody>
                  <a:tcPr/>
                </a:tc>
                <a:tc>
                  <a:txBody>
                    <a:bodyPr/>
                    <a:lstStyle/>
                    <a:p>
                      <a:pPr algn="ctr"/>
                      <a:r>
                        <a:rPr lang="en-US" sz="1400" dirty="0">
                          <a:solidFill>
                            <a:schemeClr val="bg1"/>
                          </a:solidFill>
                          <a:latin typeface="Helvetica" panose="020B0500000000000000" pitchFamily="34" charset="0"/>
                        </a:rPr>
                        <a:t>0.06</a:t>
                      </a:r>
                    </a:p>
                  </a:txBody>
                  <a:tcPr>
                    <a:solidFill>
                      <a:schemeClr val="tx1">
                        <a:lumMod val="50000"/>
                        <a:lumOff val="50000"/>
                      </a:schemeClr>
                    </a:solidFill>
                  </a:tcPr>
                </a:tc>
                <a:extLst>
                  <a:ext uri="{0D108BD9-81ED-4DB2-BD59-A6C34878D82A}">
                    <a16:rowId xmlns:a16="http://schemas.microsoft.com/office/drawing/2014/main" val="1010175872"/>
                  </a:ext>
                </a:extLst>
              </a:tr>
            </a:tbl>
          </a:graphicData>
        </a:graphic>
      </p:graphicFrame>
      <p:cxnSp>
        <p:nvCxnSpPr>
          <p:cNvPr id="6" name="Straight Arrow Connector 5">
            <a:extLst>
              <a:ext uri="{FF2B5EF4-FFF2-40B4-BE49-F238E27FC236}">
                <a16:creationId xmlns:a16="http://schemas.microsoft.com/office/drawing/2014/main" id="{3CBC3062-E95C-81A5-61D6-360E1CE0C09B}"/>
              </a:ext>
            </a:extLst>
          </p:cNvPr>
          <p:cNvCxnSpPr>
            <a:cxnSpLocks/>
          </p:cNvCxnSpPr>
          <p:nvPr/>
        </p:nvCxnSpPr>
        <p:spPr>
          <a:xfrm flipV="1">
            <a:off x="1613750" y="2548815"/>
            <a:ext cx="0" cy="8425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CE2EB3F-D665-CD35-A097-24AA73B20A6A}"/>
              </a:ext>
            </a:extLst>
          </p:cNvPr>
          <p:cNvCxnSpPr>
            <a:cxnSpLocks/>
          </p:cNvCxnSpPr>
          <p:nvPr/>
        </p:nvCxnSpPr>
        <p:spPr>
          <a:xfrm rot="5400000" flipV="1">
            <a:off x="2021569" y="2972499"/>
            <a:ext cx="0" cy="8425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D80EA4A-17A7-1190-329F-C68E7711117A}"/>
              </a:ext>
            </a:extLst>
          </p:cNvPr>
          <p:cNvSpPr txBox="1"/>
          <p:nvPr/>
        </p:nvSpPr>
        <p:spPr>
          <a:xfrm>
            <a:off x="1659209" y="3436421"/>
            <a:ext cx="697627" cy="369332"/>
          </a:xfrm>
          <a:prstGeom prst="rect">
            <a:avLst/>
          </a:prstGeom>
          <a:noFill/>
        </p:spPr>
        <p:txBody>
          <a:bodyPr wrap="none" rtlCol="0">
            <a:spAutoFit/>
          </a:bodyPr>
          <a:lstStyle/>
          <a:p>
            <a:r>
              <a:rPr lang="en-US" dirty="0">
                <a:latin typeface="Helvetica" panose="020B0500000000000000" pitchFamily="34" charset="0"/>
              </a:rPr>
              <a:t>Time</a:t>
            </a:r>
          </a:p>
        </p:txBody>
      </p:sp>
      <p:sp>
        <p:nvSpPr>
          <p:cNvPr id="11" name="TextBox 10">
            <a:extLst>
              <a:ext uri="{FF2B5EF4-FFF2-40B4-BE49-F238E27FC236}">
                <a16:creationId xmlns:a16="http://schemas.microsoft.com/office/drawing/2014/main" id="{EA340D44-D0B5-8E80-B0A7-450380FF54EC}"/>
              </a:ext>
            </a:extLst>
          </p:cNvPr>
          <p:cNvSpPr txBox="1"/>
          <p:nvPr/>
        </p:nvSpPr>
        <p:spPr>
          <a:xfrm rot="16200000">
            <a:off x="898357" y="2823242"/>
            <a:ext cx="941283" cy="369332"/>
          </a:xfrm>
          <a:prstGeom prst="rect">
            <a:avLst/>
          </a:prstGeom>
          <a:noFill/>
        </p:spPr>
        <p:txBody>
          <a:bodyPr wrap="none" rtlCol="0">
            <a:spAutoFit/>
          </a:bodyPr>
          <a:lstStyle/>
          <a:p>
            <a:r>
              <a:rPr lang="en-US" dirty="0">
                <a:latin typeface="Helvetica" panose="020B0500000000000000" pitchFamily="34" charset="0"/>
              </a:rPr>
              <a:t>Neuron</a:t>
            </a:r>
          </a:p>
        </p:txBody>
      </p:sp>
      <p:graphicFrame>
        <p:nvGraphicFramePr>
          <p:cNvPr id="44" name="Table 43">
            <a:extLst>
              <a:ext uri="{FF2B5EF4-FFF2-40B4-BE49-F238E27FC236}">
                <a16:creationId xmlns:a16="http://schemas.microsoft.com/office/drawing/2014/main" id="{60BC2E3F-6335-4E9B-2F34-A2D9FD06FB13}"/>
              </a:ext>
            </a:extLst>
          </p:cNvPr>
          <p:cNvGraphicFramePr>
            <a:graphicFrameLocks noGrp="1"/>
          </p:cNvGraphicFramePr>
          <p:nvPr>
            <p:extLst>
              <p:ext uri="{D42A27DB-BD31-4B8C-83A1-F6EECF244321}">
                <p14:modId xmlns:p14="http://schemas.microsoft.com/office/powerpoint/2010/main" val="4262619333"/>
              </p:ext>
            </p:extLst>
          </p:nvPr>
        </p:nvGraphicFramePr>
        <p:xfrm>
          <a:off x="1733923" y="2529530"/>
          <a:ext cx="5121840" cy="741680"/>
        </p:xfrm>
        <a:graphic>
          <a:graphicData uri="http://schemas.openxmlformats.org/drawingml/2006/table">
            <a:tbl>
              <a:tblPr firstRow="1" bandRow="1">
                <a:tableStyleId>{5940675A-B579-460E-94D1-54222C63F5DA}</a:tableStyleId>
              </a:tblPr>
              <a:tblGrid>
                <a:gridCol w="640230">
                  <a:extLst>
                    <a:ext uri="{9D8B030D-6E8A-4147-A177-3AD203B41FA5}">
                      <a16:colId xmlns:a16="http://schemas.microsoft.com/office/drawing/2014/main" val="4131678085"/>
                    </a:ext>
                  </a:extLst>
                </a:gridCol>
                <a:gridCol w="640230">
                  <a:extLst>
                    <a:ext uri="{9D8B030D-6E8A-4147-A177-3AD203B41FA5}">
                      <a16:colId xmlns:a16="http://schemas.microsoft.com/office/drawing/2014/main" val="2997591851"/>
                    </a:ext>
                  </a:extLst>
                </a:gridCol>
                <a:gridCol w="640230">
                  <a:extLst>
                    <a:ext uri="{9D8B030D-6E8A-4147-A177-3AD203B41FA5}">
                      <a16:colId xmlns:a16="http://schemas.microsoft.com/office/drawing/2014/main" val="3030285426"/>
                    </a:ext>
                  </a:extLst>
                </a:gridCol>
                <a:gridCol w="640230">
                  <a:extLst>
                    <a:ext uri="{9D8B030D-6E8A-4147-A177-3AD203B41FA5}">
                      <a16:colId xmlns:a16="http://schemas.microsoft.com/office/drawing/2014/main" val="1876084696"/>
                    </a:ext>
                  </a:extLst>
                </a:gridCol>
                <a:gridCol w="640230">
                  <a:extLst>
                    <a:ext uri="{9D8B030D-6E8A-4147-A177-3AD203B41FA5}">
                      <a16:colId xmlns:a16="http://schemas.microsoft.com/office/drawing/2014/main" val="4068631761"/>
                    </a:ext>
                  </a:extLst>
                </a:gridCol>
                <a:gridCol w="640230">
                  <a:extLst>
                    <a:ext uri="{9D8B030D-6E8A-4147-A177-3AD203B41FA5}">
                      <a16:colId xmlns:a16="http://schemas.microsoft.com/office/drawing/2014/main" val="1876060344"/>
                    </a:ext>
                  </a:extLst>
                </a:gridCol>
                <a:gridCol w="640230">
                  <a:extLst>
                    <a:ext uri="{9D8B030D-6E8A-4147-A177-3AD203B41FA5}">
                      <a16:colId xmlns:a16="http://schemas.microsoft.com/office/drawing/2014/main" val="781775190"/>
                    </a:ext>
                  </a:extLst>
                </a:gridCol>
                <a:gridCol w="640230">
                  <a:extLst>
                    <a:ext uri="{9D8B030D-6E8A-4147-A177-3AD203B41FA5}">
                      <a16:colId xmlns:a16="http://schemas.microsoft.com/office/drawing/2014/main" val="762809804"/>
                    </a:ext>
                  </a:extLst>
                </a:gridCol>
              </a:tblGrid>
              <a:tr h="370840">
                <a:tc>
                  <a:txBody>
                    <a:bodyPr/>
                    <a:lstStyle/>
                    <a:p>
                      <a:pPr algn="ctr"/>
                      <a:r>
                        <a:rPr lang="en-US" sz="1400" dirty="0"/>
                        <a:t>|</a:t>
                      </a:r>
                    </a:p>
                  </a:txBody>
                  <a:tcPr>
                    <a:solidFill>
                      <a:schemeClr val="bg1"/>
                    </a:solidFill>
                  </a:tcPr>
                </a:tc>
                <a:tc>
                  <a:txBody>
                    <a:bodyPr/>
                    <a:lstStyle/>
                    <a:p>
                      <a:pPr algn="ctr"/>
                      <a:r>
                        <a:rPr lang="en-US" sz="1400" dirty="0"/>
                        <a:t>||</a:t>
                      </a:r>
                    </a:p>
                  </a:txBody>
                  <a:tcPr>
                    <a:solidFill>
                      <a:schemeClr val="bg1"/>
                    </a:solidFill>
                  </a:tcPr>
                </a:tc>
                <a:tc>
                  <a:txBody>
                    <a:bodyPr/>
                    <a:lstStyle/>
                    <a:p>
                      <a:pPr algn="ctr"/>
                      <a:r>
                        <a:rPr lang="en-US" sz="1400" dirty="0"/>
                        <a:t>|||</a:t>
                      </a:r>
                    </a:p>
                  </a:txBody>
                  <a:tcPr>
                    <a:solidFill>
                      <a:schemeClr val="bg1"/>
                    </a:solidFill>
                  </a:tcPr>
                </a:tc>
                <a:tc>
                  <a:txBody>
                    <a:bodyPr/>
                    <a:lstStyle/>
                    <a:p>
                      <a:pPr algn="ctr"/>
                      <a:r>
                        <a:rPr lang="en-US" sz="1400" dirty="0"/>
                        <a:t>||||</a:t>
                      </a:r>
                    </a:p>
                  </a:txBody>
                  <a:tcPr>
                    <a:solidFill>
                      <a:schemeClr val="bg1"/>
                    </a:solidFill>
                  </a:tcPr>
                </a:tc>
                <a:tc>
                  <a:txBody>
                    <a:bodyPr/>
                    <a:lstStyle/>
                    <a:p>
                      <a:pPr algn="ctr"/>
                      <a:r>
                        <a:rPr lang="en-US" sz="1400" dirty="0"/>
                        <a:t>|||||</a:t>
                      </a:r>
                    </a:p>
                  </a:txBody>
                  <a:tcPr>
                    <a:solidFill>
                      <a:schemeClr val="bg1"/>
                    </a:solidFill>
                  </a:tcPr>
                </a:tc>
                <a:tc>
                  <a:txBody>
                    <a:bodyPr/>
                    <a:lstStyle/>
                    <a:p>
                      <a:pPr algn="ctr"/>
                      <a:r>
                        <a:rPr lang="en-US" sz="1400" dirty="0"/>
                        <a:t>|||</a:t>
                      </a:r>
                    </a:p>
                  </a:txBody>
                  <a:tcPr>
                    <a:solidFill>
                      <a:schemeClr val="bg1"/>
                    </a:solidFill>
                  </a:tcPr>
                </a:tc>
                <a:tc>
                  <a:txBody>
                    <a:bodyPr/>
                    <a:lstStyle/>
                    <a:p>
                      <a:pPr algn="ctr"/>
                      <a:r>
                        <a:rPr lang="en-US" sz="1400" dirty="0"/>
                        <a:t>…</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txBody>
                  <a:tcPr>
                    <a:solidFill>
                      <a:schemeClr val="bg1"/>
                    </a:solidFill>
                  </a:tcPr>
                </a:tc>
                <a:extLst>
                  <a:ext uri="{0D108BD9-81ED-4DB2-BD59-A6C34878D82A}">
                    <a16:rowId xmlns:a16="http://schemas.microsoft.com/office/drawing/2014/main" val="747811360"/>
                  </a:ext>
                </a:extLst>
              </a:tr>
              <a:tr h="370840">
                <a:tc>
                  <a:txBody>
                    <a:bodyPr/>
                    <a:lstStyle/>
                    <a:p>
                      <a:pPr algn="ctr"/>
                      <a:r>
                        <a:rPr lang="en-US" sz="1400" dirty="0"/>
                        <a:t>|</a:t>
                      </a:r>
                    </a:p>
                  </a:txBody>
                  <a:tcPr>
                    <a:solidFill>
                      <a:schemeClr val="bg1"/>
                    </a:solidFill>
                  </a:tcPr>
                </a:tc>
                <a:tc>
                  <a:txBody>
                    <a:bodyPr/>
                    <a:lstStyle/>
                    <a:p>
                      <a:pPr algn="ctr"/>
                      <a:r>
                        <a:rPr lang="en-US" sz="1400" dirty="0"/>
                        <a:t>|</a:t>
                      </a:r>
                    </a:p>
                  </a:txBody>
                  <a:tcPr>
                    <a:solidFill>
                      <a:schemeClr val="bg1"/>
                    </a:solidFill>
                  </a:tcPr>
                </a:tc>
                <a:tc>
                  <a:txBody>
                    <a:bodyPr/>
                    <a:lstStyle/>
                    <a:p>
                      <a:pPr algn="ctr"/>
                      <a:r>
                        <a:rPr lang="en-US" sz="1400" dirty="0"/>
                        <a:t>||</a:t>
                      </a:r>
                    </a:p>
                  </a:txBody>
                  <a:tcPr>
                    <a:solidFill>
                      <a:schemeClr val="bg1"/>
                    </a:solidFill>
                  </a:tcPr>
                </a:tc>
                <a:tc>
                  <a:txBody>
                    <a:bodyPr/>
                    <a:lstStyle/>
                    <a:p>
                      <a:pPr algn="ctr"/>
                      <a:r>
                        <a:rPr lang="en-US" sz="1400" dirty="0"/>
                        <a:t>||</a:t>
                      </a:r>
                    </a:p>
                  </a:txBody>
                  <a:tcPr>
                    <a:solidFill>
                      <a:schemeClr val="bg1"/>
                    </a:solidFill>
                  </a:tcPr>
                </a:tc>
                <a:tc>
                  <a:txBody>
                    <a:bodyPr/>
                    <a:lstStyle/>
                    <a:p>
                      <a:pPr algn="ctr"/>
                      <a:r>
                        <a:rPr lang="en-US" sz="1400" dirty="0"/>
                        <a:t>||||</a:t>
                      </a:r>
                    </a:p>
                  </a:txBody>
                  <a:tcPr>
                    <a:solidFill>
                      <a:schemeClr val="bg1"/>
                    </a:solidFill>
                  </a:tcPr>
                </a:tc>
                <a:tc>
                  <a:txBody>
                    <a:bodyPr/>
                    <a:lstStyle/>
                    <a:p>
                      <a:pPr algn="ctr"/>
                      <a:r>
                        <a:rPr lang="en-US" sz="1400" dirty="0"/>
                        <a:t>|||||</a:t>
                      </a:r>
                    </a:p>
                  </a:txBody>
                  <a:tcPr>
                    <a:solidFill>
                      <a:schemeClr val="bg1"/>
                    </a:solidFill>
                  </a:tcPr>
                </a:tc>
                <a:tc>
                  <a:txBody>
                    <a:bodyPr/>
                    <a:lstStyle/>
                    <a:p>
                      <a:pPr algn="ctr"/>
                      <a:endParaRPr lang="en-US" sz="1400" dirty="0"/>
                    </a:p>
                  </a:txBody>
                  <a:tcPr>
                    <a:solidFill>
                      <a:schemeClr val="bg1"/>
                    </a:solidFill>
                  </a:tcPr>
                </a:tc>
                <a:tc>
                  <a:txBody>
                    <a:bodyPr/>
                    <a:lstStyle/>
                    <a:p>
                      <a:pPr algn="ctr"/>
                      <a:r>
                        <a:rPr lang="en-US" sz="1400" dirty="0"/>
                        <a:t>|||</a:t>
                      </a:r>
                    </a:p>
                  </a:txBody>
                  <a:tcPr>
                    <a:solidFill>
                      <a:schemeClr val="bg1"/>
                    </a:solidFill>
                  </a:tcPr>
                </a:tc>
                <a:extLst>
                  <a:ext uri="{0D108BD9-81ED-4DB2-BD59-A6C34878D82A}">
                    <a16:rowId xmlns:a16="http://schemas.microsoft.com/office/drawing/2014/main" val="1010175872"/>
                  </a:ext>
                </a:extLst>
              </a:tr>
            </a:tbl>
          </a:graphicData>
        </a:graphic>
      </p:graphicFrame>
      <p:grpSp>
        <p:nvGrpSpPr>
          <p:cNvPr id="49" name="Group 48">
            <a:extLst>
              <a:ext uri="{FF2B5EF4-FFF2-40B4-BE49-F238E27FC236}">
                <a16:creationId xmlns:a16="http://schemas.microsoft.com/office/drawing/2014/main" id="{86848E07-56BD-2042-F00F-1E45E1F326DA}"/>
              </a:ext>
            </a:extLst>
          </p:cNvPr>
          <p:cNvGrpSpPr/>
          <p:nvPr/>
        </p:nvGrpSpPr>
        <p:grpSpPr>
          <a:xfrm>
            <a:off x="7687438" y="2451293"/>
            <a:ext cx="3103830" cy="3132753"/>
            <a:chOff x="7687438" y="2451293"/>
            <a:chExt cx="3103830" cy="3132753"/>
          </a:xfrm>
        </p:grpSpPr>
        <p:grpSp>
          <p:nvGrpSpPr>
            <p:cNvPr id="14" name="Group 13">
              <a:extLst>
                <a:ext uri="{FF2B5EF4-FFF2-40B4-BE49-F238E27FC236}">
                  <a16:creationId xmlns:a16="http://schemas.microsoft.com/office/drawing/2014/main" id="{600411BA-39EE-5FC6-DE08-46105B3A2416}"/>
                </a:ext>
              </a:extLst>
            </p:cNvPr>
            <p:cNvGrpSpPr/>
            <p:nvPr/>
          </p:nvGrpSpPr>
          <p:grpSpPr>
            <a:xfrm>
              <a:off x="8220639" y="2451293"/>
              <a:ext cx="2570629" cy="2570628"/>
              <a:chOff x="7651565" y="4091975"/>
              <a:chExt cx="842533" cy="842533"/>
            </a:xfrm>
          </p:grpSpPr>
          <p:cxnSp>
            <p:nvCxnSpPr>
              <p:cNvPr id="12" name="Straight Arrow Connector 11">
                <a:extLst>
                  <a:ext uri="{FF2B5EF4-FFF2-40B4-BE49-F238E27FC236}">
                    <a16:creationId xmlns:a16="http://schemas.microsoft.com/office/drawing/2014/main" id="{ACF00651-1F0A-4D52-B892-48863271A123}"/>
                  </a:ext>
                </a:extLst>
              </p:cNvPr>
              <p:cNvCxnSpPr>
                <a:cxnSpLocks/>
              </p:cNvCxnSpPr>
              <p:nvPr/>
            </p:nvCxnSpPr>
            <p:spPr>
              <a:xfrm flipV="1">
                <a:off x="7676030" y="4091975"/>
                <a:ext cx="0" cy="8425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A4A5914-F9E0-FF38-88F0-25587B8F9B23}"/>
                  </a:ext>
                </a:extLst>
              </p:cNvPr>
              <p:cNvCxnSpPr>
                <a:cxnSpLocks/>
              </p:cNvCxnSpPr>
              <p:nvPr/>
            </p:nvCxnSpPr>
            <p:spPr>
              <a:xfrm rot="5400000" flipV="1">
                <a:off x="8072832" y="4487011"/>
                <a:ext cx="0" cy="8425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E508D4BC-0C18-1AFD-2C16-E4B6564E2ABC}"/>
                </a:ext>
              </a:extLst>
            </p:cNvPr>
            <p:cNvCxnSpPr>
              <a:cxnSpLocks/>
            </p:cNvCxnSpPr>
            <p:nvPr/>
          </p:nvCxnSpPr>
          <p:spPr>
            <a:xfrm>
              <a:off x="8696885" y="4945064"/>
              <a:ext cx="0" cy="80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173D33-A5EF-8462-41C7-271AB3D0279F}"/>
                </a:ext>
              </a:extLst>
            </p:cNvPr>
            <p:cNvCxnSpPr>
              <a:cxnSpLocks/>
            </p:cNvCxnSpPr>
            <p:nvPr/>
          </p:nvCxnSpPr>
          <p:spPr>
            <a:xfrm>
              <a:off x="9165992" y="4945064"/>
              <a:ext cx="0" cy="80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34BBF1-BE60-E4B7-72B5-260EC30BFD74}"/>
                </a:ext>
              </a:extLst>
            </p:cNvPr>
            <p:cNvCxnSpPr>
              <a:cxnSpLocks/>
            </p:cNvCxnSpPr>
            <p:nvPr/>
          </p:nvCxnSpPr>
          <p:spPr>
            <a:xfrm>
              <a:off x="9646205" y="4945064"/>
              <a:ext cx="0" cy="80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AB5EBB-5DC5-A0C8-9350-AD503C8853F1}"/>
                </a:ext>
              </a:extLst>
            </p:cNvPr>
            <p:cNvCxnSpPr>
              <a:cxnSpLocks/>
            </p:cNvCxnSpPr>
            <p:nvPr/>
          </p:nvCxnSpPr>
          <p:spPr>
            <a:xfrm>
              <a:off x="10104206" y="4945064"/>
              <a:ext cx="0" cy="80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2C3AB7B7-84F6-632A-B44F-709EDCA788E2}"/>
                </a:ext>
              </a:extLst>
            </p:cNvPr>
            <p:cNvGrpSpPr/>
            <p:nvPr/>
          </p:nvGrpSpPr>
          <p:grpSpPr>
            <a:xfrm rot="16200000">
              <a:off x="7498773" y="3783326"/>
              <a:ext cx="1495425" cy="80032"/>
              <a:chOff x="8370234" y="3924022"/>
              <a:chExt cx="1495425" cy="80032"/>
            </a:xfrm>
          </p:grpSpPr>
          <p:cxnSp>
            <p:nvCxnSpPr>
              <p:cNvPr id="23" name="Straight Connector 22">
                <a:extLst>
                  <a:ext uri="{FF2B5EF4-FFF2-40B4-BE49-F238E27FC236}">
                    <a16:creationId xmlns:a16="http://schemas.microsoft.com/office/drawing/2014/main" id="{70A71BAF-BEFF-26A7-9E61-399D6481220E}"/>
                  </a:ext>
                </a:extLst>
              </p:cNvPr>
              <p:cNvCxnSpPr>
                <a:cxnSpLocks/>
              </p:cNvCxnSpPr>
              <p:nvPr/>
            </p:nvCxnSpPr>
            <p:spPr>
              <a:xfrm>
                <a:off x="8370234" y="3924022"/>
                <a:ext cx="0" cy="80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B4F8F0E-5417-DAC9-AEB7-036389555E5D}"/>
                  </a:ext>
                </a:extLst>
              </p:cNvPr>
              <p:cNvCxnSpPr>
                <a:cxnSpLocks/>
              </p:cNvCxnSpPr>
              <p:nvPr/>
            </p:nvCxnSpPr>
            <p:spPr>
              <a:xfrm>
                <a:off x="8868709" y="3924022"/>
                <a:ext cx="0" cy="80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F02811-B46F-7EC5-7073-4754BD4311D1}"/>
                  </a:ext>
                </a:extLst>
              </p:cNvPr>
              <p:cNvCxnSpPr>
                <a:cxnSpLocks/>
              </p:cNvCxnSpPr>
              <p:nvPr/>
            </p:nvCxnSpPr>
            <p:spPr>
              <a:xfrm>
                <a:off x="9367184" y="3924022"/>
                <a:ext cx="0" cy="80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F325F50-28DD-0BB0-C1D0-7DE669E38FC4}"/>
                  </a:ext>
                </a:extLst>
              </p:cNvPr>
              <p:cNvCxnSpPr>
                <a:cxnSpLocks/>
              </p:cNvCxnSpPr>
              <p:nvPr/>
            </p:nvCxnSpPr>
            <p:spPr>
              <a:xfrm>
                <a:off x="9865659" y="3924022"/>
                <a:ext cx="0" cy="80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28FDD221-01CA-750C-B138-FF256AF46064}"/>
                </a:ext>
              </a:extLst>
            </p:cNvPr>
            <p:cNvSpPr/>
            <p:nvPr/>
          </p:nvSpPr>
          <p:spPr>
            <a:xfrm>
              <a:off x="9098757" y="4551254"/>
              <a:ext cx="134469" cy="13446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E86B153-E75A-5C04-A2FA-E974008F3374}"/>
                </a:ext>
              </a:extLst>
            </p:cNvPr>
            <p:cNvSpPr/>
            <p:nvPr/>
          </p:nvSpPr>
          <p:spPr>
            <a:xfrm>
              <a:off x="9555911" y="2706614"/>
              <a:ext cx="134469" cy="13446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753567F-026B-07B6-609A-EAD1FDA8DB52}"/>
                </a:ext>
              </a:extLst>
            </p:cNvPr>
            <p:cNvSpPr/>
            <p:nvPr/>
          </p:nvSpPr>
          <p:spPr>
            <a:xfrm>
              <a:off x="8655016" y="4553780"/>
              <a:ext cx="134469" cy="13446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5EA3846-EB66-E49F-53E0-DA2090D7E041}"/>
                </a:ext>
              </a:extLst>
            </p:cNvPr>
            <p:cNvSpPr txBox="1"/>
            <p:nvPr/>
          </p:nvSpPr>
          <p:spPr>
            <a:xfrm>
              <a:off x="8975457" y="5214714"/>
              <a:ext cx="1133644" cy="369332"/>
            </a:xfrm>
            <a:prstGeom prst="rect">
              <a:avLst/>
            </a:prstGeom>
            <a:noFill/>
          </p:spPr>
          <p:txBody>
            <a:bodyPr wrap="none" rtlCol="0">
              <a:spAutoFit/>
            </a:bodyPr>
            <a:lstStyle/>
            <a:p>
              <a:r>
                <a:rPr lang="en-US" dirty="0">
                  <a:latin typeface="Helvetica" panose="020B0500000000000000" pitchFamily="34" charset="0"/>
                </a:rPr>
                <a:t>Neuron 1</a:t>
              </a:r>
            </a:p>
          </p:txBody>
        </p:sp>
        <p:sp>
          <p:nvSpPr>
            <p:cNvPr id="36" name="TextBox 35">
              <a:extLst>
                <a:ext uri="{FF2B5EF4-FFF2-40B4-BE49-F238E27FC236}">
                  <a16:creationId xmlns:a16="http://schemas.microsoft.com/office/drawing/2014/main" id="{7BC99EF2-79CD-36A5-1052-74D58A666383}"/>
                </a:ext>
              </a:extLst>
            </p:cNvPr>
            <p:cNvSpPr txBox="1"/>
            <p:nvPr/>
          </p:nvSpPr>
          <p:spPr>
            <a:xfrm rot="16200000">
              <a:off x="7305282" y="3605452"/>
              <a:ext cx="1133644" cy="369332"/>
            </a:xfrm>
            <a:prstGeom prst="rect">
              <a:avLst/>
            </a:prstGeom>
            <a:noFill/>
          </p:spPr>
          <p:txBody>
            <a:bodyPr wrap="none" rtlCol="0">
              <a:spAutoFit/>
            </a:bodyPr>
            <a:lstStyle/>
            <a:p>
              <a:r>
                <a:rPr lang="en-US" dirty="0">
                  <a:latin typeface="Helvetica" panose="020B0500000000000000" pitchFamily="34" charset="0"/>
                </a:rPr>
                <a:t>Neuron 2</a:t>
              </a:r>
            </a:p>
          </p:txBody>
        </p:sp>
        <p:sp>
          <p:nvSpPr>
            <p:cNvPr id="37" name="Oval 36">
              <a:extLst>
                <a:ext uri="{FF2B5EF4-FFF2-40B4-BE49-F238E27FC236}">
                  <a16:creationId xmlns:a16="http://schemas.microsoft.com/office/drawing/2014/main" id="{D763E0BE-083A-9A1C-818E-95D4E8FE82EB}"/>
                </a:ext>
              </a:extLst>
            </p:cNvPr>
            <p:cNvSpPr/>
            <p:nvPr/>
          </p:nvSpPr>
          <p:spPr>
            <a:xfrm>
              <a:off x="9555911" y="4007581"/>
              <a:ext cx="134469" cy="13446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80E8FC1-1FF6-D4F5-B380-3B12043CA6E5}"/>
                </a:ext>
              </a:extLst>
            </p:cNvPr>
            <p:cNvSpPr/>
            <p:nvPr/>
          </p:nvSpPr>
          <p:spPr>
            <a:xfrm>
              <a:off x="10037663" y="3998626"/>
              <a:ext cx="134469" cy="13446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D6DD028-187B-D2FF-4AE5-6953601719CA}"/>
                </a:ext>
              </a:extLst>
            </p:cNvPr>
            <p:cNvSpPr/>
            <p:nvPr/>
          </p:nvSpPr>
          <p:spPr>
            <a:xfrm>
              <a:off x="10395707" y="3096377"/>
              <a:ext cx="134469" cy="13446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BC21507-65F1-2A2E-674C-ECEB466EBB1A}"/>
                </a:ext>
              </a:extLst>
            </p:cNvPr>
            <p:cNvSpPr/>
            <p:nvPr/>
          </p:nvSpPr>
          <p:spPr>
            <a:xfrm>
              <a:off x="8629650" y="3513948"/>
              <a:ext cx="134469" cy="13446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4A2F1C7-54AE-649C-33BE-1C5F58A599A4}"/>
                </a:ext>
              </a:extLst>
            </p:cNvPr>
            <p:cNvCxnSpPr>
              <a:cxnSpLocks/>
            </p:cNvCxnSpPr>
            <p:nvPr/>
          </p:nvCxnSpPr>
          <p:spPr>
            <a:xfrm>
              <a:off x="10573312" y="4942820"/>
              <a:ext cx="0" cy="80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reeform: Shape 44">
              <a:extLst>
                <a:ext uri="{FF2B5EF4-FFF2-40B4-BE49-F238E27FC236}">
                  <a16:creationId xmlns:a16="http://schemas.microsoft.com/office/drawing/2014/main" id="{7C6A83CF-5F08-D0DC-804F-D0CCA87D5F00}"/>
                </a:ext>
              </a:extLst>
            </p:cNvPr>
            <p:cNvSpPr/>
            <p:nvPr/>
          </p:nvSpPr>
          <p:spPr>
            <a:xfrm>
              <a:off x="8720417" y="2747013"/>
              <a:ext cx="1755875" cy="1942944"/>
            </a:xfrm>
            <a:custGeom>
              <a:avLst/>
              <a:gdLst>
                <a:gd name="connsiteX0" fmla="*/ 26895 w 1788461"/>
                <a:gd name="connsiteY0" fmla="*/ 1884764 h 1937866"/>
                <a:gd name="connsiteX1" fmla="*/ 410136 w 1788461"/>
                <a:gd name="connsiteY1" fmla="*/ 1891488 h 1937866"/>
                <a:gd name="connsiteX2" fmla="*/ 826995 w 1788461"/>
                <a:gd name="connsiteY2" fmla="*/ 1387223 h 1937866"/>
                <a:gd name="connsiteX3" fmla="*/ 1411942 w 1788461"/>
                <a:gd name="connsiteY3" fmla="*/ 1293094 h 1937866"/>
                <a:gd name="connsiteX4" fmla="*/ 1775012 w 1788461"/>
                <a:gd name="connsiteY4" fmla="*/ 452653 h 1937866"/>
                <a:gd name="connsiteX5" fmla="*/ 941295 w 1788461"/>
                <a:gd name="connsiteY5" fmla="*/ 8900 h 1937866"/>
                <a:gd name="connsiteX6" fmla="*/ 0 w 1788461"/>
                <a:gd name="connsiteY6" fmla="*/ 835894 h 1937866"/>
                <a:gd name="connsiteX0" fmla="*/ 26895 w 1788339"/>
                <a:gd name="connsiteY0" fmla="*/ 1884764 h 1942210"/>
                <a:gd name="connsiteX1" fmla="*/ 410136 w 1788339"/>
                <a:gd name="connsiteY1" fmla="*/ 1891488 h 1942210"/>
                <a:gd name="connsiteX2" fmla="*/ 847166 w 1788339"/>
                <a:gd name="connsiteY2" fmla="*/ 1326711 h 1942210"/>
                <a:gd name="connsiteX3" fmla="*/ 1411942 w 1788339"/>
                <a:gd name="connsiteY3" fmla="*/ 1293094 h 1942210"/>
                <a:gd name="connsiteX4" fmla="*/ 1775012 w 1788339"/>
                <a:gd name="connsiteY4" fmla="*/ 452653 h 1942210"/>
                <a:gd name="connsiteX5" fmla="*/ 941295 w 1788339"/>
                <a:gd name="connsiteY5" fmla="*/ 8900 h 1942210"/>
                <a:gd name="connsiteX6" fmla="*/ 0 w 1788339"/>
                <a:gd name="connsiteY6" fmla="*/ 835894 h 1942210"/>
                <a:gd name="connsiteX0" fmla="*/ 26895 w 1755875"/>
                <a:gd name="connsiteY0" fmla="*/ 1885498 h 1942944"/>
                <a:gd name="connsiteX1" fmla="*/ 410136 w 1755875"/>
                <a:gd name="connsiteY1" fmla="*/ 1892222 h 1942944"/>
                <a:gd name="connsiteX2" fmla="*/ 847166 w 1755875"/>
                <a:gd name="connsiteY2" fmla="*/ 1327445 h 1942944"/>
                <a:gd name="connsiteX3" fmla="*/ 1411942 w 1755875"/>
                <a:gd name="connsiteY3" fmla="*/ 1293828 h 1942944"/>
                <a:gd name="connsiteX4" fmla="*/ 1741394 w 1755875"/>
                <a:gd name="connsiteY4" fmla="*/ 426493 h 1942944"/>
                <a:gd name="connsiteX5" fmla="*/ 941295 w 1755875"/>
                <a:gd name="connsiteY5" fmla="*/ 9634 h 1942944"/>
                <a:gd name="connsiteX6" fmla="*/ 0 w 1755875"/>
                <a:gd name="connsiteY6" fmla="*/ 836628 h 194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5875" h="1942944">
                  <a:moveTo>
                    <a:pt x="26895" y="1885498"/>
                  </a:moveTo>
                  <a:cubicBezTo>
                    <a:pt x="151840" y="1930321"/>
                    <a:pt x="273424" y="1985231"/>
                    <a:pt x="410136" y="1892222"/>
                  </a:cubicBezTo>
                  <a:cubicBezTo>
                    <a:pt x="546848" y="1799213"/>
                    <a:pt x="680198" y="1427177"/>
                    <a:pt x="847166" y="1327445"/>
                  </a:cubicBezTo>
                  <a:cubicBezTo>
                    <a:pt x="1014134" y="1227713"/>
                    <a:pt x="1262904" y="1443987"/>
                    <a:pt x="1411942" y="1293828"/>
                  </a:cubicBezTo>
                  <a:cubicBezTo>
                    <a:pt x="1560980" y="1143669"/>
                    <a:pt x="1819835" y="640525"/>
                    <a:pt x="1741394" y="426493"/>
                  </a:cubicBezTo>
                  <a:cubicBezTo>
                    <a:pt x="1662953" y="212461"/>
                    <a:pt x="1237130" y="-54240"/>
                    <a:pt x="941295" y="9634"/>
                  </a:cubicBezTo>
                  <a:cubicBezTo>
                    <a:pt x="645460" y="73507"/>
                    <a:pt x="322730" y="455067"/>
                    <a:pt x="0" y="83662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BC8EF4B2-51A2-074E-1CFB-9494A37629FA}"/>
              </a:ext>
            </a:extLst>
          </p:cNvPr>
          <p:cNvGrpSpPr/>
          <p:nvPr/>
        </p:nvGrpSpPr>
        <p:grpSpPr>
          <a:xfrm>
            <a:off x="3321428" y="3781336"/>
            <a:ext cx="1907241" cy="354094"/>
            <a:chOff x="3321428" y="3781336"/>
            <a:chExt cx="1907241" cy="354094"/>
          </a:xfrm>
        </p:grpSpPr>
        <p:cxnSp>
          <p:nvCxnSpPr>
            <p:cNvPr id="47" name="Straight Arrow Connector 46">
              <a:extLst>
                <a:ext uri="{FF2B5EF4-FFF2-40B4-BE49-F238E27FC236}">
                  <a16:creationId xmlns:a16="http://schemas.microsoft.com/office/drawing/2014/main" id="{C5DDE90A-BA9C-0EA1-1731-30F8A13FC623}"/>
                </a:ext>
              </a:extLst>
            </p:cNvPr>
            <p:cNvCxnSpPr>
              <a:cxnSpLocks/>
            </p:cNvCxnSpPr>
            <p:nvPr/>
          </p:nvCxnSpPr>
          <p:spPr>
            <a:xfrm>
              <a:off x="3321428" y="3781336"/>
              <a:ext cx="0" cy="3540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BF3C006-6A5F-F945-E869-CC078B1A34A9}"/>
                </a:ext>
              </a:extLst>
            </p:cNvPr>
            <p:cNvCxnSpPr>
              <a:cxnSpLocks/>
            </p:cNvCxnSpPr>
            <p:nvPr/>
          </p:nvCxnSpPr>
          <p:spPr>
            <a:xfrm>
              <a:off x="5228669" y="3781336"/>
              <a:ext cx="0" cy="3540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1B4B822-DCD4-5C1F-AA01-EF4F95B7F485}"/>
                  </a:ext>
                </a:extLst>
              </p:cNvPr>
              <p:cNvSpPr txBox="1"/>
              <p:nvPr/>
            </p:nvSpPr>
            <p:spPr>
              <a:xfrm>
                <a:off x="9301113" y="2061916"/>
                <a:ext cx="660629" cy="492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.06</m:t>
                                </m:r>
                              </m:e>
                            </m:mr>
                            <m:mr>
                              <m:e>
                                <m:r>
                                  <a:rPr lang="en-US" b="0" i="1" smtClean="0">
                                    <a:latin typeface="Cambria Math" panose="02040503050406030204" pitchFamily="18" charset="0"/>
                                  </a:rPr>
                                  <m:t>0.01</m:t>
                                </m:r>
                              </m:e>
                            </m:mr>
                          </m:m>
                        </m:e>
                      </m:d>
                    </m:oMath>
                  </m:oMathPara>
                </a14:m>
                <a:endParaRPr lang="en-US" dirty="0"/>
              </a:p>
            </p:txBody>
          </p:sp>
        </mc:Choice>
        <mc:Fallback xmlns="">
          <p:sp>
            <p:nvSpPr>
              <p:cNvPr id="51" name="TextBox 50">
                <a:extLst>
                  <a:ext uri="{FF2B5EF4-FFF2-40B4-BE49-F238E27FC236}">
                    <a16:creationId xmlns:a16="http://schemas.microsoft.com/office/drawing/2014/main" id="{81B4B822-DCD4-5C1F-AA01-EF4F95B7F485}"/>
                  </a:ext>
                </a:extLst>
              </p:cNvPr>
              <p:cNvSpPr txBox="1">
                <a:spLocks noRot="1" noChangeAspect="1" noMove="1" noResize="1" noEditPoints="1" noAdjustHandles="1" noChangeArrowheads="1" noChangeShapeType="1" noTextEdit="1"/>
              </p:cNvSpPr>
              <p:nvPr/>
            </p:nvSpPr>
            <p:spPr>
              <a:xfrm>
                <a:off x="9301113" y="2061916"/>
                <a:ext cx="660629" cy="49295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A362FD1-1B3C-9FB3-6D43-1A37808B59FA}"/>
                  </a:ext>
                </a:extLst>
              </p:cNvPr>
              <p:cNvSpPr txBox="1"/>
              <p:nvPr/>
            </p:nvSpPr>
            <p:spPr>
              <a:xfrm>
                <a:off x="9301113" y="3436421"/>
                <a:ext cx="660629" cy="492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.06</m:t>
                                </m:r>
                              </m:e>
                            </m:mr>
                            <m:mr>
                              <m:e>
                                <m:r>
                                  <a:rPr lang="en-US" b="0" i="1" smtClean="0">
                                    <a:latin typeface="Cambria Math" panose="02040503050406030204" pitchFamily="18" charset="0"/>
                                  </a:rPr>
                                  <m:t>0.04</m:t>
                                </m:r>
                              </m:e>
                            </m:mr>
                          </m:m>
                        </m:e>
                      </m:d>
                    </m:oMath>
                  </m:oMathPara>
                </a14:m>
                <a:endParaRPr lang="en-US" dirty="0"/>
              </a:p>
            </p:txBody>
          </p:sp>
        </mc:Choice>
        <mc:Fallback xmlns="">
          <p:sp>
            <p:nvSpPr>
              <p:cNvPr id="52" name="TextBox 51">
                <a:extLst>
                  <a:ext uri="{FF2B5EF4-FFF2-40B4-BE49-F238E27FC236}">
                    <a16:creationId xmlns:a16="http://schemas.microsoft.com/office/drawing/2014/main" id="{EA362FD1-1B3C-9FB3-6D43-1A37808B59FA}"/>
                  </a:ext>
                </a:extLst>
              </p:cNvPr>
              <p:cNvSpPr txBox="1">
                <a:spLocks noRot="1" noChangeAspect="1" noMove="1" noResize="1" noEditPoints="1" noAdjustHandles="1" noChangeArrowheads="1" noChangeShapeType="1" noTextEdit="1"/>
              </p:cNvSpPr>
              <p:nvPr/>
            </p:nvSpPr>
            <p:spPr>
              <a:xfrm>
                <a:off x="9301113" y="3436421"/>
                <a:ext cx="660629" cy="49295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3777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1036414" y="2086224"/>
            <a:ext cx="2465400" cy="206210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panose="020B0500000000000000" pitchFamily="34" charset="0"/>
              </a:rPr>
              <a:t>Neural trajectory of parallel spike trains</a:t>
            </a:r>
          </a:p>
        </p:txBody>
      </p:sp>
      <p:sp>
        <p:nvSpPr>
          <p:cNvPr id="7" name="TextBox 6">
            <a:extLst>
              <a:ext uri="{FF2B5EF4-FFF2-40B4-BE49-F238E27FC236}">
                <a16:creationId xmlns:a16="http://schemas.microsoft.com/office/drawing/2014/main" id="{CD56D203-65F9-F000-E6B4-72AE66AAD8D3}"/>
              </a:ext>
            </a:extLst>
          </p:cNvPr>
          <p:cNvSpPr txBox="1"/>
          <p:nvPr/>
        </p:nvSpPr>
        <p:spPr>
          <a:xfrm>
            <a:off x="2978377" y="6292335"/>
            <a:ext cx="6096000" cy="307777"/>
          </a:xfrm>
          <a:prstGeom prst="rect">
            <a:avLst/>
          </a:prstGeom>
          <a:noFill/>
        </p:spPr>
        <p:txBody>
          <a:bodyPr wrap="square">
            <a:spAutoFit/>
          </a:bodyPr>
          <a:lstStyle/>
          <a:p>
            <a:pPr algn="ctr"/>
            <a:r>
              <a:rPr lang="en-US" sz="1400" dirty="0">
                <a:latin typeface="+mj-lt"/>
              </a:rPr>
              <a:t>Yu et al., J  </a:t>
            </a:r>
            <a:r>
              <a:rPr lang="en-US" sz="1400" dirty="0" err="1">
                <a:latin typeface="+mj-lt"/>
              </a:rPr>
              <a:t>Neurophysiol</a:t>
            </a:r>
            <a:r>
              <a:rPr lang="en-US" sz="1400" dirty="0">
                <a:latin typeface="+mj-lt"/>
              </a:rPr>
              <a:t> 2009</a:t>
            </a:r>
          </a:p>
        </p:txBody>
      </p:sp>
      <p:pic>
        <p:nvPicPr>
          <p:cNvPr id="3" name="Picture 2">
            <a:extLst>
              <a:ext uri="{FF2B5EF4-FFF2-40B4-BE49-F238E27FC236}">
                <a16:creationId xmlns:a16="http://schemas.microsoft.com/office/drawing/2014/main" id="{04EE3F65-B3CC-EA2D-931A-3908B3E7D556}"/>
              </a:ext>
            </a:extLst>
          </p:cNvPr>
          <p:cNvPicPr>
            <a:picLocks noChangeAspect="1"/>
          </p:cNvPicPr>
          <p:nvPr/>
        </p:nvPicPr>
        <p:blipFill>
          <a:blip r:embed="rId3"/>
          <a:stretch>
            <a:fillRect/>
          </a:stretch>
        </p:blipFill>
        <p:spPr>
          <a:xfrm>
            <a:off x="4454884" y="335128"/>
            <a:ext cx="7118250" cy="5564293"/>
          </a:xfrm>
          <a:prstGeom prst="rect">
            <a:avLst/>
          </a:prstGeom>
        </p:spPr>
      </p:pic>
    </p:spTree>
    <p:extLst>
      <p:ext uri="{BB962C8B-B14F-4D97-AF65-F5344CB8AC3E}">
        <p14:creationId xmlns:p14="http://schemas.microsoft.com/office/powerpoint/2010/main" val="1419000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1418191" y="177103"/>
            <a:ext cx="9355618"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panose="020B0500000000000000" pitchFamily="34" charset="0"/>
              </a:rPr>
              <a:t>Dimensionality reduction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panose="020B0500000000000000" pitchFamily="34" charset="0"/>
              </a:rPr>
              <a:t>large-scale neural recordings</a:t>
            </a:r>
          </a:p>
        </p:txBody>
      </p:sp>
      <p:sp>
        <p:nvSpPr>
          <p:cNvPr id="7" name="TextBox 6">
            <a:extLst>
              <a:ext uri="{FF2B5EF4-FFF2-40B4-BE49-F238E27FC236}">
                <a16:creationId xmlns:a16="http://schemas.microsoft.com/office/drawing/2014/main" id="{CD56D203-65F9-F000-E6B4-72AE66AAD8D3}"/>
              </a:ext>
            </a:extLst>
          </p:cNvPr>
          <p:cNvSpPr txBox="1"/>
          <p:nvPr/>
        </p:nvSpPr>
        <p:spPr>
          <a:xfrm>
            <a:off x="2978377" y="6292335"/>
            <a:ext cx="6096000" cy="307777"/>
          </a:xfrm>
          <a:prstGeom prst="rect">
            <a:avLst/>
          </a:prstGeom>
          <a:noFill/>
        </p:spPr>
        <p:txBody>
          <a:bodyPr wrap="square">
            <a:spAutoFit/>
          </a:bodyPr>
          <a:lstStyle/>
          <a:p>
            <a:pPr algn="ctr"/>
            <a:r>
              <a:rPr lang="en-US" sz="1400" dirty="0">
                <a:latin typeface="+mj-lt"/>
              </a:rPr>
              <a:t>https://elephant.readthedocs.io/en/latest/tutorials/gpfa.html</a:t>
            </a:r>
          </a:p>
        </p:txBody>
      </p:sp>
      <p:grpSp>
        <p:nvGrpSpPr>
          <p:cNvPr id="21" name="Group 20">
            <a:extLst>
              <a:ext uri="{FF2B5EF4-FFF2-40B4-BE49-F238E27FC236}">
                <a16:creationId xmlns:a16="http://schemas.microsoft.com/office/drawing/2014/main" id="{E90652C5-1C1E-732B-587A-CE4BD467B1A2}"/>
              </a:ext>
            </a:extLst>
          </p:cNvPr>
          <p:cNvGrpSpPr/>
          <p:nvPr/>
        </p:nvGrpSpPr>
        <p:grpSpPr>
          <a:xfrm>
            <a:off x="1388429" y="1846179"/>
            <a:ext cx="9275896" cy="3854297"/>
            <a:chOff x="1233525" y="1801503"/>
            <a:chExt cx="9275896" cy="3854297"/>
          </a:xfrm>
        </p:grpSpPr>
        <p:pic>
          <p:nvPicPr>
            <p:cNvPr id="1026" name="Picture 2">
              <a:extLst>
                <a:ext uri="{FF2B5EF4-FFF2-40B4-BE49-F238E27FC236}">
                  <a16:creationId xmlns:a16="http://schemas.microsoft.com/office/drawing/2014/main" id="{3AF9620D-3FA4-403A-E7E5-1B6A571A3BD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54135" t="53313" r="1316" b="5877"/>
            <a:stretch/>
          </p:blipFill>
          <p:spPr bwMode="auto">
            <a:xfrm>
              <a:off x="1686697" y="2329249"/>
              <a:ext cx="4594654" cy="279880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EC04ADB8-D8D3-6DF3-90AA-372C3A3994F3}"/>
                </a:ext>
              </a:extLst>
            </p:cNvPr>
            <p:cNvGrpSpPr/>
            <p:nvPr/>
          </p:nvGrpSpPr>
          <p:grpSpPr>
            <a:xfrm>
              <a:off x="7210168" y="2329249"/>
              <a:ext cx="3299253" cy="2681415"/>
              <a:chOff x="7024817" y="2286000"/>
              <a:chExt cx="3299253" cy="2681415"/>
            </a:xfrm>
          </p:grpSpPr>
          <p:pic>
            <p:nvPicPr>
              <p:cNvPr id="1028" name="Picture 4">
                <a:extLst>
                  <a:ext uri="{FF2B5EF4-FFF2-40B4-BE49-F238E27FC236}">
                    <a16:creationId xmlns:a16="http://schemas.microsoft.com/office/drawing/2014/main" id="{3F31DEDD-42C2-CD6C-243E-B975EFF8F083}"/>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60265" t="9633" r="942" b="11475"/>
              <a:stretch/>
            </p:blipFill>
            <p:spPr bwMode="auto">
              <a:xfrm>
                <a:off x="7024817" y="2375352"/>
                <a:ext cx="3293076" cy="25920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34729E-D13E-D428-1F06-55BCBAD0727C}"/>
                  </a:ext>
                </a:extLst>
              </p:cNvPr>
              <p:cNvSpPr/>
              <p:nvPr/>
            </p:nvSpPr>
            <p:spPr>
              <a:xfrm>
                <a:off x="8760941" y="2286000"/>
                <a:ext cx="1563129" cy="2224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E758E08-AFC2-A34B-F3CA-F63D7760169A}"/>
                </a:ext>
              </a:extLst>
            </p:cNvPr>
            <p:cNvGrpSpPr/>
            <p:nvPr/>
          </p:nvGrpSpPr>
          <p:grpSpPr>
            <a:xfrm>
              <a:off x="1668163" y="4139514"/>
              <a:ext cx="1062681" cy="1062682"/>
              <a:chOff x="1668163" y="4139514"/>
              <a:chExt cx="1062681" cy="1062682"/>
            </a:xfrm>
          </p:grpSpPr>
          <p:cxnSp>
            <p:nvCxnSpPr>
              <p:cNvPr id="6" name="Straight Arrow Connector 5">
                <a:extLst>
                  <a:ext uri="{FF2B5EF4-FFF2-40B4-BE49-F238E27FC236}">
                    <a16:creationId xmlns:a16="http://schemas.microsoft.com/office/drawing/2014/main" id="{EAAF3474-E068-15C6-9492-812CCB2D5B8D}"/>
                  </a:ext>
                </a:extLst>
              </p:cNvPr>
              <p:cNvCxnSpPr/>
              <p:nvPr/>
            </p:nvCxnSpPr>
            <p:spPr>
              <a:xfrm flipV="1">
                <a:off x="1686697" y="4139514"/>
                <a:ext cx="0" cy="106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862057-90E1-559D-ED6C-A2B3F74756E8}"/>
                  </a:ext>
                </a:extLst>
              </p:cNvPr>
              <p:cNvCxnSpPr>
                <a:cxnSpLocks/>
              </p:cNvCxnSpPr>
              <p:nvPr/>
            </p:nvCxnSpPr>
            <p:spPr>
              <a:xfrm rot="5400000" flipV="1">
                <a:off x="2199504" y="4670855"/>
                <a:ext cx="0" cy="106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F5CA768-341F-F57F-2E6A-74CF31DFFBB2}"/>
                </a:ext>
              </a:extLst>
            </p:cNvPr>
            <p:cNvGrpSpPr/>
            <p:nvPr/>
          </p:nvGrpSpPr>
          <p:grpSpPr>
            <a:xfrm>
              <a:off x="7195752" y="4139514"/>
              <a:ext cx="1062681" cy="1062682"/>
              <a:chOff x="7195752" y="4020066"/>
              <a:chExt cx="1062681" cy="1062682"/>
            </a:xfrm>
          </p:grpSpPr>
          <p:cxnSp>
            <p:nvCxnSpPr>
              <p:cNvPr id="9" name="Straight Arrow Connector 8">
                <a:extLst>
                  <a:ext uri="{FF2B5EF4-FFF2-40B4-BE49-F238E27FC236}">
                    <a16:creationId xmlns:a16="http://schemas.microsoft.com/office/drawing/2014/main" id="{B8519CC3-1572-DB16-ECD0-BEB34F7CDBA2}"/>
                  </a:ext>
                </a:extLst>
              </p:cNvPr>
              <p:cNvCxnSpPr/>
              <p:nvPr/>
            </p:nvCxnSpPr>
            <p:spPr>
              <a:xfrm flipV="1">
                <a:off x="7214286" y="4020066"/>
                <a:ext cx="0" cy="106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4DB6D0E-B5A0-05A8-F44C-38156D504283}"/>
                  </a:ext>
                </a:extLst>
              </p:cNvPr>
              <p:cNvCxnSpPr>
                <a:cxnSpLocks/>
              </p:cNvCxnSpPr>
              <p:nvPr/>
            </p:nvCxnSpPr>
            <p:spPr>
              <a:xfrm rot="5400000" flipV="1">
                <a:off x="7727093" y="4551407"/>
                <a:ext cx="0" cy="106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5A47625-33EF-40FF-24CC-94528C72AA6B}"/>
                </a:ext>
              </a:extLst>
            </p:cNvPr>
            <p:cNvSpPr txBox="1"/>
            <p:nvPr/>
          </p:nvSpPr>
          <p:spPr>
            <a:xfrm>
              <a:off x="7628238" y="1801503"/>
              <a:ext cx="2146742" cy="369332"/>
            </a:xfrm>
            <a:prstGeom prst="rect">
              <a:avLst/>
            </a:prstGeom>
            <a:noFill/>
          </p:spPr>
          <p:txBody>
            <a:bodyPr wrap="none" rtlCol="0">
              <a:spAutoFit/>
            </a:bodyPr>
            <a:lstStyle/>
            <a:p>
              <a:r>
                <a:rPr lang="en-US" dirty="0">
                  <a:latin typeface="Helvetica" panose="020B0500000000000000" pitchFamily="34" charset="0"/>
                </a:rPr>
                <a:t>Latent State Space</a:t>
              </a:r>
            </a:p>
          </p:txBody>
        </p:sp>
        <p:sp>
          <p:nvSpPr>
            <p:cNvPr id="15" name="TextBox 14">
              <a:extLst>
                <a:ext uri="{FF2B5EF4-FFF2-40B4-BE49-F238E27FC236}">
                  <a16:creationId xmlns:a16="http://schemas.microsoft.com/office/drawing/2014/main" id="{A182813D-DDC5-1A3A-6001-8360B9F99E30}"/>
                </a:ext>
              </a:extLst>
            </p:cNvPr>
            <p:cNvSpPr txBox="1"/>
            <p:nvPr/>
          </p:nvSpPr>
          <p:spPr>
            <a:xfrm>
              <a:off x="3264243" y="1801503"/>
              <a:ext cx="1736373" cy="369332"/>
            </a:xfrm>
            <a:prstGeom prst="rect">
              <a:avLst/>
            </a:prstGeom>
            <a:noFill/>
          </p:spPr>
          <p:txBody>
            <a:bodyPr wrap="none" rtlCol="0">
              <a:spAutoFit/>
            </a:bodyPr>
            <a:lstStyle/>
            <a:p>
              <a:r>
                <a:rPr lang="en-US" dirty="0">
                  <a:latin typeface="Helvetica" panose="020B0500000000000000" pitchFamily="34" charset="0"/>
                </a:rPr>
                <a:t>Spiking Activity</a:t>
              </a:r>
            </a:p>
          </p:txBody>
        </p:sp>
        <p:sp>
          <p:nvSpPr>
            <p:cNvPr id="16" name="TextBox 15">
              <a:extLst>
                <a:ext uri="{FF2B5EF4-FFF2-40B4-BE49-F238E27FC236}">
                  <a16:creationId xmlns:a16="http://schemas.microsoft.com/office/drawing/2014/main" id="{8441BA2B-42C3-0356-F424-4C120C17B385}"/>
                </a:ext>
              </a:extLst>
            </p:cNvPr>
            <p:cNvSpPr txBox="1"/>
            <p:nvPr/>
          </p:nvSpPr>
          <p:spPr>
            <a:xfrm>
              <a:off x="1850690" y="5286468"/>
              <a:ext cx="697627" cy="369332"/>
            </a:xfrm>
            <a:prstGeom prst="rect">
              <a:avLst/>
            </a:prstGeom>
            <a:noFill/>
          </p:spPr>
          <p:txBody>
            <a:bodyPr wrap="none" rtlCol="0">
              <a:spAutoFit/>
            </a:bodyPr>
            <a:lstStyle/>
            <a:p>
              <a:r>
                <a:rPr lang="en-US" dirty="0">
                  <a:latin typeface="Helvetica" panose="020B0500000000000000" pitchFamily="34" charset="0"/>
                </a:rPr>
                <a:t>Time</a:t>
              </a:r>
            </a:p>
          </p:txBody>
        </p:sp>
        <p:sp>
          <p:nvSpPr>
            <p:cNvPr id="17" name="TextBox 16">
              <a:extLst>
                <a:ext uri="{FF2B5EF4-FFF2-40B4-BE49-F238E27FC236}">
                  <a16:creationId xmlns:a16="http://schemas.microsoft.com/office/drawing/2014/main" id="{936734FA-6F47-C5A5-91F6-F89974094B10}"/>
                </a:ext>
              </a:extLst>
            </p:cNvPr>
            <p:cNvSpPr txBox="1"/>
            <p:nvPr/>
          </p:nvSpPr>
          <p:spPr>
            <a:xfrm rot="16200000">
              <a:off x="851369" y="4521670"/>
              <a:ext cx="1133644" cy="369332"/>
            </a:xfrm>
            <a:prstGeom prst="rect">
              <a:avLst/>
            </a:prstGeom>
            <a:noFill/>
          </p:spPr>
          <p:txBody>
            <a:bodyPr wrap="none" rtlCol="0">
              <a:spAutoFit/>
            </a:bodyPr>
            <a:lstStyle/>
            <a:p>
              <a:r>
                <a:rPr lang="en-US" dirty="0">
                  <a:latin typeface="Helvetica" panose="020B0500000000000000" pitchFamily="34" charset="0"/>
                </a:rPr>
                <a:t>Neuron #</a:t>
              </a:r>
            </a:p>
          </p:txBody>
        </p:sp>
        <p:sp>
          <p:nvSpPr>
            <p:cNvPr id="18" name="TextBox 17">
              <a:extLst>
                <a:ext uri="{FF2B5EF4-FFF2-40B4-BE49-F238E27FC236}">
                  <a16:creationId xmlns:a16="http://schemas.microsoft.com/office/drawing/2014/main" id="{473AF673-A5F5-6F8D-96DA-8F762BB48481}"/>
                </a:ext>
              </a:extLst>
            </p:cNvPr>
            <p:cNvSpPr txBox="1"/>
            <p:nvPr/>
          </p:nvSpPr>
          <p:spPr>
            <a:xfrm rot="16200000">
              <a:off x="6552082" y="4549690"/>
              <a:ext cx="787395" cy="369332"/>
            </a:xfrm>
            <a:prstGeom prst="rect">
              <a:avLst/>
            </a:prstGeom>
            <a:noFill/>
          </p:spPr>
          <p:txBody>
            <a:bodyPr wrap="none" rtlCol="0">
              <a:spAutoFit/>
            </a:bodyPr>
            <a:lstStyle/>
            <a:p>
              <a:r>
                <a:rPr lang="en-US" dirty="0">
                  <a:latin typeface="Helvetica" panose="020B0500000000000000" pitchFamily="34" charset="0"/>
                </a:rPr>
                <a:t>Dim 2</a:t>
              </a:r>
            </a:p>
          </p:txBody>
        </p:sp>
        <p:sp>
          <p:nvSpPr>
            <p:cNvPr id="20" name="TextBox 19">
              <a:extLst>
                <a:ext uri="{FF2B5EF4-FFF2-40B4-BE49-F238E27FC236}">
                  <a16:creationId xmlns:a16="http://schemas.microsoft.com/office/drawing/2014/main" id="{CC8EF521-4480-94B3-9570-F52A2EF4E9BC}"/>
                </a:ext>
              </a:extLst>
            </p:cNvPr>
            <p:cNvSpPr txBox="1"/>
            <p:nvPr/>
          </p:nvSpPr>
          <p:spPr>
            <a:xfrm>
              <a:off x="7279424" y="5286468"/>
              <a:ext cx="787395" cy="369332"/>
            </a:xfrm>
            <a:prstGeom prst="rect">
              <a:avLst/>
            </a:prstGeom>
            <a:noFill/>
          </p:spPr>
          <p:txBody>
            <a:bodyPr wrap="none" rtlCol="0">
              <a:spAutoFit/>
            </a:bodyPr>
            <a:lstStyle/>
            <a:p>
              <a:r>
                <a:rPr lang="en-US" dirty="0">
                  <a:latin typeface="Helvetica" panose="020B0500000000000000" pitchFamily="34" charset="0"/>
                </a:rPr>
                <a:t>Dim 1</a:t>
              </a:r>
            </a:p>
          </p:txBody>
        </p:sp>
      </p:grpSp>
    </p:spTree>
    <p:extLst>
      <p:ext uri="{BB962C8B-B14F-4D97-AF65-F5344CB8AC3E}">
        <p14:creationId xmlns:p14="http://schemas.microsoft.com/office/powerpoint/2010/main" val="23619238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536136" y="262218"/>
            <a:ext cx="11119728"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panose="020B0500000000000000" pitchFamily="34" charset="0"/>
              </a:rPr>
              <a:t>Strong and weak principles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panose="020B0500000000000000" pitchFamily="34" charset="0"/>
              </a:rPr>
              <a:t>of neural dimension reduction</a:t>
            </a:r>
          </a:p>
        </p:txBody>
      </p:sp>
      <p:sp>
        <p:nvSpPr>
          <p:cNvPr id="4" name="TextBox 3">
            <a:extLst>
              <a:ext uri="{FF2B5EF4-FFF2-40B4-BE49-F238E27FC236}">
                <a16:creationId xmlns:a16="http://schemas.microsoft.com/office/drawing/2014/main" id="{0AEB27B9-5152-D5B3-0F59-1C960FA0EC29}"/>
              </a:ext>
            </a:extLst>
          </p:cNvPr>
          <p:cNvSpPr txBox="1"/>
          <p:nvPr/>
        </p:nvSpPr>
        <p:spPr>
          <a:xfrm>
            <a:off x="1082488" y="6177135"/>
            <a:ext cx="9849971" cy="369332"/>
          </a:xfrm>
          <a:prstGeom prst="rect">
            <a:avLst/>
          </a:prstGeom>
          <a:noFill/>
        </p:spPr>
        <p:txBody>
          <a:bodyPr wrap="square">
            <a:spAutoFit/>
          </a:bodyPr>
          <a:lstStyle/>
          <a:p>
            <a:pPr algn="ctr"/>
            <a:r>
              <a:rPr lang="en-US" b="0" i="0" dirty="0">
                <a:solidFill>
                  <a:srgbClr val="202122"/>
                </a:solidFill>
                <a:effectLst/>
                <a:latin typeface="+mj-lt"/>
              </a:rPr>
              <a:t>Humphries, </a:t>
            </a:r>
            <a:r>
              <a:rPr lang="en-US" b="0" i="0" dirty="0" err="1">
                <a:solidFill>
                  <a:srgbClr val="202122"/>
                </a:solidFill>
                <a:effectLst/>
                <a:latin typeface="+mj-lt"/>
              </a:rPr>
              <a:t>arXiv</a:t>
            </a:r>
            <a:r>
              <a:rPr lang="en-US" b="0" i="0" dirty="0">
                <a:solidFill>
                  <a:srgbClr val="202122"/>
                </a:solidFill>
                <a:effectLst/>
                <a:latin typeface="+mj-lt"/>
              </a:rPr>
              <a:t> 2023</a:t>
            </a:r>
            <a:endParaRPr lang="en-US" dirty="0">
              <a:latin typeface="+mj-lt"/>
            </a:endParaRPr>
          </a:p>
        </p:txBody>
      </p:sp>
      <p:sp>
        <p:nvSpPr>
          <p:cNvPr id="6" name="TextBox 5">
            <a:extLst>
              <a:ext uri="{FF2B5EF4-FFF2-40B4-BE49-F238E27FC236}">
                <a16:creationId xmlns:a16="http://schemas.microsoft.com/office/drawing/2014/main" id="{95304B62-D6AB-90EC-056B-8A0F3650060E}"/>
              </a:ext>
            </a:extLst>
          </p:cNvPr>
          <p:cNvSpPr txBox="1"/>
          <p:nvPr/>
        </p:nvSpPr>
        <p:spPr>
          <a:xfrm>
            <a:off x="7029170" y="2275764"/>
            <a:ext cx="4831135" cy="317009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Helvetica" panose="020B0500000000000000" pitchFamily="34" charset="0"/>
              </a:rPr>
              <a:t>The weak principle is that dimension reduction is a convenient tool for making sense of complex neural data.</a:t>
            </a:r>
          </a:p>
          <a:p>
            <a:endParaRPr lang="en-US" sz="2000" dirty="0">
              <a:latin typeface="Helvetica" panose="020B0500000000000000" pitchFamily="34" charset="0"/>
            </a:endParaRPr>
          </a:p>
          <a:p>
            <a:pPr marL="285750" indent="-285750">
              <a:buFont typeface="Arial" panose="020B0604020202020204" pitchFamily="34" charset="0"/>
              <a:buChar char="•"/>
            </a:pPr>
            <a:r>
              <a:rPr lang="en-US" sz="2000" dirty="0">
                <a:latin typeface="Helvetica" panose="020B0500000000000000" pitchFamily="34" charset="0"/>
              </a:rPr>
              <a:t>The strong principle is that dimension reduction shows us the true latent signal(s) encoded by a population of neurons and so moves us closer to how neural circuits actually operate and compute.</a:t>
            </a:r>
          </a:p>
        </p:txBody>
      </p:sp>
      <p:pic>
        <p:nvPicPr>
          <p:cNvPr id="9" name="Picture 8">
            <a:extLst>
              <a:ext uri="{FF2B5EF4-FFF2-40B4-BE49-F238E27FC236}">
                <a16:creationId xmlns:a16="http://schemas.microsoft.com/office/drawing/2014/main" id="{1AC1F491-4B9C-3327-F3AD-297B513E3D2D}"/>
              </a:ext>
            </a:extLst>
          </p:cNvPr>
          <p:cNvPicPr>
            <a:picLocks noChangeAspect="1"/>
          </p:cNvPicPr>
          <p:nvPr/>
        </p:nvPicPr>
        <p:blipFill rotWithShape="1">
          <a:blip r:embed="rId3"/>
          <a:srcRect l="48206"/>
          <a:stretch/>
        </p:blipFill>
        <p:spPr>
          <a:xfrm>
            <a:off x="586889" y="3617704"/>
            <a:ext cx="3137106" cy="2478306"/>
          </a:xfrm>
          <a:prstGeom prst="rect">
            <a:avLst/>
          </a:prstGeom>
        </p:spPr>
      </p:pic>
      <p:pic>
        <p:nvPicPr>
          <p:cNvPr id="10" name="Picture 9">
            <a:extLst>
              <a:ext uri="{FF2B5EF4-FFF2-40B4-BE49-F238E27FC236}">
                <a16:creationId xmlns:a16="http://schemas.microsoft.com/office/drawing/2014/main" id="{D1E3DC3D-F0F6-D218-1A82-BD6DAE50BEE7}"/>
              </a:ext>
            </a:extLst>
          </p:cNvPr>
          <p:cNvPicPr>
            <a:picLocks noChangeAspect="1"/>
          </p:cNvPicPr>
          <p:nvPr/>
        </p:nvPicPr>
        <p:blipFill rotWithShape="1">
          <a:blip r:embed="rId3"/>
          <a:srcRect r="51979" b="18580"/>
          <a:stretch/>
        </p:blipFill>
        <p:spPr>
          <a:xfrm>
            <a:off x="701166" y="1545626"/>
            <a:ext cx="2908552" cy="2017846"/>
          </a:xfrm>
          <a:prstGeom prst="rect">
            <a:avLst/>
          </a:prstGeom>
        </p:spPr>
      </p:pic>
      <p:grpSp>
        <p:nvGrpSpPr>
          <p:cNvPr id="2" name="Group 1">
            <a:extLst>
              <a:ext uri="{FF2B5EF4-FFF2-40B4-BE49-F238E27FC236}">
                <a16:creationId xmlns:a16="http://schemas.microsoft.com/office/drawing/2014/main" id="{13B83C1E-2415-D123-BEB0-4FD763C4780E}"/>
              </a:ext>
            </a:extLst>
          </p:cNvPr>
          <p:cNvGrpSpPr/>
          <p:nvPr/>
        </p:nvGrpSpPr>
        <p:grpSpPr>
          <a:xfrm>
            <a:off x="4023549" y="1815871"/>
            <a:ext cx="2278563" cy="3999492"/>
            <a:chOff x="4023549" y="1815871"/>
            <a:chExt cx="2278563" cy="3999492"/>
          </a:xfrm>
        </p:grpSpPr>
        <p:pic>
          <p:nvPicPr>
            <p:cNvPr id="12" name="Picture 11">
              <a:extLst>
                <a:ext uri="{FF2B5EF4-FFF2-40B4-BE49-F238E27FC236}">
                  <a16:creationId xmlns:a16="http://schemas.microsoft.com/office/drawing/2014/main" id="{1AD5269B-E7A5-2625-2432-546BC8107106}"/>
                </a:ext>
              </a:extLst>
            </p:cNvPr>
            <p:cNvPicPr>
              <a:picLocks noChangeAspect="1"/>
            </p:cNvPicPr>
            <p:nvPr/>
          </p:nvPicPr>
          <p:blipFill>
            <a:blip r:embed="rId4"/>
            <a:stretch>
              <a:fillRect/>
            </a:stretch>
          </p:blipFill>
          <p:spPr>
            <a:xfrm>
              <a:off x="4023549" y="1815871"/>
              <a:ext cx="2278563" cy="1801833"/>
            </a:xfrm>
            <a:prstGeom prst="rect">
              <a:avLst/>
            </a:prstGeom>
          </p:spPr>
        </p:pic>
        <p:pic>
          <p:nvPicPr>
            <p:cNvPr id="14" name="Picture 13">
              <a:extLst>
                <a:ext uri="{FF2B5EF4-FFF2-40B4-BE49-F238E27FC236}">
                  <a16:creationId xmlns:a16="http://schemas.microsoft.com/office/drawing/2014/main" id="{36C30B2F-4D76-DDDD-1526-679D8BFAC532}"/>
                </a:ext>
              </a:extLst>
            </p:cNvPr>
            <p:cNvPicPr>
              <a:picLocks noChangeAspect="1"/>
            </p:cNvPicPr>
            <p:nvPr/>
          </p:nvPicPr>
          <p:blipFill>
            <a:blip r:embed="rId5"/>
            <a:stretch>
              <a:fillRect/>
            </a:stretch>
          </p:blipFill>
          <p:spPr>
            <a:xfrm>
              <a:off x="4199374" y="4094139"/>
              <a:ext cx="2071092" cy="1721224"/>
            </a:xfrm>
            <a:prstGeom prst="rect">
              <a:avLst/>
            </a:prstGeom>
          </p:spPr>
        </p:pic>
      </p:grpSp>
    </p:spTree>
    <p:extLst>
      <p:ext uri="{BB962C8B-B14F-4D97-AF65-F5344CB8AC3E}">
        <p14:creationId xmlns:p14="http://schemas.microsoft.com/office/powerpoint/2010/main" val="222083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F81E8ED-9344-9E3A-1B5F-68F830BF8D2B}"/>
              </a:ext>
            </a:extLst>
          </p:cNvPr>
          <p:cNvSpPr txBox="1"/>
          <p:nvPr/>
        </p:nvSpPr>
        <p:spPr>
          <a:xfrm>
            <a:off x="299931" y="187945"/>
            <a:ext cx="11592137" cy="584775"/>
          </a:xfrm>
          <a:prstGeom prst="rect">
            <a:avLst/>
          </a:prstGeom>
          <a:noFill/>
        </p:spPr>
        <p:txBody>
          <a:bodyPr wrap="square">
            <a:spAutoFit/>
          </a:bodyPr>
          <a:lstStyle/>
          <a:p>
            <a:pPr lvl="0" algn="ctr">
              <a:defRPr/>
            </a:pPr>
            <a:r>
              <a:rPr lang="en-US" sz="3200" b="1" dirty="0">
                <a:latin typeface="Helvetica" panose="020B0500000000000000" pitchFamily="34" charset="0"/>
              </a:rPr>
              <a:t>Constraints on dynamics in high-dimensional spaces</a:t>
            </a:r>
          </a:p>
        </p:txBody>
      </p:sp>
      <p:grpSp>
        <p:nvGrpSpPr>
          <p:cNvPr id="10" name="Group 9">
            <a:extLst>
              <a:ext uri="{FF2B5EF4-FFF2-40B4-BE49-F238E27FC236}">
                <a16:creationId xmlns:a16="http://schemas.microsoft.com/office/drawing/2014/main" id="{0F65FE33-D6E2-B6F0-96EE-6E3C02A0E23C}"/>
              </a:ext>
            </a:extLst>
          </p:cNvPr>
          <p:cNvGrpSpPr/>
          <p:nvPr/>
        </p:nvGrpSpPr>
        <p:grpSpPr>
          <a:xfrm>
            <a:off x="815543" y="3626821"/>
            <a:ext cx="2786452" cy="2271790"/>
            <a:chOff x="7111825" y="2764512"/>
            <a:chExt cx="3587925" cy="2925230"/>
          </a:xfrm>
        </p:grpSpPr>
        <p:pic>
          <p:nvPicPr>
            <p:cNvPr id="8" name="Picture 7">
              <a:extLst>
                <a:ext uri="{FF2B5EF4-FFF2-40B4-BE49-F238E27FC236}">
                  <a16:creationId xmlns:a16="http://schemas.microsoft.com/office/drawing/2014/main" id="{198CBB82-34B1-8BCC-C98E-FCB325124852}"/>
                </a:ext>
              </a:extLst>
            </p:cNvPr>
            <p:cNvPicPr>
              <a:picLocks noChangeAspect="1"/>
            </p:cNvPicPr>
            <p:nvPr/>
          </p:nvPicPr>
          <p:blipFill>
            <a:blip r:embed="rId2"/>
            <a:stretch>
              <a:fillRect/>
            </a:stretch>
          </p:blipFill>
          <p:spPr>
            <a:xfrm>
              <a:off x="7111825" y="2764512"/>
              <a:ext cx="3587925" cy="2925230"/>
            </a:xfrm>
            <a:prstGeom prst="rect">
              <a:avLst/>
            </a:prstGeom>
          </p:spPr>
        </p:pic>
        <p:sp>
          <p:nvSpPr>
            <p:cNvPr id="9" name="Rectangle 8">
              <a:extLst>
                <a:ext uri="{FF2B5EF4-FFF2-40B4-BE49-F238E27FC236}">
                  <a16:creationId xmlns:a16="http://schemas.microsoft.com/office/drawing/2014/main" id="{7DC73A27-4D9D-C500-D65F-CC5BFFC2BA25}"/>
                </a:ext>
              </a:extLst>
            </p:cNvPr>
            <p:cNvSpPr/>
            <p:nvPr/>
          </p:nvSpPr>
          <p:spPr>
            <a:xfrm>
              <a:off x="7245350" y="2768600"/>
              <a:ext cx="260350" cy="2603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7AEA5EF5-9DE2-BD8E-8EE9-88B30A4CF61F}"/>
              </a:ext>
            </a:extLst>
          </p:cNvPr>
          <p:cNvGrpSpPr/>
          <p:nvPr/>
        </p:nvGrpSpPr>
        <p:grpSpPr>
          <a:xfrm>
            <a:off x="815543" y="879258"/>
            <a:ext cx="2786452" cy="2586792"/>
            <a:chOff x="6358386" y="2391977"/>
            <a:chExt cx="3556862" cy="3302000"/>
          </a:xfrm>
        </p:grpSpPr>
        <p:pic>
          <p:nvPicPr>
            <p:cNvPr id="14" name="Picture 13">
              <a:extLst>
                <a:ext uri="{FF2B5EF4-FFF2-40B4-BE49-F238E27FC236}">
                  <a16:creationId xmlns:a16="http://schemas.microsoft.com/office/drawing/2014/main" id="{01BD5C01-5123-B0F6-AB3E-81D60788E6FA}"/>
                </a:ext>
              </a:extLst>
            </p:cNvPr>
            <p:cNvPicPr>
              <a:picLocks noChangeAspect="1"/>
            </p:cNvPicPr>
            <p:nvPr/>
          </p:nvPicPr>
          <p:blipFill>
            <a:blip r:embed="rId3"/>
            <a:stretch>
              <a:fillRect/>
            </a:stretch>
          </p:blipFill>
          <p:spPr>
            <a:xfrm>
              <a:off x="6358386" y="2391977"/>
              <a:ext cx="3556862" cy="3302000"/>
            </a:xfrm>
            <a:prstGeom prst="rect">
              <a:avLst/>
            </a:prstGeom>
          </p:spPr>
        </p:pic>
        <p:sp>
          <p:nvSpPr>
            <p:cNvPr id="15" name="Rectangle 14">
              <a:extLst>
                <a:ext uri="{FF2B5EF4-FFF2-40B4-BE49-F238E27FC236}">
                  <a16:creationId xmlns:a16="http://schemas.microsoft.com/office/drawing/2014/main" id="{6A8F0174-7B76-50D7-AAE5-EE4875B53C61}"/>
                </a:ext>
              </a:extLst>
            </p:cNvPr>
            <p:cNvSpPr/>
            <p:nvPr/>
          </p:nvSpPr>
          <p:spPr>
            <a:xfrm>
              <a:off x="6457950" y="2460625"/>
              <a:ext cx="260350" cy="2603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970B8D45-615E-45F4-0EB8-0485E361B808}"/>
              </a:ext>
            </a:extLst>
          </p:cNvPr>
          <p:cNvSpPr/>
          <p:nvPr/>
        </p:nvSpPr>
        <p:spPr>
          <a:xfrm>
            <a:off x="4260850" y="2882900"/>
            <a:ext cx="844550" cy="266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D56D203-65F9-F000-E6B4-72AE66AAD8D3}"/>
              </a:ext>
            </a:extLst>
          </p:cNvPr>
          <p:cNvSpPr txBox="1"/>
          <p:nvPr/>
        </p:nvSpPr>
        <p:spPr>
          <a:xfrm>
            <a:off x="2123502" y="6292335"/>
            <a:ext cx="7944996" cy="307777"/>
          </a:xfrm>
          <a:prstGeom prst="rect">
            <a:avLst/>
          </a:prstGeom>
          <a:noFill/>
        </p:spPr>
        <p:txBody>
          <a:bodyPr wrap="square">
            <a:spAutoFit/>
          </a:bodyPr>
          <a:lstStyle/>
          <a:p>
            <a:pPr algn="ctr"/>
            <a:r>
              <a:rPr lang="en-US" sz="1400" dirty="0">
                <a:latin typeface="+mj-lt"/>
              </a:rPr>
              <a:t>Gallego et al., Nature communication 2018; Cunningham &amp; Yu, Nature neuroscience 2014</a:t>
            </a:r>
          </a:p>
        </p:txBody>
      </p:sp>
      <p:pic>
        <p:nvPicPr>
          <p:cNvPr id="4" name="Picture 3">
            <a:extLst>
              <a:ext uri="{FF2B5EF4-FFF2-40B4-BE49-F238E27FC236}">
                <a16:creationId xmlns:a16="http://schemas.microsoft.com/office/drawing/2014/main" id="{40B50D08-0BB3-24F6-2996-EF21D5AC7D66}"/>
              </a:ext>
            </a:extLst>
          </p:cNvPr>
          <p:cNvPicPr>
            <a:picLocks noChangeAspect="1"/>
          </p:cNvPicPr>
          <p:nvPr/>
        </p:nvPicPr>
        <p:blipFill>
          <a:blip r:embed="rId4"/>
          <a:stretch>
            <a:fillRect/>
          </a:stretch>
        </p:blipFill>
        <p:spPr>
          <a:xfrm>
            <a:off x="4275437" y="1050333"/>
            <a:ext cx="7223060" cy="2036046"/>
          </a:xfrm>
          <a:prstGeom prst="rect">
            <a:avLst/>
          </a:prstGeom>
        </p:spPr>
      </p:pic>
      <p:grpSp>
        <p:nvGrpSpPr>
          <p:cNvPr id="13" name="Group 12">
            <a:extLst>
              <a:ext uri="{FF2B5EF4-FFF2-40B4-BE49-F238E27FC236}">
                <a16:creationId xmlns:a16="http://schemas.microsoft.com/office/drawing/2014/main" id="{406F722E-33F4-E358-198D-1564E705F0D3}"/>
              </a:ext>
            </a:extLst>
          </p:cNvPr>
          <p:cNvGrpSpPr/>
          <p:nvPr/>
        </p:nvGrpSpPr>
        <p:grpSpPr>
          <a:xfrm>
            <a:off x="5399140" y="3149600"/>
            <a:ext cx="4975654" cy="2738377"/>
            <a:chOff x="5399140" y="3149600"/>
            <a:chExt cx="4975654" cy="2738377"/>
          </a:xfrm>
        </p:grpSpPr>
        <p:pic>
          <p:nvPicPr>
            <p:cNvPr id="3" name="Picture 2">
              <a:extLst>
                <a:ext uri="{FF2B5EF4-FFF2-40B4-BE49-F238E27FC236}">
                  <a16:creationId xmlns:a16="http://schemas.microsoft.com/office/drawing/2014/main" id="{31AE01AF-F835-8DE9-C778-15B9B7BB97B5}"/>
                </a:ext>
              </a:extLst>
            </p:cNvPr>
            <p:cNvPicPr>
              <a:picLocks noChangeAspect="1"/>
            </p:cNvPicPr>
            <p:nvPr/>
          </p:nvPicPr>
          <p:blipFill>
            <a:blip r:embed="rId5"/>
            <a:stretch>
              <a:fillRect/>
            </a:stretch>
          </p:blipFill>
          <p:spPr>
            <a:xfrm>
              <a:off x="5399140" y="3149600"/>
              <a:ext cx="4975654" cy="2738377"/>
            </a:xfrm>
            <a:prstGeom prst="rect">
              <a:avLst/>
            </a:prstGeom>
          </p:spPr>
        </p:pic>
        <p:sp>
          <p:nvSpPr>
            <p:cNvPr id="5" name="Rectangle 4">
              <a:extLst>
                <a:ext uri="{FF2B5EF4-FFF2-40B4-BE49-F238E27FC236}">
                  <a16:creationId xmlns:a16="http://schemas.microsoft.com/office/drawing/2014/main" id="{2724A2D5-A3CA-43F2-FB9D-39F0EACD9D67}"/>
                </a:ext>
              </a:extLst>
            </p:cNvPr>
            <p:cNvSpPr/>
            <p:nvPr/>
          </p:nvSpPr>
          <p:spPr>
            <a:xfrm>
              <a:off x="5449330" y="3194222"/>
              <a:ext cx="172994" cy="1697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CE6401-6D6D-50E0-AAC9-CDB264B48AA7}"/>
                </a:ext>
              </a:extLst>
            </p:cNvPr>
            <p:cNvSpPr/>
            <p:nvPr/>
          </p:nvSpPr>
          <p:spPr>
            <a:xfrm>
              <a:off x="5449330" y="4794308"/>
              <a:ext cx="172994" cy="1697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186AAA-6DDD-EBAF-682C-40F50F8F41EA}"/>
                </a:ext>
              </a:extLst>
            </p:cNvPr>
            <p:cNvSpPr/>
            <p:nvPr/>
          </p:nvSpPr>
          <p:spPr>
            <a:xfrm>
              <a:off x="8814487" y="3215502"/>
              <a:ext cx="172994" cy="1697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551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F81E8ED-9344-9E3A-1B5F-68F830BF8D2B}"/>
              </a:ext>
            </a:extLst>
          </p:cNvPr>
          <p:cNvSpPr txBox="1"/>
          <p:nvPr/>
        </p:nvSpPr>
        <p:spPr>
          <a:xfrm>
            <a:off x="546523" y="439188"/>
            <a:ext cx="530817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Manifold hypothesis</a:t>
            </a:r>
          </a:p>
        </p:txBody>
      </p:sp>
      <p:sp>
        <p:nvSpPr>
          <p:cNvPr id="3" name="TextBox 2">
            <a:extLst>
              <a:ext uri="{FF2B5EF4-FFF2-40B4-BE49-F238E27FC236}">
                <a16:creationId xmlns:a16="http://schemas.microsoft.com/office/drawing/2014/main" id="{B3637C74-85B6-00F5-9944-A65C7C2016C0}"/>
              </a:ext>
            </a:extLst>
          </p:cNvPr>
          <p:cNvSpPr txBox="1"/>
          <p:nvPr/>
        </p:nvSpPr>
        <p:spPr>
          <a:xfrm>
            <a:off x="546523" y="1342160"/>
            <a:ext cx="4170257" cy="2308324"/>
          </a:xfrm>
          <a:prstGeom prst="rect">
            <a:avLst/>
          </a:prstGeom>
          <a:noFill/>
        </p:spPr>
        <p:txBody>
          <a:bodyPr wrap="square">
            <a:spAutoFit/>
          </a:bodyPr>
          <a:lstStyle/>
          <a:p>
            <a:r>
              <a:rPr lang="en-US" b="0" i="0" dirty="0">
                <a:effectLst/>
                <a:latin typeface="Helvetica" panose="020B0500000000000000" pitchFamily="34" charset="0"/>
              </a:rPr>
              <a:t>The manifold hypothesis is that real-world high dimensional data lie on low-dimensional manifolds embedded in the high-dimensional space. The main idea here is that even though our real-world data is high-dimensional, there is actually some lower-dimensional representation.</a:t>
            </a:r>
            <a:endParaRPr lang="en-US" dirty="0">
              <a:latin typeface="Helvetica" panose="020B0500000000000000" pitchFamily="34" charset="0"/>
            </a:endParaRPr>
          </a:p>
        </p:txBody>
      </p:sp>
      <p:sp>
        <p:nvSpPr>
          <p:cNvPr id="5" name="TextBox 4">
            <a:extLst>
              <a:ext uri="{FF2B5EF4-FFF2-40B4-BE49-F238E27FC236}">
                <a16:creationId xmlns:a16="http://schemas.microsoft.com/office/drawing/2014/main" id="{CC3458F3-8E86-C918-19C2-49EB688904BB}"/>
              </a:ext>
            </a:extLst>
          </p:cNvPr>
          <p:cNvSpPr txBox="1"/>
          <p:nvPr/>
        </p:nvSpPr>
        <p:spPr>
          <a:xfrm>
            <a:off x="546523" y="4110488"/>
            <a:ext cx="4170257" cy="2308324"/>
          </a:xfrm>
          <a:prstGeom prst="rect">
            <a:avLst/>
          </a:prstGeom>
          <a:noFill/>
        </p:spPr>
        <p:txBody>
          <a:bodyPr wrap="square">
            <a:spAutoFit/>
          </a:bodyPr>
          <a:lstStyle/>
          <a:p>
            <a:r>
              <a:rPr lang="en-US" dirty="0">
                <a:latin typeface="Helvetica" panose="020B0500000000000000" pitchFamily="34" charset="0"/>
              </a:rPr>
              <a:t>T</a:t>
            </a:r>
            <a:r>
              <a:rPr lang="en-US" b="0" i="0" dirty="0">
                <a:effectLst/>
                <a:latin typeface="Helvetica" panose="020B0500000000000000" pitchFamily="34" charset="0"/>
              </a:rPr>
              <a:t>he </a:t>
            </a:r>
            <a:r>
              <a:rPr lang="en-US" b="1" i="0" dirty="0">
                <a:effectLst/>
                <a:latin typeface="Helvetica" panose="020B0500000000000000" pitchFamily="34" charset="0"/>
              </a:rPr>
              <a:t>intrinsic dimensionality</a:t>
            </a:r>
            <a:r>
              <a:rPr lang="en-US" b="0" i="0" dirty="0">
                <a:effectLst/>
                <a:latin typeface="Helvetica" panose="020B0500000000000000" pitchFamily="34" charset="0"/>
              </a:rPr>
              <a:t> of a space is the number of </a:t>
            </a:r>
            <a:r>
              <a:rPr lang="en-US" b="0" i="1" dirty="0">
                <a:effectLst/>
                <a:latin typeface="Helvetica" panose="020B0500000000000000" pitchFamily="34" charset="0"/>
              </a:rPr>
              <a:t>required</a:t>
            </a:r>
            <a:r>
              <a:rPr lang="en-US" b="0" i="0" dirty="0">
                <a:effectLst/>
                <a:latin typeface="Helvetica" panose="020B0500000000000000" pitchFamily="34" charset="0"/>
              </a:rPr>
              <a:t> pieces of information that we need to describe each object in the space. This may differ from the number of pieces of information that we </a:t>
            </a:r>
            <a:r>
              <a:rPr lang="en-US" b="0" i="1" dirty="0">
                <a:effectLst/>
                <a:latin typeface="Helvetica" panose="020B0500000000000000" pitchFamily="34" charset="0"/>
              </a:rPr>
              <a:t>are</a:t>
            </a:r>
            <a:r>
              <a:rPr lang="en-US" b="0" i="0" dirty="0">
                <a:effectLst/>
                <a:latin typeface="Helvetica" panose="020B0500000000000000" pitchFamily="34" charset="0"/>
              </a:rPr>
              <a:t> using, which we call the </a:t>
            </a:r>
            <a:r>
              <a:rPr lang="en-US" b="1" i="0" dirty="0">
                <a:effectLst/>
                <a:latin typeface="Helvetica" panose="020B0500000000000000" pitchFamily="34" charset="0"/>
              </a:rPr>
              <a:t>extrinsic dimensionality</a:t>
            </a:r>
            <a:r>
              <a:rPr lang="en-US" b="0" i="0" dirty="0">
                <a:effectLst/>
                <a:latin typeface="Helvetica" panose="020B0500000000000000" pitchFamily="34" charset="0"/>
              </a:rPr>
              <a:t> of the space.</a:t>
            </a:r>
            <a:endParaRPr lang="en-US" dirty="0">
              <a:latin typeface="Helvetica" panose="020B0500000000000000" pitchFamily="34" charset="0"/>
            </a:endParaRPr>
          </a:p>
        </p:txBody>
      </p:sp>
      <p:pic>
        <p:nvPicPr>
          <p:cNvPr id="14338" name="Picture 2" descr="drawing">
            <a:extLst>
              <a:ext uri="{FF2B5EF4-FFF2-40B4-BE49-F238E27FC236}">
                <a16:creationId xmlns:a16="http://schemas.microsoft.com/office/drawing/2014/main" id="{3DBB1D7F-A7CE-7F50-23B6-AF32BD35F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050" y="1431700"/>
            <a:ext cx="6157427" cy="46414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74DDF1-E0D6-EB3F-57EC-0368D7AE0AF5}"/>
              </a:ext>
            </a:extLst>
          </p:cNvPr>
          <p:cNvSpPr txBox="1"/>
          <p:nvPr/>
        </p:nvSpPr>
        <p:spPr>
          <a:xfrm>
            <a:off x="5328497" y="6287360"/>
            <a:ext cx="6096000" cy="307777"/>
          </a:xfrm>
          <a:prstGeom prst="rect">
            <a:avLst/>
          </a:prstGeom>
          <a:noFill/>
        </p:spPr>
        <p:txBody>
          <a:bodyPr wrap="square">
            <a:spAutoFit/>
          </a:bodyPr>
          <a:lstStyle/>
          <a:p>
            <a:pPr algn="ctr"/>
            <a:r>
              <a:rPr lang="en-US" sz="1400" dirty="0">
                <a:latin typeface="+mj-lt"/>
              </a:rPr>
              <a:t>https://mbernste.github.io/posts/intrinsic_dimensionality/</a:t>
            </a:r>
          </a:p>
        </p:txBody>
      </p:sp>
    </p:spTree>
    <p:extLst>
      <p:ext uri="{BB962C8B-B14F-4D97-AF65-F5344CB8AC3E}">
        <p14:creationId xmlns:p14="http://schemas.microsoft.com/office/powerpoint/2010/main" val="5438348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1FC009-74D0-162E-0641-6095DAC32A4B}"/>
              </a:ext>
            </a:extLst>
          </p:cNvPr>
          <p:cNvPicPr>
            <a:picLocks noChangeAspect="1"/>
          </p:cNvPicPr>
          <p:nvPr/>
        </p:nvPicPr>
        <p:blipFill>
          <a:blip r:embed="rId2"/>
          <a:stretch>
            <a:fillRect/>
          </a:stretch>
        </p:blipFill>
        <p:spPr>
          <a:xfrm>
            <a:off x="697882" y="368953"/>
            <a:ext cx="10796235" cy="6120094"/>
          </a:xfrm>
          <a:prstGeom prst="rect">
            <a:avLst/>
          </a:prstGeom>
        </p:spPr>
      </p:pic>
    </p:spTree>
    <p:extLst>
      <p:ext uri="{BB962C8B-B14F-4D97-AF65-F5344CB8AC3E}">
        <p14:creationId xmlns:p14="http://schemas.microsoft.com/office/powerpoint/2010/main" val="321072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425F1-AF53-E01E-99E0-399DB6AC2B88}"/>
              </a:ext>
            </a:extLst>
          </p:cNvPr>
          <p:cNvPicPr>
            <a:picLocks noChangeAspect="1"/>
          </p:cNvPicPr>
          <p:nvPr/>
        </p:nvPicPr>
        <p:blipFill>
          <a:blip r:embed="rId2"/>
          <a:stretch>
            <a:fillRect/>
          </a:stretch>
        </p:blipFill>
        <p:spPr>
          <a:xfrm>
            <a:off x="384810" y="1503063"/>
            <a:ext cx="11422380" cy="4232874"/>
          </a:xfrm>
          <a:prstGeom prst="rect">
            <a:avLst/>
          </a:prstGeom>
        </p:spPr>
      </p:pic>
      <p:sp>
        <p:nvSpPr>
          <p:cNvPr id="4" name="TextBox 3">
            <a:extLst>
              <a:ext uri="{FF2B5EF4-FFF2-40B4-BE49-F238E27FC236}">
                <a16:creationId xmlns:a16="http://schemas.microsoft.com/office/drawing/2014/main" id="{B0F4A7D7-8FB1-628A-4689-D73053EDC694}"/>
              </a:ext>
            </a:extLst>
          </p:cNvPr>
          <p:cNvSpPr txBox="1"/>
          <p:nvPr/>
        </p:nvSpPr>
        <p:spPr>
          <a:xfrm>
            <a:off x="1454362" y="439188"/>
            <a:ext cx="9283277"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Cluster separability in data space</a:t>
            </a:r>
          </a:p>
        </p:txBody>
      </p:sp>
      <p:sp>
        <p:nvSpPr>
          <p:cNvPr id="6" name="TextBox 5">
            <a:extLst>
              <a:ext uri="{FF2B5EF4-FFF2-40B4-BE49-F238E27FC236}">
                <a16:creationId xmlns:a16="http://schemas.microsoft.com/office/drawing/2014/main" id="{B0F3B49F-A063-B762-C3A3-C4344BAEEE6C}"/>
              </a:ext>
            </a:extLst>
          </p:cNvPr>
          <p:cNvSpPr txBox="1"/>
          <p:nvPr/>
        </p:nvSpPr>
        <p:spPr>
          <a:xfrm>
            <a:off x="1716405" y="6284714"/>
            <a:ext cx="8759190" cy="307777"/>
          </a:xfrm>
          <a:prstGeom prst="rect">
            <a:avLst/>
          </a:prstGeom>
          <a:noFill/>
        </p:spPr>
        <p:txBody>
          <a:bodyPr wrap="square">
            <a:spAutoFit/>
          </a:bodyPr>
          <a:lstStyle/>
          <a:p>
            <a:pPr algn="ctr"/>
            <a:r>
              <a:rPr lang="en-US" sz="1400" dirty="0">
                <a:latin typeface="+mj-lt"/>
              </a:rPr>
              <a:t>The properties of high-dimensional data spaces, Clarke et al., Nature Reviews Cancer</a:t>
            </a:r>
          </a:p>
        </p:txBody>
      </p:sp>
    </p:spTree>
    <p:extLst>
      <p:ext uri="{BB962C8B-B14F-4D97-AF65-F5344CB8AC3E}">
        <p14:creationId xmlns:p14="http://schemas.microsoft.com/office/powerpoint/2010/main" val="17704230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DCAF0-44ED-6C62-4BD5-559D6F62D5AE}"/>
              </a:ext>
            </a:extLst>
          </p:cNvPr>
          <p:cNvPicPr>
            <a:picLocks noChangeAspect="1"/>
          </p:cNvPicPr>
          <p:nvPr/>
        </p:nvPicPr>
        <p:blipFill>
          <a:blip r:embed="rId2"/>
          <a:stretch>
            <a:fillRect/>
          </a:stretch>
        </p:blipFill>
        <p:spPr>
          <a:xfrm>
            <a:off x="5704482" y="247650"/>
            <a:ext cx="6113570" cy="6362700"/>
          </a:xfrm>
          <a:prstGeom prst="rect">
            <a:avLst/>
          </a:prstGeom>
        </p:spPr>
      </p:pic>
      <p:sp>
        <p:nvSpPr>
          <p:cNvPr id="8" name="TextBox 7">
            <a:extLst>
              <a:ext uri="{FF2B5EF4-FFF2-40B4-BE49-F238E27FC236}">
                <a16:creationId xmlns:a16="http://schemas.microsoft.com/office/drawing/2014/main" id="{0FC65F36-0679-0AFE-6456-8A4A8E33A409}"/>
              </a:ext>
            </a:extLst>
          </p:cNvPr>
          <p:cNvSpPr txBox="1"/>
          <p:nvPr/>
        </p:nvSpPr>
        <p:spPr>
          <a:xfrm>
            <a:off x="533400" y="6241018"/>
            <a:ext cx="4305300" cy="369332"/>
          </a:xfrm>
          <a:prstGeom prst="rect">
            <a:avLst/>
          </a:prstGeom>
          <a:noFill/>
        </p:spPr>
        <p:txBody>
          <a:bodyPr wrap="square">
            <a:spAutoFit/>
          </a:bodyPr>
          <a:lstStyle/>
          <a:p>
            <a:r>
              <a:rPr lang="en-US" dirty="0" err="1">
                <a:latin typeface="+mj-lt"/>
              </a:rPr>
              <a:t>Jazayeri</a:t>
            </a:r>
            <a:r>
              <a:rPr lang="en-US" dirty="0">
                <a:latin typeface="+mj-lt"/>
              </a:rPr>
              <a:t>, </a:t>
            </a:r>
            <a:r>
              <a:rPr lang="en-US" dirty="0" err="1">
                <a:latin typeface="+mj-lt"/>
              </a:rPr>
              <a:t>Ostojic</a:t>
            </a:r>
            <a:r>
              <a:rPr lang="en-US" dirty="0">
                <a:latin typeface="+mj-lt"/>
              </a:rPr>
              <a:t> Curr </a:t>
            </a:r>
            <a:r>
              <a:rPr lang="en-US" dirty="0" err="1">
                <a:latin typeface="+mj-lt"/>
              </a:rPr>
              <a:t>Opin</a:t>
            </a:r>
            <a:r>
              <a:rPr lang="en-US" dirty="0">
                <a:latin typeface="+mj-lt"/>
              </a:rPr>
              <a:t> </a:t>
            </a:r>
            <a:r>
              <a:rPr lang="en-US" dirty="0" err="1">
                <a:latin typeface="+mj-lt"/>
              </a:rPr>
              <a:t>Neurobiol</a:t>
            </a:r>
            <a:r>
              <a:rPr lang="en-US" dirty="0">
                <a:latin typeface="+mj-lt"/>
              </a:rPr>
              <a:t>. 2021</a:t>
            </a:r>
          </a:p>
        </p:txBody>
      </p:sp>
      <p:sp>
        <p:nvSpPr>
          <p:cNvPr id="10" name="TextBox 9">
            <a:extLst>
              <a:ext uri="{FF2B5EF4-FFF2-40B4-BE49-F238E27FC236}">
                <a16:creationId xmlns:a16="http://schemas.microsoft.com/office/drawing/2014/main" id="{B3F93C19-D027-36A2-5A36-78BA0D303C52}"/>
              </a:ext>
            </a:extLst>
          </p:cNvPr>
          <p:cNvSpPr txBox="1"/>
          <p:nvPr/>
        </p:nvSpPr>
        <p:spPr>
          <a:xfrm>
            <a:off x="533400" y="3749516"/>
            <a:ext cx="4305300" cy="2031325"/>
          </a:xfrm>
          <a:prstGeom prst="rect">
            <a:avLst/>
          </a:prstGeom>
          <a:noFill/>
        </p:spPr>
        <p:txBody>
          <a:bodyPr wrap="square">
            <a:spAutoFit/>
          </a:bodyPr>
          <a:lstStyle/>
          <a:p>
            <a:r>
              <a:rPr lang="en-US" dirty="0">
                <a:latin typeface="Helvetica" panose="020B0500000000000000" pitchFamily="34" charset="0"/>
              </a:rPr>
              <a:t>The intrinsic dimension is the minimal number of continuous variables needed to parametrize the manifold. In contrast, the embedding dimension is a measure of the number of dimensions explored by the manifold within the ambient Euclidean space.</a:t>
            </a:r>
          </a:p>
        </p:txBody>
      </p:sp>
      <p:sp>
        <p:nvSpPr>
          <p:cNvPr id="13" name="TextBox 12">
            <a:extLst>
              <a:ext uri="{FF2B5EF4-FFF2-40B4-BE49-F238E27FC236}">
                <a16:creationId xmlns:a16="http://schemas.microsoft.com/office/drawing/2014/main" id="{216AD31C-1AD5-8304-C465-DB7B6AC27E07}"/>
              </a:ext>
            </a:extLst>
          </p:cNvPr>
          <p:cNvSpPr txBox="1"/>
          <p:nvPr/>
        </p:nvSpPr>
        <p:spPr>
          <a:xfrm>
            <a:off x="533400" y="247650"/>
            <a:ext cx="4292177" cy="1569660"/>
          </a:xfrm>
          <a:prstGeom prst="rect">
            <a:avLst/>
          </a:prstGeom>
          <a:noFill/>
        </p:spPr>
        <p:txBody>
          <a:bodyPr wrap="square">
            <a:spAutoFit/>
          </a:bodyPr>
          <a:lstStyle/>
          <a:p>
            <a:pPr lvl="0">
              <a:defRPr/>
            </a:pPr>
            <a:r>
              <a:rPr lang="en-US" sz="3200" b="1" dirty="0">
                <a:latin typeface="Helvetica" panose="020B0500000000000000" pitchFamily="34" charset="0"/>
              </a:rPr>
              <a:t>Examining intrinsic and embedding dimensionality</a:t>
            </a:r>
          </a:p>
        </p:txBody>
      </p:sp>
    </p:spTree>
    <p:extLst>
      <p:ext uri="{BB962C8B-B14F-4D97-AF65-F5344CB8AC3E}">
        <p14:creationId xmlns:p14="http://schemas.microsoft.com/office/powerpoint/2010/main" val="25041219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88670" y="308534"/>
            <a:ext cx="1061466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Intrinsic Dimension Estimation</a:t>
            </a:r>
          </a:p>
        </p:txBody>
      </p:sp>
      <p:pic>
        <p:nvPicPr>
          <p:cNvPr id="3" name="Picture 2">
            <a:extLst>
              <a:ext uri="{FF2B5EF4-FFF2-40B4-BE49-F238E27FC236}">
                <a16:creationId xmlns:a16="http://schemas.microsoft.com/office/drawing/2014/main" id="{8A529E20-66DA-FC36-8D72-15EC2322E50D}"/>
              </a:ext>
            </a:extLst>
          </p:cNvPr>
          <p:cNvPicPr>
            <a:picLocks noChangeAspect="1"/>
          </p:cNvPicPr>
          <p:nvPr/>
        </p:nvPicPr>
        <p:blipFill>
          <a:blip r:embed="rId2"/>
          <a:stretch>
            <a:fillRect/>
          </a:stretch>
        </p:blipFill>
        <p:spPr>
          <a:xfrm>
            <a:off x="1823650" y="1302148"/>
            <a:ext cx="3869310" cy="2650390"/>
          </a:xfrm>
          <a:prstGeom prst="rect">
            <a:avLst/>
          </a:prstGeom>
        </p:spPr>
      </p:pic>
      <p:pic>
        <p:nvPicPr>
          <p:cNvPr id="5" name="Picture 4">
            <a:extLst>
              <a:ext uri="{FF2B5EF4-FFF2-40B4-BE49-F238E27FC236}">
                <a16:creationId xmlns:a16="http://schemas.microsoft.com/office/drawing/2014/main" id="{5BD3EAD3-33CD-3379-E129-4F9C67B40972}"/>
              </a:ext>
            </a:extLst>
          </p:cNvPr>
          <p:cNvPicPr>
            <a:picLocks noChangeAspect="1"/>
          </p:cNvPicPr>
          <p:nvPr/>
        </p:nvPicPr>
        <p:blipFill>
          <a:blip r:embed="rId3"/>
          <a:stretch>
            <a:fillRect/>
          </a:stretch>
        </p:blipFill>
        <p:spPr>
          <a:xfrm>
            <a:off x="6585373" y="4110196"/>
            <a:ext cx="3561081" cy="2136649"/>
          </a:xfrm>
          <a:prstGeom prst="rect">
            <a:avLst/>
          </a:prstGeom>
        </p:spPr>
      </p:pic>
      <p:pic>
        <p:nvPicPr>
          <p:cNvPr id="8" name="Picture 7">
            <a:extLst>
              <a:ext uri="{FF2B5EF4-FFF2-40B4-BE49-F238E27FC236}">
                <a16:creationId xmlns:a16="http://schemas.microsoft.com/office/drawing/2014/main" id="{252384DC-C5B2-9F81-F1B9-5F93FA9C8EAD}"/>
              </a:ext>
            </a:extLst>
          </p:cNvPr>
          <p:cNvPicPr>
            <a:picLocks noChangeAspect="1"/>
          </p:cNvPicPr>
          <p:nvPr/>
        </p:nvPicPr>
        <p:blipFill>
          <a:blip r:embed="rId4"/>
          <a:stretch>
            <a:fillRect/>
          </a:stretch>
        </p:blipFill>
        <p:spPr>
          <a:xfrm>
            <a:off x="2389064" y="4143745"/>
            <a:ext cx="2738483" cy="2083093"/>
          </a:xfrm>
          <a:prstGeom prst="rect">
            <a:avLst/>
          </a:prstGeom>
        </p:spPr>
      </p:pic>
      <p:pic>
        <p:nvPicPr>
          <p:cNvPr id="10" name="Picture 9">
            <a:extLst>
              <a:ext uri="{FF2B5EF4-FFF2-40B4-BE49-F238E27FC236}">
                <a16:creationId xmlns:a16="http://schemas.microsoft.com/office/drawing/2014/main" id="{BE4AF83A-D03C-831E-265C-092B2A3FF74F}"/>
              </a:ext>
            </a:extLst>
          </p:cNvPr>
          <p:cNvPicPr>
            <a:picLocks noChangeAspect="1"/>
          </p:cNvPicPr>
          <p:nvPr/>
        </p:nvPicPr>
        <p:blipFill>
          <a:blip r:embed="rId5"/>
          <a:stretch>
            <a:fillRect/>
          </a:stretch>
        </p:blipFill>
        <p:spPr>
          <a:xfrm>
            <a:off x="6585373" y="1302148"/>
            <a:ext cx="3561080" cy="2650391"/>
          </a:xfrm>
          <a:prstGeom prst="rect">
            <a:avLst/>
          </a:prstGeom>
        </p:spPr>
      </p:pic>
      <p:sp>
        <p:nvSpPr>
          <p:cNvPr id="12" name="TextBox 11">
            <a:extLst>
              <a:ext uri="{FF2B5EF4-FFF2-40B4-BE49-F238E27FC236}">
                <a16:creationId xmlns:a16="http://schemas.microsoft.com/office/drawing/2014/main" id="{03EE0A46-3532-7B85-F748-1FC38ADEEFE6}"/>
              </a:ext>
            </a:extLst>
          </p:cNvPr>
          <p:cNvSpPr txBox="1"/>
          <p:nvPr/>
        </p:nvSpPr>
        <p:spPr>
          <a:xfrm>
            <a:off x="3489960" y="6431279"/>
            <a:ext cx="6096000" cy="307777"/>
          </a:xfrm>
          <a:prstGeom prst="rect">
            <a:avLst/>
          </a:prstGeom>
          <a:noFill/>
        </p:spPr>
        <p:txBody>
          <a:bodyPr wrap="square">
            <a:spAutoFit/>
          </a:bodyPr>
          <a:lstStyle/>
          <a:p>
            <a:pPr algn="ctr"/>
            <a:r>
              <a:rPr lang="en-US" sz="1400" dirty="0" err="1">
                <a:latin typeface="+mj-lt"/>
              </a:rPr>
              <a:t>Altan</a:t>
            </a:r>
            <a:r>
              <a:rPr lang="en-US" sz="1400" dirty="0">
                <a:latin typeface="+mj-lt"/>
              </a:rPr>
              <a:t> et al., </a:t>
            </a:r>
            <a:r>
              <a:rPr lang="en-US" sz="1400" dirty="0" err="1">
                <a:latin typeface="+mj-lt"/>
              </a:rPr>
              <a:t>Plos</a:t>
            </a:r>
            <a:r>
              <a:rPr lang="en-US" sz="1400" dirty="0">
                <a:latin typeface="+mj-lt"/>
              </a:rPr>
              <a:t> Computational Biology 2021</a:t>
            </a:r>
          </a:p>
        </p:txBody>
      </p:sp>
    </p:spTree>
    <p:extLst>
      <p:ext uri="{BB962C8B-B14F-4D97-AF65-F5344CB8AC3E}">
        <p14:creationId xmlns:p14="http://schemas.microsoft.com/office/powerpoint/2010/main" val="275537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536136" y="262218"/>
            <a:ext cx="1111972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panose="020B0500000000000000" pitchFamily="34" charset="0"/>
              </a:rPr>
              <a:t>Recognizing latent structures in the environment</a:t>
            </a:r>
          </a:p>
        </p:txBody>
      </p:sp>
      <p:pic>
        <p:nvPicPr>
          <p:cNvPr id="49154" name="Picture 2">
            <a:extLst>
              <a:ext uri="{FF2B5EF4-FFF2-40B4-BE49-F238E27FC236}">
                <a16:creationId xmlns:a16="http://schemas.microsoft.com/office/drawing/2014/main" id="{6026CE7F-E88E-3613-C8E6-27C76F8DC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0821" y="1840454"/>
            <a:ext cx="7530353" cy="4518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EB27B9-5152-D5B3-0F59-1C960FA0EC29}"/>
              </a:ext>
            </a:extLst>
          </p:cNvPr>
          <p:cNvSpPr txBox="1"/>
          <p:nvPr/>
        </p:nvSpPr>
        <p:spPr>
          <a:xfrm>
            <a:off x="1171011" y="914726"/>
            <a:ext cx="9849971" cy="646331"/>
          </a:xfrm>
          <a:prstGeom prst="rect">
            <a:avLst/>
          </a:prstGeom>
          <a:noFill/>
        </p:spPr>
        <p:txBody>
          <a:bodyPr wrap="square">
            <a:spAutoFit/>
          </a:bodyPr>
          <a:lstStyle/>
          <a:p>
            <a:pPr algn="ctr"/>
            <a:r>
              <a:rPr lang="en-US" b="0" i="0" dirty="0">
                <a:solidFill>
                  <a:srgbClr val="202122"/>
                </a:solidFill>
                <a:effectLst/>
                <a:latin typeface="+mj-lt"/>
              </a:rPr>
              <a:t>In statistics, latent variables are variables that can only be inferred indirectly through a mathematical model from other observable variables that can be directly observed or measured.</a:t>
            </a:r>
            <a:endParaRPr lang="en-US" dirty="0">
              <a:latin typeface="+mj-lt"/>
            </a:endParaRPr>
          </a:p>
        </p:txBody>
      </p:sp>
    </p:spTree>
    <p:extLst>
      <p:ext uri="{BB962C8B-B14F-4D97-AF65-F5344CB8AC3E}">
        <p14:creationId xmlns:p14="http://schemas.microsoft.com/office/powerpoint/2010/main" val="26271868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1060073" y="352250"/>
            <a:ext cx="1007185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Helvetica" panose="020B0500000000000000" pitchFamily="34" charset="0"/>
              </a:rPr>
              <a:t>Assumption: L</a:t>
            </a:r>
            <a:r>
              <a:rPr kumimoji="0" lang="en-US" sz="2400" b="1" i="0" u="none" strike="noStrike" kern="1200" cap="none" spc="0" normalizeH="0" baseline="0" noProof="0" dirty="0" err="1">
                <a:ln>
                  <a:noFill/>
                </a:ln>
                <a:solidFill>
                  <a:prstClr val="black"/>
                </a:solidFill>
                <a:effectLst/>
                <a:uLnTx/>
                <a:uFillTx/>
                <a:latin typeface="Helvetica" panose="020B0500000000000000" pitchFamily="34" charset="0"/>
              </a:rPr>
              <a:t>atent</a:t>
            </a: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rPr>
              <a:t> state generative model of neural population</a:t>
            </a:r>
          </a:p>
        </p:txBody>
      </p:sp>
      <p:sp>
        <p:nvSpPr>
          <p:cNvPr id="4" name="TextBox 3">
            <a:extLst>
              <a:ext uri="{FF2B5EF4-FFF2-40B4-BE49-F238E27FC236}">
                <a16:creationId xmlns:a16="http://schemas.microsoft.com/office/drawing/2014/main" id="{1810F77A-AC17-EA14-3330-6C6273A48A74}"/>
              </a:ext>
            </a:extLst>
          </p:cNvPr>
          <p:cNvSpPr txBox="1"/>
          <p:nvPr/>
        </p:nvSpPr>
        <p:spPr>
          <a:xfrm>
            <a:off x="2607733" y="946835"/>
            <a:ext cx="6976532" cy="369332"/>
          </a:xfrm>
          <a:prstGeom prst="rect">
            <a:avLst/>
          </a:prstGeom>
          <a:noFill/>
        </p:spPr>
        <p:txBody>
          <a:bodyPr wrap="square">
            <a:spAutoFit/>
          </a:bodyPr>
          <a:lstStyle/>
          <a:p>
            <a:pPr algn="ctr"/>
            <a:r>
              <a:rPr lang="en-US" i="0" dirty="0">
                <a:solidFill>
                  <a:srgbClr val="2E3743"/>
                </a:solidFill>
                <a:effectLst/>
                <a:latin typeface="+mj-lt"/>
              </a:rPr>
              <a:t>Task: Inferring Latent Dynamics Underlying Neural Population Activity</a:t>
            </a:r>
          </a:p>
        </p:txBody>
      </p:sp>
      <p:pic>
        <p:nvPicPr>
          <p:cNvPr id="47106" name="Picture 2">
            <a:extLst>
              <a:ext uri="{FF2B5EF4-FFF2-40B4-BE49-F238E27FC236}">
                <a16:creationId xmlns:a16="http://schemas.microsoft.com/office/drawing/2014/main" id="{46790322-C172-CCF1-A779-3816BF54F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454" y="1900921"/>
            <a:ext cx="5955453" cy="3959914"/>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36F5840F-C4BF-BD07-01CD-0370B3EC3F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670" y="1900921"/>
            <a:ext cx="4022125" cy="3889162"/>
          </a:xfrm>
          <a:prstGeom prst="rect">
            <a:avLst/>
          </a:prstGeom>
        </p:spPr>
      </p:pic>
      <p:sp>
        <p:nvSpPr>
          <p:cNvPr id="5" name="TextBox 4">
            <a:extLst>
              <a:ext uri="{FF2B5EF4-FFF2-40B4-BE49-F238E27FC236}">
                <a16:creationId xmlns:a16="http://schemas.microsoft.com/office/drawing/2014/main" id="{CC045342-0A2C-5E9A-AAD8-982C710D98A4}"/>
              </a:ext>
            </a:extLst>
          </p:cNvPr>
          <p:cNvSpPr txBox="1"/>
          <p:nvPr/>
        </p:nvSpPr>
        <p:spPr>
          <a:xfrm>
            <a:off x="2978377" y="6292335"/>
            <a:ext cx="6096000" cy="307777"/>
          </a:xfrm>
          <a:prstGeom prst="rect">
            <a:avLst/>
          </a:prstGeom>
          <a:noFill/>
        </p:spPr>
        <p:txBody>
          <a:bodyPr wrap="square">
            <a:spAutoFit/>
          </a:bodyPr>
          <a:lstStyle/>
          <a:p>
            <a:pPr algn="ctr"/>
            <a:r>
              <a:rPr lang="en-US" sz="1400" dirty="0">
                <a:latin typeface="+mj-lt"/>
              </a:rPr>
              <a:t>https://elephant.readthedocs.io/en/latest/tutorials/gpfa.html</a:t>
            </a:r>
          </a:p>
        </p:txBody>
      </p:sp>
    </p:spTree>
    <p:extLst>
      <p:ext uri="{BB962C8B-B14F-4D97-AF65-F5344CB8AC3E}">
        <p14:creationId xmlns:p14="http://schemas.microsoft.com/office/powerpoint/2010/main" val="30047792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1060073" y="352250"/>
            <a:ext cx="1007185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Helvetica" panose="020B0500000000000000" pitchFamily="34" charset="0"/>
              </a:rPr>
              <a:t>Assumption: L</a:t>
            </a:r>
            <a:r>
              <a:rPr kumimoji="0" lang="en-US" sz="2400" b="1" i="0" u="none" strike="noStrike" kern="1200" cap="none" spc="0" normalizeH="0" baseline="0" noProof="0" dirty="0" err="1">
                <a:ln>
                  <a:noFill/>
                </a:ln>
                <a:solidFill>
                  <a:prstClr val="black"/>
                </a:solidFill>
                <a:effectLst/>
                <a:uLnTx/>
                <a:uFillTx/>
                <a:latin typeface="Helvetica" panose="020B0500000000000000" pitchFamily="34" charset="0"/>
              </a:rPr>
              <a:t>atent</a:t>
            </a: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rPr>
              <a:t> state generative model of neural population</a:t>
            </a:r>
          </a:p>
        </p:txBody>
      </p:sp>
      <p:sp>
        <p:nvSpPr>
          <p:cNvPr id="7" name="TextBox 6">
            <a:extLst>
              <a:ext uri="{FF2B5EF4-FFF2-40B4-BE49-F238E27FC236}">
                <a16:creationId xmlns:a16="http://schemas.microsoft.com/office/drawing/2014/main" id="{CD56D203-65F9-F000-E6B4-72AE66AAD8D3}"/>
              </a:ext>
            </a:extLst>
          </p:cNvPr>
          <p:cNvSpPr txBox="1"/>
          <p:nvPr/>
        </p:nvSpPr>
        <p:spPr>
          <a:xfrm>
            <a:off x="2680374" y="6292335"/>
            <a:ext cx="6831252" cy="307777"/>
          </a:xfrm>
          <a:prstGeom prst="rect">
            <a:avLst/>
          </a:prstGeom>
          <a:noFill/>
        </p:spPr>
        <p:txBody>
          <a:bodyPr wrap="square">
            <a:spAutoFit/>
          </a:bodyPr>
          <a:lstStyle/>
          <a:p>
            <a:pPr algn="ctr"/>
            <a:r>
              <a:rPr lang="en-US" sz="1400" dirty="0">
                <a:latin typeface="+mj-lt"/>
                <a:hlinkClick r:id="rId3"/>
              </a:rPr>
              <a:t>https://elephant.readthedocs.io/en/latest/tutorials/gpfa.html</a:t>
            </a:r>
            <a:r>
              <a:rPr lang="en-US" sz="1400" dirty="0">
                <a:latin typeface="+mj-lt"/>
              </a:rPr>
              <a:t>; Humphries, </a:t>
            </a:r>
            <a:r>
              <a:rPr lang="en-US" sz="1400" dirty="0" err="1">
                <a:latin typeface="+mj-lt"/>
              </a:rPr>
              <a:t>arXiv</a:t>
            </a:r>
            <a:r>
              <a:rPr lang="en-US" sz="1400" dirty="0">
                <a:latin typeface="+mj-lt"/>
              </a:rPr>
              <a:t> 2023 </a:t>
            </a:r>
          </a:p>
        </p:txBody>
      </p:sp>
      <p:sp>
        <p:nvSpPr>
          <p:cNvPr id="4" name="TextBox 3">
            <a:extLst>
              <a:ext uri="{FF2B5EF4-FFF2-40B4-BE49-F238E27FC236}">
                <a16:creationId xmlns:a16="http://schemas.microsoft.com/office/drawing/2014/main" id="{1810F77A-AC17-EA14-3330-6C6273A48A74}"/>
              </a:ext>
            </a:extLst>
          </p:cNvPr>
          <p:cNvSpPr txBox="1"/>
          <p:nvPr/>
        </p:nvSpPr>
        <p:spPr>
          <a:xfrm>
            <a:off x="2607733" y="946835"/>
            <a:ext cx="6976532" cy="369332"/>
          </a:xfrm>
          <a:prstGeom prst="rect">
            <a:avLst/>
          </a:prstGeom>
          <a:noFill/>
        </p:spPr>
        <p:txBody>
          <a:bodyPr wrap="square">
            <a:spAutoFit/>
          </a:bodyPr>
          <a:lstStyle/>
          <a:p>
            <a:pPr algn="ctr"/>
            <a:r>
              <a:rPr lang="en-US" i="0" dirty="0">
                <a:solidFill>
                  <a:srgbClr val="2E3743"/>
                </a:solidFill>
                <a:effectLst/>
                <a:latin typeface="+mj-lt"/>
              </a:rPr>
              <a:t>Task: Inferring Latent Dynamics Underlying Neural Population Activity</a:t>
            </a:r>
          </a:p>
        </p:txBody>
      </p:sp>
      <p:pic>
        <p:nvPicPr>
          <p:cNvPr id="5" name="Picture 4">
            <a:extLst>
              <a:ext uri="{FF2B5EF4-FFF2-40B4-BE49-F238E27FC236}">
                <a16:creationId xmlns:a16="http://schemas.microsoft.com/office/drawing/2014/main" id="{BDC106C7-43B7-BBCF-E020-F14448BB85EA}"/>
              </a:ext>
            </a:extLst>
          </p:cNvPr>
          <p:cNvPicPr>
            <a:picLocks noChangeAspect="1"/>
          </p:cNvPicPr>
          <p:nvPr/>
        </p:nvPicPr>
        <p:blipFill>
          <a:blip r:embed="rId4"/>
          <a:stretch>
            <a:fillRect/>
          </a:stretch>
        </p:blipFill>
        <p:spPr>
          <a:xfrm>
            <a:off x="7004477" y="1678169"/>
            <a:ext cx="3945727" cy="2678853"/>
          </a:xfrm>
          <a:prstGeom prst="rect">
            <a:avLst/>
          </a:prstGeom>
        </p:spPr>
      </p:pic>
      <p:pic>
        <p:nvPicPr>
          <p:cNvPr id="8" name="Picture 7">
            <a:extLst>
              <a:ext uri="{FF2B5EF4-FFF2-40B4-BE49-F238E27FC236}">
                <a16:creationId xmlns:a16="http://schemas.microsoft.com/office/drawing/2014/main" id="{202732F9-C4C2-51F3-726F-907DA60E7E55}"/>
              </a:ext>
            </a:extLst>
          </p:cNvPr>
          <p:cNvPicPr>
            <a:picLocks noChangeAspect="1"/>
          </p:cNvPicPr>
          <p:nvPr/>
        </p:nvPicPr>
        <p:blipFill>
          <a:blip r:embed="rId5"/>
          <a:stretch>
            <a:fillRect/>
          </a:stretch>
        </p:blipFill>
        <p:spPr>
          <a:xfrm>
            <a:off x="1045236" y="1678170"/>
            <a:ext cx="3990944" cy="2678853"/>
          </a:xfrm>
          <a:prstGeom prst="rect">
            <a:avLst/>
          </a:prstGeom>
        </p:spPr>
      </p:pic>
      <p:sp>
        <p:nvSpPr>
          <p:cNvPr id="9" name="Freeform: Shape 8">
            <a:extLst>
              <a:ext uri="{FF2B5EF4-FFF2-40B4-BE49-F238E27FC236}">
                <a16:creationId xmlns:a16="http://schemas.microsoft.com/office/drawing/2014/main" id="{A6005BA6-83F9-DEA1-70F2-C7438FB9E5CE}"/>
              </a:ext>
            </a:extLst>
          </p:cNvPr>
          <p:cNvSpPr/>
          <p:nvPr/>
        </p:nvSpPr>
        <p:spPr>
          <a:xfrm>
            <a:off x="5170276" y="2117941"/>
            <a:ext cx="1700107" cy="379327"/>
          </a:xfrm>
          <a:custGeom>
            <a:avLst/>
            <a:gdLst>
              <a:gd name="connsiteX0" fmla="*/ 0 w 1700107"/>
              <a:gd name="connsiteY0" fmla="*/ 379327 h 379327"/>
              <a:gd name="connsiteX1" fmla="*/ 596054 w 1700107"/>
              <a:gd name="connsiteY1" fmla="*/ 20 h 379327"/>
              <a:gd name="connsiteX2" fmla="*/ 1700107 w 1700107"/>
              <a:gd name="connsiteY2" fmla="*/ 365780 h 379327"/>
            </a:gdLst>
            <a:ahLst/>
            <a:cxnLst>
              <a:cxn ang="0">
                <a:pos x="connsiteX0" y="connsiteY0"/>
              </a:cxn>
              <a:cxn ang="0">
                <a:pos x="connsiteX1" y="connsiteY1"/>
              </a:cxn>
              <a:cxn ang="0">
                <a:pos x="connsiteX2" y="connsiteY2"/>
              </a:cxn>
            </a:cxnLst>
            <a:rect l="l" t="t" r="r" b="b"/>
            <a:pathLst>
              <a:path w="1700107" h="379327">
                <a:moveTo>
                  <a:pt x="0" y="379327"/>
                </a:moveTo>
                <a:cubicBezTo>
                  <a:pt x="156351" y="190802"/>
                  <a:pt x="312703" y="2278"/>
                  <a:pt x="596054" y="20"/>
                </a:cubicBezTo>
                <a:cubicBezTo>
                  <a:pt x="879405" y="-2238"/>
                  <a:pt x="1289756" y="181771"/>
                  <a:pt x="1700107" y="36578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6F8726-79A7-30B7-8C8A-466D1F981025}"/>
              </a:ext>
            </a:extLst>
          </p:cNvPr>
          <p:cNvSpPr/>
          <p:nvPr/>
        </p:nvSpPr>
        <p:spPr>
          <a:xfrm flipH="1" flipV="1">
            <a:off x="5170275" y="3148608"/>
            <a:ext cx="1700107" cy="379327"/>
          </a:xfrm>
          <a:custGeom>
            <a:avLst/>
            <a:gdLst>
              <a:gd name="connsiteX0" fmla="*/ 0 w 1700107"/>
              <a:gd name="connsiteY0" fmla="*/ 379327 h 379327"/>
              <a:gd name="connsiteX1" fmla="*/ 596054 w 1700107"/>
              <a:gd name="connsiteY1" fmla="*/ 20 h 379327"/>
              <a:gd name="connsiteX2" fmla="*/ 1700107 w 1700107"/>
              <a:gd name="connsiteY2" fmla="*/ 365780 h 379327"/>
            </a:gdLst>
            <a:ahLst/>
            <a:cxnLst>
              <a:cxn ang="0">
                <a:pos x="connsiteX0" y="connsiteY0"/>
              </a:cxn>
              <a:cxn ang="0">
                <a:pos x="connsiteX1" y="connsiteY1"/>
              </a:cxn>
              <a:cxn ang="0">
                <a:pos x="connsiteX2" y="connsiteY2"/>
              </a:cxn>
            </a:cxnLst>
            <a:rect l="l" t="t" r="r" b="b"/>
            <a:pathLst>
              <a:path w="1700107" h="379327">
                <a:moveTo>
                  <a:pt x="0" y="379327"/>
                </a:moveTo>
                <a:cubicBezTo>
                  <a:pt x="156351" y="190802"/>
                  <a:pt x="312703" y="2278"/>
                  <a:pt x="596054" y="20"/>
                </a:cubicBezTo>
                <a:cubicBezTo>
                  <a:pt x="879405" y="-2238"/>
                  <a:pt x="1289756" y="181771"/>
                  <a:pt x="1700107" y="36578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D746981-A8FF-71D9-E808-67135A83DF73}"/>
                  </a:ext>
                </a:extLst>
              </p:cNvPr>
              <p:cNvSpPr txBox="1"/>
              <p:nvPr/>
            </p:nvSpPr>
            <p:spPr>
              <a:xfrm>
                <a:off x="5311143" y="1765238"/>
                <a:ext cx="12940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𝑖𝑛𝑓𝑒𝑟𝑒𝑛𝑐𝑒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𝜑</m:t>
                      </m:r>
                    </m:oMath>
                  </m:oMathPara>
                </a14:m>
                <a:endParaRPr lang="en-US" dirty="0"/>
              </a:p>
            </p:txBody>
          </p:sp>
        </mc:Choice>
        <mc:Fallback xmlns="">
          <p:sp>
            <p:nvSpPr>
              <p:cNvPr id="11" name="TextBox 10">
                <a:extLst>
                  <a:ext uri="{FF2B5EF4-FFF2-40B4-BE49-F238E27FC236}">
                    <a16:creationId xmlns:a16="http://schemas.microsoft.com/office/drawing/2014/main" id="{1D746981-A8FF-71D9-E808-67135A83DF73}"/>
                  </a:ext>
                </a:extLst>
              </p:cNvPr>
              <p:cNvSpPr txBox="1">
                <a:spLocks noRot="1" noChangeAspect="1" noMove="1" noResize="1" noEditPoints="1" noAdjustHandles="1" noChangeArrowheads="1" noChangeShapeType="1" noTextEdit="1"/>
              </p:cNvSpPr>
              <p:nvPr/>
            </p:nvSpPr>
            <p:spPr>
              <a:xfrm>
                <a:off x="5311143" y="1765238"/>
                <a:ext cx="1294009" cy="276999"/>
              </a:xfrm>
              <a:prstGeom prst="rect">
                <a:avLst/>
              </a:prstGeom>
              <a:blipFill>
                <a:blip r:embed="rId6"/>
                <a:stretch>
                  <a:fillRect l="-6103" t="-4444" r="-37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D49188-E52D-0EAF-945C-B4AB8175381A}"/>
                  </a:ext>
                </a:extLst>
              </p:cNvPr>
              <p:cNvSpPr txBox="1"/>
              <p:nvPr/>
            </p:nvSpPr>
            <p:spPr>
              <a:xfrm>
                <a:off x="5313213" y="3589896"/>
                <a:ext cx="140051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𝑔𝑒𝑛𝑒𝑟𝑎𝑡𝑖𝑜𝑛</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oMath>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𝑛𝑜𝑖𝑠𝑒</m:t>
                      </m:r>
                    </m:oMath>
                  </m:oMathPara>
                </a14:m>
                <a:endParaRPr lang="en-US" b="0" dirty="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58D49188-E52D-0EAF-945C-B4AB8175381A}"/>
                  </a:ext>
                </a:extLst>
              </p:cNvPr>
              <p:cNvSpPr txBox="1">
                <a:spLocks noRot="1" noChangeAspect="1" noMove="1" noResize="1" noEditPoints="1" noAdjustHandles="1" noChangeArrowheads="1" noChangeShapeType="1" noTextEdit="1"/>
              </p:cNvSpPr>
              <p:nvPr/>
            </p:nvSpPr>
            <p:spPr>
              <a:xfrm>
                <a:off x="5313213" y="3589896"/>
                <a:ext cx="1400512" cy="553998"/>
              </a:xfrm>
              <a:prstGeom prst="rect">
                <a:avLst/>
              </a:prstGeom>
              <a:blipFill>
                <a:blip r:embed="rId7"/>
                <a:stretch>
                  <a:fillRect l="-5677" r="-5677" b="-32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97E202-D2FA-2144-F59D-748279115286}"/>
                  </a:ext>
                </a:extLst>
              </p:cNvPr>
              <p:cNvSpPr txBox="1"/>
              <p:nvPr/>
            </p:nvSpPr>
            <p:spPr>
              <a:xfrm>
                <a:off x="299874" y="2637364"/>
                <a:ext cx="8351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oMath>
                  </m:oMathPara>
                </a14:m>
                <a:endParaRPr lang="en-US" sz="3200" dirty="0"/>
              </a:p>
            </p:txBody>
          </p:sp>
        </mc:Choice>
        <mc:Fallback xmlns="">
          <p:sp>
            <p:nvSpPr>
              <p:cNvPr id="13" name="TextBox 12">
                <a:extLst>
                  <a:ext uri="{FF2B5EF4-FFF2-40B4-BE49-F238E27FC236}">
                    <a16:creationId xmlns:a16="http://schemas.microsoft.com/office/drawing/2014/main" id="{7A97E202-D2FA-2144-F59D-748279115286}"/>
                  </a:ext>
                </a:extLst>
              </p:cNvPr>
              <p:cNvSpPr txBox="1">
                <a:spLocks noRot="1" noChangeAspect="1" noMove="1" noResize="1" noEditPoints="1" noAdjustHandles="1" noChangeArrowheads="1" noChangeShapeType="1" noTextEdit="1"/>
              </p:cNvSpPr>
              <p:nvPr/>
            </p:nvSpPr>
            <p:spPr>
              <a:xfrm>
                <a:off x="299874" y="2637364"/>
                <a:ext cx="835165" cy="4924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B3F6CE8-FDFF-059F-6866-61C28AD058B5}"/>
                  </a:ext>
                </a:extLst>
              </p:cNvPr>
              <p:cNvSpPr txBox="1"/>
              <p:nvPr/>
            </p:nvSpPr>
            <p:spPr>
              <a:xfrm>
                <a:off x="10950204" y="2637363"/>
                <a:ext cx="8351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𝑧</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oMath>
                  </m:oMathPara>
                </a14:m>
                <a:endParaRPr lang="en-US" sz="3200" dirty="0"/>
              </a:p>
            </p:txBody>
          </p:sp>
        </mc:Choice>
        <mc:Fallback xmlns="">
          <p:sp>
            <p:nvSpPr>
              <p:cNvPr id="14" name="TextBox 13">
                <a:extLst>
                  <a:ext uri="{FF2B5EF4-FFF2-40B4-BE49-F238E27FC236}">
                    <a16:creationId xmlns:a16="http://schemas.microsoft.com/office/drawing/2014/main" id="{DB3F6CE8-FDFF-059F-6866-61C28AD058B5}"/>
                  </a:ext>
                </a:extLst>
              </p:cNvPr>
              <p:cNvSpPr txBox="1">
                <a:spLocks noRot="1" noChangeAspect="1" noMove="1" noResize="1" noEditPoints="1" noAdjustHandles="1" noChangeArrowheads="1" noChangeShapeType="1" noTextEdit="1"/>
              </p:cNvSpPr>
              <p:nvPr/>
            </p:nvSpPr>
            <p:spPr>
              <a:xfrm>
                <a:off x="10950204" y="2637363"/>
                <a:ext cx="835165"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EB05F6-39E4-E69C-D14D-7863BC3356E9}"/>
                  </a:ext>
                </a:extLst>
              </p:cNvPr>
              <p:cNvSpPr txBox="1"/>
              <p:nvPr/>
            </p:nvSpPr>
            <p:spPr>
              <a:xfrm>
                <a:off x="10950204" y="3786019"/>
                <a:ext cx="90050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oMath>
                  </m:oMathPara>
                </a14:m>
                <a:endParaRPr lang="en-US" sz="3200" dirty="0"/>
              </a:p>
            </p:txBody>
          </p:sp>
        </mc:Choice>
        <mc:Fallback xmlns="">
          <p:sp>
            <p:nvSpPr>
              <p:cNvPr id="15" name="TextBox 14">
                <a:extLst>
                  <a:ext uri="{FF2B5EF4-FFF2-40B4-BE49-F238E27FC236}">
                    <a16:creationId xmlns:a16="http://schemas.microsoft.com/office/drawing/2014/main" id="{FCEB05F6-39E4-E69C-D14D-7863BC3356E9}"/>
                  </a:ext>
                </a:extLst>
              </p:cNvPr>
              <p:cNvSpPr txBox="1">
                <a:spLocks noRot="1" noChangeAspect="1" noMove="1" noResize="1" noEditPoints="1" noAdjustHandles="1" noChangeArrowheads="1" noChangeShapeType="1" noTextEdit="1"/>
              </p:cNvSpPr>
              <p:nvPr/>
            </p:nvSpPr>
            <p:spPr>
              <a:xfrm>
                <a:off x="10950204" y="3786019"/>
                <a:ext cx="900503" cy="492443"/>
              </a:xfrm>
              <a:prstGeom prst="rect">
                <a:avLst/>
              </a:prstGeom>
              <a:blipFill>
                <a:blip r:embed="rId10"/>
                <a:stretch>
                  <a:fillRect/>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6C3F43C2-4EBB-AF15-32F6-1435BBDB11A1}"/>
              </a:ext>
            </a:extLst>
          </p:cNvPr>
          <p:cNvSpPr/>
          <p:nvPr/>
        </p:nvSpPr>
        <p:spPr>
          <a:xfrm>
            <a:off x="11295529" y="3200399"/>
            <a:ext cx="151132" cy="551329"/>
          </a:xfrm>
          <a:custGeom>
            <a:avLst/>
            <a:gdLst>
              <a:gd name="connsiteX0" fmla="*/ 0 w 151132"/>
              <a:gd name="connsiteY0" fmla="*/ 551329 h 551329"/>
              <a:gd name="connsiteX1" fmla="*/ 147918 w 151132"/>
              <a:gd name="connsiteY1" fmla="*/ 221876 h 551329"/>
              <a:gd name="connsiteX2" fmla="*/ 87406 w 151132"/>
              <a:gd name="connsiteY2" fmla="*/ 0 h 551329"/>
            </a:gdLst>
            <a:ahLst/>
            <a:cxnLst>
              <a:cxn ang="0">
                <a:pos x="connsiteX0" y="connsiteY0"/>
              </a:cxn>
              <a:cxn ang="0">
                <a:pos x="connsiteX1" y="connsiteY1"/>
              </a:cxn>
              <a:cxn ang="0">
                <a:pos x="connsiteX2" y="connsiteY2"/>
              </a:cxn>
            </a:cxnLst>
            <a:rect l="l" t="t" r="r" b="b"/>
            <a:pathLst>
              <a:path w="151132" h="551329">
                <a:moveTo>
                  <a:pt x="0" y="551329"/>
                </a:moveTo>
                <a:cubicBezTo>
                  <a:pt x="66675" y="432546"/>
                  <a:pt x="133350" y="313764"/>
                  <a:pt x="147918" y="221876"/>
                </a:cubicBezTo>
                <a:cubicBezTo>
                  <a:pt x="162486" y="129988"/>
                  <a:pt x="124946" y="64994"/>
                  <a:pt x="87406" y="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3F466E0-C547-A29C-1E60-AF7E660A9E44}"/>
              </a:ext>
            </a:extLst>
          </p:cNvPr>
          <p:cNvSpPr txBox="1"/>
          <p:nvPr/>
        </p:nvSpPr>
        <p:spPr>
          <a:xfrm>
            <a:off x="893534" y="4806637"/>
            <a:ext cx="10056670" cy="1200329"/>
          </a:xfrm>
          <a:prstGeom prst="rect">
            <a:avLst/>
          </a:prstGeom>
          <a:noFill/>
        </p:spPr>
        <p:txBody>
          <a:bodyPr wrap="square">
            <a:spAutoFit/>
          </a:bodyPr>
          <a:lstStyle/>
          <a:p>
            <a:pPr algn="just"/>
            <a:r>
              <a:rPr lang="en-US" dirty="0">
                <a:latin typeface="+mj-lt"/>
              </a:rPr>
              <a:t>The strong principle is that dimension reduction shows us the true underlying signal embodied by the neural circuit, the so-called "latent signal." It is a theory that the brain really is low-dimensional compared to the number of neurons. The joint activity of a population of neurons is a (noisy) realization of this low-dimensional system—a realization using many more elements (neurons) than dimensions in the system.</a:t>
            </a:r>
          </a:p>
        </p:txBody>
      </p:sp>
    </p:spTree>
    <p:extLst>
      <p:ext uri="{BB962C8B-B14F-4D97-AF65-F5344CB8AC3E}">
        <p14:creationId xmlns:p14="http://schemas.microsoft.com/office/powerpoint/2010/main" val="36587701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7187006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C8DF73D-DFF2-B30D-42DA-5B3C8880F858}"/>
              </a:ext>
            </a:extLst>
          </p:cNvPr>
          <p:cNvSpPr txBox="1"/>
          <p:nvPr/>
        </p:nvSpPr>
        <p:spPr>
          <a:xfrm>
            <a:off x="523461" y="6247676"/>
            <a:ext cx="11410122" cy="584775"/>
          </a:xfrm>
          <a:prstGeom prst="rect">
            <a:avLst/>
          </a:prstGeom>
          <a:noFill/>
        </p:spPr>
        <p:txBody>
          <a:bodyPr wrap="square">
            <a:spAutoFit/>
          </a:bodyPr>
          <a:lstStyle/>
          <a:p>
            <a:pPr algn="ctr"/>
            <a:r>
              <a:rPr lang="en-US" sz="1600" i="0" dirty="0">
                <a:effectLst/>
                <a:latin typeface="+mj-lt"/>
              </a:rPr>
              <a:t>Unsupervised Discovery of </a:t>
            </a:r>
            <a:r>
              <a:rPr lang="en-US" sz="1600" i="0" dirty="0" err="1">
                <a:effectLst/>
                <a:latin typeface="+mj-lt"/>
              </a:rPr>
              <a:t>Demixed</a:t>
            </a:r>
            <a:r>
              <a:rPr lang="en-US" sz="1600" i="0" dirty="0">
                <a:effectLst/>
                <a:latin typeface="+mj-lt"/>
              </a:rPr>
              <a:t>, </a:t>
            </a:r>
            <a:r>
              <a:rPr lang="en-US" sz="1600" i="0" dirty="0" err="1">
                <a:effectLst/>
                <a:latin typeface="+mj-lt"/>
              </a:rPr>
              <a:t>LowDimensional</a:t>
            </a:r>
            <a:r>
              <a:rPr lang="en-US" sz="1600" i="0" dirty="0">
                <a:effectLst/>
                <a:latin typeface="+mj-lt"/>
              </a:rPr>
              <a:t> Neural Dynamics across Multiple</a:t>
            </a:r>
          </a:p>
          <a:p>
            <a:pPr algn="ctr"/>
            <a:r>
              <a:rPr lang="en-US" sz="1600" i="0" dirty="0">
                <a:effectLst/>
                <a:latin typeface="+mj-lt"/>
              </a:rPr>
              <a:t>Timescales through Tensor Component Analysis, Williams, 2018</a:t>
            </a:r>
          </a:p>
        </p:txBody>
      </p:sp>
      <p:pic>
        <p:nvPicPr>
          <p:cNvPr id="4" name="Picture 3">
            <a:extLst>
              <a:ext uri="{FF2B5EF4-FFF2-40B4-BE49-F238E27FC236}">
                <a16:creationId xmlns:a16="http://schemas.microsoft.com/office/drawing/2014/main" id="{017CF8BE-52F3-4B50-3AC8-5DCCC9D93FA8}"/>
              </a:ext>
            </a:extLst>
          </p:cNvPr>
          <p:cNvPicPr>
            <a:picLocks noChangeAspect="1"/>
          </p:cNvPicPr>
          <p:nvPr/>
        </p:nvPicPr>
        <p:blipFill>
          <a:blip r:embed="rId2"/>
          <a:stretch>
            <a:fillRect/>
          </a:stretch>
        </p:blipFill>
        <p:spPr>
          <a:xfrm>
            <a:off x="523461" y="1936282"/>
            <a:ext cx="11145078" cy="3441209"/>
          </a:xfrm>
          <a:prstGeom prst="rect">
            <a:avLst/>
          </a:prstGeom>
        </p:spPr>
      </p:pic>
      <p:sp>
        <p:nvSpPr>
          <p:cNvPr id="2" name="TextBox 1">
            <a:extLst>
              <a:ext uri="{FF2B5EF4-FFF2-40B4-BE49-F238E27FC236}">
                <a16:creationId xmlns:a16="http://schemas.microsoft.com/office/drawing/2014/main" id="{3FE0A3F9-BDDF-0EF0-415A-012E213503E8}"/>
              </a:ext>
            </a:extLst>
          </p:cNvPr>
          <p:cNvSpPr txBox="1"/>
          <p:nvPr/>
        </p:nvSpPr>
        <p:spPr>
          <a:xfrm>
            <a:off x="701040" y="395178"/>
            <a:ext cx="10789920" cy="584775"/>
          </a:xfrm>
          <a:prstGeom prst="rect">
            <a:avLst/>
          </a:prstGeom>
          <a:noFill/>
        </p:spPr>
        <p:txBody>
          <a:bodyPr wrap="square">
            <a:spAutoFit/>
          </a:bodyPr>
          <a:lstStyle/>
          <a:p>
            <a:pPr algn="ctr"/>
            <a:r>
              <a:rPr lang="en-US" sz="3200" b="1" i="0" dirty="0">
                <a:effectLst/>
                <a:latin typeface="Helvetica" panose="020B0500000000000000" pitchFamily="34" charset="0"/>
              </a:rPr>
              <a:t>Matrix Representation of Trial-Structured Neural Data</a:t>
            </a:r>
          </a:p>
        </p:txBody>
      </p:sp>
    </p:spTree>
    <p:extLst>
      <p:ext uri="{BB962C8B-B14F-4D97-AF65-F5344CB8AC3E}">
        <p14:creationId xmlns:p14="http://schemas.microsoft.com/office/powerpoint/2010/main" val="32826422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01040" y="395178"/>
            <a:ext cx="10789920" cy="584775"/>
          </a:xfrm>
          <a:prstGeom prst="rect">
            <a:avLst/>
          </a:prstGeom>
          <a:noFill/>
        </p:spPr>
        <p:txBody>
          <a:bodyPr wrap="square">
            <a:spAutoFit/>
          </a:bodyPr>
          <a:lstStyle/>
          <a:p>
            <a:pPr algn="ctr"/>
            <a:r>
              <a:rPr lang="en-US" sz="3200" b="1" i="0" dirty="0">
                <a:effectLst/>
                <a:latin typeface="Helvetica" panose="020B0500000000000000" pitchFamily="34" charset="0"/>
              </a:rPr>
              <a:t>Tensor Representation of Trial-Structured Neural Data</a:t>
            </a:r>
          </a:p>
        </p:txBody>
      </p:sp>
      <p:pic>
        <p:nvPicPr>
          <p:cNvPr id="3" name="Picture 2">
            <a:extLst>
              <a:ext uri="{FF2B5EF4-FFF2-40B4-BE49-F238E27FC236}">
                <a16:creationId xmlns:a16="http://schemas.microsoft.com/office/drawing/2014/main" id="{AE7F13BE-C1CD-BF41-C2CB-2C53BDA253FD}"/>
              </a:ext>
            </a:extLst>
          </p:cNvPr>
          <p:cNvPicPr>
            <a:picLocks noChangeAspect="1"/>
          </p:cNvPicPr>
          <p:nvPr/>
        </p:nvPicPr>
        <p:blipFill>
          <a:blip r:embed="rId2"/>
          <a:stretch>
            <a:fillRect/>
          </a:stretch>
        </p:blipFill>
        <p:spPr>
          <a:xfrm>
            <a:off x="701040" y="1755159"/>
            <a:ext cx="10789920" cy="3691962"/>
          </a:xfrm>
          <a:prstGeom prst="rect">
            <a:avLst/>
          </a:prstGeom>
        </p:spPr>
      </p:pic>
      <p:sp>
        <p:nvSpPr>
          <p:cNvPr id="5" name="TextBox 4">
            <a:extLst>
              <a:ext uri="{FF2B5EF4-FFF2-40B4-BE49-F238E27FC236}">
                <a16:creationId xmlns:a16="http://schemas.microsoft.com/office/drawing/2014/main" id="{F1101091-C8D9-CEBE-A8C6-5C81A7156B7E}"/>
              </a:ext>
            </a:extLst>
          </p:cNvPr>
          <p:cNvSpPr txBox="1"/>
          <p:nvPr/>
        </p:nvSpPr>
        <p:spPr>
          <a:xfrm>
            <a:off x="523461" y="6247676"/>
            <a:ext cx="11410122" cy="584775"/>
          </a:xfrm>
          <a:prstGeom prst="rect">
            <a:avLst/>
          </a:prstGeom>
          <a:noFill/>
        </p:spPr>
        <p:txBody>
          <a:bodyPr wrap="square">
            <a:spAutoFit/>
          </a:bodyPr>
          <a:lstStyle/>
          <a:p>
            <a:pPr algn="ctr"/>
            <a:r>
              <a:rPr lang="en-US" sz="1600" i="0" dirty="0">
                <a:effectLst/>
                <a:latin typeface="+mj-lt"/>
              </a:rPr>
              <a:t>Unsupervised Discovery of </a:t>
            </a:r>
            <a:r>
              <a:rPr lang="en-US" sz="1600" i="0" dirty="0" err="1">
                <a:effectLst/>
                <a:latin typeface="+mj-lt"/>
              </a:rPr>
              <a:t>Demixed</a:t>
            </a:r>
            <a:r>
              <a:rPr lang="en-US" sz="1600" i="0" dirty="0">
                <a:effectLst/>
                <a:latin typeface="+mj-lt"/>
              </a:rPr>
              <a:t>, </a:t>
            </a:r>
            <a:r>
              <a:rPr lang="en-US" sz="1600" i="0" dirty="0" err="1">
                <a:effectLst/>
                <a:latin typeface="+mj-lt"/>
              </a:rPr>
              <a:t>LowDimensional</a:t>
            </a:r>
            <a:r>
              <a:rPr lang="en-US" sz="1600" i="0" dirty="0">
                <a:effectLst/>
                <a:latin typeface="+mj-lt"/>
              </a:rPr>
              <a:t> Neural Dynamics across Multiple</a:t>
            </a:r>
          </a:p>
          <a:p>
            <a:pPr algn="ctr"/>
            <a:r>
              <a:rPr lang="en-US" sz="1600" i="0" dirty="0">
                <a:effectLst/>
                <a:latin typeface="+mj-lt"/>
              </a:rPr>
              <a:t>Timescales through Tensor Component Analysis, Williams, 2018</a:t>
            </a:r>
          </a:p>
        </p:txBody>
      </p:sp>
    </p:spTree>
    <p:extLst>
      <p:ext uri="{BB962C8B-B14F-4D97-AF65-F5344CB8AC3E}">
        <p14:creationId xmlns:p14="http://schemas.microsoft.com/office/powerpoint/2010/main" val="23961903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673BD5-D9F1-C99D-1CB9-392521FF1891}"/>
              </a:ext>
            </a:extLst>
          </p:cNvPr>
          <p:cNvPicPr>
            <a:picLocks noChangeAspect="1"/>
          </p:cNvPicPr>
          <p:nvPr/>
        </p:nvPicPr>
        <p:blipFill>
          <a:blip r:embed="rId3"/>
          <a:stretch>
            <a:fillRect/>
          </a:stretch>
        </p:blipFill>
        <p:spPr>
          <a:xfrm>
            <a:off x="1638071" y="1068132"/>
            <a:ext cx="8915858" cy="4902452"/>
          </a:xfrm>
          <a:prstGeom prst="rect">
            <a:avLst/>
          </a:prstGeom>
        </p:spPr>
      </p:pic>
      <p:sp>
        <p:nvSpPr>
          <p:cNvPr id="6" name="TextBox 5">
            <a:extLst>
              <a:ext uri="{FF2B5EF4-FFF2-40B4-BE49-F238E27FC236}">
                <a16:creationId xmlns:a16="http://schemas.microsoft.com/office/drawing/2014/main" id="{E252E6C6-15CC-D899-076E-195813DC14D3}"/>
              </a:ext>
            </a:extLst>
          </p:cNvPr>
          <p:cNvSpPr txBox="1"/>
          <p:nvPr/>
        </p:nvSpPr>
        <p:spPr>
          <a:xfrm>
            <a:off x="1502255" y="5970584"/>
            <a:ext cx="9187490" cy="307777"/>
          </a:xfrm>
          <a:prstGeom prst="rect">
            <a:avLst/>
          </a:prstGeom>
          <a:noFill/>
        </p:spPr>
        <p:txBody>
          <a:bodyPr wrap="square">
            <a:spAutoFit/>
          </a:bodyPr>
          <a:lstStyle/>
          <a:p>
            <a:pPr algn="ctr"/>
            <a:r>
              <a:rPr lang="en-US" sz="1400" dirty="0">
                <a:latin typeface="+mj-lt"/>
              </a:rPr>
              <a:t>https://users.ece.cmu.edu/~byronyu/software/DataHigh/datahigh.html</a:t>
            </a:r>
          </a:p>
        </p:txBody>
      </p:sp>
    </p:spTree>
    <p:extLst>
      <p:ext uri="{BB962C8B-B14F-4D97-AF65-F5344CB8AC3E}">
        <p14:creationId xmlns:p14="http://schemas.microsoft.com/office/powerpoint/2010/main" val="41408591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01040" y="395178"/>
            <a:ext cx="10789920" cy="584775"/>
          </a:xfrm>
          <a:prstGeom prst="rect">
            <a:avLst/>
          </a:prstGeom>
          <a:noFill/>
        </p:spPr>
        <p:txBody>
          <a:bodyPr wrap="square">
            <a:spAutoFit/>
          </a:bodyPr>
          <a:lstStyle/>
          <a:p>
            <a:pPr algn="ctr"/>
            <a:r>
              <a:rPr lang="en-US" sz="3200" b="1" dirty="0">
                <a:latin typeface="Helvetica" panose="020B0500000000000000" pitchFamily="34" charset="0"/>
              </a:rPr>
              <a:t>Data High</a:t>
            </a:r>
            <a:endParaRPr lang="en-US" sz="3200" b="1" i="0" dirty="0">
              <a:effectLst/>
              <a:latin typeface="Helvetica" panose="020B0500000000000000" pitchFamily="34" charset="0"/>
            </a:endParaRPr>
          </a:p>
        </p:txBody>
      </p:sp>
      <p:sp>
        <p:nvSpPr>
          <p:cNvPr id="5" name="TextBox 4">
            <a:extLst>
              <a:ext uri="{FF2B5EF4-FFF2-40B4-BE49-F238E27FC236}">
                <a16:creationId xmlns:a16="http://schemas.microsoft.com/office/drawing/2014/main" id="{F1101091-C8D9-CEBE-A8C6-5C81A7156B7E}"/>
              </a:ext>
            </a:extLst>
          </p:cNvPr>
          <p:cNvSpPr txBox="1"/>
          <p:nvPr/>
        </p:nvSpPr>
        <p:spPr>
          <a:xfrm>
            <a:off x="523461" y="6355625"/>
            <a:ext cx="11410122" cy="307777"/>
          </a:xfrm>
          <a:prstGeom prst="rect">
            <a:avLst/>
          </a:prstGeom>
          <a:noFill/>
        </p:spPr>
        <p:txBody>
          <a:bodyPr wrap="square">
            <a:spAutoFit/>
          </a:bodyPr>
          <a:lstStyle/>
          <a:p>
            <a:pPr algn="ctr"/>
            <a:r>
              <a:rPr lang="en-US" sz="1400" i="0" dirty="0">
                <a:effectLst/>
                <a:latin typeface="+mj-lt"/>
              </a:rPr>
              <a:t>https://users.ece.cmu.edu/~byronyu/software/DataHigh/datahigh.html</a:t>
            </a:r>
          </a:p>
        </p:txBody>
      </p:sp>
      <p:pic>
        <p:nvPicPr>
          <p:cNvPr id="2052" name="Picture 4">
            <a:extLst>
              <a:ext uri="{FF2B5EF4-FFF2-40B4-BE49-F238E27FC236}">
                <a16:creationId xmlns:a16="http://schemas.microsoft.com/office/drawing/2014/main" id="{F8BB0E2B-5F20-BEAB-44B1-AB1E6D201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941" y="1541439"/>
            <a:ext cx="8145162" cy="45795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4995819-EA47-43FB-10BD-E1A9934AE937}"/>
              </a:ext>
            </a:extLst>
          </p:cNvPr>
          <p:cNvSpPr txBox="1"/>
          <p:nvPr/>
        </p:nvSpPr>
        <p:spPr>
          <a:xfrm>
            <a:off x="930081" y="999008"/>
            <a:ext cx="10331839" cy="307777"/>
          </a:xfrm>
          <a:prstGeom prst="rect">
            <a:avLst/>
          </a:prstGeom>
          <a:noFill/>
        </p:spPr>
        <p:txBody>
          <a:bodyPr wrap="square">
            <a:spAutoFit/>
          </a:bodyPr>
          <a:lstStyle/>
          <a:p>
            <a:pPr algn="ctr"/>
            <a:r>
              <a:rPr lang="en-US" sz="1400" b="0" i="0" dirty="0" err="1">
                <a:solidFill>
                  <a:srgbClr val="777777"/>
                </a:solidFill>
                <a:effectLst/>
                <a:latin typeface="Helvetica" panose="020B0500000000000000" pitchFamily="34" charset="0"/>
              </a:rPr>
              <a:t>DataHigh</a:t>
            </a:r>
            <a:r>
              <a:rPr lang="en-US" sz="1400" b="0" i="0" dirty="0">
                <a:solidFill>
                  <a:srgbClr val="777777"/>
                </a:solidFill>
                <a:effectLst/>
                <a:latin typeface="Helvetica" panose="020B0500000000000000" pitchFamily="34" charset="0"/>
              </a:rPr>
              <a:t> is a </a:t>
            </a:r>
            <a:r>
              <a:rPr lang="en-US" sz="1400" b="0" i="0" dirty="0" err="1">
                <a:solidFill>
                  <a:srgbClr val="777777"/>
                </a:solidFill>
                <a:effectLst/>
                <a:latin typeface="Helvetica" panose="020B0500000000000000" pitchFamily="34" charset="0"/>
              </a:rPr>
              <a:t>Matlab</a:t>
            </a:r>
            <a:r>
              <a:rPr lang="en-US" sz="1400" b="0" i="0" dirty="0">
                <a:solidFill>
                  <a:srgbClr val="777777"/>
                </a:solidFill>
                <a:effectLst/>
                <a:latin typeface="Helvetica" panose="020B0500000000000000" pitchFamily="34" charset="0"/>
              </a:rPr>
              <a:t>-based graphical user interface to visualize and interact with high-dimensional neural population activity.</a:t>
            </a:r>
            <a:endParaRPr lang="en-US" sz="1400" dirty="0">
              <a:latin typeface="Helvetica" panose="020B0500000000000000" pitchFamily="34" charset="0"/>
            </a:endParaRPr>
          </a:p>
        </p:txBody>
      </p:sp>
    </p:spTree>
    <p:extLst>
      <p:ext uri="{BB962C8B-B14F-4D97-AF65-F5344CB8AC3E}">
        <p14:creationId xmlns:p14="http://schemas.microsoft.com/office/powerpoint/2010/main" val="2441726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Vector</a:t>
            </a:r>
          </a:p>
        </p:txBody>
      </p:sp>
    </p:spTree>
    <p:extLst>
      <p:ext uri="{BB962C8B-B14F-4D97-AF65-F5344CB8AC3E}">
        <p14:creationId xmlns:p14="http://schemas.microsoft.com/office/powerpoint/2010/main" val="19952627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9065158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A56DE0-B3E0-DE21-44A3-3FDDA1A2F9BA}"/>
              </a:ext>
            </a:extLst>
          </p:cNvPr>
          <p:cNvSpPr txBox="1"/>
          <p:nvPr/>
        </p:nvSpPr>
        <p:spPr>
          <a:xfrm>
            <a:off x="3048372" y="6216520"/>
            <a:ext cx="6095256" cy="307777"/>
          </a:xfrm>
          <a:prstGeom prst="rect">
            <a:avLst/>
          </a:prstGeom>
          <a:noFill/>
        </p:spPr>
        <p:txBody>
          <a:bodyPr wrap="square">
            <a:spAutoFit/>
          </a:bodyPr>
          <a:lstStyle/>
          <a:p>
            <a:pPr algn="ctr"/>
            <a:r>
              <a:rPr lang="en-US" sz="1400" dirty="0">
                <a:latin typeface="+mj-lt"/>
              </a:rPr>
              <a:t>Ames, and Churchland, </a:t>
            </a:r>
            <a:r>
              <a:rPr lang="en-US" sz="1400" dirty="0" err="1">
                <a:latin typeface="+mj-lt"/>
              </a:rPr>
              <a:t>eLife</a:t>
            </a:r>
            <a:r>
              <a:rPr lang="en-US" sz="1400" dirty="0">
                <a:latin typeface="+mj-lt"/>
              </a:rPr>
              <a:t> 2019</a:t>
            </a:r>
          </a:p>
        </p:txBody>
      </p:sp>
      <p:pic>
        <p:nvPicPr>
          <p:cNvPr id="7" name="Picture 6">
            <a:extLst>
              <a:ext uri="{FF2B5EF4-FFF2-40B4-BE49-F238E27FC236}">
                <a16:creationId xmlns:a16="http://schemas.microsoft.com/office/drawing/2014/main" id="{3F4BCE91-98DD-4EE1-CC6B-EDE2CA64FEB4}"/>
              </a:ext>
            </a:extLst>
          </p:cNvPr>
          <p:cNvPicPr>
            <a:picLocks noChangeAspect="1"/>
          </p:cNvPicPr>
          <p:nvPr/>
        </p:nvPicPr>
        <p:blipFill>
          <a:blip r:embed="rId2"/>
          <a:stretch>
            <a:fillRect/>
          </a:stretch>
        </p:blipFill>
        <p:spPr>
          <a:xfrm>
            <a:off x="1282503" y="869013"/>
            <a:ext cx="9626993" cy="5119974"/>
          </a:xfrm>
          <a:prstGeom prst="rect">
            <a:avLst/>
          </a:prstGeom>
        </p:spPr>
      </p:pic>
    </p:spTree>
    <p:extLst>
      <p:ext uri="{BB962C8B-B14F-4D97-AF65-F5344CB8AC3E}">
        <p14:creationId xmlns:p14="http://schemas.microsoft.com/office/powerpoint/2010/main" val="10728562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828726" y="923207"/>
            <a:ext cx="10082449" cy="769441"/>
          </a:xfrm>
          <a:prstGeom prst="rect">
            <a:avLst/>
          </a:prstGeom>
          <a:noFill/>
        </p:spPr>
        <p:txBody>
          <a:bodyPr wrap="square">
            <a:spAutoFit/>
          </a:bodyPr>
          <a:lstStyle/>
          <a:p>
            <a:pPr algn="l"/>
            <a:r>
              <a:rPr lang="en-US" sz="4400" b="1" i="0" dirty="0">
                <a:effectLst/>
                <a:latin typeface="Helvetica" panose="020B0500000000000000" pitchFamily="34" charset="0"/>
              </a:rPr>
              <a:t>PCA Assumptions</a:t>
            </a:r>
          </a:p>
        </p:txBody>
      </p:sp>
      <p:sp>
        <p:nvSpPr>
          <p:cNvPr id="3" name="TextBox 2">
            <a:extLst>
              <a:ext uri="{FF2B5EF4-FFF2-40B4-BE49-F238E27FC236}">
                <a16:creationId xmlns:a16="http://schemas.microsoft.com/office/drawing/2014/main" id="{6FAC3D30-E52B-3541-E67F-0755D376F64B}"/>
              </a:ext>
            </a:extLst>
          </p:cNvPr>
          <p:cNvSpPr txBox="1"/>
          <p:nvPr/>
        </p:nvSpPr>
        <p:spPr>
          <a:xfrm>
            <a:off x="828726" y="2099032"/>
            <a:ext cx="10534548" cy="3600986"/>
          </a:xfrm>
          <a:prstGeom prst="rect">
            <a:avLst/>
          </a:prstGeom>
          <a:noFill/>
        </p:spPr>
        <p:txBody>
          <a:bodyPr wrap="square">
            <a:spAutoFit/>
          </a:bodyPr>
          <a:lstStyle/>
          <a:p>
            <a:r>
              <a:rPr lang="en-US" sz="2400" b="1" i="0" dirty="0">
                <a:effectLst/>
                <a:latin typeface="Arial" panose="020B0604020202020204" pitchFamily="34" charset="0"/>
              </a:rPr>
              <a:t>While PCA itself does not make assumptions about the data, the most popular interpretation of PCA does.</a:t>
            </a:r>
          </a:p>
          <a:p>
            <a:endParaRPr lang="en-US" b="1" dirty="0">
              <a:latin typeface="Arial" panose="020B0604020202020204" pitchFamily="34" charset="0"/>
            </a:endParaRPr>
          </a:p>
          <a:p>
            <a:r>
              <a:rPr lang="en-US" i="0" dirty="0">
                <a:effectLst/>
                <a:latin typeface="Arial" panose="020B0604020202020204" pitchFamily="34" charset="0"/>
              </a:rPr>
              <a:t>This classic interpretation posits that patterns in the loadings or scores indicate some latent underlying patterns in the data. This interpretation relies on four assumptions</a:t>
            </a:r>
            <a:r>
              <a:rPr lang="en-US" dirty="0">
                <a:latin typeface="Arial" panose="020B0604020202020204" pitchFamily="34" charset="0"/>
              </a:rPr>
              <a:t> </a:t>
            </a:r>
            <a:r>
              <a:rPr lang="en-US" i="0" dirty="0">
                <a:effectLst/>
                <a:latin typeface="Arial" panose="020B0604020202020204" pitchFamily="34" charset="0"/>
              </a:rPr>
              <a:t>and may be misleading if those assumptions are violated. </a:t>
            </a:r>
          </a:p>
          <a:p>
            <a:endParaRPr lang="en-US" b="0" i="0" dirty="0">
              <a:effectLst/>
              <a:latin typeface="Arial" panose="020B0604020202020204" pitchFamily="34" charset="0"/>
            </a:endParaRPr>
          </a:p>
          <a:p>
            <a:r>
              <a:rPr lang="en-US" b="1" i="0" dirty="0">
                <a:effectLst/>
                <a:latin typeface="Arial" panose="020B0604020202020204" pitchFamily="34" charset="0"/>
              </a:rPr>
              <a:t>First, </a:t>
            </a:r>
            <a:r>
              <a:rPr lang="en-US" b="0" i="0" dirty="0">
                <a:effectLst/>
                <a:latin typeface="Arial" panose="020B0604020202020204" pitchFamily="34" charset="0"/>
              </a:rPr>
              <a:t>the underlying patterns must exist and be independent of one another.</a:t>
            </a:r>
          </a:p>
          <a:p>
            <a:r>
              <a:rPr lang="en-US" b="1" i="0" dirty="0">
                <a:effectLst/>
                <a:latin typeface="Arial" panose="020B0604020202020204" pitchFamily="34" charset="0"/>
              </a:rPr>
              <a:t>Second,</a:t>
            </a:r>
            <a:r>
              <a:rPr lang="en-US" b="0" i="0" dirty="0">
                <a:effectLst/>
                <a:latin typeface="Arial" panose="020B0604020202020204" pitchFamily="34" charset="0"/>
              </a:rPr>
              <a:t> they must combine linearly to form the observed data.</a:t>
            </a:r>
          </a:p>
          <a:p>
            <a:r>
              <a:rPr lang="en-US" b="1" i="0" dirty="0">
                <a:effectLst/>
                <a:latin typeface="Arial" panose="020B0604020202020204" pitchFamily="34" charset="0"/>
              </a:rPr>
              <a:t>Third,</a:t>
            </a:r>
            <a:r>
              <a:rPr lang="en-US" b="0" i="0" dirty="0">
                <a:effectLst/>
                <a:latin typeface="Arial" panose="020B0604020202020204" pitchFamily="34" charset="0"/>
              </a:rPr>
              <a:t> the data must contain exclusively these patterns and additive, uncorrelated noise.</a:t>
            </a:r>
          </a:p>
          <a:p>
            <a:r>
              <a:rPr lang="en-US" b="1" i="0" dirty="0">
                <a:effectLst/>
                <a:latin typeface="Arial" panose="020B0604020202020204" pitchFamily="34" charset="0"/>
              </a:rPr>
              <a:t>Fourth,</a:t>
            </a:r>
            <a:r>
              <a:rPr lang="en-US" b="0" i="0" dirty="0">
                <a:effectLst/>
                <a:latin typeface="Arial" panose="020B0604020202020204" pitchFamily="34" charset="0"/>
              </a:rPr>
              <a:t> observations must be independent. When any of these does not hold, the above interpretation of PCA may not hold. </a:t>
            </a:r>
            <a:endParaRPr lang="en-US" dirty="0"/>
          </a:p>
        </p:txBody>
      </p:sp>
      <p:sp>
        <p:nvSpPr>
          <p:cNvPr id="2" name="TextBox 1">
            <a:extLst>
              <a:ext uri="{FF2B5EF4-FFF2-40B4-BE49-F238E27FC236}">
                <a16:creationId xmlns:a16="http://schemas.microsoft.com/office/drawing/2014/main" id="{63A56DE0-B3E0-DE21-44A3-3FDDA1A2F9BA}"/>
              </a:ext>
            </a:extLst>
          </p:cNvPr>
          <p:cNvSpPr txBox="1"/>
          <p:nvPr/>
        </p:nvSpPr>
        <p:spPr>
          <a:xfrm>
            <a:off x="3048372" y="6216520"/>
            <a:ext cx="6095256" cy="307777"/>
          </a:xfrm>
          <a:prstGeom prst="rect">
            <a:avLst/>
          </a:prstGeom>
          <a:noFill/>
        </p:spPr>
        <p:txBody>
          <a:bodyPr wrap="square">
            <a:spAutoFit/>
          </a:bodyPr>
          <a:lstStyle/>
          <a:p>
            <a:pPr algn="ctr"/>
            <a:r>
              <a:rPr lang="en-US" sz="1400" dirty="0">
                <a:latin typeface="+mj-lt"/>
              </a:rPr>
              <a:t>Phantom oscillations in principal component analysis, Maxwell Shinn</a:t>
            </a:r>
          </a:p>
        </p:txBody>
      </p:sp>
    </p:spTree>
    <p:extLst>
      <p:ext uri="{BB962C8B-B14F-4D97-AF65-F5344CB8AC3E}">
        <p14:creationId xmlns:p14="http://schemas.microsoft.com/office/powerpoint/2010/main" val="174854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9FA0AC5-D759-1FC4-7A51-DF8265CD3696}"/>
              </a:ext>
            </a:extLst>
          </p:cNvPr>
          <p:cNvSpPr txBox="1"/>
          <p:nvPr/>
        </p:nvSpPr>
        <p:spPr>
          <a:xfrm>
            <a:off x="3048372" y="6216520"/>
            <a:ext cx="6095256" cy="307777"/>
          </a:xfrm>
          <a:prstGeom prst="rect">
            <a:avLst/>
          </a:prstGeom>
          <a:noFill/>
        </p:spPr>
        <p:txBody>
          <a:bodyPr wrap="square">
            <a:spAutoFit/>
          </a:bodyPr>
          <a:lstStyle/>
          <a:p>
            <a:pPr algn="ctr"/>
            <a:r>
              <a:rPr lang="en-US" sz="1400" dirty="0">
                <a:latin typeface="+mj-lt"/>
              </a:rPr>
              <a:t>Phantom oscillations in principal component analysis, Maxwell Shinn</a:t>
            </a:r>
          </a:p>
        </p:txBody>
      </p:sp>
      <p:pic>
        <p:nvPicPr>
          <p:cNvPr id="3" name="Picture 2">
            <a:extLst>
              <a:ext uri="{FF2B5EF4-FFF2-40B4-BE49-F238E27FC236}">
                <a16:creationId xmlns:a16="http://schemas.microsoft.com/office/drawing/2014/main" id="{01570687-96FE-AAA1-BCC3-28A6837DE54D}"/>
              </a:ext>
            </a:extLst>
          </p:cNvPr>
          <p:cNvPicPr>
            <a:picLocks noChangeAspect="1"/>
          </p:cNvPicPr>
          <p:nvPr/>
        </p:nvPicPr>
        <p:blipFill>
          <a:blip r:embed="rId2"/>
          <a:stretch>
            <a:fillRect/>
          </a:stretch>
        </p:blipFill>
        <p:spPr>
          <a:xfrm>
            <a:off x="679416" y="655691"/>
            <a:ext cx="10833168" cy="5134050"/>
          </a:xfrm>
          <a:prstGeom prst="rect">
            <a:avLst/>
          </a:prstGeom>
        </p:spPr>
      </p:pic>
    </p:spTree>
    <p:extLst>
      <p:ext uri="{BB962C8B-B14F-4D97-AF65-F5344CB8AC3E}">
        <p14:creationId xmlns:p14="http://schemas.microsoft.com/office/powerpoint/2010/main" val="14499480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fontScale="90000"/>
          </a:bodyPr>
          <a:lstStyle/>
          <a:p>
            <a:pPr algn="ctr"/>
            <a:r>
              <a:rPr lang="en-US" sz="5400" b="1" dirty="0">
                <a:latin typeface="Helvetica" panose="020B0500000000000000" pitchFamily="34" charset="0"/>
                <a:cs typeface="Times New Roman" panose="02020603050405020304" pitchFamily="18" charset="0"/>
              </a:rPr>
              <a:t>Component Analysis,</a:t>
            </a:r>
            <a:br>
              <a:rPr lang="en-US" sz="5400" b="1" dirty="0">
                <a:latin typeface="Helvetica" panose="020B0500000000000000" pitchFamily="34" charset="0"/>
                <a:cs typeface="Times New Roman" panose="02020603050405020304" pitchFamily="18" charset="0"/>
              </a:rPr>
            </a:br>
            <a:r>
              <a:rPr lang="en-US" sz="5400" b="1" dirty="0">
                <a:latin typeface="Helvetica" panose="020B0500000000000000" pitchFamily="34" charset="0"/>
                <a:cs typeface="Times New Roman" panose="02020603050405020304" pitchFamily="18" charset="0"/>
              </a:rPr>
              <a:t>Manifold Learning,</a:t>
            </a:r>
            <a:br>
              <a:rPr lang="en-US" sz="5400" b="1" dirty="0">
                <a:latin typeface="Helvetica" panose="020B0500000000000000" pitchFamily="34" charset="0"/>
                <a:cs typeface="Times New Roman" panose="02020603050405020304" pitchFamily="18" charset="0"/>
              </a:rPr>
            </a:br>
            <a:r>
              <a:rPr lang="en-US" sz="5400" b="1" dirty="0">
                <a:latin typeface="Helvetica" panose="020B0500000000000000" pitchFamily="34" charset="0"/>
                <a:cs typeface="Times New Roman" panose="02020603050405020304" pitchFamily="18" charset="0"/>
              </a:rPr>
              <a:t>State-space models,</a:t>
            </a:r>
            <a:br>
              <a:rPr lang="en-US" sz="5400" b="1" dirty="0">
                <a:latin typeface="Helvetica" panose="020B0500000000000000" pitchFamily="34" charset="0"/>
                <a:cs typeface="Times New Roman" panose="02020603050405020304" pitchFamily="18" charset="0"/>
              </a:rPr>
            </a:br>
            <a:r>
              <a:rPr lang="en-US" sz="5400" b="1" dirty="0">
                <a:latin typeface="Helvetica" panose="020B0500000000000000" pitchFamily="34" charset="0"/>
                <a:cs typeface="Times New Roman" panose="02020603050405020304" pitchFamily="18" charset="0"/>
              </a:rPr>
              <a:t>and Applications</a:t>
            </a:r>
            <a:endParaRPr lang="en-US" sz="5400" dirty="0">
              <a:latin typeface="Helvetica"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37035034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1060072" y="425113"/>
            <a:ext cx="10071853"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Helvetica" panose="020B0500000000000000" pitchFamily="34" charset="0"/>
              </a:rPr>
              <a:t>Correlational Correspondence between Intrinsic Neural Manifold and the Manifold of the Measured Behavioral Variables</a:t>
            </a:r>
            <a:endParaRPr kumimoji="0" lang="en-US" sz="2400" b="1" i="0" u="none" strike="noStrike" kern="1200" cap="none" spc="0" normalizeH="0" baseline="0" noProof="0" dirty="0">
              <a:ln>
                <a:noFill/>
              </a:ln>
              <a:solidFill>
                <a:prstClr val="black"/>
              </a:solidFill>
              <a:effectLst/>
              <a:uLnTx/>
              <a:uFillTx/>
              <a:latin typeface="Helvetica" panose="020B0500000000000000" pitchFamily="34" charset="0"/>
            </a:endParaRPr>
          </a:p>
        </p:txBody>
      </p:sp>
      <p:sp>
        <p:nvSpPr>
          <p:cNvPr id="5" name="TextBox 4">
            <a:extLst>
              <a:ext uri="{FF2B5EF4-FFF2-40B4-BE49-F238E27FC236}">
                <a16:creationId xmlns:a16="http://schemas.microsoft.com/office/drawing/2014/main" id="{CC045342-0A2C-5E9A-AAD8-982C710D98A4}"/>
              </a:ext>
            </a:extLst>
          </p:cNvPr>
          <p:cNvSpPr txBox="1"/>
          <p:nvPr/>
        </p:nvSpPr>
        <p:spPr>
          <a:xfrm>
            <a:off x="2978377" y="6292335"/>
            <a:ext cx="6096000" cy="307777"/>
          </a:xfrm>
          <a:prstGeom prst="rect">
            <a:avLst/>
          </a:prstGeom>
          <a:noFill/>
        </p:spPr>
        <p:txBody>
          <a:bodyPr wrap="square">
            <a:spAutoFit/>
          </a:bodyPr>
          <a:lstStyle/>
          <a:p>
            <a:pPr algn="ctr"/>
            <a:r>
              <a:rPr lang="en-US" sz="1400" dirty="0" err="1">
                <a:latin typeface="+mj-lt"/>
              </a:rPr>
              <a:t>Jazayeri</a:t>
            </a:r>
            <a:r>
              <a:rPr lang="en-US" sz="1400" dirty="0">
                <a:latin typeface="+mj-lt"/>
              </a:rPr>
              <a:t> and </a:t>
            </a:r>
            <a:r>
              <a:rPr lang="en-US" sz="1400" dirty="0" err="1">
                <a:latin typeface="+mj-lt"/>
              </a:rPr>
              <a:t>Afraz</a:t>
            </a:r>
            <a:r>
              <a:rPr lang="en-US" sz="1400" dirty="0">
                <a:latin typeface="+mj-lt"/>
              </a:rPr>
              <a:t>, Neuron 2017</a:t>
            </a:r>
          </a:p>
        </p:txBody>
      </p:sp>
      <p:pic>
        <p:nvPicPr>
          <p:cNvPr id="6" name="Picture 5">
            <a:extLst>
              <a:ext uri="{FF2B5EF4-FFF2-40B4-BE49-F238E27FC236}">
                <a16:creationId xmlns:a16="http://schemas.microsoft.com/office/drawing/2014/main" id="{0AFCE832-2869-4182-612C-F03C5B4268BC}"/>
              </a:ext>
            </a:extLst>
          </p:cNvPr>
          <p:cNvPicPr>
            <a:picLocks noChangeAspect="1"/>
          </p:cNvPicPr>
          <p:nvPr/>
        </p:nvPicPr>
        <p:blipFill>
          <a:blip r:embed="rId3"/>
          <a:stretch>
            <a:fillRect/>
          </a:stretch>
        </p:blipFill>
        <p:spPr>
          <a:xfrm>
            <a:off x="2692224" y="1922734"/>
            <a:ext cx="6807550" cy="3867349"/>
          </a:xfrm>
          <a:prstGeom prst="rect">
            <a:avLst/>
          </a:prstGeom>
        </p:spPr>
      </p:pic>
    </p:spTree>
    <p:extLst>
      <p:ext uri="{BB962C8B-B14F-4D97-AF65-F5344CB8AC3E}">
        <p14:creationId xmlns:p14="http://schemas.microsoft.com/office/powerpoint/2010/main" val="18976380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27F99-D402-9F85-5D09-66EA1A2C3DDD}"/>
              </a:ext>
            </a:extLst>
          </p:cNvPr>
          <p:cNvPicPr>
            <a:picLocks noChangeAspect="1"/>
          </p:cNvPicPr>
          <p:nvPr/>
        </p:nvPicPr>
        <p:blipFill>
          <a:blip r:embed="rId2"/>
          <a:stretch>
            <a:fillRect/>
          </a:stretch>
        </p:blipFill>
        <p:spPr>
          <a:xfrm>
            <a:off x="1261048" y="1845577"/>
            <a:ext cx="9669901" cy="4159424"/>
          </a:xfrm>
          <a:prstGeom prst="rect">
            <a:avLst/>
          </a:prstGeom>
        </p:spPr>
      </p:pic>
      <p:sp>
        <p:nvSpPr>
          <p:cNvPr id="5" name="TextBox 4">
            <a:extLst>
              <a:ext uri="{FF2B5EF4-FFF2-40B4-BE49-F238E27FC236}">
                <a16:creationId xmlns:a16="http://schemas.microsoft.com/office/drawing/2014/main" id="{CBF11F83-6A1B-BEBC-C112-25C5D71E8603}"/>
              </a:ext>
            </a:extLst>
          </p:cNvPr>
          <p:cNvSpPr txBox="1"/>
          <p:nvPr/>
        </p:nvSpPr>
        <p:spPr>
          <a:xfrm>
            <a:off x="3047650" y="6365620"/>
            <a:ext cx="6096698" cy="307777"/>
          </a:xfrm>
          <a:prstGeom prst="rect">
            <a:avLst/>
          </a:prstGeom>
          <a:noFill/>
        </p:spPr>
        <p:txBody>
          <a:bodyPr wrap="square">
            <a:spAutoFit/>
          </a:bodyPr>
          <a:lstStyle/>
          <a:p>
            <a:pPr algn="ctr"/>
            <a:r>
              <a:rPr lang="en-US" sz="1400" dirty="0">
                <a:latin typeface="+mj-lt"/>
              </a:rPr>
              <a:t>Dimensionality reduction in neuroscience Rich Pang et al. 2016</a:t>
            </a:r>
          </a:p>
        </p:txBody>
      </p:sp>
      <p:sp>
        <p:nvSpPr>
          <p:cNvPr id="2" name="TextBox 1">
            <a:extLst>
              <a:ext uri="{FF2B5EF4-FFF2-40B4-BE49-F238E27FC236}">
                <a16:creationId xmlns:a16="http://schemas.microsoft.com/office/drawing/2014/main" id="{999A5FEB-AECC-3C5B-3A10-DEACE0433491}"/>
              </a:ext>
            </a:extLst>
          </p:cNvPr>
          <p:cNvSpPr txBox="1"/>
          <p:nvPr/>
        </p:nvSpPr>
        <p:spPr>
          <a:xfrm>
            <a:off x="873853" y="335130"/>
            <a:ext cx="10444294"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panose="020B0500000000000000" pitchFamily="34" charset="0"/>
              </a:rPr>
              <a:t>Signal components and their behavioral correlates</a:t>
            </a:r>
          </a:p>
        </p:txBody>
      </p:sp>
    </p:spTree>
    <p:extLst>
      <p:ext uri="{BB962C8B-B14F-4D97-AF65-F5344CB8AC3E}">
        <p14:creationId xmlns:p14="http://schemas.microsoft.com/office/powerpoint/2010/main" val="265904036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1097373" y="1130964"/>
            <a:ext cx="4538040" cy="483209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Helvetica" panose="020B0500000000000000" pitchFamily="34" charset="0"/>
              </a:rPr>
              <a:t>Comparisons of neural recordings across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Helvetica" panose="020B0500000000000000" pitchFamily="34" charset="0"/>
              </a:rPr>
              <a:t>time, across subsets of neurons and across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Helvetica" panose="020B0500000000000000" pitchFamily="34" charset="0"/>
              </a:rPr>
              <a:t>individuals requires the alignment of</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Helvetica" panose="020B0500000000000000" pitchFamily="34" charset="0"/>
              </a:rPr>
              <a:t>low-dimensional latent representations</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b="1" dirty="0">
              <a:solidFill>
                <a:prstClr val="black"/>
              </a:solidFill>
              <a:latin typeface="Helvetica" panose="020B0500000000000000" pitchFamily="34" charset="0"/>
            </a:endParaRPr>
          </a:p>
          <a:p>
            <a:pPr>
              <a:defRPr/>
            </a:pPr>
            <a:r>
              <a:rPr lang="en-US" sz="2800" dirty="0" err="1">
                <a:latin typeface="+mj-lt"/>
              </a:rPr>
              <a:t>Dabagia</a:t>
            </a:r>
            <a:r>
              <a:rPr lang="en-US" sz="2800" dirty="0">
                <a:latin typeface="+mj-lt"/>
              </a:rPr>
              <a:t> et al., nature biomedical engineering 2023</a:t>
            </a:r>
          </a:p>
        </p:txBody>
      </p:sp>
      <p:pic>
        <p:nvPicPr>
          <p:cNvPr id="3" name="Picture 2">
            <a:extLst>
              <a:ext uri="{FF2B5EF4-FFF2-40B4-BE49-F238E27FC236}">
                <a16:creationId xmlns:a16="http://schemas.microsoft.com/office/drawing/2014/main" id="{C3B3A881-E367-8512-D5CA-4CE5AD9E369C}"/>
              </a:ext>
            </a:extLst>
          </p:cNvPr>
          <p:cNvPicPr>
            <a:picLocks noChangeAspect="1"/>
          </p:cNvPicPr>
          <p:nvPr/>
        </p:nvPicPr>
        <p:blipFill>
          <a:blip r:embed="rId3"/>
          <a:stretch>
            <a:fillRect/>
          </a:stretch>
        </p:blipFill>
        <p:spPr>
          <a:xfrm>
            <a:off x="6706402" y="789092"/>
            <a:ext cx="4388225" cy="5279813"/>
          </a:xfrm>
          <a:prstGeom prst="rect">
            <a:avLst/>
          </a:prstGeom>
        </p:spPr>
      </p:pic>
    </p:spTree>
    <p:extLst>
      <p:ext uri="{BB962C8B-B14F-4D97-AF65-F5344CB8AC3E}">
        <p14:creationId xmlns:p14="http://schemas.microsoft.com/office/powerpoint/2010/main" val="6688365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56D203-65F9-F000-E6B4-72AE66AAD8D3}"/>
              </a:ext>
            </a:extLst>
          </p:cNvPr>
          <p:cNvSpPr txBox="1"/>
          <p:nvPr/>
        </p:nvSpPr>
        <p:spPr>
          <a:xfrm>
            <a:off x="2978377" y="6292335"/>
            <a:ext cx="6096000" cy="307777"/>
          </a:xfrm>
          <a:prstGeom prst="rect">
            <a:avLst/>
          </a:prstGeom>
          <a:noFill/>
        </p:spPr>
        <p:txBody>
          <a:bodyPr wrap="square">
            <a:spAutoFit/>
          </a:bodyPr>
          <a:lstStyle/>
          <a:p>
            <a:pPr algn="ctr"/>
            <a:r>
              <a:rPr lang="en-US" sz="1400" dirty="0">
                <a:latin typeface="+mj-lt"/>
              </a:rPr>
              <a:t>Gallego et al., Nature Neuroscience 2020</a:t>
            </a:r>
          </a:p>
        </p:txBody>
      </p:sp>
      <p:pic>
        <p:nvPicPr>
          <p:cNvPr id="3" name="Picture 2">
            <a:extLst>
              <a:ext uri="{FF2B5EF4-FFF2-40B4-BE49-F238E27FC236}">
                <a16:creationId xmlns:a16="http://schemas.microsoft.com/office/drawing/2014/main" id="{C0C5E11F-EFEB-EE34-0320-B584C8F38007}"/>
              </a:ext>
            </a:extLst>
          </p:cNvPr>
          <p:cNvPicPr>
            <a:picLocks noChangeAspect="1"/>
          </p:cNvPicPr>
          <p:nvPr/>
        </p:nvPicPr>
        <p:blipFill>
          <a:blip r:embed="rId3"/>
          <a:stretch>
            <a:fillRect/>
          </a:stretch>
        </p:blipFill>
        <p:spPr>
          <a:xfrm>
            <a:off x="1381539" y="1334931"/>
            <a:ext cx="9428922" cy="4368307"/>
          </a:xfrm>
          <a:prstGeom prst="rect">
            <a:avLst/>
          </a:prstGeom>
        </p:spPr>
      </p:pic>
      <p:sp>
        <p:nvSpPr>
          <p:cNvPr id="2" name="TextBox 1">
            <a:extLst>
              <a:ext uri="{FF2B5EF4-FFF2-40B4-BE49-F238E27FC236}">
                <a16:creationId xmlns:a16="http://schemas.microsoft.com/office/drawing/2014/main" id="{1459E645-8252-435A-AF78-DA0BEF3701B2}"/>
              </a:ext>
            </a:extLst>
          </p:cNvPr>
          <p:cNvSpPr txBox="1"/>
          <p:nvPr/>
        </p:nvSpPr>
        <p:spPr>
          <a:xfrm>
            <a:off x="873853" y="335130"/>
            <a:ext cx="10444294"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panose="020B0500000000000000" pitchFamily="34" charset="0"/>
              </a:rPr>
              <a:t>Signal components and their behavioral correlates</a:t>
            </a:r>
          </a:p>
        </p:txBody>
      </p:sp>
    </p:spTree>
    <p:extLst>
      <p:ext uri="{BB962C8B-B14F-4D97-AF65-F5344CB8AC3E}">
        <p14:creationId xmlns:p14="http://schemas.microsoft.com/office/powerpoint/2010/main" val="24784674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56D203-65F9-F000-E6B4-72AE66AAD8D3}"/>
              </a:ext>
            </a:extLst>
          </p:cNvPr>
          <p:cNvSpPr txBox="1"/>
          <p:nvPr/>
        </p:nvSpPr>
        <p:spPr>
          <a:xfrm>
            <a:off x="2978377" y="6292335"/>
            <a:ext cx="6096000" cy="307777"/>
          </a:xfrm>
          <a:prstGeom prst="rect">
            <a:avLst/>
          </a:prstGeom>
          <a:noFill/>
        </p:spPr>
        <p:txBody>
          <a:bodyPr wrap="square">
            <a:spAutoFit/>
          </a:bodyPr>
          <a:lstStyle/>
          <a:p>
            <a:pPr algn="ctr"/>
            <a:r>
              <a:rPr lang="en-US" sz="1400" dirty="0">
                <a:latin typeface="+mj-lt"/>
              </a:rPr>
              <a:t>Gallego et al., Nature Neuroscience 2020</a:t>
            </a:r>
          </a:p>
        </p:txBody>
      </p:sp>
      <p:pic>
        <p:nvPicPr>
          <p:cNvPr id="4" name="Picture 3">
            <a:extLst>
              <a:ext uri="{FF2B5EF4-FFF2-40B4-BE49-F238E27FC236}">
                <a16:creationId xmlns:a16="http://schemas.microsoft.com/office/drawing/2014/main" id="{D52C2C2E-E699-A5F0-B5F2-ED2669B12573}"/>
              </a:ext>
            </a:extLst>
          </p:cNvPr>
          <p:cNvPicPr>
            <a:picLocks noChangeAspect="1"/>
          </p:cNvPicPr>
          <p:nvPr/>
        </p:nvPicPr>
        <p:blipFill>
          <a:blip r:embed="rId3"/>
          <a:stretch>
            <a:fillRect/>
          </a:stretch>
        </p:blipFill>
        <p:spPr>
          <a:xfrm>
            <a:off x="6194420" y="1137837"/>
            <a:ext cx="5072801" cy="5062233"/>
          </a:xfrm>
          <a:prstGeom prst="rect">
            <a:avLst/>
          </a:prstGeom>
        </p:spPr>
      </p:pic>
      <p:pic>
        <p:nvPicPr>
          <p:cNvPr id="6" name="Picture 5">
            <a:extLst>
              <a:ext uri="{FF2B5EF4-FFF2-40B4-BE49-F238E27FC236}">
                <a16:creationId xmlns:a16="http://schemas.microsoft.com/office/drawing/2014/main" id="{C3ABEBAE-7B7E-4433-EB73-40C53C4C07A5}"/>
              </a:ext>
            </a:extLst>
          </p:cNvPr>
          <p:cNvPicPr>
            <a:picLocks noChangeAspect="1"/>
          </p:cNvPicPr>
          <p:nvPr/>
        </p:nvPicPr>
        <p:blipFill>
          <a:blip r:embed="rId4"/>
          <a:stretch>
            <a:fillRect/>
          </a:stretch>
        </p:blipFill>
        <p:spPr>
          <a:xfrm>
            <a:off x="804230" y="2059126"/>
            <a:ext cx="4789666" cy="3219657"/>
          </a:xfrm>
          <a:prstGeom prst="rect">
            <a:avLst/>
          </a:prstGeom>
        </p:spPr>
      </p:pic>
      <p:sp>
        <p:nvSpPr>
          <p:cNvPr id="2" name="TextBox 1">
            <a:extLst>
              <a:ext uri="{FF2B5EF4-FFF2-40B4-BE49-F238E27FC236}">
                <a16:creationId xmlns:a16="http://schemas.microsoft.com/office/drawing/2014/main" id="{488C8585-76B9-D99A-CF8E-CE3589F10848}"/>
              </a:ext>
            </a:extLst>
          </p:cNvPr>
          <p:cNvSpPr txBox="1"/>
          <p:nvPr/>
        </p:nvSpPr>
        <p:spPr>
          <a:xfrm>
            <a:off x="873853" y="335130"/>
            <a:ext cx="10444294"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Helvetica" panose="020B0500000000000000" pitchFamily="34" charset="0"/>
              </a:rPr>
              <a:t>Signal components and their behavioral correlates</a:t>
            </a:r>
          </a:p>
        </p:txBody>
      </p:sp>
    </p:spTree>
    <p:extLst>
      <p:ext uri="{BB962C8B-B14F-4D97-AF65-F5344CB8AC3E}">
        <p14:creationId xmlns:p14="http://schemas.microsoft.com/office/powerpoint/2010/main" val="2515460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F81E8ED-9344-9E3A-1B5F-68F830BF8D2B}"/>
              </a:ext>
            </a:extLst>
          </p:cNvPr>
          <p:cNvSpPr txBox="1"/>
          <p:nvPr/>
        </p:nvSpPr>
        <p:spPr>
          <a:xfrm>
            <a:off x="645583" y="1498846"/>
            <a:ext cx="609600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Vectors</a:t>
            </a:r>
          </a:p>
        </p:txBody>
      </p:sp>
      <p:sp>
        <p:nvSpPr>
          <p:cNvPr id="2" name="TextBox 1">
            <a:extLst>
              <a:ext uri="{FF2B5EF4-FFF2-40B4-BE49-F238E27FC236}">
                <a16:creationId xmlns:a16="http://schemas.microsoft.com/office/drawing/2014/main" id="{E8B5B284-4B6B-A71A-3280-AE613C09CB28}"/>
              </a:ext>
            </a:extLst>
          </p:cNvPr>
          <p:cNvSpPr txBox="1"/>
          <p:nvPr/>
        </p:nvSpPr>
        <p:spPr>
          <a:xfrm>
            <a:off x="645583" y="2859764"/>
            <a:ext cx="4177877" cy="286232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500000000000000" pitchFamily="34" charset="0"/>
                <a:cs typeface="Calibri Light" panose="020F0302020204030204" pitchFamily="34" charset="0"/>
              </a:rPr>
              <a:t>A quantity that has magnitude as well as direction is called a vector. The point A from where the vector starts is called its initial point, and the point B where it ends is called its terminal point. The distance between initial and terminal points of a vector is called the magnitude (or length) of the vector.</a:t>
            </a:r>
          </a:p>
        </p:txBody>
      </p:sp>
      <p:pic>
        <p:nvPicPr>
          <p:cNvPr id="5" name="Picture 4">
            <a:extLst>
              <a:ext uri="{FF2B5EF4-FFF2-40B4-BE49-F238E27FC236}">
                <a16:creationId xmlns:a16="http://schemas.microsoft.com/office/drawing/2014/main" id="{E0CB9EDF-A8FB-4E0F-A892-FA821D367216}"/>
              </a:ext>
            </a:extLst>
          </p:cNvPr>
          <p:cNvPicPr>
            <a:picLocks noChangeAspect="1"/>
          </p:cNvPicPr>
          <p:nvPr/>
        </p:nvPicPr>
        <p:blipFill>
          <a:blip r:embed="rId2"/>
          <a:stretch>
            <a:fillRect/>
          </a:stretch>
        </p:blipFill>
        <p:spPr>
          <a:xfrm>
            <a:off x="5734544" y="1810285"/>
            <a:ext cx="5493032" cy="3911801"/>
          </a:xfrm>
          <a:prstGeom prst="rect">
            <a:avLst/>
          </a:prstGeom>
        </p:spPr>
      </p:pic>
    </p:spTree>
    <p:extLst>
      <p:ext uri="{BB962C8B-B14F-4D97-AF65-F5344CB8AC3E}">
        <p14:creationId xmlns:p14="http://schemas.microsoft.com/office/powerpoint/2010/main" val="380250697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846759" y="2090172"/>
            <a:ext cx="4538040" cy="2677656"/>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Helvetica" panose="020B0500000000000000" pitchFamily="34" charset="0"/>
              </a:rPr>
              <a:t>Preserved neural dynamics across animals performing similar </a:t>
            </a:r>
            <a:r>
              <a:rPr kumimoji="0" lang="en-US" sz="2800" b="1" i="0" u="none" strike="noStrike" kern="1200" cap="none" spc="0" normalizeH="0" baseline="0" noProof="0" dirty="0" err="1">
                <a:ln>
                  <a:noFill/>
                </a:ln>
                <a:solidFill>
                  <a:prstClr val="black"/>
                </a:solidFill>
                <a:effectLst/>
                <a:uLnTx/>
                <a:uFillTx/>
                <a:latin typeface="Helvetica" panose="020B0500000000000000" pitchFamily="34" charset="0"/>
              </a:rPr>
              <a:t>behaviour</a:t>
            </a:r>
            <a:endParaRPr kumimoji="0" lang="en-US" sz="2800" b="1" i="0" u="none" strike="noStrike" kern="1200" cap="none" spc="0" normalizeH="0" baseline="0" noProof="0" dirty="0">
              <a:ln>
                <a:noFill/>
              </a:ln>
              <a:solidFill>
                <a:prstClr val="black"/>
              </a:solidFill>
              <a:effectLst/>
              <a:uLnTx/>
              <a:uFillTx/>
              <a:latin typeface="Helvetica" panose="020B0500000000000000"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b="1" dirty="0">
              <a:solidFill>
                <a:prstClr val="black"/>
              </a:solidFill>
              <a:latin typeface="Helvetica" panose="020B0500000000000000" pitchFamily="34" charset="0"/>
            </a:endParaRPr>
          </a:p>
          <a:p>
            <a:pPr>
              <a:defRPr/>
            </a:pPr>
            <a:r>
              <a:rPr lang="en-US" sz="2800" dirty="0" err="1">
                <a:latin typeface="+mj-lt"/>
              </a:rPr>
              <a:t>Safaie</a:t>
            </a:r>
            <a:r>
              <a:rPr lang="en-US" sz="2800" dirty="0">
                <a:latin typeface="+mj-lt"/>
              </a:rPr>
              <a:t> et al., nature 2023</a:t>
            </a:r>
          </a:p>
        </p:txBody>
      </p:sp>
      <p:pic>
        <p:nvPicPr>
          <p:cNvPr id="4" name="Picture 3">
            <a:extLst>
              <a:ext uri="{FF2B5EF4-FFF2-40B4-BE49-F238E27FC236}">
                <a16:creationId xmlns:a16="http://schemas.microsoft.com/office/drawing/2014/main" id="{A0F8CF6E-01B8-33A8-23C0-934B9CBFDE2A}"/>
              </a:ext>
            </a:extLst>
          </p:cNvPr>
          <p:cNvPicPr>
            <a:picLocks noChangeAspect="1"/>
          </p:cNvPicPr>
          <p:nvPr/>
        </p:nvPicPr>
        <p:blipFill>
          <a:blip r:embed="rId3"/>
          <a:stretch>
            <a:fillRect/>
          </a:stretch>
        </p:blipFill>
        <p:spPr>
          <a:xfrm>
            <a:off x="6041813" y="636691"/>
            <a:ext cx="5568335" cy="5957147"/>
          </a:xfrm>
          <a:prstGeom prst="rect">
            <a:avLst/>
          </a:prstGeom>
        </p:spPr>
      </p:pic>
    </p:spTree>
    <p:extLst>
      <p:ext uri="{BB962C8B-B14F-4D97-AF65-F5344CB8AC3E}">
        <p14:creationId xmlns:p14="http://schemas.microsoft.com/office/powerpoint/2010/main" val="21869864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873853" y="167041"/>
            <a:ext cx="10444294"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Helvetica" panose="020B0500000000000000" pitchFamily="34" charset="0"/>
              </a:rPr>
              <a:t>Manifold learning and characterization</a:t>
            </a:r>
          </a:p>
        </p:txBody>
      </p:sp>
      <p:sp>
        <p:nvSpPr>
          <p:cNvPr id="7" name="TextBox 6">
            <a:extLst>
              <a:ext uri="{FF2B5EF4-FFF2-40B4-BE49-F238E27FC236}">
                <a16:creationId xmlns:a16="http://schemas.microsoft.com/office/drawing/2014/main" id="{CD56D203-65F9-F000-E6B4-72AE66AAD8D3}"/>
              </a:ext>
            </a:extLst>
          </p:cNvPr>
          <p:cNvSpPr txBox="1"/>
          <p:nvPr/>
        </p:nvSpPr>
        <p:spPr>
          <a:xfrm>
            <a:off x="2978377" y="6292335"/>
            <a:ext cx="6096000" cy="307777"/>
          </a:xfrm>
          <a:prstGeom prst="rect">
            <a:avLst/>
          </a:prstGeom>
          <a:noFill/>
        </p:spPr>
        <p:txBody>
          <a:bodyPr wrap="square">
            <a:spAutoFit/>
          </a:bodyPr>
          <a:lstStyle/>
          <a:p>
            <a:pPr algn="ctr"/>
            <a:r>
              <a:rPr lang="en-US" sz="1400" dirty="0">
                <a:latin typeface="+mj-lt"/>
              </a:rPr>
              <a:t>Chaudhuri et al., Nature Neuroscience 2019</a:t>
            </a:r>
          </a:p>
        </p:txBody>
      </p:sp>
      <p:pic>
        <p:nvPicPr>
          <p:cNvPr id="3" name="Picture 2">
            <a:extLst>
              <a:ext uri="{FF2B5EF4-FFF2-40B4-BE49-F238E27FC236}">
                <a16:creationId xmlns:a16="http://schemas.microsoft.com/office/drawing/2014/main" id="{5A485A9A-02E1-A5A3-B66B-907961668029}"/>
              </a:ext>
            </a:extLst>
          </p:cNvPr>
          <p:cNvPicPr>
            <a:picLocks noChangeAspect="1"/>
          </p:cNvPicPr>
          <p:nvPr/>
        </p:nvPicPr>
        <p:blipFill>
          <a:blip r:embed="rId3"/>
          <a:stretch>
            <a:fillRect/>
          </a:stretch>
        </p:blipFill>
        <p:spPr>
          <a:xfrm>
            <a:off x="873853" y="852804"/>
            <a:ext cx="10444294" cy="5459703"/>
          </a:xfrm>
          <a:prstGeom prst="rect">
            <a:avLst/>
          </a:prstGeom>
        </p:spPr>
      </p:pic>
    </p:spTree>
    <p:extLst>
      <p:ext uri="{BB962C8B-B14F-4D97-AF65-F5344CB8AC3E}">
        <p14:creationId xmlns:p14="http://schemas.microsoft.com/office/powerpoint/2010/main" val="30174401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1060073" y="352250"/>
            <a:ext cx="1007185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Helvetica" panose="020B0500000000000000" pitchFamily="34" charset="0"/>
              </a:rPr>
              <a:t>Assumption: L</a:t>
            </a:r>
            <a:r>
              <a:rPr kumimoji="0" lang="en-US" sz="2400" b="1" i="0" u="none" strike="noStrike" kern="1200" cap="none" spc="0" normalizeH="0" baseline="0" noProof="0" dirty="0" err="1">
                <a:ln>
                  <a:noFill/>
                </a:ln>
                <a:solidFill>
                  <a:prstClr val="black"/>
                </a:solidFill>
                <a:effectLst/>
                <a:uLnTx/>
                <a:uFillTx/>
                <a:latin typeface="Helvetica" panose="020B0500000000000000" pitchFamily="34" charset="0"/>
              </a:rPr>
              <a:t>atent</a:t>
            </a: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rPr>
              <a:t> state generative model of neural population</a:t>
            </a:r>
          </a:p>
        </p:txBody>
      </p:sp>
      <p:sp>
        <p:nvSpPr>
          <p:cNvPr id="7" name="TextBox 6">
            <a:extLst>
              <a:ext uri="{FF2B5EF4-FFF2-40B4-BE49-F238E27FC236}">
                <a16:creationId xmlns:a16="http://schemas.microsoft.com/office/drawing/2014/main" id="{CD56D203-65F9-F000-E6B4-72AE66AAD8D3}"/>
              </a:ext>
            </a:extLst>
          </p:cNvPr>
          <p:cNvSpPr txBox="1"/>
          <p:nvPr/>
        </p:nvSpPr>
        <p:spPr>
          <a:xfrm>
            <a:off x="2680374" y="6292335"/>
            <a:ext cx="6831252" cy="307777"/>
          </a:xfrm>
          <a:prstGeom prst="rect">
            <a:avLst/>
          </a:prstGeom>
          <a:noFill/>
        </p:spPr>
        <p:txBody>
          <a:bodyPr wrap="square">
            <a:spAutoFit/>
          </a:bodyPr>
          <a:lstStyle/>
          <a:p>
            <a:pPr algn="ctr"/>
            <a:r>
              <a:rPr lang="en-US" sz="1400" dirty="0">
                <a:latin typeface="+mj-lt"/>
                <a:hlinkClick r:id="rId3"/>
              </a:rPr>
              <a:t>https://elephant.readthedocs.io/en/latest/tutorials/gpfa.html</a:t>
            </a:r>
            <a:r>
              <a:rPr lang="en-US" sz="1400" dirty="0">
                <a:latin typeface="+mj-lt"/>
              </a:rPr>
              <a:t>; Humphries, </a:t>
            </a:r>
            <a:r>
              <a:rPr lang="en-US" sz="1400" dirty="0" err="1">
                <a:latin typeface="+mj-lt"/>
              </a:rPr>
              <a:t>arXiv</a:t>
            </a:r>
            <a:r>
              <a:rPr lang="en-US" sz="1400" dirty="0">
                <a:latin typeface="+mj-lt"/>
              </a:rPr>
              <a:t> 2023 </a:t>
            </a:r>
          </a:p>
        </p:txBody>
      </p:sp>
      <p:sp>
        <p:nvSpPr>
          <p:cNvPr id="4" name="TextBox 3">
            <a:extLst>
              <a:ext uri="{FF2B5EF4-FFF2-40B4-BE49-F238E27FC236}">
                <a16:creationId xmlns:a16="http://schemas.microsoft.com/office/drawing/2014/main" id="{1810F77A-AC17-EA14-3330-6C6273A48A74}"/>
              </a:ext>
            </a:extLst>
          </p:cNvPr>
          <p:cNvSpPr txBox="1"/>
          <p:nvPr/>
        </p:nvSpPr>
        <p:spPr>
          <a:xfrm>
            <a:off x="2607733" y="946835"/>
            <a:ext cx="6976532" cy="369332"/>
          </a:xfrm>
          <a:prstGeom prst="rect">
            <a:avLst/>
          </a:prstGeom>
          <a:noFill/>
        </p:spPr>
        <p:txBody>
          <a:bodyPr wrap="square">
            <a:spAutoFit/>
          </a:bodyPr>
          <a:lstStyle/>
          <a:p>
            <a:pPr algn="ctr"/>
            <a:r>
              <a:rPr lang="en-US" i="0" dirty="0">
                <a:solidFill>
                  <a:srgbClr val="2E3743"/>
                </a:solidFill>
                <a:effectLst/>
                <a:latin typeface="+mj-lt"/>
              </a:rPr>
              <a:t>Task: Inferring Latent Dynamics Underlying Neural Population Activity</a:t>
            </a:r>
          </a:p>
        </p:txBody>
      </p:sp>
      <p:pic>
        <p:nvPicPr>
          <p:cNvPr id="5" name="Picture 4">
            <a:extLst>
              <a:ext uri="{FF2B5EF4-FFF2-40B4-BE49-F238E27FC236}">
                <a16:creationId xmlns:a16="http://schemas.microsoft.com/office/drawing/2014/main" id="{BDC106C7-43B7-BBCF-E020-F14448BB85EA}"/>
              </a:ext>
            </a:extLst>
          </p:cNvPr>
          <p:cNvPicPr>
            <a:picLocks noChangeAspect="1"/>
          </p:cNvPicPr>
          <p:nvPr/>
        </p:nvPicPr>
        <p:blipFill>
          <a:blip r:embed="rId4"/>
          <a:stretch>
            <a:fillRect/>
          </a:stretch>
        </p:blipFill>
        <p:spPr>
          <a:xfrm>
            <a:off x="7004477" y="1678169"/>
            <a:ext cx="3945727" cy="2678853"/>
          </a:xfrm>
          <a:prstGeom prst="rect">
            <a:avLst/>
          </a:prstGeom>
        </p:spPr>
      </p:pic>
      <p:pic>
        <p:nvPicPr>
          <p:cNvPr id="8" name="Picture 7">
            <a:extLst>
              <a:ext uri="{FF2B5EF4-FFF2-40B4-BE49-F238E27FC236}">
                <a16:creationId xmlns:a16="http://schemas.microsoft.com/office/drawing/2014/main" id="{202732F9-C4C2-51F3-726F-907DA60E7E55}"/>
              </a:ext>
            </a:extLst>
          </p:cNvPr>
          <p:cNvPicPr>
            <a:picLocks noChangeAspect="1"/>
          </p:cNvPicPr>
          <p:nvPr/>
        </p:nvPicPr>
        <p:blipFill>
          <a:blip r:embed="rId5"/>
          <a:stretch>
            <a:fillRect/>
          </a:stretch>
        </p:blipFill>
        <p:spPr>
          <a:xfrm>
            <a:off x="1045236" y="1678170"/>
            <a:ext cx="3990944" cy="2678853"/>
          </a:xfrm>
          <a:prstGeom prst="rect">
            <a:avLst/>
          </a:prstGeom>
        </p:spPr>
      </p:pic>
      <p:sp>
        <p:nvSpPr>
          <p:cNvPr id="9" name="Freeform: Shape 8">
            <a:extLst>
              <a:ext uri="{FF2B5EF4-FFF2-40B4-BE49-F238E27FC236}">
                <a16:creationId xmlns:a16="http://schemas.microsoft.com/office/drawing/2014/main" id="{A6005BA6-83F9-DEA1-70F2-C7438FB9E5CE}"/>
              </a:ext>
            </a:extLst>
          </p:cNvPr>
          <p:cNvSpPr/>
          <p:nvPr/>
        </p:nvSpPr>
        <p:spPr>
          <a:xfrm>
            <a:off x="5170276" y="2117941"/>
            <a:ext cx="1700107" cy="379327"/>
          </a:xfrm>
          <a:custGeom>
            <a:avLst/>
            <a:gdLst>
              <a:gd name="connsiteX0" fmla="*/ 0 w 1700107"/>
              <a:gd name="connsiteY0" fmla="*/ 379327 h 379327"/>
              <a:gd name="connsiteX1" fmla="*/ 596054 w 1700107"/>
              <a:gd name="connsiteY1" fmla="*/ 20 h 379327"/>
              <a:gd name="connsiteX2" fmla="*/ 1700107 w 1700107"/>
              <a:gd name="connsiteY2" fmla="*/ 365780 h 379327"/>
            </a:gdLst>
            <a:ahLst/>
            <a:cxnLst>
              <a:cxn ang="0">
                <a:pos x="connsiteX0" y="connsiteY0"/>
              </a:cxn>
              <a:cxn ang="0">
                <a:pos x="connsiteX1" y="connsiteY1"/>
              </a:cxn>
              <a:cxn ang="0">
                <a:pos x="connsiteX2" y="connsiteY2"/>
              </a:cxn>
            </a:cxnLst>
            <a:rect l="l" t="t" r="r" b="b"/>
            <a:pathLst>
              <a:path w="1700107" h="379327">
                <a:moveTo>
                  <a:pt x="0" y="379327"/>
                </a:moveTo>
                <a:cubicBezTo>
                  <a:pt x="156351" y="190802"/>
                  <a:pt x="312703" y="2278"/>
                  <a:pt x="596054" y="20"/>
                </a:cubicBezTo>
                <a:cubicBezTo>
                  <a:pt x="879405" y="-2238"/>
                  <a:pt x="1289756" y="181771"/>
                  <a:pt x="1700107" y="36578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6F8726-79A7-30B7-8C8A-466D1F981025}"/>
              </a:ext>
            </a:extLst>
          </p:cNvPr>
          <p:cNvSpPr/>
          <p:nvPr/>
        </p:nvSpPr>
        <p:spPr>
          <a:xfrm flipH="1" flipV="1">
            <a:off x="5170275" y="3148608"/>
            <a:ext cx="1700107" cy="379327"/>
          </a:xfrm>
          <a:custGeom>
            <a:avLst/>
            <a:gdLst>
              <a:gd name="connsiteX0" fmla="*/ 0 w 1700107"/>
              <a:gd name="connsiteY0" fmla="*/ 379327 h 379327"/>
              <a:gd name="connsiteX1" fmla="*/ 596054 w 1700107"/>
              <a:gd name="connsiteY1" fmla="*/ 20 h 379327"/>
              <a:gd name="connsiteX2" fmla="*/ 1700107 w 1700107"/>
              <a:gd name="connsiteY2" fmla="*/ 365780 h 379327"/>
            </a:gdLst>
            <a:ahLst/>
            <a:cxnLst>
              <a:cxn ang="0">
                <a:pos x="connsiteX0" y="connsiteY0"/>
              </a:cxn>
              <a:cxn ang="0">
                <a:pos x="connsiteX1" y="connsiteY1"/>
              </a:cxn>
              <a:cxn ang="0">
                <a:pos x="connsiteX2" y="connsiteY2"/>
              </a:cxn>
            </a:cxnLst>
            <a:rect l="l" t="t" r="r" b="b"/>
            <a:pathLst>
              <a:path w="1700107" h="379327">
                <a:moveTo>
                  <a:pt x="0" y="379327"/>
                </a:moveTo>
                <a:cubicBezTo>
                  <a:pt x="156351" y="190802"/>
                  <a:pt x="312703" y="2278"/>
                  <a:pt x="596054" y="20"/>
                </a:cubicBezTo>
                <a:cubicBezTo>
                  <a:pt x="879405" y="-2238"/>
                  <a:pt x="1289756" y="181771"/>
                  <a:pt x="1700107" y="36578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D746981-A8FF-71D9-E808-67135A83DF73}"/>
                  </a:ext>
                </a:extLst>
              </p:cNvPr>
              <p:cNvSpPr txBox="1"/>
              <p:nvPr/>
            </p:nvSpPr>
            <p:spPr>
              <a:xfrm>
                <a:off x="5311143" y="1765238"/>
                <a:ext cx="12940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𝑖𝑛𝑓𝑒𝑟𝑒𝑛𝑐𝑒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𝜑</m:t>
                      </m:r>
                    </m:oMath>
                  </m:oMathPara>
                </a14:m>
                <a:endParaRPr lang="en-US" dirty="0"/>
              </a:p>
            </p:txBody>
          </p:sp>
        </mc:Choice>
        <mc:Fallback xmlns="">
          <p:sp>
            <p:nvSpPr>
              <p:cNvPr id="11" name="TextBox 10">
                <a:extLst>
                  <a:ext uri="{FF2B5EF4-FFF2-40B4-BE49-F238E27FC236}">
                    <a16:creationId xmlns:a16="http://schemas.microsoft.com/office/drawing/2014/main" id="{1D746981-A8FF-71D9-E808-67135A83DF73}"/>
                  </a:ext>
                </a:extLst>
              </p:cNvPr>
              <p:cNvSpPr txBox="1">
                <a:spLocks noRot="1" noChangeAspect="1" noMove="1" noResize="1" noEditPoints="1" noAdjustHandles="1" noChangeArrowheads="1" noChangeShapeType="1" noTextEdit="1"/>
              </p:cNvSpPr>
              <p:nvPr/>
            </p:nvSpPr>
            <p:spPr>
              <a:xfrm>
                <a:off x="5311143" y="1765238"/>
                <a:ext cx="1294009" cy="276999"/>
              </a:xfrm>
              <a:prstGeom prst="rect">
                <a:avLst/>
              </a:prstGeom>
              <a:blipFill>
                <a:blip r:embed="rId6"/>
                <a:stretch>
                  <a:fillRect l="-6103" t="-4444" r="-37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D49188-E52D-0EAF-945C-B4AB8175381A}"/>
                  </a:ext>
                </a:extLst>
              </p:cNvPr>
              <p:cNvSpPr txBox="1"/>
              <p:nvPr/>
            </p:nvSpPr>
            <p:spPr>
              <a:xfrm>
                <a:off x="5313213" y="3589896"/>
                <a:ext cx="140051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𝑔𝑒𝑛𝑒𝑟𝑎𝑡𝑖𝑜𝑛</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oMath>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𝑛𝑜𝑖𝑠𝑒</m:t>
                      </m:r>
                    </m:oMath>
                  </m:oMathPara>
                </a14:m>
                <a:endParaRPr lang="en-US" b="0" dirty="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58D49188-E52D-0EAF-945C-B4AB8175381A}"/>
                  </a:ext>
                </a:extLst>
              </p:cNvPr>
              <p:cNvSpPr txBox="1">
                <a:spLocks noRot="1" noChangeAspect="1" noMove="1" noResize="1" noEditPoints="1" noAdjustHandles="1" noChangeArrowheads="1" noChangeShapeType="1" noTextEdit="1"/>
              </p:cNvSpPr>
              <p:nvPr/>
            </p:nvSpPr>
            <p:spPr>
              <a:xfrm>
                <a:off x="5313213" y="3589896"/>
                <a:ext cx="1400512" cy="553998"/>
              </a:xfrm>
              <a:prstGeom prst="rect">
                <a:avLst/>
              </a:prstGeom>
              <a:blipFill>
                <a:blip r:embed="rId7"/>
                <a:stretch>
                  <a:fillRect l="-5677" r="-5677" b="-32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97E202-D2FA-2144-F59D-748279115286}"/>
                  </a:ext>
                </a:extLst>
              </p:cNvPr>
              <p:cNvSpPr txBox="1"/>
              <p:nvPr/>
            </p:nvSpPr>
            <p:spPr>
              <a:xfrm>
                <a:off x="299874" y="2637364"/>
                <a:ext cx="8351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oMath>
                  </m:oMathPara>
                </a14:m>
                <a:endParaRPr lang="en-US" sz="3200" dirty="0"/>
              </a:p>
            </p:txBody>
          </p:sp>
        </mc:Choice>
        <mc:Fallback xmlns="">
          <p:sp>
            <p:nvSpPr>
              <p:cNvPr id="13" name="TextBox 12">
                <a:extLst>
                  <a:ext uri="{FF2B5EF4-FFF2-40B4-BE49-F238E27FC236}">
                    <a16:creationId xmlns:a16="http://schemas.microsoft.com/office/drawing/2014/main" id="{7A97E202-D2FA-2144-F59D-748279115286}"/>
                  </a:ext>
                </a:extLst>
              </p:cNvPr>
              <p:cNvSpPr txBox="1">
                <a:spLocks noRot="1" noChangeAspect="1" noMove="1" noResize="1" noEditPoints="1" noAdjustHandles="1" noChangeArrowheads="1" noChangeShapeType="1" noTextEdit="1"/>
              </p:cNvSpPr>
              <p:nvPr/>
            </p:nvSpPr>
            <p:spPr>
              <a:xfrm>
                <a:off x="299874" y="2637364"/>
                <a:ext cx="835165" cy="4924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B3F6CE8-FDFF-059F-6866-61C28AD058B5}"/>
                  </a:ext>
                </a:extLst>
              </p:cNvPr>
              <p:cNvSpPr txBox="1"/>
              <p:nvPr/>
            </p:nvSpPr>
            <p:spPr>
              <a:xfrm>
                <a:off x="10950204" y="2637363"/>
                <a:ext cx="8351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𝑧</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oMath>
                  </m:oMathPara>
                </a14:m>
                <a:endParaRPr lang="en-US" sz="3200" dirty="0"/>
              </a:p>
            </p:txBody>
          </p:sp>
        </mc:Choice>
        <mc:Fallback xmlns="">
          <p:sp>
            <p:nvSpPr>
              <p:cNvPr id="14" name="TextBox 13">
                <a:extLst>
                  <a:ext uri="{FF2B5EF4-FFF2-40B4-BE49-F238E27FC236}">
                    <a16:creationId xmlns:a16="http://schemas.microsoft.com/office/drawing/2014/main" id="{DB3F6CE8-FDFF-059F-6866-61C28AD058B5}"/>
                  </a:ext>
                </a:extLst>
              </p:cNvPr>
              <p:cNvSpPr txBox="1">
                <a:spLocks noRot="1" noChangeAspect="1" noMove="1" noResize="1" noEditPoints="1" noAdjustHandles="1" noChangeArrowheads="1" noChangeShapeType="1" noTextEdit="1"/>
              </p:cNvSpPr>
              <p:nvPr/>
            </p:nvSpPr>
            <p:spPr>
              <a:xfrm>
                <a:off x="10950204" y="2637363"/>
                <a:ext cx="835165"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EB05F6-39E4-E69C-D14D-7863BC3356E9}"/>
                  </a:ext>
                </a:extLst>
              </p:cNvPr>
              <p:cNvSpPr txBox="1"/>
              <p:nvPr/>
            </p:nvSpPr>
            <p:spPr>
              <a:xfrm>
                <a:off x="10950204" y="3786019"/>
                <a:ext cx="90050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𝐷</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oMath>
                  </m:oMathPara>
                </a14:m>
                <a:endParaRPr lang="en-US" sz="3200" dirty="0"/>
              </a:p>
            </p:txBody>
          </p:sp>
        </mc:Choice>
        <mc:Fallback xmlns="">
          <p:sp>
            <p:nvSpPr>
              <p:cNvPr id="15" name="TextBox 14">
                <a:extLst>
                  <a:ext uri="{FF2B5EF4-FFF2-40B4-BE49-F238E27FC236}">
                    <a16:creationId xmlns:a16="http://schemas.microsoft.com/office/drawing/2014/main" id="{FCEB05F6-39E4-E69C-D14D-7863BC3356E9}"/>
                  </a:ext>
                </a:extLst>
              </p:cNvPr>
              <p:cNvSpPr txBox="1">
                <a:spLocks noRot="1" noChangeAspect="1" noMove="1" noResize="1" noEditPoints="1" noAdjustHandles="1" noChangeArrowheads="1" noChangeShapeType="1" noTextEdit="1"/>
              </p:cNvSpPr>
              <p:nvPr/>
            </p:nvSpPr>
            <p:spPr>
              <a:xfrm>
                <a:off x="10950204" y="3786019"/>
                <a:ext cx="900503" cy="492443"/>
              </a:xfrm>
              <a:prstGeom prst="rect">
                <a:avLst/>
              </a:prstGeom>
              <a:blipFill>
                <a:blip r:embed="rId10"/>
                <a:stretch>
                  <a:fillRect/>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6C3F43C2-4EBB-AF15-32F6-1435BBDB11A1}"/>
              </a:ext>
            </a:extLst>
          </p:cNvPr>
          <p:cNvSpPr/>
          <p:nvPr/>
        </p:nvSpPr>
        <p:spPr>
          <a:xfrm>
            <a:off x="11295529" y="3200399"/>
            <a:ext cx="151132" cy="551329"/>
          </a:xfrm>
          <a:custGeom>
            <a:avLst/>
            <a:gdLst>
              <a:gd name="connsiteX0" fmla="*/ 0 w 151132"/>
              <a:gd name="connsiteY0" fmla="*/ 551329 h 551329"/>
              <a:gd name="connsiteX1" fmla="*/ 147918 w 151132"/>
              <a:gd name="connsiteY1" fmla="*/ 221876 h 551329"/>
              <a:gd name="connsiteX2" fmla="*/ 87406 w 151132"/>
              <a:gd name="connsiteY2" fmla="*/ 0 h 551329"/>
            </a:gdLst>
            <a:ahLst/>
            <a:cxnLst>
              <a:cxn ang="0">
                <a:pos x="connsiteX0" y="connsiteY0"/>
              </a:cxn>
              <a:cxn ang="0">
                <a:pos x="connsiteX1" y="connsiteY1"/>
              </a:cxn>
              <a:cxn ang="0">
                <a:pos x="connsiteX2" y="connsiteY2"/>
              </a:cxn>
            </a:cxnLst>
            <a:rect l="l" t="t" r="r" b="b"/>
            <a:pathLst>
              <a:path w="151132" h="551329">
                <a:moveTo>
                  <a:pt x="0" y="551329"/>
                </a:moveTo>
                <a:cubicBezTo>
                  <a:pt x="66675" y="432546"/>
                  <a:pt x="133350" y="313764"/>
                  <a:pt x="147918" y="221876"/>
                </a:cubicBezTo>
                <a:cubicBezTo>
                  <a:pt x="162486" y="129988"/>
                  <a:pt x="124946" y="64994"/>
                  <a:pt x="87406" y="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3F466E0-C547-A29C-1E60-AF7E660A9E44}"/>
              </a:ext>
            </a:extLst>
          </p:cNvPr>
          <p:cNvSpPr txBox="1"/>
          <p:nvPr/>
        </p:nvSpPr>
        <p:spPr>
          <a:xfrm>
            <a:off x="893534" y="4806637"/>
            <a:ext cx="10056670" cy="1200329"/>
          </a:xfrm>
          <a:prstGeom prst="rect">
            <a:avLst/>
          </a:prstGeom>
          <a:noFill/>
        </p:spPr>
        <p:txBody>
          <a:bodyPr wrap="square">
            <a:spAutoFit/>
          </a:bodyPr>
          <a:lstStyle/>
          <a:p>
            <a:pPr algn="just"/>
            <a:r>
              <a:rPr lang="en-US" dirty="0">
                <a:latin typeface="+mj-lt"/>
              </a:rPr>
              <a:t>The strong principle is that dimension reduction shows us the true underlying signal embodied by the neural circuit, the so-called "latent signal." It is a theory that the brain really is low-dimensional compared to the number of neurons. The joint activity of a population of neurons is a (noisy) realization of this low-dimensional system—a realization using many more elements (neurons) than dimensions in the system.</a:t>
            </a:r>
          </a:p>
        </p:txBody>
      </p:sp>
    </p:spTree>
    <p:extLst>
      <p:ext uri="{BB962C8B-B14F-4D97-AF65-F5344CB8AC3E}">
        <p14:creationId xmlns:p14="http://schemas.microsoft.com/office/powerpoint/2010/main" val="11999106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1060073" y="352250"/>
            <a:ext cx="1007185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Helvetica" panose="020B0500000000000000" pitchFamily="34" charset="0"/>
              </a:rPr>
              <a:t>Assumption: L</a:t>
            </a:r>
            <a:r>
              <a:rPr kumimoji="0" lang="en-US" sz="2400" b="1" i="0" u="none" strike="noStrike" kern="1200" cap="none" spc="0" normalizeH="0" baseline="0" noProof="0" dirty="0" err="1">
                <a:ln>
                  <a:noFill/>
                </a:ln>
                <a:solidFill>
                  <a:prstClr val="black"/>
                </a:solidFill>
                <a:effectLst/>
                <a:uLnTx/>
                <a:uFillTx/>
                <a:latin typeface="Helvetica" panose="020B0500000000000000" pitchFamily="34" charset="0"/>
              </a:rPr>
              <a:t>atent</a:t>
            </a: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rPr>
              <a:t> state generative model of neural population</a:t>
            </a:r>
          </a:p>
        </p:txBody>
      </p:sp>
      <p:sp>
        <p:nvSpPr>
          <p:cNvPr id="4" name="TextBox 3">
            <a:extLst>
              <a:ext uri="{FF2B5EF4-FFF2-40B4-BE49-F238E27FC236}">
                <a16:creationId xmlns:a16="http://schemas.microsoft.com/office/drawing/2014/main" id="{1810F77A-AC17-EA14-3330-6C6273A48A74}"/>
              </a:ext>
            </a:extLst>
          </p:cNvPr>
          <p:cNvSpPr txBox="1"/>
          <p:nvPr/>
        </p:nvSpPr>
        <p:spPr>
          <a:xfrm>
            <a:off x="2607733" y="946835"/>
            <a:ext cx="6976532" cy="369332"/>
          </a:xfrm>
          <a:prstGeom prst="rect">
            <a:avLst/>
          </a:prstGeom>
          <a:noFill/>
        </p:spPr>
        <p:txBody>
          <a:bodyPr wrap="square">
            <a:spAutoFit/>
          </a:bodyPr>
          <a:lstStyle/>
          <a:p>
            <a:pPr algn="ctr"/>
            <a:r>
              <a:rPr lang="en-US" i="0" dirty="0">
                <a:solidFill>
                  <a:srgbClr val="2E3743"/>
                </a:solidFill>
                <a:effectLst/>
                <a:latin typeface="+mj-lt"/>
              </a:rPr>
              <a:t>Task: Inferring Latent Dynamics Underlying Neural Population Activity</a:t>
            </a:r>
          </a:p>
        </p:txBody>
      </p:sp>
      <p:pic>
        <p:nvPicPr>
          <p:cNvPr id="6" name="Picture 5">
            <a:extLst>
              <a:ext uri="{FF2B5EF4-FFF2-40B4-BE49-F238E27FC236}">
                <a16:creationId xmlns:a16="http://schemas.microsoft.com/office/drawing/2014/main" id="{DAC928BC-8B1E-16D0-B582-8547FF3FE8B4}"/>
              </a:ext>
            </a:extLst>
          </p:cNvPr>
          <p:cNvPicPr>
            <a:picLocks noChangeAspect="1"/>
          </p:cNvPicPr>
          <p:nvPr/>
        </p:nvPicPr>
        <p:blipFill>
          <a:blip r:embed="rId3"/>
          <a:stretch>
            <a:fillRect/>
          </a:stretch>
        </p:blipFill>
        <p:spPr>
          <a:xfrm>
            <a:off x="1572789" y="1693699"/>
            <a:ext cx="9046420" cy="4221103"/>
          </a:xfrm>
          <a:prstGeom prst="rect">
            <a:avLst/>
          </a:prstGeom>
        </p:spPr>
      </p:pic>
      <p:sp>
        <p:nvSpPr>
          <p:cNvPr id="8" name="TextBox 7">
            <a:extLst>
              <a:ext uri="{FF2B5EF4-FFF2-40B4-BE49-F238E27FC236}">
                <a16:creationId xmlns:a16="http://schemas.microsoft.com/office/drawing/2014/main" id="{A40F4AB1-5143-EB05-6BCB-F95585530554}"/>
              </a:ext>
            </a:extLst>
          </p:cNvPr>
          <p:cNvSpPr txBox="1"/>
          <p:nvPr/>
        </p:nvSpPr>
        <p:spPr>
          <a:xfrm>
            <a:off x="2978377" y="6292335"/>
            <a:ext cx="6096000" cy="307777"/>
          </a:xfrm>
          <a:prstGeom prst="rect">
            <a:avLst/>
          </a:prstGeom>
          <a:noFill/>
        </p:spPr>
        <p:txBody>
          <a:bodyPr wrap="square">
            <a:spAutoFit/>
          </a:bodyPr>
          <a:lstStyle/>
          <a:p>
            <a:pPr algn="ctr"/>
            <a:r>
              <a:rPr lang="en-US" sz="1400" dirty="0">
                <a:latin typeface="+mj-lt"/>
              </a:rPr>
              <a:t>Cunningham and Yu., Nature Neuroscience 2023</a:t>
            </a:r>
          </a:p>
        </p:txBody>
      </p:sp>
    </p:spTree>
    <p:extLst>
      <p:ext uri="{BB962C8B-B14F-4D97-AF65-F5344CB8AC3E}">
        <p14:creationId xmlns:p14="http://schemas.microsoft.com/office/powerpoint/2010/main" val="10857445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ACD1C08-72E6-242A-D116-604CDAF451CD}"/>
                  </a:ext>
                </a:extLst>
              </p:cNvPr>
              <p:cNvSpPr txBox="1"/>
              <p:nvPr/>
            </p:nvSpPr>
            <p:spPr>
              <a:xfrm>
                <a:off x="5213141" y="2039080"/>
                <a:ext cx="5810458" cy="1477328"/>
              </a:xfrm>
              <a:prstGeom prst="rect">
                <a:avLst/>
              </a:prstGeom>
              <a:noFill/>
            </p:spPr>
            <p:txBody>
              <a:bodyPr wrap="square">
                <a:spAutoFit/>
              </a:bodyPr>
              <a:lstStyle/>
              <a:p>
                <a:pPr algn="l"/>
                <a:r>
                  <a:rPr lang="en-US" b="0" i="0" dirty="0">
                    <a:solidFill>
                      <a:srgbClr val="000000"/>
                    </a:solidFill>
                    <a:effectLst/>
                    <a:latin typeface="Helvetica" panose="020B0500000000000000" pitchFamily="34" charset="0"/>
                  </a:rPr>
                  <a:t>In PCA, the mapping function </a:t>
                </a:r>
                <a14:m>
                  <m:oMath xmlns:m="http://schemas.openxmlformats.org/officeDocument/2006/math">
                    <m:r>
                      <a:rPr lang="en-US" b="0" i="1" dirty="0" smtClean="0">
                        <a:solidFill>
                          <a:srgbClr val="000000"/>
                        </a:solidFill>
                        <a:effectLst/>
                        <a:latin typeface="Cambria Math" panose="02040503050406030204" pitchFamily="18" charset="0"/>
                      </a:rPr>
                      <m:t>𝑓</m:t>
                    </m:r>
                  </m:oMath>
                </a14:m>
                <a:r>
                  <a:rPr lang="en-US" b="0" i="0" dirty="0">
                    <a:solidFill>
                      <a:srgbClr val="000000"/>
                    </a:solidFill>
                    <a:effectLst/>
                    <a:latin typeface="Helvetica" panose="020B0500000000000000" pitchFamily="34" charset="0"/>
                  </a:rPr>
                  <a:t> is an instantaneous linear function and the noise is Gaussian (in the probabilistic extension of PCA). The dynamics are not explicitly modeled. The inference function is the matrix inverse of the mapping function</a:t>
                </a:r>
              </a:p>
            </p:txBody>
          </p:sp>
        </mc:Choice>
        <mc:Fallback xmlns="">
          <p:sp>
            <p:nvSpPr>
              <p:cNvPr id="3" name="TextBox 2">
                <a:extLst>
                  <a:ext uri="{FF2B5EF4-FFF2-40B4-BE49-F238E27FC236}">
                    <a16:creationId xmlns:a16="http://schemas.microsoft.com/office/drawing/2014/main" id="{FACD1C08-72E6-242A-D116-604CDAF451CD}"/>
                  </a:ext>
                </a:extLst>
              </p:cNvPr>
              <p:cNvSpPr txBox="1">
                <a:spLocks noRot="1" noChangeAspect="1" noMove="1" noResize="1" noEditPoints="1" noAdjustHandles="1" noChangeArrowheads="1" noChangeShapeType="1" noTextEdit="1"/>
              </p:cNvSpPr>
              <p:nvPr/>
            </p:nvSpPr>
            <p:spPr>
              <a:xfrm>
                <a:off x="5213141" y="2039080"/>
                <a:ext cx="5810458" cy="1477328"/>
              </a:xfrm>
              <a:prstGeom prst="rect">
                <a:avLst/>
              </a:prstGeom>
              <a:blipFill>
                <a:blip r:embed="rId3"/>
                <a:stretch>
                  <a:fillRect l="-839" t="-2058" b="-535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A8FDF49-5C56-350A-ED94-6D51CBE1F75A}"/>
              </a:ext>
            </a:extLst>
          </p:cNvPr>
          <p:cNvPicPr>
            <a:picLocks noChangeAspect="1"/>
          </p:cNvPicPr>
          <p:nvPr/>
        </p:nvPicPr>
        <p:blipFill>
          <a:blip r:embed="rId4"/>
          <a:stretch>
            <a:fillRect/>
          </a:stretch>
        </p:blipFill>
        <p:spPr>
          <a:xfrm>
            <a:off x="1168400" y="4134615"/>
            <a:ext cx="9855200" cy="2630942"/>
          </a:xfrm>
          <a:prstGeom prst="rect">
            <a:avLst/>
          </a:prstGeom>
        </p:spPr>
      </p:pic>
      <p:grpSp>
        <p:nvGrpSpPr>
          <p:cNvPr id="10" name="Group 9">
            <a:extLst>
              <a:ext uri="{FF2B5EF4-FFF2-40B4-BE49-F238E27FC236}">
                <a16:creationId xmlns:a16="http://schemas.microsoft.com/office/drawing/2014/main" id="{9431FD9F-107F-4AC5-5384-7C7E1B324AA5}"/>
              </a:ext>
            </a:extLst>
          </p:cNvPr>
          <p:cNvGrpSpPr/>
          <p:nvPr/>
        </p:nvGrpSpPr>
        <p:grpSpPr>
          <a:xfrm>
            <a:off x="1264936" y="1790824"/>
            <a:ext cx="3426881" cy="1807104"/>
            <a:chOff x="2348631" y="2018222"/>
            <a:chExt cx="4744693" cy="2502029"/>
          </a:xfrm>
        </p:grpSpPr>
        <p:pic>
          <p:nvPicPr>
            <p:cNvPr id="8" name="Picture 7">
              <a:extLst>
                <a:ext uri="{FF2B5EF4-FFF2-40B4-BE49-F238E27FC236}">
                  <a16:creationId xmlns:a16="http://schemas.microsoft.com/office/drawing/2014/main" id="{C0543611-F17B-FCD9-25E2-BE43B20398FE}"/>
                </a:ext>
              </a:extLst>
            </p:cNvPr>
            <p:cNvPicPr>
              <a:picLocks noChangeAspect="1"/>
            </p:cNvPicPr>
            <p:nvPr/>
          </p:nvPicPr>
          <p:blipFill>
            <a:blip r:embed="rId5"/>
            <a:stretch>
              <a:fillRect/>
            </a:stretch>
          </p:blipFill>
          <p:spPr>
            <a:xfrm>
              <a:off x="2348631" y="2018222"/>
              <a:ext cx="4724643" cy="2502029"/>
            </a:xfrm>
            <a:prstGeom prst="rect">
              <a:avLst/>
            </a:prstGeom>
          </p:spPr>
        </p:pic>
        <p:sp>
          <p:nvSpPr>
            <p:cNvPr id="9" name="Rectangle 8">
              <a:extLst>
                <a:ext uri="{FF2B5EF4-FFF2-40B4-BE49-F238E27FC236}">
                  <a16:creationId xmlns:a16="http://schemas.microsoft.com/office/drawing/2014/main" id="{018A430F-B80E-9AB1-F398-1CB1CA7847E8}"/>
                </a:ext>
              </a:extLst>
            </p:cNvPr>
            <p:cNvSpPr/>
            <p:nvPr/>
          </p:nvSpPr>
          <p:spPr>
            <a:xfrm>
              <a:off x="6985747" y="2870947"/>
              <a:ext cx="107577" cy="3697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F2FD127D-2290-49A0-9311-40AEFB2B6C22}"/>
              </a:ext>
            </a:extLst>
          </p:cNvPr>
          <p:cNvSpPr txBox="1"/>
          <p:nvPr/>
        </p:nvSpPr>
        <p:spPr>
          <a:xfrm>
            <a:off x="1060073" y="352250"/>
            <a:ext cx="1007185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Helvetica" panose="020B0500000000000000" pitchFamily="34" charset="0"/>
              </a:rPr>
              <a:t>Assumption: L</a:t>
            </a:r>
            <a:r>
              <a:rPr kumimoji="0" lang="en-US" sz="2400" b="1" i="0" u="none" strike="noStrike" kern="1200" cap="none" spc="0" normalizeH="0" baseline="0" noProof="0" dirty="0" err="1">
                <a:ln>
                  <a:noFill/>
                </a:ln>
                <a:solidFill>
                  <a:prstClr val="black"/>
                </a:solidFill>
                <a:effectLst/>
                <a:uLnTx/>
                <a:uFillTx/>
                <a:latin typeface="Helvetica" panose="020B0500000000000000" pitchFamily="34" charset="0"/>
              </a:rPr>
              <a:t>atent</a:t>
            </a: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rPr>
              <a:t> state generative model of neural population</a:t>
            </a:r>
          </a:p>
        </p:txBody>
      </p:sp>
      <p:sp>
        <p:nvSpPr>
          <p:cNvPr id="7" name="TextBox 6">
            <a:extLst>
              <a:ext uri="{FF2B5EF4-FFF2-40B4-BE49-F238E27FC236}">
                <a16:creationId xmlns:a16="http://schemas.microsoft.com/office/drawing/2014/main" id="{CD56D203-65F9-F000-E6B4-72AE66AAD8D3}"/>
              </a:ext>
            </a:extLst>
          </p:cNvPr>
          <p:cNvSpPr txBox="1"/>
          <p:nvPr/>
        </p:nvSpPr>
        <p:spPr>
          <a:xfrm>
            <a:off x="2978377" y="6292335"/>
            <a:ext cx="6096000" cy="307777"/>
          </a:xfrm>
          <a:prstGeom prst="rect">
            <a:avLst/>
          </a:prstGeom>
          <a:noFill/>
        </p:spPr>
        <p:txBody>
          <a:bodyPr wrap="square">
            <a:spAutoFit/>
          </a:bodyPr>
          <a:lstStyle/>
          <a:p>
            <a:pPr algn="ctr"/>
            <a:r>
              <a:rPr lang="en-US" sz="1400" dirty="0">
                <a:latin typeface="+mj-lt"/>
              </a:rPr>
              <a:t>Cunningham and Yu., Nature Neuroscience 2023</a:t>
            </a:r>
          </a:p>
        </p:txBody>
      </p:sp>
      <p:sp>
        <p:nvSpPr>
          <p:cNvPr id="4" name="TextBox 3">
            <a:extLst>
              <a:ext uri="{FF2B5EF4-FFF2-40B4-BE49-F238E27FC236}">
                <a16:creationId xmlns:a16="http://schemas.microsoft.com/office/drawing/2014/main" id="{1810F77A-AC17-EA14-3330-6C6273A48A74}"/>
              </a:ext>
            </a:extLst>
          </p:cNvPr>
          <p:cNvSpPr txBox="1"/>
          <p:nvPr/>
        </p:nvSpPr>
        <p:spPr>
          <a:xfrm>
            <a:off x="2607733" y="946835"/>
            <a:ext cx="6976532" cy="369332"/>
          </a:xfrm>
          <a:prstGeom prst="rect">
            <a:avLst/>
          </a:prstGeom>
          <a:noFill/>
        </p:spPr>
        <p:txBody>
          <a:bodyPr wrap="square">
            <a:spAutoFit/>
          </a:bodyPr>
          <a:lstStyle/>
          <a:p>
            <a:pPr algn="ctr"/>
            <a:r>
              <a:rPr lang="en-US" i="0" dirty="0">
                <a:solidFill>
                  <a:srgbClr val="2E3743"/>
                </a:solidFill>
                <a:effectLst/>
                <a:latin typeface="+mj-lt"/>
              </a:rPr>
              <a:t>Task: Inferring Latent Dynamics Underlying Neural Population Activity</a:t>
            </a:r>
          </a:p>
        </p:txBody>
      </p:sp>
    </p:spTree>
    <p:extLst>
      <p:ext uri="{BB962C8B-B14F-4D97-AF65-F5344CB8AC3E}">
        <p14:creationId xmlns:p14="http://schemas.microsoft.com/office/powerpoint/2010/main" val="6458013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1060073" y="352250"/>
            <a:ext cx="1007185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Helvetica" panose="020B0500000000000000" pitchFamily="34" charset="0"/>
              </a:rPr>
              <a:t>Assumption: L</a:t>
            </a:r>
            <a:r>
              <a:rPr kumimoji="0" lang="en-US" sz="2400" b="1" i="0" u="none" strike="noStrike" kern="1200" cap="none" spc="0" normalizeH="0" baseline="0" noProof="0" dirty="0" err="1">
                <a:ln>
                  <a:noFill/>
                </a:ln>
                <a:solidFill>
                  <a:prstClr val="black"/>
                </a:solidFill>
                <a:effectLst/>
                <a:uLnTx/>
                <a:uFillTx/>
                <a:latin typeface="Helvetica" panose="020B0500000000000000" pitchFamily="34" charset="0"/>
              </a:rPr>
              <a:t>atent</a:t>
            </a: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rPr>
              <a:t> state generative model of neural population</a:t>
            </a:r>
          </a:p>
        </p:txBody>
      </p:sp>
      <p:sp>
        <p:nvSpPr>
          <p:cNvPr id="7" name="TextBox 6">
            <a:extLst>
              <a:ext uri="{FF2B5EF4-FFF2-40B4-BE49-F238E27FC236}">
                <a16:creationId xmlns:a16="http://schemas.microsoft.com/office/drawing/2014/main" id="{CD56D203-65F9-F000-E6B4-72AE66AAD8D3}"/>
              </a:ext>
            </a:extLst>
          </p:cNvPr>
          <p:cNvSpPr txBox="1"/>
          <p:nvPr/>
        </p:nvSpPr>
        <p:spPr>
          <a:xfrm>
            <a:off x="2978377" y="6292335"/>
            <a:ext cx="6096000" cy="307777"/>
          </a:xfrm>
          <a:prstGeom prst="rect">
            <a:avLst/>
          </a:prstGeom>
          <a:noFill/>
        </p:spPr>
        <p:txBody>
          <a:bodyPr wrap="square">
            <a:spAutoFit/>
          </a:bodyPr>
          <a:lstStyle/>
          <a:p>
            <a:pPr algn="ctr"/>
            <a:r>
              <a:rPr lang="en-US" sz="1400" dirty="0">
                <a:latin typeface="+mj-lt"/>
              </a:rPr>
              <a:t>Raut et al., </a:t>
            </a:r>
            <a:r>
              <a:rPr lang="en-US" sz="1400" dirty="0" err="1">
                <a:latin typeface="+mj-lt"/>
              </a:rPr>
              <a:t>bioRxiv</a:t>
            </a:r>
            <a:r>
              <a:rPr lang="en-US" sz="1400" dirty="0">
                <a:latin typeface="+mj-lt"/>
              </a:rPr>
              <a:t> 2023</a:t>
            </a:r>
          </a:p>
        </p:txBody>
      </p:sp>
      <p:sp>
        <p:nvSpPr>
          <p:cNvPr id="4" name="TextBox 3">
            <a:extLst>
              <a:ext uri="{FF2B5EF4-FFF2-40B4-BE49-F238E27FC236}">
                <a16:creationId xmlns:a16="http://schemas.microsoft.com/office/drawing/2014/main" id="{1810F77A-AC17-EA14-3330-6C6273A48A74}"/>
              </a:ext>
            </a:extLst>
          </p:cNvPr>
          <p:cNvSpPr txBox="1"/>
          <p:nvPr/>
        </p:nvSpPr>
        <p:spPr>
          <a:xfrm>
            <a:off x="2607733" y="946835"/>
            <a:ext cx="6976532" cy="369332"/>
          </a:xfrm>
          <a:prstGeom prst="rect">
            <a:avLst/>
          </a:prstGeom>
          <a:noFill/>
        </p:spPr>
        <p:txBody>
          <a:bodyPr wrap="square">
            <a:spAutoFit/>
          </a:bodyPr>
          <a:lstStyle/>
          <a:p>
            <a:pPr algn="ctr"/>
            <a:r>
              <a:rPr lang="en-US" i="0" dirty="0">
                <a:solidFill>
                  <a:srgbClr val="2E3743"/>
                </a:solidFill>
                <a:effectLst/>
                <a:latin typeface="+mj-lt"/>
              </a:rPr>
              <a:t>Task: Inferring Latent Dynamics Underlying Neural Population Activity</a:t>
            </a:r>
          </a:p>
        </p:txBody>
      </p:sp>
      <p:pic>
        <p:nvPicPr>
          <p:cNvPr id="6" name="Picture 5">
            <a:extLst>
              <a:ext uri="{FF2B5EF4-FFF2-40B4-BE49-F238E27FC236}">
                <a16:creationId xmlns:a16="http://schemas.microsoft.com/office/drawing/2014/main" id="{3154F7D5-CB28-71B3-8E59-637024CD0462}"/>
              </a:ext>
            </a:extLst>
          </p:cNvPr>
          <p:cNvPicPr>
            <a:picLocks noChangeAspect="1"/>
          </p:cNvPicPr>
          <p:nvPr/>
        </p:nvPicPr>
        <p:blipFill>
          <a:blip r:embed="rId3"/>
          <a:stretch>
            <a:fillRect/>
          </a:stretch>
        </p:blipFill>
        <p:spPr>
          <a:xfrm>
            <a:off x="2256470" y="1723145"/>
            <a:ext cx="7679058" cy="4338320"/>
          </a:xfrm>
          <a:prstGeom prst="rect">
            <a:avLst/>
          </a:prstGeom>
        </p:spPr>
      </p:pic>
    </p:spTree>
    <p:extLst>
      <p:ext uri="{BB962C8B-B14F-4D97-AF65-F5344CB8AC3E}">
        <p14:creationId xmlns:p14="http://schemas.microsoft.com/office/powerpoint/2010/main" val="42219632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2FD127D-2290-49A0-9311-40AEFB2B6C22}"/>
              </a:ext>
            </a:extLst>
          </p:cNvPr>
          <p:cNvSpPr txBox="1"/>
          <p:nvPr/>
        </p:nvSpPr>
        <p:spPr>
          <a:xfrm>
            <a:off x="1060073" y="352250"/>
            <a:ext cx="1007185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Helvetica" panose="020B0500000000000000" pitchFamily="34" charset="0"/>
              </a:rPr>
              <a:t>Assumption: L</a:t>
            </a:r>
            <a:r>
              <a:rPr kumimoji="0" lang="en-US" sz="2400" b="1" i="0" u="none" strike="noStrike" kern="1200" cap="none" spc="0" normalizeH="0" baseline="0" noProof="0" dirty="0" err="1">
                <a:ln>
                  <a:noFill/>
                </a:ln>
                <a:solidFill>
                  <a:prstClr val="black"/>
                </a:solidFill>
                <a:effectLst/>
                <a:uLnTx/>
                <a:uFillTx/>
                <a:latin typeface="Helvetica" panose="020B0500000000000000" pitchFamily="34" charset="0"/>
              </a:rPr>
              <a:t>atent</a:t>
            </a: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rPr>
              <a:t> state generative model of neural population</a:t>
            </a:r>
          </a:p>
        </p:txBody>
      </p:sp>
      <p:sp>
        <p:nvSpPr>
          <p:cNvPr id="7" name="TextBox 6">
            <a:extLst>
              <a:ext uri="{FF2B5EF4-FFF2-40B4-BE49-F238E27FC236}">
                <a16:creationId xmlns:a16="http://schemas.microsoft.com/office/drawing/2014/main" id="{CD56D203-65F9-F000-E6B4-72AE66AAD8D3}"/>
              </a:ext>
            </a:extLst>
          </p:cNvPr>
          <p:cNvSpPr txBox="1"/>
          <p:nvPr/>
        </p:nvSpPr>
        <p:spPr>
          <a:xfrm>
            <a:off x="2978377" y="6292335"/>
            <a:ext cx="6096000" cy="307777"/>
          </a:xfrm>
          <a:prstGeom prst="rect">
            <a:avLst/>
          </a:prstGeom>
          <a:noFill/>
        </p:spPr>
        <p:txBody>
          <a:bodyPr wrap="square">
            <a:spAutoFit/>
          </a:bodyPr>
          <a:lstStyle/>
          <a:p>
            <a:pPr algn="ctr"/>
            <a:r>
              <a:rPr lang="en-US" sz="1400" dirty="0">
                <a:latin typeface="+mj-lt"/>
              </a:rPr>
              <a:t>Hurwitz et al., </a:t>
            </a:r>
            <a:r>
              <a:rPr lang="en-US" sz="1400" dirty="0" err="1">
                <a:latin typeface="+mj-lt"/>
              </a:rPr>
              <a:t>arXiv</a:t>
            </a:r>
            <a:r>
              <a:rPr lang="en-US" sz="1400" dirty="0">
                <a:latin typeface="+mj-lt"/>
              </a:rPr>
              <a:t> 2021</a:t>
            </a:r>
          </a:p>
        </p:txBody>
      </p:sp>
      <p:sp>
        <p:nvSpPr>
          <p:cNvPr id="4" name="TextBox 3">
            <a:extLst>
              <a:ext uri="{FF2B5EF4-FFF2-40B4-BE49-F238E27FC236}">
                <a16:creationId xmlns:a16="http://schemas.microsoft.com/office/drawing/2014/main" id="{1810F77A-AC17-EA14-3330-6C6273A48A74}"/>
              </a:ext>
            </a:extLst>
          </p:cNvPr>
          <p:cNvSpPr txBox="1"/>
          <p:nvPr/>
        </p:nvSpPr>
        <p:spPr>
          <a:xfrm>
            <a:off x="2607733" y="946835"/>
            <a:ext cx="6976532" cy="369332"/>
          </a:xfrm>
          <a:prstGeom prst="rect">
            <a:avLst/>
          </a:prstGeom>
          <a:noFill/>
        </p:spPr>
        <p:txBody>
          <a:bodyPr wrap="square">
            <a:spAutoFit/>
          </a:bodyPr>
          <a:lstStyle/>
          <a:p>
            <a:pPr algn="ctr"/>
            <a:r>
              <a:rPr lang="en-US" i="0" dirty="0">
                <a:solidFill>
                  <a:srgbClr val="2E3743"/>
                </a:solidFill>
                <a:effectLst/>
                <a:latin typeface="+mj-lt"/>
              </a:rPr>
              <a:t>Task: Inferring Latent Dynamics Underlying Neural Population Activity</a:t>
            </a:r>
          </a:p>
        </p:txBody>
      </p:sp>
      <p:pic>
        <p:nvPicPr>
          <p:cNvPr id="8" name="Picture 7">
            <a:extLst>
              <a:ext uri="{FF2B5EF4-FFF2-40B4-BE49-F238E27FC236}">
                <a16:creationId xmlns:a16="http://schemas.microsoft.com/office/drawing/2014/main" id="{CC7DE03A-DA2C-FD37-6EA9-444E3F61F6FE}"/>
              </a:ext>
            </a:extLst>
          </p:cNvPr>
          <p:cNvPicPr>
            <a:picLocks noChangeAspect="1"/>
          </p:cNvPicPr>
          <p:nvPr/>
        </p:nvPicPr>
        <p:blipFill>
          <a:blip r:embed="rId3"/>
          <a:stretch>
            <a:fillRect/>
          </a:stretch>
        </p:blipFill>
        <p:spPr>
          <a:xfrm>
            <a:off x="1879500" y="1756190"/>
            <a:ext cx="8293753" cy="4096121"/>
          </a:xfrm>
          <a:prstGeom prst="rect">
            <a:avLst/>
          </a:prstGeom>
        </p:spPr>
      </p:pic>
    </p:spTree>
    <p:extLst>
      <p:ext uri="{BB962C8B-B14F-4D97-AF65-F5344CB8AC3E}">
        <p14:creationId xmlns:p14="http://schemas.microsoft.com/office/powerpoint/2010/main" val="25468413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01040" y="395178"/>
            <a:ext cx="10789920" cy="584775"/>
          </a:xfrm>
          <a:prstGeom prst="rect">
            <a:avLst/>
          </a:prstGeom>
          <a:noFill/>
        </p:spPr>
        <p:txBody>
          <a:bodyPr wrap="square">
            <a:spAutoFit/>
          </a:bodyPr>
          <a:lstStyle/>
          <a:p>
            <a:r>
              <a:rPr lang="en-US" sz="3200" b="1" i="0" dirty="0">
                <a:effectLst/>
                <a:latin typeface="Helvetica" panose="020B0500000000000000" pitchFamily="34" charset="0"/>
              </a:rPr>
              <a:t>References</a:t>
            </a:r>
          </a:p>
        </p:txBody>
      </p:sp>
      <p:sp>
        <p:nvSpPr>
          <p:cNvPr id="2" name="TextBox 1">
            <a:extLst>
              <a:ext uri="{FF2B5EF4-FFF2-40B4-BE49-F238E27FC236}">
                <a16:creationId xmlns:a16="http://schemas.microsoft.com/office/drawing/2014/main" id="{74014FB9-B92C-1D34-E313-F01A6CD97EDF}"/>
              </a:ext>
            </a:extLst>
          </p:cNvPr>
          <p:cNvSpPr txBox="1"/>
          <p:nvPr/>
        </p:nvSpPr>
        <p:spPr>
          <a:xfrm>
            <a:off x="701040" y="1300614"/>
            <a:ext cx="10789920" cy="4832092"/>
          </a:xfrm>
          <a:prstGeom prst="rect">
            <a:avLst/>
          </a:prstGeom>
          <a:noFill/>
        </p:spPr>
        <p:txBody>
          <a:bodyPr wrap="square">
            <a:spAutoFit/>
          </a:bodyPr>
          <a:lstStyle/>
          <a:p>
            <a:pPr marL="285750" indent="-285750">
              <a:buFont typeface="Arial" panose="020B0604020202020204" pitchFamily="34" charset="0"/>
              <a:buChar char="•"/>
            </a:pPr>
            <a:r>
              <a:rPr lang="en-US" sz="1400" i="0" dirty="0">
                <a:effectLst/>
                <a:latin typeface="Helvetica" panose="020B0500000000000000" pitchFamily="34" charset="0"/>
              </a:rPr>
              <a:t>Dimensionality reduction for large-scale neural recordings, Cunningham and Yu., Nature Neuroscience 2014</a:t>
            </a:r>
          </a:p>
          <a:p>
            <a:pPr marL="285750" indent="-285750">
              <a:buFont typeface="Arial" panose="020B0604020202020204" pitchFamily="34" charset="0"/>
              <a:buChar char="•"/>
            </a:pPr>
            <a:r>
              <a:rPr lang="en-US" sz="1400" i="0" dirty="0">
                <a:effectLst/>
                <a:latin typeface="Helvetica" panose="020B0500000000000000" pitchFamily="34" charset="0"/>
              </a:rPr>
              <a:t>Neural population geometry and optimal coding of tasks with shared latent structure Albert J. </a:t>
            </a:r>
            <a:r>
              <a:rPr lang="en-US" sz="1400" i="0" dirty="0" err="1">
                <a:effectLst/>
                <a:latin typeface="Helvetica" panose="020B0500000000000000" pitchFamily="34" charset="0"/>
              </a:rPr>
              <a:t>Wakhloo</a:t>
            </a:r>
            <a:r>
              <a:rPr lang="en-US" sz="1400" i="0" dirty="0">
                <a:effectLst/>
                <a:latin typeface="Helvetica" panose="020B0500000000000000" pitchFamily="34" charset="0"/>
              </a:rPr>
              <a:t> et al., </a:t>
            </a:r>
            <a:r>
              <a:rPr lang="en-US" sz="1400" i="0" dirty="0" err="1">
                <a:effectLst/>
                <a:latin typeface="Helvetica" panose="020B0500000000000000" pitchFamily="34" charset="0"/>
              </a:rPr>
              <a:t>arXiv</a:t>
            </a:r>
            <a:r>
              <a:rPr lang="en-US" sz="1400" i="0" dirty="0">
                <a:effectLst/>
                <a:latin typeface="Helvetica" panose="020B0500000000000000" pitchFamily="34" charset="0"/>
              </a:rPr>
              <a:t> 2024</a:t>
            </a:r>
          </a:p>
          <a:p>
            <a:pPr marL="285750" indent="-285750">
              <a:buFont typeface="Arial" panose="020B0604020202020204" pitchFamily="34" charset="0"/>
              <a:buChar char="•"/>
            </a:pPr>
            <a:r>
              <a:rPr lang="en-US" sz="1400" i="0" dirty="0">
                <a:effectLst/>
                <a:latin typeface="Helvetica" panose="020B0500000000000000" pitchFamily="34" charset="0"/>
              </a:rPr>
              <a:t>Strong and weak principles of neural dimension reduction, Mark D. Humphries. </a:t>
            </a:r>
            <a:r>
              <a:rPr lang="en-US" sz="1400" i="0" dirty="0" err="1">
                <a:effectLst/>
                <a:latin typeface="Helvetica" panose="020B0500000000000000" pitchFamily="34" charset="0"/>
              </a:rPr>
              <a:t>arXiv</a:t>
            </a:r>
            <a:r>
              <a:rPr lang="en-US" sz="1400" i="0" dirty="0">
                <a:effectLst/>
                <a:latin typeface="Helvetica" panose="020B0500000000000000" pitchFamily="34" charset="0"/>
              </a:rPr>
              <a:t> 2023</a:t>
            </a:r>
          </a:p>
          <a:p>
            <a:pPr marL="285750" indent="-285750">
              <a:buFont typeface="Arial" panose="020B0604020202020204" pitchFamily="34" charset="0"/>
              <a:buChar char="•"/>
            </a:pPr>
            <a:r>
              <a:rPr lang="en-US" sz="1400" i="0" dirty="0">
                <a:effectLst/>
                <a:latin typeface="Helvetica" panose="020B0500000000000000" pitchFamily="34" charset="0"/>
              </a:rPr>
              <a:t>Building population models for large-scale neural recordings: opportunities and pitfalls, Cole Hurwitz., </a:t>
            </a:r>
            <a:r>
              <a:rPr lang="en-US" sz="1400" i="0" dirty="0" err="1">
                <a:effectLst/>
                <a:latin typeface="Helvetica" panose="020B0500000000000000" pitchFamily="34" charset="0"/>
              </a:rPr>
              <a:t>arXiv</a:t>
            </a:r>
            <a:r>
              <a:rPr lang="en-US" sz="1400" i="0" dirty="0">
                <a:effectLst/>
                <a:latin typeface="Helvetica" panose="020B0500000000000000" pitchFamily="34" charset="0"/>
              </a:rPr>
              <a:t> 2021</a:t>
            </a:r>
          </a:p>
          <a:p>
            <a:pPr marL="285750" indent="-285750">
              <a:buFont typeface="Arial" panose="020B0604020202020204" pitchFamily="34" charset="0"/>
              <a:buChar char="•"/>
            </a:pPr>
            <a:r>
              <a:rPr lang="en-US" sz="1400" i="0" dirty="0">
                <a:effectLst/>
                <a:latin typeface="Helvetica" panose="020B0500000000000000" pitchFamily="34" charset="0"/>
              </a:rPr>
              <a:t>Modeling behaviorally relevant neural dynamics enabled by preferential subspace identification, Sani, et al. Nature Neuroscience 2019</a:t>
            </a:r>
          </a:p>
          <a:p>
            <a:pPr marL="285750" indent="-285750">
              <a:buFont typeface="Arial" panose="020B0604020202020204" pitchFamily="34" charset="0"/>
              <a:buChar char="•"/>
            </a:pPr>
            <a:r>
              <a:rPr lang="en-US" sz="1400" i="0" dirty="0">
                <a:effectLst/>
                <a:latin typeface="Helvetica" panose="020B0500000000000000" pitchFamily="34" charset="0"/>
              </a:rPr>
              <a:t>Large-scale neural recordings call for new insights to link brain and behavior, </a:t>
            </a:r>
            <a:r>
              <a:rPr lang="en-US" sz="1400" i="0" dirty="0" err="1">
                <a:effectLst/>
                <a:latin typeface="Helvetica" panose="020B0500000000000000" pitchFamily="34" charset="0"/>
              </a:rPr>
              <a:t>Urai</a:t>
            </a:r>
            <a:r>
              <a:rPr lang="en-US" sz="1400" dirty="0">
                <a:latin typeface="Helvetica" panose="020B0500000000000000" pitchFamily="34" charset="0"/>
              </a:rPr>
              <a:t>, et al., Nature Neuroscience, 2022</a:t>
            </a:r>
          </a:p>
          <a:p>
            <a:pPr marL="285750" indent="-285750">
              <a:buFont typeface="Arial" panose="020B0604020202020204" pitchFamily="34" charset="0"/>
              <a:buChar char="•"/>
            </a:pPr>
            <a:r>
              <a:rPr lang="en-US" sz="1400" b="0" i="0" dirty="0">
                <a:effectLst/>
                <a:latin typeface="Arial" panose="020B0604020202020204" pitchFamily="34" charset="0"/>
              </a:rPr>
              <a:t>Neural population geometry: An approach for understanding biological and artificial neural networks, Chung and Abbott. Current opinion in neurobiology, 2021</a:t>
            </a:r>
          </a:p>
          <a:p>
            <a:pPr marL="285750" indent="-285750">
              <a:buFont typeface="Arial" panose="020B0604020202020204" pitchFamily="34" charset="0"/>
              <a:buChar char="•"/>
            </a:pPr>
            <a:r>
              <a:rPr lang="en-US" sz="1400" i="0" dirty="0">
                <a:effectLst/>
                <a:latin typeface="Helvetica" panose="020B0500000000000000" pitchFamily="34" charset="0"/>
              </a:rPr>
              <a:t>Dimensionality reduction in neuroscience. Pang et al., Current Biology, 2016</a:t>
            </a:r>
          </a:p>
          <a:p>
            <a:pPr marL="285750" indent="-285750">
              <a:buFont typeface="Arial" panose="020B0604020202020204" pitchFamily="34" charset="0"/>
              <a:buChar char="•"/>
            </a:pPr>
            <a:r>
              <a:rPr lang="en-US" sz="1400" i="0" dirty="0">
                <a:effectLst/>
                <a:latin typeface="Helvetica" panose="020B0500000000000000" pitchFamily="34" charset="0"/>
              </a:rPr>
              <a:t>On simplicity and complexity in the brave new world of large-scale neuroscience. Gao P, Ganguli S., Curr </a:t>
            </a:r>
            <a:r>
              <a:rPr lang="en-US" sz="1400" i="0" dirty="0" err="1">
                <a:effectLst/>
                <a:latin typeface="Helvetica" panose="020B0500000000000000" pitchFamily="34" charset="0"/>
              </a:rPr>
              <a:t>Opin</a:t>
            </a:r>
            <a:r>
              <a:rPr lang="en-US" sz="1400" i="0" dirty="0">
                <a:effectLst/>
                <a:latin typeface="Helvetica" panose="020B0500000000000000" pitchFamily="34" charset="0"/>
              </a:rPr>
              <a:t> </a:t>
            </a:r>
            <a:r>
              <a:rPr lang="en-US" sz="1400" i="0" dirty="0" err="1">
                <a:effectLst/>
                <a:latin typeface="Helvetica" panose="020B0500000000000000" pitchFamily="34" charset="0"/>
              </a:rPr>
              <a:t>Neurobiol</a:t>
            </a:r>
            <a:r>
              <a:rPr lang="en-US" sz="1400" i="0" dirty="0">
                <a:effectLst/>
                <a:latin typeface="Helvetica" panose="020B0500000000000000" pitchFamily="34" charset="0"/>
              </a:rPr>
              <a:t> 2015</a:t>
            </a:r>
          </a:p>
          <a:p>
            <a:pPr marL="285750" indent="-285750">
              <a:buFont typeface="Arial" panose="020B0604020202020204" pitchFamily="34" charset="0"/>
              <a:buChar char="•"/>
            </a:pPr>
            <a:r>
              <a:rPr lang="en-US" sz="1400" i="0" dirty="0">
                <a:effectLst/>
                <a:latin typeface="Helvetica" panose="020B0500000000000000" pitchFamily="34" charset="0"/>
              </a:rPr>
              <a:t>Navigating the Neural Space in Search of the Neural Code, </a:t>
            </a:r>
            <a:r>
              <a:rPr lang="en-US" sz="1400" i="0" dirty="0" err="1">
                <a:effectLst/>
                <a:latin typeface="Helvetica" panose="020B0500000000000000" pitchFamily="34" charset="0"/>
              </a:rPr>
              <a:t>Jazayeri</a:t>
            </a:r>
            <a:r>
              <a:rPr lang="en-US" sz="1400" i="0" dirty="0">
                <a:effectLst/>
                <a:latin typeface="Helvetica" panose="020B0500000000000000" pitchFamily="34" charset="0"/>
              </a:rPr>
              <a:t> and </a:t>
            </a:r>
            <a:r>
              <a:rPr lang="en-US" sz="1400" i="0" dirty="0" err="1">
                <a:effectLst/>
                <a:latin typeface="Helvetica" panose="020B0500000000000000" pitchFamily="34" charset="0"/>
              </a:rPr>
              <a:t>Afraz</a:t>
            </a:r>
            <a:r>
              <a:rPr lang="en-US" sz="1400" dirty="0">
                <a:latin typeface="Helvetica" panose="020B0500000000000000" pitchFamily="34" charset="0"/>
              </a:rPr>
              <a:t>, Neuron 2017</a:t>
            </a:r>
          </a:p>
          <a:p>
            <a:pPr marL="285750" indent="-285750">
              <a:buFont typeface="Arial" panose="020B0604020202020204" pitchFamily="34" charset="0"/>
              <a:buChar char="•"/>
            </a:pPr>
            <a:r>
              <a:rPr lang="en-US" sz="1400" i="0" dirty="0">
                <a:effectLst/>
                <a:latin typeface="Helvetica" panose="020B0500000000000000" pitchFamily="34" charset="0"/>
              </a:rPr>
              <a:t>Computation Through Neural Population Dynamics. Vyas et al. Annu Rev </a:t>
            </a:r>
            <a:r>
              <a:rPr lang="en-US" sz="1400" i="0" dirty="0" err="1">
                <a:effectLst/>
                <a:latin typeface="Helvetica" panose="020B0500000000000000" pitchFamily="34" charset="0"/>
              </a:rPr>
              <a:t>Neurosci</a:t>
            </a:r>
            <a:r>
              <a:rPr lang="en-US" sz="1400" i="0" dirty="0">
                <a:effectLst/>
                <a:latin typeface="Helvetica" panose="020B0500000000000000" pitchFamily="34" charset="0"/>
              </a:rPr>
              <a:t> 2020</a:t>
            </a:r>
          </a:p>
          <a:p>
            <a:pPr marL="285750" indent="-285750">
              <a:buFont typeface="Arial" panose="020B0604020202020204" pitchFamily="34" charset="0"/>
              <a:buChar char="•"/>
            </a:pPr>
            <a:r>
              <a:rPr lang="en-US" sz="1400" i="0" dirty="0">
                <a:effectLst/>
                <a:latin typeface="Helvetica" panose="020B0500000000000000" pitchFamily="34" charset="0"/>
              </a:rPr>
              <a:t>A theory of </a:t>
            </a:r>
            <a:r>
              <a:rPr lang="en-US" sz="1400" i="0" dirty="0" err="1">
                <a:effectLst/>
                <a:latin typeface="Helvetica" panose="020B0500000000000000" pitchFamily="34" charset="0"/>
              </a:rPr>
              <a:t>multineuronal</a:t>
            </a:r>
            <a:r>
              <a:rPr lang="en-US" sz="1400" i="0" dirty="0">
                <a:effectLst/>
                <a:latin typeface="Helvetica" panose="020B0500000000000000" pitchFamily="34" charset="0"/>
              </a:rPr>
              <a:t> dimensionality, dynamics, and measurement. Gao et al. </a:t>
            </a:r>
            <a:r>
              <a:rPr lang="en-US" sz="1400" i="0" dirty="0" err="1">
                <a:effectLst/>
                <a:latin typeface="Helvetica" panose="020B0500000000000000" pitchFamily="34" charset="0"/>
              </a:rPr>
              <a:t>bioRxiv</a:t>
            </a:r>
            <a:r>
              <a:rPr lang="en-US" sz="1400" i="0" dirty="0">
                <a:effectLst/>
                <a:latin typeface="Helvetica" panose="020B0500000000000000" pitchFamily="34" charset="0"/>
              </a:rPr>
              <a:t> 2017</a:t>
            </a:r>
          </a:p>
          <a:p>
            <a:pPr marL="285750" indent="-285750">
              <a:buFont typeface="Arial" panose="020B0604020202020204" pitchFamily="34" charset="0"/>
              <a:buChar char="•"/>
            </a:pPr>
            <a:r>
              <a:rPr lang="en-US" sz="1400" i="0" dirty="0">
                <a:effectLst/>
                <a:latin typeface="Helvetica" panose="020B0500000000000000" pitchFamily="34" charset="0"/>
              </a:rPr>
              <a:t>Is population activity more than the sum of its parts?</a:t>
            </a:r>
            <a:r>
              <a:rPr lang="en-US" sz="1400" dirty="0">
                <a:latin typeface="Helvetica" panose="020B0500000000000000" pitchFamily="34" charset="0"/>
              </a:rPr>
              <a:t> Pillow and Aoi, Nature Neuroscience 2017</a:t>
            </a:r>
          </a:p>
          <a:p>
            <a:pPr marL="285750" indent="-285750">
              <a:buFont typeface="Arial" panose="020B0604020202020204" pitchFamily="34" charset="0"/>
              <a:buChar char="•"/>
            </a:pPr>
            <a:r>
              <a:rPr lang="en-US" sz="1400" i="0" dirty="0">
                <a:effectLst/>
                <a:latin typeface="Helvetica" panose="020B0500000000000000" pitchFamily="34" charset="0"/>
              </a:rPr>
              <a:t>Structure in neural population recordings: an expected byproduct of simpler phenomena?</a:t>
            </a:r>
            <a:r>
              <a:rPr lang="en-US" sz="1400" dirty="0">
                <a:latin typeface="Helvetica" panose="020B0500000000000000" pitchFamily="34" charset="0"/>
              </a:rPr>
              <a:t> </a:t>
            </a:r>
            <a:r>
              <a:rPr lang="en-US" sz="1400" dirty="0" err="1">
                <a:latin typeface="Helvetica" panose="020B0500000000000000" pitchFamily="34" charset="0"/>
              </a:rPr>
              <a:t>Elsayed</a:t>
            </a:r>
            <a:r>
              <a:rPr lang="en-US" sz="1400" dirty="0">
                <a:latin typeface="Helvetica" panose="020B0500000000000000" pitchFamily="34" charset="0"/>
              </a:rPr>
              <a:t> and Cunningham, Nature Neuroscience 2017</a:t>
            </a:r>
          </a:p>
          <a:p>
            <a:pPr marL="285750" indent="-285750">
              <a:buFont typeface="Arial" panose="020B0604020202020204" pitchFamily="34" charset="0"/>
              <a:buChar char="•"/>
            </a:pPr>
            <a:r>
              <a:rPr lang="en-US" sz="1400" i="0" dirty="0">
                <a:effectLst/>
                <a:latin typeface="Helvetica" panose="020B0500000000000000" pitchFamily="34" charset="0"/>
              </a:rPr>
              <a:t>The role of untuned neurons in sensory information coding, </a:t>
            </a:r>
            <a:r>
              <a:rPr lang="en-US" sz="1400" i="0" dirty="0" err="1">
                <a:effectLst/>
                <a:latin typeface="Helvetica" panose="020B0500000000000000" pitchFamily="34" charset="0"/>
              </a:rPr>
              <a:t>Zylberberg</a:t>
            </a:r>
            <a:r>
              <a:rPr lang="en-US" sz="1400" i="0" dirty="0">
                <a:effectLst/>
                <a:latin typeface="Helvetica" panose="020B0500000000000000" pitchFamily="34" charset="0"/>
              </a:rPr>
              <a:t>, </a:t>
            </a:r>
            <a:r>
              <a:rPr lang="en-US" sz="1400" i="0" dirty="0" err="1">
                <a:effectLst/>
                <a:latin typeface="Helvetica" panose="020B0500000000000000" pitchFamily="34" charset="0"/>
              </a:rPr>
              <a:t>bioRxiv</a:t>
            </a:r>
            <a:r>
              <a:rPr lang="en-US" sz="1400" i="0" dirty="0">
                <a:effectLst/>
                <a:latin typeface="Helvetica" panose="020B0500000000000000" pitchFamily="34" charset="0"/>
              </a:rPr>
              <a:t> 2018</a:t>
            </a:r>
          </a:p>
          <a:p>
            <a:pPr marL="285750" indent="-285750">
              <a:buFont typeface="Arial" panose="020B0604020202020204" pitchFamily="34" charset="0"/>
              <a:buChar char="•"/>
            </a:pPr>
            <a:r>
              <a:rPr lang="en-US" sz="1400" i="0" dirty="0">
                <a:effectLst/>
                <a:latin typeface="Helvetica" panose="020B0500000000000000" pitchFamily="34" charset="0"/>
              </a:rPr>
              <a:t>Linking Connectivity, Dynamics, and Computations in Low-Rank Recurrent Neural Networks. </a:t>
            </a:r>
            <a:r>
              <a:rPr lang="en-US" sz="1400" i="0" dirty="0" err="1">
                <a:effectLst/>
                <a:latin typeface="Helvetica" panose="020B0500000000000000" pitchFamily="34" charset="0"/>
              </a:rPr>
              <a:t>Mastrogiuseppe</a:t>
            </a:r>
            <a:r>
              <a:rPr lang="en-US" sz="1400" i="0" dirty="0">
                <a:effectLst/>
                <a:latin typeface="Helvetica" panose="020B0500000000000000" pitchFamily="34" charset="0"/>
              </a:rPr>
              <a:t> and </a:t>
            </a:r>
            <a:r>
              <a:rPr lang="en-US" sz="1400" i="0" dirty="0" err="1">
                <a:effectLst/>
                <a:latin typeface="Helvetica" panose="020B0500000000000000" pitchFamily="34" charset="0"/>
              </a:rPr>
              <a:t>Ostojic</a:t>
            </a:r>
            <a:r>
              <a:rPr lang="en-US" sz="1400" i="0" dirty="0">
                <a:effectLst/>
                <a:latin typeface="Helvetica" panose="020B0500000000000000" pitchFamily="34" charset="0"/>
              </a:rPr>
              <a:t>. Neuron 2018</a:t>
            </a:r>
          </a:p>
          <a:p>
            <a:pPr marL="285750" indent="-285750">
              <a:buFont typeface="Arial" panose="020B0604020202020204" pitchFamily="34" charset="0"/>
              <a:buChar char="•"/>
            </a:pPr>
            <a:r>
              <a:rPr lang="en-US" sz="1400" i="0" dirty="0">
                <a:effectLst/>
                <a:latin typeface="Helvetica" panose="020B0500000000000000" pitchFamily="34" charset="0"/>
              </a:rPr>
              <a:t>Compressed Sensing, Sparsity, and Dimensionality in Neuronal Information Processing and Data Analysis, Ganguli and </a:t>
            </a:r>
            <a:r>
              <a:rPr lang="en-US" sz="1400" i="0" dirty="0" err="1">
                <a:effectLst/>
                <a:latin typeface="Helvetica" panose="020B0500000000000000" pitchFamily="34" charset="0"/>
              </a:rPr>
              <a:t>Sompolinsky</a:t>
            </a:r>
            <a:r>
              <a:rPr lang="en-US" sz="1400" i="0" dirty="0">
                <a:effectLst/>
                <a:latin typeface="Helvetica" panose="020B0500000000000000" pitchFamily="34" charset="0"/>
              </a:rPr>
              <a:t>, Annu. Rev. </a:t>
            </a:r>
            <a:r>
              <a:rPr lang="en-US" sz="1400" i="0" dirty="0" err="1">
                <a:effectLst/>
                <a:latin typeface="Helvetica" panose="020B0500000000000000" pitchFamily="34" charset="0"/>
              </a:rPr>
              <a:t>Neurosci</a:t>
            </a:r>
            <a:r>
              <a:rPr lang="en-US" sz="1400" i="0" dirty="0">
                <a:effectLst/>
                <a:latin typeface="Helvetica" panose="020B0500000000000000" pitchFamily="34" charset="0"/>
              </a:rPr>
              <a:t>. 2012</a:t>
            </a:r>
          </a:p>
        </p:txBody>
      </p:sp>
    </p:spTree>
    <p:extLst>
      <p:ext uri="{BB962C8B-B14F-4D97-AF65-F5344CB8AC3E}">
        <p14:creationId xmlns:p14="http://schemas.microsoft.com/office/powerpoint/2010/main" val="42173040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514B29-AE13-2F20-5FA8-14963C477596}"/>
              </a:ext>
            </a:extLst>
          </p:cNvPr>
          <p:cNvPicPr>
            <a:picLocks noChangeAspect="1"/>
          </p:cNvPicPr>
          <p:nvPr/>
        </p:nvPicPr>
        <p:blipFill>
          <a:blip r:embed="rId3"/>
          <a:stretch>
            <a:fillRect/>
          </a:stretch>
        </p:blipFill>
        <p:spPr>
          <a:xfrm>
            <a:off x="709578" y="0"/>
            <a:ext cx="10772843" cy="6858000"/>
          </a:xfrm>
          <a:prstGeom prst="rect">
            <a:avLst/>
          </a:prstGeom>
        </p:spPr>
      </p:pic>
    </p:spTree>
    <p:extLst>
      <p:ext uri="{BB962C8B-B14F-4D97-AF65-F5344CB8AC3E}">
        <p14:creationId xmlns:p14="http://schemas.microsoft.com/office/powerpoint/2010/main" val="13852932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85D1-F095-4E20-8EF3-64C043D00BC1}"/>
              </a:ext>
            </a:extLst>
          </p:cNvPr>
          <p:cNvSpPr txBox="1"/>
          <p:nvPr/>
        </p:nvSpPr>
        <p:spPr>
          <a:xfrm>
            <a:off x="1231527" y="1982589"/>
            <a:ext cx="9728947" cy="923330"/>
          </a:xfrm>
          <a:prstGeom prst="rect">
            <a:avLst/>
          </a:prstGeom>
          <a:noFill/>
        </p:spPr>
        <p:txBody>
          <a:bodyPr wrap="square" rtlCol="0">
            <a:spAutoFit/>
          </a:bodyPr>
          <a:lstStyle/>
          <a:p>
            <a:pPr algn="ctr"/>
            <a:r>
              <a:rPr lang="en-US" sz="5400" b="1" dirty="0" err="1">
                <a:latin typeface="Helvetica" panose="020B0500000000000000" pitchFamily="34" charset="0"/>
              </a:rPr>
              <a:t>Neurosyntax</a:t>
            </a:r>
            <a:r>
              <a:rPr lang="en-US" sz="5400" b="1" dirty="0">
                <a:latin typeface="Helvetica" panose="020B0500000000000000" pitchFamily="34" charset="0"/>
              </a:rPr>
              <a:t> Academy</a:t>
            </a:r>
          </a:p>
        </p:txBody>
      </p:sp>
      <p:grpSp>
        <p:nvGrpSpPr>
          <p:cNvPr id="20" name="Group 19">
            <a:extLst>
              <a:ext uri="{FF2B5EF4-FFF2-40B4-BE49-F238E27FC236}">
                <a16:creationId xmlns:a16="http://schemas.microsoft.com/office/drawing/2014/main" id="{AECBF1E0-876B-4090-2A3A-3EE6E6829384}"/>
              </a:ext>
            </a:extLst>
          </p:cNvPr>
          <p:cNvGrpSpPr/>
          <p:nvPr/>
        </p:nvGrpSpPr>
        <p:grpSpPr>
          <a:xfrm>
            <a:off x="2295297" y="3320758"/>
            <a:ext cx="2382335" cy="1554654"/>
            <a:chOff x="2295297" y="3320758"/>
            <a:chExt cx="2382335" cy="1554654"/>
          </a:xfrm>
        </p:grpSpPr>
        <p:sp>
          <p:nvSpPr>
            <p:cNvPr id="4" name="TextBox 3">
              <a:extLst>
                <a:ext uri="{FF2B5EF4-FFF2-40B4-BE49-F238E27FC236}">
                  <a16:creationId xmlns:a16="http://schemas.microsoft.com/office/drawing/2014/main" id="{A47AC466-5BCC-D664-2165-4F5476F97432}"/>
                </a:ext>
              </a:extLst>
            </p:cNvPr>
            <p:cNvSpPr txBox="1"/>
            <p:nvPr/>
          </p:nvSpPr>
          <p:spPr>
            <a:xfrm>
              <a:off x="2295297" y="4506080"/>
              <a:ext cx="2382335" cy="369332"/>
            </a:xfrm>
            <a:prstGeom prst="rect">
              <a:avLst/>
            </a:prstGeom>
            <a:noFill/>
          </p:spPr>
          <p:txBody>
            <a:bodyPr wrap="square">
              <a:spAutoFit/>
            </a:bodyPr>
            <a:lstStyle/>
            <a:p>
              <a:pPr algn="ctr" fontAlgn="ctr"/>
              <a:r>
                <a:rPr lang="en-US" b="0" i="0" dirty="0">
                  <a:effectLst/>
                  <a:latin typeface="+mj-lt"/>
                </a:rPr>
                <a:t>@neurosyntaxacademy</a:t>
              </a:r>
            </a:p>
          </p:txBody>
        </p:sp>
        <p:pic>
          <p:nvPicPr>
            <p:cNvPr id="6" name="Graphic 5">
              <a:extLst>
                <a:ext uri="{FF2B5EF4-FFF2-40B4-BE49-F238E27FC236}">
                  <a16:creationId xmlns:a16="http://schemas.microsoft.com/office/drawing/2014/main" id="{5F98B361-0FBC-7370-412E-E9054BF454E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7560" y="3320758"/>
              <a:ext cx="1257810" cy="867455"/>
            </a:xfrm>
            <a:prstGeom prst="rect">
              <a:avLst/>
            </a:prstGeom>
          </p:spPr>
        </p:pic>
      </p:grpSp>
      <p:grpSp>
        <p:nvGrpSpPr>
          <p:cNvPr id="18" name="Group 17">
            <a:extLst>
              <a:ext uri="{FF2B5EF4-FFF2-40B4-BE49-F238E27FC236}">
                <a16:creationId xmlns:a16="http://schemas.microsoft.com/office/drawing/2014/main" id="{F886F3A0-C0D6-0EE7-DA89-0FD398F9FA10}"/>
              </a:ext>
            </a:extLst>
          </p:cNvPr>
          <p:cNvGrpSpPr/>
          <p:nvPr/>
        </p:nvGrpSpPr>
        <p:grpSpPr>
          <a:xfrm>
            <a:off x="5496904" y="3317721"/>
            <a:ext cx="1663549" cy="1557691"/>
            <a:chOff x="5518914" y="3317721"/>
            <a:chExt cx="1663549" cy="1557691"/>
          </a:xfrm>
        </p:grpSpPr>
        <p:sp>
          <p:nvSpPr>
            <p:cNvPr id="8" name="TextBox 7">
              <a:extLst>
                <a:ext uri="{FF2B5EF4-FFF2-40B4-BE49-F238E27FC236}">
                  <a16:creationId xmlns:a16="http://schemas.microsoft.com/office/drawing/2014/main" id="{A8CFB58E-47C5-D17A-61FF-8972F9E96533}"/>
                </a:ext>
              </a:extLst>
            </p:cNvPr>
            <p:cNvSpPr txBox="1"/>
            <p:nvPr/>
          </p:nvSpPr>
          <p:spPr>
            <a:xfrm>
              <a:off x="5518914" y="4506080"/>
              <a:ext cx="1663549" cy="369332"/>
            </a:xfrm>
            <a:prstGeom prst="rect">
              <a:avLst/>
            </a:prstGeom>
            <a:noFill/>
          </p:spPr>
          <p:txBody>
            <a:bodyPr wrap="square">
              <a:spAutoFit/>
            </a:bodyPr>
            <a:lstStyle/>
            <a:p>
              <a:pPr algn="ctr" fontAlgn="ctr"/>
              <a:r>
                <a:rPr lang="en-US" dirty="0">
                  <a:latin typeface="+mj-lt"/>
                </a:rPr>
                <a:t>@</a:t>
              </a:r>
              <a:r>
                <a:rPr lang="en-US" b="0" i="0" dirty="0">
                  <a:effectLst/>
                  <a:latin typeface="+mj-lt"/>
                </a:rPr>
                <a:t>Neuro_Syntax</a:t>
              </a:r>
            </a:p>
          </p:txBody>
        </p:sp>
        <p:pic>
          <p:nvPicPr>
            <p:cNvPr id="10" name="Picture 9" descr="A blue circle with a white triangle in the middle&#10;&#10;Description automatically generated">
              <a:extLst>
                <a:ext uri="{FF2B5EF4-FFF2-40B4-BE49-F238E27FC236}">
                  <a16:creationId xmlns:a16="http://schemas.microsoft.com/office/drawing/2014/main" id="{17C817BE-ADC6-868B-EC4B-835D683D7BFA}"/>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14938" y="3317721"/>
              <a:ext cx="871503" cy="871503"/>
            </a:xfrm>
            <a:prstGeom prst="rect">
              <a:avLst/>
            </a:prstGeom>
          </p:spPr>
        </p:pic>
      </p:grpSp>
      <p:grpSp>
        <p:nvGrpSpPr>
          <p:cNvPr id="19" name="Group 18">
            <a:extLst>
              <a:ext uri="{FF2B5EF4-FFF2-40B4-BE49-F238E27FC236}">
                <a16:creationId xmlns:a16="http://schemas.microsoft.com/office/drawing/2014/main" id="{0A857EB8-EAE0-02EF-4AD2-E151CF90D4BB}"/>
              </a:ext>
            </a:extLst>
          </p:cNvPr>
          <p:cNvGrpSpPr/>
          <p:nvPr/>
        </p:nvGrpSpPr>
        <p:grpSpPr>
          <a:xfrm>
            <a:off x="7979725" y="3318733"/>
            <a:ext cx="1663549" cy="1556679"/>
            <a:chOff x="7979725" y="3318733"/>
            <a:chExt cx="1663549" cy="1556679"/>
          </a:xfrm>
        </p:grpSpPr>
        <p:sp>
          <p:nvSpPr>
            <p:cNvPr id="11" name="TextBox 10">
              <a:extLst>
                <a:ext uri="{FF2B5EF4-FFF2-40B4-BE49-F238E27FC236}">
                  <a16:creationId xmlns:a16="http://schemas.microsoft.com/office/drawing/2014/main" id="{575805F1-FFE9-C65E-E3C2-4D734A9EC489}"/>
                </a:ext>
              </a:extLst>
            </p:cNvPr>
            <p:cNvSpPr txBox="1"/>
            <p:nvPr/>
          </p:nvSpPr>
          <p:spPr>
            <a:xfrm>
              <a:off x="7979725" y="4506080"/>
              <a:ext cx="1663549" cy="369332"/>
            </a:xfrm>
            <a:prstGeom prst="rect">
              <a:avLst/>
            </a:prstGeom>
            <a:noFill/>
          </p:spPr>
          <p:txBody>
            <a:bodyPr wrap="square">
              <a:spAutoFit/>
            </a:bodyPr>
            <a:lstStyle/>
            <a:p>
              <a:pPr algn="ctr" fontAlgn="ctr"/>
              <a:r>
                <a:rPr lang="en-US" b="0" i="0" dirty="0" err="1">
                  <a:effectLst/>
                  <a:latin typeface="+mj-lt"/>
                </a:rPr>
                <a:t>neurosyntax</a:t>
              </a:r>
              <a:endParaRPr lang="en-US" b="0" i="0" dirty="0">
                <a:effectLst/>
                <a:latin typeface="+mj-lt"/>
              </a:endParaRPr>
            </a:p>
          </p:txBody>
        </p:sp>
        <p:pic>
          <p:nvPicPr>
            <p:cNvPr id="13" name="Graphic 12">
              <a:extLst>
                <a:ext uri="{FF2B5EF4-FFF2-40B4-BE49-F238E27FC236}">
                  <a16:creationId xmlns:a16="http://schemas.microsoft.com/office/drawing/2014/main" id="{5D31E01C-C1B9-8447-C43A-6D1776FB73C5}"/>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748" y="3318733"/>
              <a:ext cx="871504" cy="871504"/>
            </a:xfrm>
            <a:prstGeom prst="rect">
              <a:avLst/>
            </a:prstGeom>
          </p:spPr>
        </p:pic>
      </p:grpSp>
    </p:spTree>
    <p:extLst>
      <p:ext uri="{BB962C8B-B14F-4D97-AF65-F5344CB8AC3E}">
        <p14:creationId xmlns:p14="http://schemas.microsoft.com/office/powerpoint/2010/main" val="191980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85D1-F095-4E20-8EF3-64C043D00BC1}"/>
              </a:ext>
            </a:extLst>
          </p:cNvPr>
          <p:cNvSpPr txBox="1"/>
          <p:nvPr/>
        </p:nvSpPr>
        <p:spPr>
          <a:xfrm>
            <a:off x="1231527" y="1982589"/>
            <a:ext cx="9728947" cy="923330"/>
          </a:xfrm>
          <a:prstGeom prst="rect">
            <a:avLst/>
          </a:prstGeom>
          <a:noFill/>
        </p:spPr>
        <p:txBody>
          <a:bodyPr wrap="square" rtlCol="0">
            <a:spAutoFit/>
          </a:bodyPr>
          <a:lstStyle/>
          <a:p>
            <a:pPr algn="ctr"/>
            <a:r>
              <a:rPr lang="en-US" sz="5400" b="1" dirty="0" err="1">
                <a:latin typeface="Helvetica" panose="020B0500000000000000" pitchFamily="34" charset="0"/>
              </a:rPr>
              <a:t>Neurosyntax</a:t>
            </a:r>
            <a:r>
              <a:rPr lang="en-US" sz="5400" b="1" dirty="0">
                <a:latin typeface="Helvetica" panose="020B0500000000000000" pitchFamily="34" charset="0"/>
              </a:rPr>
              <a:t> Academy</a:t>
            </a:r>
          </a:p>
        </p:txBody>
      </p:sp>
      <p:grpSp>
        <p:nvGrpSpPr>
          <p:cNvPr id="20" name="Group 19">
            <a:extLst>
              <a:ext uri="{FF2B5EF4-FFF2-40B4-BE49-F238E27FC236}">
                <a16:creationId xmlns:a16="http://schemas.microsoft.com/office/drawing/2014/main" id="{AECBF1E0-876B-4090-2A3A-3EE6E6829384}"/>
              </a:ext>
            </a:extLst>
          </p:cNvPr>
          <p:cNvGrpSpPr/>
          <p:nvPr/>
        </p:nvGrpSpPr>
        <p:grpSpPr>
          <a:xfrm>
            <a:off x="2295297" y="3320758"/>
            <a:ext cx="2382335" cy="1554654"/>
            <a:chOff x="2295297" y="3320758"/>
            <a:chExt cx="2382335" cy="1554654"/>
          </a:xfrm>
        </p:grpSpPr>
        <p:sp>
          <p:nvSpPr>
            <p:cNvPr id="4" name="TextBox 3">
              <a:extLst>
                <a:ext uri="{FF2B5EF4-FFF2-40B4-BE49-F238E27FC236}">
                  <a16:creationId xmlns:a16="http://schemas.microsoft.com/office/drawing/2014/main" id="{A47AC466-5BCC-D664-2165-4F5476F97432}"/>
                </a:ext>
              </a:extLst>
            </p:cNvPr>
            <p:cNvSpPr txBox="1"/>
            <p:nvPr/>
          </p:nvSpPr>
          <p:spPr>
            <a:xfrm>
              <a:off x="2295297" y="4506080"/>
              <a:ext cx="2382335" cy="369332"/>
            </a:xfrm>
            <a:prstGeom prst="rect">
              <a:avLst/>
            </a:prstGeom>
            <a:noFill/>
          </p:spPr>
          <p:txBody>
            <a:bodyPr wrap="square">
              <a:spAutoFit/>
            </a:bodyPr>
            <a:lstStyle/>
            <a:p>
              <a:pPr algn="ctr" fontAlgn="ctr"/>
              <a:r>
                <a:rPr lang="en-US" b="0" i="0" dirty="0">
                  <a:effectLst/>
                  <a:latin typeface="+mj-lt"/>
                </a:rPr>
                <a:t>@neurosyntaxacademy</a:t>
              </a:r>
            </a:p>
          </p:txBody>
        </p:sp>
        <p:pic>
          <p:nvPicPr>
            <p:cNvPr id="6" name="Graphic 5">
              <a:extLst>
                <a:ext uri="{FF2B5EF4-FFF2-40B4-BE49-F238E27FC236}">
                  <a16:creationId xmlns:a16="http://schemas.microsoft.com/office/drawing/2014/main" id="{5F98B361-0FBC-7370-412E-E9054BF454E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7560" y="3320758"/>
              <a:ext cx="1257810" cy="867455"/>
            </a:xfrm>
            <a:prstGeom prst="rect">
              <a:avLst/>
            </a:prstGeom>
          </p:spPr>
        </p:pic>
      </p:grpSp>
      <p:grpSp>
        <p:nvGrpSpPr>
          <p:cNvPr id="18" name="Group 17">
            <a:extLst>
              <a:ext uri="{FF2B5EF4-FFF2-40B4-BE49-F238E27FC236}">
                <a16:creationId xmlns:a16="http://schemas.microsoft.com/office/drawing/2014/main" id="{F886F3A0-C0D6-0EE7-DA89-0FD398F9FA10}"/>
              </a:ext>
            </a:extLst>
          </p:cNvPr>
          <p:cNvGrpSpPr/>
          <p:nvPr/>
        </p:nvGrpSpPr>
        <p:grpSpPr>
          <a:xfrm>
            <a:off x="5496904" y="3317721"/>
            <a:ext cx="1663549" cy="1557691"/>
            <a:chOff x="5518914" y="3317721"/>
            <a:chExt cx="1663549" cy="1557691"/>
          </a:xfrm>
        </p:grpSpPr>
        <p:sp>
          <p:nvSpPr>
            <p:cNvPr id="8" name="TextBox 7">
              <a:extLst>
                <a:ext uri="{FF2B5EF4-FFF2-40B4-BE49-F238E27FC236}">
                  <a16:creationId xmlns:a16="http://schemas.microsoft.com/office/drawing/2014/main" id="{A8CFB58E-47C5-D17A-61FF-8972F9E96533}"/>
                </a:ext>
              </a:extLst>
            </p:cNvPr>
            <p:cNvSpPr txBox="1"/>
            <p:nvPr/>
          </p:nvSpPr>
          <p:spPr>
            <a:xfrm>
              <a:off x="5518914" y="4506080"/>
              <a:ext cx="1663549" cy="369332"/>
            </a:xfrm>
            <a:prstGeom prst="rect">
              <a:avLst/>
            </a:prstGeom>
            <a:noFill/>
          </p:spPr>
          <p:txBody>
            <a:bodyPr wrap="square">
              <a:spAutoFit/>
            </a:bodyPr>
            <a:lstStyle/>
            <a:p>
              <a:pPr algn="ctr" fontAlgn="ctr"/>
              <a:r>
                <a:rPr lang="en-US" dirty="0">
                  <a:latin typeface="+mj-lt"/>
                </a:rPr>
                <a:t>@</a:t>
              </a:r>
              <a:r>
                <a:rPr lang="en-US" b="0" i="0" dirty="0">
                  <a:effectLst/>
                  <a:latin typeface="+mj-lt"/>
                </a:rPr>
                <a:t>Neuro_Syntax</a:t>
              </a:r>
            </a:p>
          </p:txBody>
        </p:sp>
        <p:pic>
          <p:nvPicPr>
            <p:cNvPr id="10" name="Picture 9" descr="A blue circle with a white triangle in the middle&#10;&#10;Description automatically generated">
              <a:extLst>
                <a:ext uri="{FF2B5EF4-FFF2-40B4-BE49-F238E27FC236}">
                  <a16:creationId xmlns:a16="http://schemas.microsoft.com/office/drawing/2014/main" id="{17C817BE-ADC6-868B-EC4B-835D683D7BFA}"/>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14938" y="3317721"/>
              <a:ext cx="871503" cy="871503"/>
            </a:xfrm>
            <a:prstGeom prst="rect">
              <a:avLst/>
            </a:prstGeom>
          </p:spPr>
        </p:pic>
      </p:grpSp>
      <p:grpSp>
        <p:nvGrpSpPr>
          <p:cNvPr id="19" name="Group 18">
            <a:extLst>
              <a:ext uri="{FF2B5EF4-FFF2-40B4-BE49-F238E27FC236}">
                <a16:creationId xmlns:a16="http://schemas.microsoft.com/office/drawing/2014/main" id="{0A857EB8-EAE0-02EF-4AD2-E151CF90D4BB}"/>
              </a:ext>
            </a:extLst>
          </p:cNvPr>
          <p:cNvGrpSpPr/>
          <p:nvPr/>
        </p:nvGrpSpPr>
        <p:grpSpPr>
          <a:xfrm>
            <a:off x="7979725" y="3318733"/>
            <a:ext cx="1663549" cy="1556679"/>
            <a:chOff x="7979725" y="3318733"/>
            <a:chExt cx="1663549" cy="1556679"/>
          </a:xfrm>
        </p:grpSpPr>
        <p:sp>
          <p:nvSpPr>
            <p:cNvPr id="11" name="TextBox 10">
              <a:extLst>
                <a:ext uri="{FF2B5EF4-FFF2-40B4-BE49-F238E27FC236}">
                  <a16:creationId xmlns:a16="http://schemas.microsoft.com/office/drawing/2014/main" id="{575805F1-FFE9-C65E-E3C2-4D734A9EC489}"/>
                </a:ext>
              </a:extLst>
            </p:cNvPr>
            <p:cNvSpPr txBox="1"/>
            <p:nvPr/>
          </p:nvSpPr>
          <p:spPr>
            <a:xfrm>
              <a:off x="7979725" y="4506080"/>
              <a:ext cx="1663549" cy="369332"/>
            </a:xfrm>
            <a:prstGeom prst="rect">
              <a:avLst/>
            </a:prstGeom>
            <a:noFill/>
          </p:spPr>
          <p:txBody>
            <a:bodyPr wrap="square">
              <a:spAutoFit/>
            </a:bodyPr>
            <a:lstStyle/>
            <a:p>
              <a:pPr algn="ctr" fontAlgn="ctr"/>
              <a:r>
                <a:rPr lang="en-US" b="0" i="0" dirty="0" err="1">
                  <a:effectLst/>
                  <a:latin typeface="+mj-lt"/>
                </a:rPr>
                <a:t>neurosyntax</a:t>
              </a:r>
              <a:endParaRPr lang="en-US" b="0" i="0" dirty="0">
                <a:effectLst/>
                <a:latin typeface="+mj-lt"/>
              </a:endParaRPr>
            </a:p>
          </p:txBody>
        </p:sp>
        <p:pic>
          <p:nvPicPr>
            <p:cNvPr id="13" name="Graphic 12">
              <a:extLst>
                <a:ext uri="{FF2B5EF4-FFF2-40B4-BE49-F238E27FC236}">
                  <a16:creationId xmlns:a16="http://schemas.microsoft.com/office/drawing/2014/main" id="{5D31E01C-C1B9-8447-C43A-6D1776FB73C5}"/>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748" y="3318733"/>
              <a:ext cx="871504" cy="871504"/>
            </a:xfrm>
            <a:prstGeom prst="rect">
              <a:avLst/>
            </a:prstGeom>
          </p:spPr>
        </p:pic>
      </p:grpSp>
    </p:spTree>
    <p:extLst>
      <p:ext uri="{BB962C8B-B14F-4D97-AF65-F5344CB8AC3E}">
        <p14:creationId xmlns:p14="http://schemas.microsoft.com/office/powerpoint/2010/main" val="3566831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F81E8ED-9344-9E3A-1B5F-68F830BF8D2B}"/>
              </a:ext>
            </a:extLst>
          </p:cNvPr>
          <p:cNvSpPr txBox="1"/>
          <p:nvPr/>
        </p:nvSpPr>
        <p:spPr>
          <a:xfrm>
            <a:off x="645583" y="1498846"/>
            <a:ext cx="609600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Vectors</a:t>
            </a:r>
          </a:p>
        </p:txBody>
      </p:sp>
      <p:sp>
        <p:nvSpPr>
          <p:cNvPr id="2" name="TextBox 1">
            <a:extLst>
              <a:ext uri="{FF2B5EF4-FFF2-40B4-BE49-F238E27FC236}">
                <a16:creationId xmlns:a16="http://schemas.microsoft.com/office/drawing/2014/main" id="{E8B5B284-4B6B-A71A-3280-AE613C09CB28}"/>
              </a:ext>
            </a:extLst>
          </p:cNvPr>
          <p:cNvSpPr txBox="1"/>
          <p:nvPr/>
        </p:nvSpPr>
        <p:spPr>
          <a:xfrm>
            <a:off x="645583" y="2859764"/>
            <a:ext cx="4177877" cy="286232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500000000000000" pitchFamily="34" charset="0"/>
                <a:cs typeface="Calibri Light" panose="020F0302020204030204" pitchFamily="34" charset="0"/>
              </a:rPr>
              <a:t>A quantity that has magnitude as well as direction is called a vector. The point A from where the vector starts is called its initial point, and the point B where it ends is called its terminal point. The distance between initial and terminal points of a vector is called the magnitude (or length) of the vector.</a:t>
            </a:r>
          </a:p>
        </p:txBody>
      </p:sp>
      <p:pic>
        <p:nvPicPr>
          <p:cNvPr id="10" name="Picture 9">
            <a:extLst>
              <a:ext uri="{FF2B5EF4-FFF2-40B4-BE49-F238E27FC236}">
                <a16:creationId xmlns:a16="http://schemas.microsoft.com/office/drawing/2014/main" id="{3EC3D8D6-0DB7-7228-7566-D9023AC9254F}"/>
              </a:ext>
            </a:extLst>
          </p:cNvPr>
          <p:cNvPicPr>
            <a:picLocks noChangeAspect="1"/>
          </p:cNvPicPr>
          <p:nvPr/>
        </p:nvPicPr>
        <p:blipFill>
          <a:blip r:embed="rId2"/>
          <a:stretch>
            <a:fillRect/>
          </a:stretch>
        </p:blipFill>
        <p:spPr>
          <a:xfrm>
            <a:off x="6094607" y="1791234"/>
            <a:ext cx="4864350" cy="3930852"/>
          </a:xfrm>
          <a:prstGeom prst="rect">
            <a:avLst/>
          </a:prstGeom>
        </p:spPr>
      </p:pic>
      <p:sp>
        <p:nvSpPr>
          <p:cNvPr id="15" name="TextBox 14">
            <a:extLst>
              <a:ext uri="{FF2B5EF4-FFF2-40B4-BE49-F238E27FC236}">
                <a16:creationId xmlns:a16="http://schemas.microsoft.com/office/drawing/2014/main" id="{212EB773-AA50-3059-486F-A317D2B23C5E}"/>
              </a:ext>
            </a:extLst>
          </p:cNvPr>
          <p:cNvSpPr txBox="1"/>
          <p:nvPr/>
        </p:nvSpPr>
        <p:spPr>
          <a:xfrm>
            <a:off x="6047028" y="5770085"/>
            <a:ext cx="4959507" cy="369332"/>
          </a:xfrm>
          <a:prstGeom prst="rect">
            <a:avLst/>
          </a:prstGeom>
          <a:noFill/>
        </p:spPr>
        <p:txBody>
          <a:bodyPr wrap="square">
            <a:spAutoFit/>
          </a:bodyPr>
          <a:lstStyle/>
          <a:p>
            <a:pPr algn="ctr"/>
            <a:r>
              <a:rPr lang="en-US" dirty="0">
                <a:latin typeface="+mj-lt"/>
              </a:rPr>
              <a:t>https://www.3blue1brown.com/lessons/vectors</a:t>
            </a:r>
          </a:p>
        </p:txBody>
      </p:sp>
    </p:spTree>
    <p:extLst>
      <p:ext uri="{BB962C8B-B14F-4D97-AF65-F5344CB8AC3E}">
        <p14:creationId xmlns:p14="http://schemas.microsoft.com/office/powerpoint/2010/main" val="376565763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3187191" y="2421032"/>
            <a:ext cx="5817618" cy="2015936"/>
          </a:xfrm>
          <a:prstGeom prst="rect">
            <a:avLst/>
          </a:prstGeom>
          <a:noFill/>
        </p:spPr>
        <p:txBody>
          <a:bodyPr wrap="none" rtlCol="0">
            <a:spAutoFit/>
          </a:bodyPr>
          <a:lstStyle/>
          <a:p>
            <a:pPr algn="ctr"/>
            <a:r>
              <a:rPr lang="en-US" sz="10000" dirty="0">
                <a:latin typeface="Helvetica" panose="020B0500000000000000" pitchFamily="34" charset="0"/>
              </a:rPr>
              <a:t>Session 5</a:t>
            </a:r>
          </a:p>
          <a:p>
            <a:pPr algn="ctr"/>
            <a:r>
              <a:rPr lang="en-US" sz="2500" dirty="0">
                <a:latin typeface="Helvetica" panose="020B0500000000000000" pitchFamily="34" charset="0"/>
              </a:rPr>
              <a:t>Lecturer: Saman Abbaspoor</a:t>
            </a:r>
          </a:p>
        </p:txBody>
      </p:sp>
    </p:spTree>
    <p:extLst>
      <p:ext uri="{BB962C8B-B14F-4D97-AF65-F5344CB8AC3E}">
        <p14:creationId xmlns:p14="http://schemas.microsoft.com/office/powerpoint/2010/main" val="360660788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Singular Value Decomposition</a:t>
            </a:r>
            <a:br>
              <a:rPr lang="en-US" sz="5400" b="1" dirty="0">
                <a:latin typeface="Helvetica" panose="020B0500000000000000" pitchFamily="34" charset="0"/>
                <a:cs typeface="Times New Roman" panose="02020603050405020304" pitchFamily="18" charset="0"/>
              </a:rPr>
            </a:br>
            <a:r>
              <a:rPr lang="en-US" sz="5400" b="1" dirty="0">
                <a:latin typeface="Helvetica" panose="020B0500000000000000" pitchFamily="34" charset="0"/>
                <a:cs typeface="Times New Roman" panose="02020603050405020304" pitchFamily="18" charset="0"/>
              </a:rPr>
              <a:t>SVD</a:t>
            </a:r>
            <a:endParaRPr lang="en-US" sz="5400" dirty="0">
              <a:latin typeface="Helvetica"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8962353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9FA0AC5-D759-1FC4-7A51-DF8265CD3696}"/>
              </a:ext>
            </a:extLst>
          </p:cNvPr>
          <p:cNvSpPr txBox="1"/>
          <p:nvPr/>
        </p:nvSpPr>
        <p:spPr>
          <a:xfrm>
            <a:off x="3048372" y="6216520"/>
            <a:ext cx="6095256" cy="307777"/>
          </a:xfrm>
          <a:prstGeom prst="rect">
            <a:avLst/>
          </a:prstGeom>
          <a:noFill/>
        </p:spPr>
        <p:txBody>
          <a:bodyPr wrap="square">
            <a:spAutoFit/>
          </a:bodyPr>
          <a:lstStyle/>
          <a:p>
            <a:pPr algn="ctr"/>
            <a:r>
              <a:rPr lang="en-US" sz="1400" dirty="0">
                <a:latin typeface="+mj-lt"/>
              </a:rPr>
              <a:t>Phantom oscillations in principal component analysis, Maxwell Shinn</a:t>
            </a:r>
          </a:p>
        </p:txBody>
      </p:sp>
      <p:sp>
        <p:nvSpPr>
          <p:cNvPr id="8" name="TextBox 7">
            <a:extLst>
              <a:ext uri="{FF2B5EF4-FFF2-40B4-BE49-F238E27FC236}">
                <a16:creationId xmlns:a16="http://schemas.microsoft.com/office/drawing/2014/main" id="{1D0FC4AE-289A-9754-D39D-57F7DFC7A916}"/>
              </a:ext>
            </a:extLst>
          </p:cNvPr>
          <p:cNvSpPr txBox="1"/>
          <p:nvPr/>
        </p:nvSpPr>
        <p:spPr>
          <a:xfrm>
            <a:off x="879014" y="506881"/>
            <a:ext cx="10433972" cy="769441"/>
          </a:xfrm>
          <a:prstGeom prst="rect">
            <a:avLst/>
          </a:prstGeom>
          <a:noFill/>
        </p:spPr>
        <p:txBody>
          <a:bodyPr wrap="square">
            <a:spAutoFit/>
          </a:bodyPr>
          <a:lstStyle/>
          <a:p>
            <a:pPr algn="ctr"/>
            <a:r>
              <a:rPr lang="en-US" sz="4400" b="1" dirty="0">
                <a:latin typeface="Helvetica" panose="020B0500000000000000" pitchFamily="34" charset="0"/>
              </a:rPr>
              <a:t>Principal Component Analysis (PCA)</a:t>
            </a:r>
            <a:endParaRPr lang="en-US" sz="4400" b="1" i="0" dirty="0">
              <a:effectLst/>
              <a:latin typeface="Helvetica" panose="020B0500000000000000" pitchFamily="34" charset="0"/>
            </a:endParaRPr>
          </a:p>
        </p:txBody>
      </p:sp>
      <p:grpSp>
        <p:nvGrpSpPr>
          <p:cNvPr id="12" name="Group 11">
            <a:extLst>
              <a:ext uri="{FF2B5EF4-FFF2-40B4-BE49-F238E27FC236}">
                <a16:creationId xmlns:a16="http://schemas.microsoft.com/office/drawing/2014/main" id="{CB9F41DF-9613-18CC-824D-85EF95729B91}"/>
              </a:ext>
            </a:extLst>
          </p:cNvPr>
          <p:cNvGrpSpPr/>
          <p:nvPr/>
        </p:nvGrpSpPr>
        <p:grpSpPr>
          <a:xfrm>
            <a:off x="580172" y="2119533"/>
            <a:ext cx="7056646" cy="3309414"/>
            <a:chOff x="580172" y="2119533"/>
            <a:chExt cx="7056646" cy="3309414"/>
          </a:xfrm>
        </p:grpSpPr>
        <p:grpSp>
          <p:nvGrpSpPr>
            <p:cNvPr id="4" name="Group 3">
              <a:extLst>
                <a:ext uri="{FF2B5EF4-FFF2-40B4-BE49-F238E27FC236}">
                  <a16:creationId xmlns:a16="http://schemas.microsoft.com/office/drawing/2014/main" id="{93B13D47-48F2-A7B6-2382-4BCFE6BFACCB}"/>
                </a:ext>
              </a:extLst>
            </p:cNvPr>
            <p:cNvGrpSpPr/>
            <p:nvPr/>
          </p:nvGrpSpPr>
          <p:grpSpPr>
            <a:xfrm>
              <a:off x="580172" y="3273922"/>
              <a:ext cx="7056646" cy="2155025"/>
              <a:chOff x="416209" y="1328454"/>
              <a:chExt cx="7056646" cy="2155025"/>
            </a:xfrm>
          </p:grpSpPr>
          <p:pic>
            <p:nvPicPr>
              <p:cNvPr id="6" name="Picture 5">
                <a:extLst>
                  <a:ext uri="{FF2B5EF4-FFF2-40B4-BE49-F238E27FC236}">
                    <a16:creationId xmlns:a16="http://schemas.microsoft.com/office/drawing/2014/main" id="{267F2F13-EE46-E7CA-8A17-9DB3E4F00F21}"/>
                  </a:ext>
                </a:extLst>
              </p:cNvPr>
              <p:cNvPicPr>
                <a:picLocks noChangeAspect="1"/>
              </p:cNvPicPr>
              <p:nvPr/>
            </p:nvPicPr>
            <p:blipFill rotWithShape="1">
              <a:blip r:embed="rId2"/>
              <a:srcRect l="2662" t="62041" r="28870"/>
              <a:stretch/>
            </p:blipFill>
            <p:spPr>
              <a:xfrm>
                <a:off x="416209" y="1328454"/>
                <a:ext cx="7056646" cy="2155025"/>
              </a:xfrm>
              <a:prstGeom prst="rect">
                <a:avLst/>
              </a:prstGeom>
            </p:spPr>
          </p:pic>
          <p:sp>
            <p:nvSpPr>
              <p:cNvPr id="3" name="Rectangle 2">
                <a:extLst>
                  <a:ext uri="{FF2B5EF4-FFF2-40B4-BE49-F238E27FC236}">
                    <a16:creationId xmlns:a16="http://schemas.microsoft.com/office/drawing/2014/main" id="{26FD3400-D911-D8AE-4CB1-E47C3C01CC64}"/>
                  </a:ext>
                </a:extLst>
              </p:cNvPr>
              <p:cNvSpPr/>
              <p:nvPr/>
            </p:nvSpPr>
            <p:spPr>
              <a:xfrm>
                <a:off x="567559" y="1328455"/>
                <a:ext cx="182880" cy="2733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CDEE7D2-2190-C042-A107-A29B7550AD96}"/>
                </a:ext>
              </a:extLst>
            </p:cNvPr>
            <p:cNvSpPr txBox="1"/>
            <p:nvPr/>
          </p:nvSpPr>
          <p:spPr>
            <a:xfrm>
              <a:off x="2279695" y="2119533"/>
              <a:ext cx="3657600" cy="553998"/>
            </a:xfrm>
            <a:prstGeom prst="rect">
              <a:avLst/>
            </a:prstGeom>
            <a:noFill/>
          </p:spPr>
          <p:txBody>
            <a:bodyPr wrap="square">
              <a:spAutoFit/>
            </a:bodyPr>
            <a:lstStyle/>
            <a:p>
              <a:pPr algn="ctr"/>
              <a:r>
                <a:rPr lang="en-US" sz="3000" dirty="0">
                  <a:latin typeface="Helvetica" panose="020B0500000000000000" pitchFamily="34" charset="0"/>
                </a:rPr>
                <a:t>Computation</a:t>
              </a:r>
              <a:endParaRPr lang="en-US" sz="3000" i="0" dirty="0">
                <a:effectLst/>
                <a:latin typeface="Helvetica" panose="020B0500000000000000" pitchFamily="34" charset="0"/>
              </a:endParaRPr>
            </a:p>
          </p:txBody>
        </p:sp>
      </p:grpSp>
      <p:grpSp>
        <p:nvGrpSpPr>
          <p:cNvPr id="11" name="Group 10">
            <a:extLst>
              <a:ext uri="{FF2B5EF4-FFF2-40B4-BE49-F238E27FC236}">
                <a16:creationId xmlns:a16="http://schemas.microsoft.com/office/drawing/2014/main" id="{80401C60-6C25-A72B-B302-A736DD6440D2}"/>
              </a:ext>
            </a:extLst>
          </p:cNvPr>
          <p:cNvGrpSpPr/>
          <p:nvPr/>
        </p:nvGrpSpPr>
        <p:grpSpPr>
          <a:xfrm>
            <a:off x="8601666" y="1888701"/>
            <a:ext cx="2977956" cy="3549705"/>
            <a:chOff x="8601666" y="1888701"/>
            <a:chExt cx="2977956" cy="3549705"/>
          </a:xfrm>
        </p:grpSpPr>
        <p:grpSp>
          <p:nvGrpSpPr>
            <p:cNvPr id="7" name="Group 6">
              <a:extLst>
                <a:ext uri="{FF2B5EF4-FFF2-40B4-BE49-F238E27FC236}">
                  <a16:creationId xmlns:a16="http://schemas.microsoft.com/office/drawing/2014/main" id="{861CC49B-906C-55F3-1F36-D8907BD980F2}"/>
                </a:ext>
              </a:extLst>
            </p:cNvPr>
            <p:cNvGrpSpPr/>
            <p:nvPr/>
          </p:nvGrpSpPr>
          <p:grpSpPr>
            <a:xfrm>
              <a:off x="8601666" y="3264463"/>
              <a:ext cx="2926149" cy="2173943"/>
              <a:chOff x="9055711" y="1309537"/>
              <a:chExt cx="2926149" cy="2173943"/>
            </a:xfrm>
          </p:grpSpPr>
          <p:pic>
            <p:nvPicPr>
              <p:cNvPr id="2" name="Picture 1">
                <a:extLst>
                  <a:ext uri="{FF2B5EF4-FFF2-40B4-BE49-F238E27FC236}">
                    <a16:creationId xmlns:a16="http://schemas.microsoft.com/office/drawing/2014/main" id="{DEDC6C4A-D3E4-4D32-0748-EFC7B4542B07}"/>
                  </a:ext>
                </a:extLst>
              </p:cNvPr>
              <p:cNvPicPr>
                <a:picLocks noChangeAspect="1"/>
              </p:cNvPicPr>
              <p:nvPr/>
            </p:nvPicPr>
            <p:blipFill rotWithShape="1">
              <a:blip r:embed="rId2"/>
              <a:srcRect l="71609" t="62041"/>
              <a:stretch/>
            </p:blipFill>
            <p:spPr>
              <a:xfrm>
                <a:off x="9055711" y="1328455"/>
                <a:ext cx="2926149" cy="2155025"/>
              </a:xfrm>
              <a:prstGeom prst="rect">
                <a:avLst/>
              </a:prstGeom>
            </p:spPr>
          </p:pic>
          <p:sp>
            <p:nvSpPr>
              <p:cNvPr id="5" name="Rectangle 4">
                <a:extLst>
                  <a:ext uri="{FF2B5EF4-FFF2-40B4-BE49-F238E27FC236}">
                    <a16:creationId xmlns:a16="http://schemas.microsoft.com/office/drawing/2014/main" id="{45E63154-0137-C270-1AB2-2B855BC676DD}"/>
                  </a:ext>
                </a:extLst>
              </p:cNvPr>
              <p:cNvSpPr/>
              <p:nvPr/>
            </p:nvSpPr>
            <p:spPr>
              <a:xfrm>
                <a:off x="9214419" y="1309537"/>
                <a:ext cx="182880" cy="2733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E1DD10F-FBEE-4873-7052-F9D3423CDEDB}"/>
                </a:ext>
              </a:extLst>
            </p:cNvPr>
            <p:cNvSpPr txBox="1"/>
            <p:nvPr/>
          </p:nvSpPr>
          <p:spPr>
            <a:xfrm>
              <a:off x="8760374" y="1888701"/>
              <a:ext cx="2819248" cy="1015663"/>
            </a:xfrm>
            <a:prstGeom prst="rect">
              <a:avLst/>
            </a:prstGeom>
            <a:noFill/>
          </p:spPr>
          <p:txBody>
            <a:bodyPr wrap="square">
              <a:spAutoFit/>
            </a:bodyPr>
            <a:lstStyle/>
            <a:p>
              <a:pPr algn="ctr"/>
              <a:r>
                <a:rPr lang="en-US" sz="3000" dirty="0">
                  <a:latin typeface="Helvetica" panose="020B0500000000000000" pitchFamily="34" charset="0"/>
                </a:rPr>
                <a:t>Dimensionality Reduction</a:t>
              </a:r>
              <a:endParaRPr lang="en-US" sz="3000" i="0" dirty="0">
                <a:effectLst/>
                <a:latin typeface="Helvetica" panose="020B0500000000000000" pitchFamily="34" charset="0"/>
              </a:endParaRPr>
            </a:p>
          </p:txBody>
        </p:sp>
      </p:grpSp>
    </p:spTree>
    <p:extLst>
      <p:ext uri="{BB962C8B-B14F-4D97-AF65-F5344CB8AC3E}">
        <p14:creationId xmlns:p14="http://schemas.microsoft.com/office/powerpoint/2010/main" val="3935183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555414" y="387275"/>
            <a:ext cx="11081173"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Singular Value Decomposition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1003EE-92C7-3922-D368-7A584F226C94}"/>
                  </a:ext>
                </a:extLst>
              </p:cNvPr>
              <p:cNvSpPr txBox="1"/>
              <p:nvPr/>
            </p:nvSpPr>
            <p:spPr>
              <a:xfrm>
                <a:off x="4533265" y="1892531"/>
                <a:ext cx="312547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r>
                        <m:rPr>
                          <m:sty m:val="p"/>
                        </m:rPr>
                        <a:rPr kumimoji="0" lang="el-GR"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sSup>
                        <m:sSupPr>
                          <m:ctrlPr>
                            <a:rPr kumimoji="0" lang="el-GR"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7B1003EE-92C7-3922-D368-7A584F226C94}"/>
                  </a:ext>
                </a:extLst>
              </p:cNvPr>
              <p:cNvSpPr txBox="1">
                <a:spLocks noRot="1" noChangeAspect="1" noMove="1" noResize="1" noEditPoints="1" noAdjustHandles="1" noChangeArrowheads="1" noChangeShapeType="1" noTextEdit="1"/>
              </p:cNvSpPr>
              <p:nvPr/>
            </p:nvSpPr>
            <p:spPr>
              <a:xfrm>
                <a:off x="4533265" y="1892531"/>
                <a:ext cx="3125470" cy="707886"/>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C145862-90E0-7E7C-F42D-2504987196F7}"/>
              </a:ext>
            </a:extLst>
          </p:cNvPr>
          <p:cNvSpPr txBox="1"/>
          <p:nvPr/>
        </p:nvSpPr>
        <p:spPr>
          <a:xfrm>
            <a:off x="1978660" y="1214225"/>
            <a:ext cx="82346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No restriction on Symmetry, Dimension, Rank</a:t>
            </a:r>
          </a:p>
        </p:txBody>
      </p:sp>
      <p:pic>
        <p:nvPicPr>
          <p:cNvPr id="5" name="Graphic 4">
            <a:extLst>
              <a:ext uri="{FF2B5EF4-FFF2-40B4-BE49-F238E27FC236}">
                <a16:creationId xmlns:a16="http://schemas.microsoft.com/office/drawing/2014/main" id="{A854D8A0-0B36-ABDC-08A1-1DF71B3DE3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2082"/>
          <a:stretch/>
        </p:blipFill>
        <p:spPr>
          <a:xfrm>
            <a:off x="3156857" y="2870200"/>
            <a:ext cx="5878286" cy="2600417"/>
          </a:xfrm>
          <a:prstGeom prst="rect">
            <a:avLst/>
          </a:prstGeom>
        </p:spPr>
      </p:pic>
    </p:spTree>
    <p:extLst>
      <p:ext uri="{BB962C8B-B14F-4D97-AF65-F5344CB8AC3E}">
        <p14:creationId xmlns:p14="http://schemas.microsoft.com/office/powerpoint/2010/main" val="19067291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543061"/>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Singular Value Decomposition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1003EE-92C7-3922-D368-7A584F226C94}"/>
                  </a:ext>
                </a:extLst>
              </p:cNvPr>
              <p:cNvSpPr txBox="1"/>
              <p:nvPr/>
            </p:nvSpPr>
            <p:spPr>
              <a:xfrm>
                <a:off x="487680" y="2636677"/>
                <a:ext cx="4615180"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7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7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7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r>
                        <m:rPr>
                          <m:sty m:val="p"/>
                        </m:rPr>
                        <a:rPr kumimoji="0" lang="el-GR" sz="7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sSup>
                        <m:sSupPr>
                          <m:ctrlPr>
                            <a:rPr kumimoji="0" lang="el-GR" sz="7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7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a:rPr kumimoji="0" lang="en-US" sz="7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oMath>
                  </m:oMathPara>
                </a14:m>
                <a:endParaRPr kumimoji="0" lang="en-US" sz="7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7B1003EE-92C7-3922-D368-7A584F226C94}"/>
                  </a:ext>
                </a:extLst>
              </p:cNvPr>
              <p:cNvSpPr txBox="1">
                <a:spLocks noRot="1" noChangeAspect="1" noMove="1" noResize="1" noEditPoints="1" noAdjustHandles="1" noChangeArrowheads="1" noChangeShapeType="1" noTextEdit="1"/>
              </p:cNvSpPr>
              <p:nvPr/>
            </p:nvSpPr>
            <p:spPr>
              <a:xfrm>
                <a:off x="487680" y="2636677"/>
                <a:ext cx="4615180" cy="1200329"/>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C145862-90E0-7E7C-F42D-2504987196F7}"/>
              </a:ext>
            </a:extLst>
          </p:cNvPr>
          <p:cNvSpPr txBox="1"/>
          <p:nvPr/>
        </p:nvSpPr>
        <p:spPr>
          <a:xfrm>
            <a:off x="487680" y="1214225"/>
            <a:ext cx="823468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No restriction on Symmetry, Dimension, Rank</a:t>
            </a:r>
          </a:p>
        </p:txBody>
      </p:sp>
      <p:pic>
        <p:nvPicPr>
          <p:cNvPr id="5" name="Graphic 4">
            <a:extLst>
              <a:ext uri="{FF2B5EF4-FFF2-40B4-BE49-F238E27FC236}">
                <a16:creationId xmlns:a16="http://schemas.microsoft.com/office/drawing/2014/main" id="{A854D8A0-0B36-ABDC-08A1-1DF71B3DE3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7300" y="543061"/>
            <a:ext cx="5074921" cy="5920740"/>
          </a:xfrm>
          <a:prstGeom prst="rect">
            <a:avLst/>
          </a:prstGeom>
        </p:spPr>
      </p:pic>
      <p:cxnSp>
        <p:nvCxnSpPr>
          <p:cNvPr id="7" name="Straight Arrow Connector 6">
            <a:extLst>
              <a:ext uri="{FF2B5EF4-FFF2-40B4-BE49-F238E27FC236}">
                <a16:creationId xmlns:a16="http://schemas.microsoft.com/office/drawing/2014/main" id="{02625F9F-C1FD-C656-02C1-FBF847D4FC4C}"/>
              </a:ext>
            </a:extLst>
          </p:cNvPr>
          <p:cNvCxnSpPr/>
          <p:nvPr/>
        </p:nvCxnSpPr>
        <p:spPr>
          <a:xfrm>
            <a:off x="3438939" y="3837006"/>
            <a:ext cx="0" cy="8012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89F9D9-8DB2-4D2F-F010-A5345F3E78D7}"/>
              </a:ext>
            </a:extLst>
          </p:cNvPr>
          <p:cNvCxnSpPr>
            <a:cxnSpLocks/>
          </p:cNvCxnSpPr>
          <p:nvPr/>
        </p:nvCxnSpPr>
        <p:spPr>
          <a:xfrm flipH="1">
            <a:off x="2206487" y="3837005"/>
            <a:ext cx="588783" cy="8012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D9A842-A4E5-8E6A-A209-3FA706635CDA}"/>
              </a:ext>
            </a:extLst>
          </p:cNvPr>
          <p:cNvCxnSpPr>
            <a:cxnSpLocks/>
          </p:cNvCxnSpPr>
          <p:nvPr/>
        </p:nvCxnSpPr>
        <p:spPr>
          <a:xfrm>
            <a:off x="3922425" y="3837005"/>
            <a:ext cx="591652" cy="7217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E19F769-75B6-155F-1508-10E2890A0CDF}"/>
              </a:ext>
            </a:extLst>
          </p:cNvPr>
          <p:cNvSpPr txBox="1"/>
          <p:nvPr/>
        </p:nvSpPr>
        <p:spPr>
          <a:xfrm>
            <a:off x="2730926" y="4770780"/>
            <a:ext cx="142859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Rectangular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Diagonal</a:t>
            </a:r>
          </a:p>
        </p:txBody>
      </p:sp>
      <p:sp>
        <p:nvSpPr>
          <p:cNvPr id="15" name="TextBox 14">
            <a:extLst>
              <a:ext uri="{FF2B5EF4-FFF2-40B4-BE49-F238E27FC236}">
                <a16:creationId xmlns:a16="http://schemas.microsoft.com/office/drawing/2014/main" id="{1A8A30F7-8539-1A02-EA02-050E5BF0833F}"/>
              </a:ext>
            </a:extLst>
          </p:cNvPr>
          <p:cNvSpPr txBox="1"/>
          <p:nvPr/>
        </p:nvSpPr>
        <p:spPr>
          <a:xfrm>
            <a:off x="4200588" y="4770780"/>
            <a:ext cx="133523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Orthogonal</a:t>
            </a:r>
          </a:p>
        </p:txBody>
      </p:sp>
      <p:sp>
        <p:nvSpPr>
          <p:cNvPr id="17" name="TextBox 16">
            <a:extLst>
              <a:ext uri="{FF2B5EF4-FFF2-40B4-BE49-F238E27FC236}">
                <a16:creationId xmlns:a16="http://schemas.microsoft.com/office/drawing/2014/main" id="{D2BBE9D1-2D5B-2D84-F3B6-50866C61DB32}"/>
              </a:ext>
            </a:extLst>
          </p:cNvPr>
          <p:cNvSpPr txBox="1"/>
          <p:nvPr/>
        </p:nvSpPr>
        <p:spPr>
          <a:xfrm>
            <a:off x="1354623" y="4770780"/>
            <a:ext cx="133523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Orthogonal</a:t>
            </a:r>
          </a:p>
        </p:txBody>
      </p:sp>
    </p:spTree>
    <p:extLst>
      <p:ext uri="{BB962C8B-B14F-4D97-AF65-F5344CB8AC3E}">
        <p14:creationId xmlns:p14="http://schemas.microsoft.com/office/powerpoint/2010/main" val="43085939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BA52CF5A-E0B0-406E-CF53-B22818A3DD19}"/>
              </a:ext>
            </a:extLst>
          </p:cNvPr>
          <p:cNvGrpSpPr/>
          <p:nvPr/>
        </p:nvGrpSpPr>
        <p:grpSpPr>
          <a:xfrm>
            <a:off x="4419600" y="247757"/>
            <a:ext cx="3352800" cy="1899096"/>
            <a:chOff x="4419600" y="247757"/>
            <a:chExt cx="3352800" cy="1899096"/>
          </a:xfrm>
        </p:grpSpPr>
        <p:grpSp>
          <p:nvGrpSpPr>
            <p:cNvPr id="11" name="Group 10">
              <a:extLst>
                <a:ext uri="{FF2B5EF4-FFF2-40B4-BE49-F238E27FC236}">
                  <a16:creationId xmlns:a16="http://schemas.microsoft.com/office/drawing/2014/main" id="{6B8F8851-2553-6BD4-0B90-52A47092CF0A}"/>
                </a:ext>
              </a:extLst>
            </p:cNvPr>
            <p:cNvGrpSpPr/>
            <p:nvPr/>
          </p:nvGrpSpPr>
          <p:grpSpPr>
            <a:xfrm>
              <a:off x="4419600" y="808383"/>
              <a:ext cx="3352800" cy="1338470"/>
              <a:chOff x="4419600" y="728869"/>
              <a:chExt cx="3352800" cy="1338470"/>
            </a:xfrm>
          </p:grpSpPr>
          <p:sp>
            <p:nvSpPr>
              <p:cNvPr id="4" name="Rectangle 3">
                <a:extLst>
                  <a:ext uri="{FF2B5EF4-FFF2-40B4-BE49-F238E27FC236}">
                    <a16:creationId xmlns:a16="http://schemas.microsoft.com/office/drawing/2014/main" id="{DAAB2E75-E141-5812-7990-825996B61A31}"/>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Left Bracket 8">
                <a:extLst>
                  <a:ext uri="{FF2B5EF4-FFF2-40B4-BE49-F238E27FC236}">
                    <a16:creationId xmlns:a16="http://schemas.microsoft.com/office/drawing/2014/main" id="{0B87F41D-32D3-47E4-DA4F-7842DFCED010}"/>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eft Bracket 9">
                <a:extLst>
                  <a:ext uri="{FF2B5EF4-FFF2-40B4-BE49-F238E27FC236}">
                    <a16:creationId xmlns:a16="http://schemas.microsoft.com/office/drawing/2014/main" id="{969DD2DA-E056-21E9-6D6C-503E59202ADF}"/>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4C36E7-F9FD-C970-5410-94ED5C2249B3}"/>
                    </a:ext>
                  </a:extLst>
                </p:cNvPr>
                <p:cNvSpPr txBox="1"/>
                <p:nvPr/>
              </p:nvSpPr>
              <p:spPr>
                <a:xfrm>
                  <a:off x="5399431" y="1200618"/>
                  <a:ext cx="139313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084C36E7-F9FD-C970-5410-94ED5C2249B3}"/>
                    </a:ext>
                  </a:extLst>
                </p:cNvPr>
                <p:cNvSpPr txBox="1">
                  <a:spLocks noRot="1" noChangeAspect="1" noMove="1" noResize="1" noEditPoints="1" noAdjustHandles="1" noChangeArrowheads="1" noChangeShapeType="1" noTextEdit="1"/>
                </p:cNvSpPr>
                <p:nvPr/>
              </p:nvSpPr>
              <p:spPr>
                <a:xfrm>
                  <a:off x="5399431" y="1200618"/>
                  <a:ext cx="1393138"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067C29-DBC1-20DD-48F8-0B16BAFC68D4}"/>
                    </a:ext>
                  </a:extLst>
                </p:cNvPr>
                <p:cNvSpPr txBox="1"/>
                <p:nvPr/>
              </p:nvSpPr>
              <p:spPr>
                <a:xfrm>
                  <a:off x="5895784" y="247757"/>
                  <a:ext cx="40043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E5067C29-DBC1-20DD-48F8-0B16BAFC68D4}"/>
                    </a:ext>
                  </a:extLst>
                </p:cNvPr>
                <p:cNvSpPr txBox="1">
                  <a:spLocks noRot="1" noChangeAspect="1" noMove="1" noResize="1" noEditPoints="1" noAdjustHandles="1" noChangeArrowheads="1" noChangeShapeType="1" noTextEdit="1"/>
                </p:cNvSpPr>
                <p:nvPr/>
              </p:nvSpPr>
              <p:spPr>
                <a:xfrm>
                  <a:off x="5895784" y="247757"/>
                  <a:ext cx="400431" cy="553998"/>
                </a:xfrm>
                <a:prstGeom prst="rect">
                  <a:avLst/>
                </a:prstGeom>
                <a:blipFill>
                  <a:blip r:embed="rId3"/>
                  <a:stretch>
                    <a:fillRect/>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85A3CDC2-4434-CE32-89E6-5ACD0DB19ECF}"/>
              </a:ext>
            </a:extLst>
          </p:cNvPr>
          <p:cNvGrpSpPr/>
          <p:nvPr/>
        </p:nvGrpSpPr>
        <p:grpSpPr>
          <a:xfrm>
            <a:off x="543341" y="2632995"/>
            <a:ext cx="3836504" cy="2061268"/>
            <a:chOff x="629479" y="2904661"/>
            <a:chExt cx="3836504" cy="2061268"/>
          </a:xfrm>
        </p:grpSpPr>
        <p:grpSp>
          <p:nvGrpSpPr>
            <p:cNvPr id="16" name="Group 15">
              <a:extLst>
                <a:ext uri="{FF2B5EF4-FFF2-40B4-BE49-F238E27FC236}">
                  <a16:creationId xmlns:a16="http://schemas.microsoft.com/office/drawing/2014/main" id="{17FE0C63-342C-528D-66BD-AC5F3C8C9C2A}"/>
                </a:ext>
              </a:extLst>
            </p:cNvPr>
            <p:cNvGrpSpPr/>
            <p:nvPr/>
          </p:nvGrpSpPr>
          <p:grpSpPr>
            <a:xfrm>
              <a:off x="629479" y="2904661"/>
              <a:ext cx="1313445" cy="524339"/>
              <a:chOff x="4419600" y="728869"/>
              <a:chExt cx="3352800" cy="1338470"/>
            </a:xfrm>
          </p:grpSpPr>
          <p:sp>
            <p:nvSpPr>
              <p:cNvPr id="18" name="Rectangle 17">
                <a:extLst>
                  <a:ext uri="{FF2B5EF4-FFF2-40B4-BE49-F238E27FC236}">
                    <a16:creationId xmlns:a16="http://schemas.microsoft.com/office/drawing/2014/main" id="{B6C07D5F-9ACC-668F-3B9B-3FF695C66526}"/>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Left Bracket 18">
                <a:extLst>
                  <a:ext uri="{FF2B5EF4-FFF2-40B4-BE49-F238E27FC236}">
                    <a16:creationId xmlns:a16="http://schemas.microsoft.com/office/drawing/2014/main" id="{B3BEE50D-5814-45AE-472A-99DCAC1492DD}"/>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Left Bracket 19">
                <a:extLst>
                  <a:ext uri="{FF2B5EF4-FFF2-40B4-BE49-F238E27FC236}">
                    <a16:creationId xmlns:a16="http://schemas.microsoft.com/office/drawing/2014/main" id="{A7C2B3E3-8530-0E64-3F98-96A552BD7E52}"/>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AC5BD1AD-8623-3FE3-34DE-5B94B51B75D6}"/>
                </a:ext>
              </a:extLst>
            </p:cNvPr>
            <p:cNvGrpSpPr/>
            <p:nvPr/>
          </p:nvGrpSpPr>
          <p:grpSpPr>
            <a:xfrm rot="5400000">
              <a:off x="1807716" y="3299214"/>
              <a:ext cx="1313444" cy="524339"/>
              <a:chOff x="4419600" y="728869"/>
              <a:chExt cx="3352800" cy="1338470"/>
            </a:xfrm>
          </p:grpSpPr>
          <p:sp>
            <p:nvSpPr>
              <p:cNvPr id="24" name="Rectangle 23">
                <a:extLst>
                  <a:ext uri="{FF2B5EF4-FFF2-40B4-BE49-F238E27FC236}">
                    <a16:creationId xmlns:a16="http://schemas.microsoft.com/office/drawing/2014/main" id="{CE59A5BF-F86D-0BFE-3D77-8991BE54DD94}"/>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Left Bracket 24">
                <a:extLst>
                  <a:ext uri="{FF2B5EF4-FFF2-40B4-BE49-F238E27FC236}">
                    <a16:creationId xmlns:a16="http://schemas.microsoft.com/office/drawing/2014/main" id="{A5E09CD2-B577-1971-C07D-A3D112A09754}"/>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eft Bracket 25">
                <a:extLst>
                  <a:ext uri="{FF2B5EF4-FFF2-40B4-BE49-F238E27FC236}">
                    <a16:creationId xmlns:a16="http://schemas.microsoft.com/office/drawing/2014/main" id="{590E5C5E-7ADB-7C15-30A0-F9D6F85AB257}"/>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2A830185-A1FB-0B29-D7A2-591E6E65FB2F}"/>
                </a:ext>
              </a:extLst>
            </p:cNvPr>
            <p:cNvGrpSpPr/>
            <p:nvPr/>
          </p:nvGrpSpPr>
          <p:grpSpPr>
            <a:xfrm>
              <a:off x="3152538" y="2904661"/>
              <a:ext cx="1313445" cy="1313445"/>
              <a:chOff x="4419600" y="728869"/>
              <a:chExt cx="3352800" cy="1338470"/>
            </a:xfrm>
          </p:grpSpPr>
          <p:sp>
            <p:nvSpPr>
              <p:cNvPr id="28" name="Rectangle 27">
                <a:extLst>
                  <a:ext uri="{FF2B5EF4-FFF2-40B4-BE49-F238E27FC236}">
                    <a16:creationId xmlns:a16="http://schemas.microsoft.com/office/drawing/2014/main" id="{0BFFC89D-B931-EE14-7953-3CA6BF0802B1}"/>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Left Bracket 28">
                <a:extLst>
                  <a:ext uri="{FF2B5EF4-FFF2-40B4-BE49-F238E27FC236}">
                    <a16:creationId xmlns:a16="http://schemas.microsoft.com/office/drawing/2014/main" id="{04C94C48-F17C-0491-56F2-9B8D171E5B87}"/>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eft Bracket 29">
                <a:extLst>
                  <a:ext uri="{FF2B5EF4-FFF2-40B4-BE49-F238E27FC236}">
                    <a16:creationId xmlns:a16="http://schemas.microsoft.com/office/drawing/2014/main" id="{AEB9817F-99E7-1241-F574-DF4AFAF75E6E}"/>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1FD60F7-DC51-3703-55A1-A64369C86B39}"/>
                    </a:ext>
                  </a:extLst>
                </p:cNvPr>
                <p:cNvSpPr txBox="1"/>
                <p:nvPr/>
              </p:nvSpPr>
              <p:spPr>
                <a:xfrm>
                  <a:off x="1562459" y="4411931"/>
                  <a:ext cx="194367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Sup>
                          <m:sSup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3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m:t>
                            </m:r>
                          </m:e>
                          <m: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sub>
                        </m:sSub>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B1FD60F7-DC51-3703-55A1-A64369C86B39}"/>
                    </a:ext>
                  </a:extLst>
                </p:cNvPr>
                <p:cNvSpPr txBox="1">
                  <a:spLocks noRot="1" noChangeAspect="1" noMove="1" noResize="1" noEditPoints="1" noAdjustHandles="1" noChangeArrowheads="1" noChangeShapeType="1" noTextEdit="1"/>
                </p:cNvSpPr>
                <p:nvPr/>
              </p:nvSpPr>
              <p:spPr>
                <a:xfrm>
                  <a:off x="1562459" y="4411931"/>
                  <a:ext cx="1943673"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4564637-7C96-6A53-391A-60F0EB65E748}"/>
                    </a:ext>
                  </a:extLst>
                </p:cNvPr>
                <p:cNvSpPr txBox="1"/>
                <p:nvPr/>
              </p:nvSpPr>
              <p:spPr>
                <a:xfrm>
                  <a:off x="3268202" y="3345939"/>
                  <a:ext cx="112768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1" name="TextBox 60">
                  <a:extLst>
                    <a:ext uri="{FF2B5EF4-FFF2-40B4-BE49-F238E27FC236}">
                      <a16:creationId xmlns:a16="http://schemas.microsoft.com/office/drawing/2014/main" id="{A4564637-7C96-6A53-391A-60F0EB65E748}"/>
                    </a:ext>
                  </a:extLst>
                </p:cNvPr>
                <p:cNvSpPr txBox="1">
                  <a:spLocks noRot="1" noChangeAspect="1" noMove="1" noResize="1" noEditPoints="1" noAdjustHandles="1" noChangeArrowheads="1" noChangeShapeType="1" noTextEdit="1"/>
                </p:cNvSpPr>
                <p:nvPr/>
              </p:nvSpPr>
              <p:spPr>
                <a:xfrm>
                  <a:off x="3268202" y="3345939"/>
                  <a:ext cx="1127680" cy="430887"/>
                </a:xfrm>
                <a:prstGeom prst="rect">
                  <a:avLst/>
                </a:prstGeom>
                <a:blipFill>
                  <a:blip r:embed="rId5"/>
                  <a:stretch>
                    <a:fillRect/>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6C87245A-09E1-3569-4434-1DAC0A759A1B}"/>
              </a:ext>
            </a:extLst>
          </p:cNvPr>
          <p:cNvGrpSpPr/>
          <p:nvPr/>
        </p:nvGrpSpPr>
        <p:grpSpPr>
          <a:xfrm>
            <a:off x="7874616" y="2632995"/>
            <a:ext cx="3419518" cy="1997768"/>
            <a:chOff x="7894494" y="2904661"/>
            <a:chExt cx="3419518" cy="1997768"/>
          </a:xfrm>
        </p:grpSpPr>
        <p:grpSp>
          <p:nvGrpSpPr>
            <p:cNvPr id="45" name="Group 44">
              <a:extLst>
                <a:ext uri="{FF2B5EF4-FFF2-40B4-BE49-F238E27FC236}">
                  <a16:creationId xmlns:a16="http://schemas.microsoft.com/office/drawing/2014/main" id="{DA9D416D-C66C-3BD2-AA46-5338D33355F5}"/>
                </a:ext>
              </a:extLst>
            </p:cNvPr>
            <p:cNvGrpSpPr/>
            <p:nvPr/>
          </p:nvGrpSpPr>
          <p:grpSpPr>
            <a:xfrm>
              <a:off x="8735035" y="2904661"/>
              <a:ext cx="1313445" cy="524339"/>
              <a:chOff x="4419600" y="728869"/>
              <a:chExt cx="3352800" cy="1338470"/>
            </a:xfrm>
          </p:grpSpPr>
          <p:sp>
            <p:nvSpPr>
              <p:cNvPr id="54" name="Rectangle 53">
                <a:extLst>
                  <a:ext uri="{FF2B5EF4-FFF2-40B4-BE49-F238E27FC236}">
                    <a16:creationId xmlns:a16="http://schemas.microsoft.com/office/drawing/2014/main" id="{C6197E63-9BB5-D7E5-D9CC-CB0F6B0AF06A}"/>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Left Bracket 54">
                <a:extLst>
                  <a:ext uri="{FF2B5EF4-FFF2-40B4-BE49-F238E27FC236}">
                    <a16:creationId xmlns:a16="http://schemas.microsoft.com/office/drawing/2014/main" id="{7FED7F52-6D26-B573-2098-33D78CD96946}"/>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eft Bracket 55">
                <a:extLst>
                  <a:ext uri="{FF2B5EF4-FFF2-40B4-BE49-F238E27FC236}">
                    <a16:creationId xmlns:a16="http://schemas.microsoft.com/office/drawing/2014/main" id="{A388BECA-BE2B-C1DA-E61F-9A4F38144E62}"/>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2D207C74-B24C-B4D4-6CC2-C2F9F7742A04}"/>
                </a:ext>
              </a:extLst>
            </p:cNvPr>
            <p:cNvGrpSpPr/>
            <p:nvPr/>
          </p:nvGrpSpPr>
          <p:grpSpPr>
            <a:xfrm rot="5400000">
              <a:off x="7499940" y="3299215"/>
              <a:ext cx="1313447" cy="524339"/>
              <a:chOff x="4419596" y="728869"/>
              <a:chExt cx="3352804" cy="1338470"/>
            </a:xfrm>
          </p:grpSpPr>
          <p:sp>
            <p:nvSpPr>
              <p:cNvPr id="51" name="Rectangle 50">
                <a:extLst>
                  <a:ext uri="{FF2B5EF4-FFF2-40B4-BE49-F238E27FC236}">
                    <a16:creationId xmlns:a16="http://schemas.microsoft.com/office/drawing/2014/main" id="{E8EFE34B-E358-B282-59BB-86A59AC28D08}"/>
                  </a:ext>
                </a:extLst>
              </p:cNvPr>
              <p:cNvSpPr/>
              <p:nvPr/>
            </p:nvSpPr>
            <p:spPr>
              <a:xfrm>
                <a:off x="4419596"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Left Bracket 51">
                <a:extLst>
                  <a:ext uri="{FF2B5EF4-FFF2-40B4-BE49-F238E27FC236}">
                    <a16:creationId xmlns:a16="http://schemas.microsoft.com/office/drawing/2014/main" id="{9BC77631-0DF7-D992-7BC5-14912731AC7B}"/>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eft Bracket 52">
                <a:extLst>
                  <a:ext uri="{FF2B5EF4-FFF2-40B4-BE49-F238E27FC236}">
                    <a16:creationId xmlns:a16="http://schemas.microsoft.com/office/drawing/2014/main" id="{D7E043AE-5228-F5A0-F635-6384A6252E6E}"/>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CDCEF6CF-A1E2-4D12-13F6-906BC34E796B}"/>
                </a:ext>
              </a:extLst>
            </p:cNvPr>
            <p:cNvGrpSpPr/>
            <p:nvPr/>
          </p:nvGrpSpPr>
          <p:grpSpPr>
            <a:xfrm>
              <a:off x="10544143" y="2904661"/>
              <a:ext cx="498621" cy="524339"/>
              <a:chOff x="4419600" y="728869"/>
              <a:chExt cx="3352800" cy="1338470"/>
            </a:xfrm>
          </p:grpSpPr>
          <p:sp>
            <p:nvSpPr>
              <p:cNvPr id="48" name="Rectangle 47">
                <a:extLst>
                  <a:ext uri="{FF2B5EF4-FFF2-40B4-BE49-F238E27FC236}">
                    <a16:creationId xmlns:a16="http://schemas.microsoft.com/office/drawing/2014/main" id="{1C884F41-E593-4D83-DAFC-2B42021CFECC}"/>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Left Bracket 48">
                <a:extLst>
                  <a:ext uri="{FF2B5EF4-FFF2-40B4-BE49-F238E27FC236}">
                    <a16:creationId xmlns:a16="http://schemas.microsoft.com/office/drawing/2014/main" id="{380E6F95-03B1-2796-8C3A-3F049C164D7B}"/>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Left Bracket 49">
                <a:extLst>
                  <a:ext uri="{FF2B5EF4-FFF2-40B4-BE49-F238E27FC236}">
                    <a16:creationId xmlns:a16="http://schemas.microsoft.com/office/drawing/2014/main" id="{8EA4C9AF-32BE-D93E-7F63-1B5CA324D11B}"/>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E01178A-1D23-7D13-D69B-846A8A8B4915}"/>
                    </a:ext>
                  </a:extLst>
                </p:cNvPr>
                <p:cNvSpPr txBox="1"/>
                <p:nvPr/>
              </p:nvSpPr>
              <p:spPr>
                <a:xfrm>
                  <a:off x="8786950" y="4348431"/>
                  <a:ext cx="1981696"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3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m:t>
                            </m:r>
                          </m:e>
                          <m: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sub>
                        </m:sSub>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8" name="TextBox 57">
                  <a:extLst>
                    <a:ext uri="{FF2B5EF4-FFF2-40B4-BE49-F238E27FC236}">
                      <a16:creationId xmlns:a16="http://schemas.microsoft.com/office/drawing/2014/main" id="{EE01178A-1D23-7D13-D69B-846A8A8B4915}"/>
                    </a:ext>
                  </a:extLst>
                </p:cNvPr>
                <p:cNvSpPr txBox="1">
                  <a:spLocks noRot="1" noChangeAspect="1" noMove="1" noResize="1" noEditPoints="1" noAdjustHandles="1" noChangeArrowheads="1" noChangeShapeType="1" noTextEdit="1"/>
                </p:cNvSpPr>
                <p:nvPr/>
              </p:nvSpPr>
              <p:spPr>
                <a:xfrm>
                  <a:off x="8786950" y="4348431"/>
                  <a:ext cx="1981696"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F2A3D1D-6046-EAEE-4A07-2616A12BC5D1}"/>
                    </a:ext>
                  </a:extLst>
                </p:cNvPr>
                <p:cNvSpPr txBox="1"/>
                <p:nvPr/>
              </p:nvSpPr>
              <p:spPr>
                <a:xfrm>
                  <a:off x="10272893" y="3561382"/>
                  <a:ext cx="1041119"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2" name="TextBox 61">
                  <a:extLst>
                    <a:ext uri="{FF2B5EF4-FFF2-40B4-BE49-F238E27FC236}">
                      <a16:creationId xmlns:a16="http://schemas.microsoft.com/office/drawing/2014/main" id="{6F2A3D1D-6046-EAEE-4A07-2616A12BC5D1}"/>
                    </a:ext>
                  </a:extLst>
                </p:cNvPr>
                <p:cNvSpPr txBox="1">
                  <a:spLocks noRot="1" noChangeAspect="1" noMove="1" noResize="1" noEditPoints="1" noAdjustHandles="1" noChangeArrowheads="1" noChangeShapeType="1" noTextEdit="1"/>
                </p:cNvSpPr>
                <p:nvPr/>
              </p:nvSpPr>
              <p:spPr>
                <a:xfrm>
                  <a:off x="10272893" y="3561382"/>
                  <a:ext cx="1041119" cy="430887"/>
                </a:xfrm>
                <a:prstGeom prst="rect">
                  <a:avLst/>
                </a:prstGeom>
                <a:blipFill>
                  <a:blip r:embed="rId7"/>
                  <a:stretch>
                    <a:fillRect/>
                  </a:stretch>
                </a:blipFill>
              </p:spPr>
              <p:txBody>
                <a:bodyPr/>
                <a:lstStyle/>
                <a:p>
                  <a:r>
                    <a:rPr lang="en-US">
                      <a:noFill/>
                    </a:rPr>
                    <a:t> </a:t>
                  </a:r>
                </a:p>
              </p:txBody>
            </p:sp>
          </mc:Fallback>
        </mc:AlternateContent>
      </p:grpSp>
      <p:grpSp>
        <p:nvGrpSpPr>
          <p:cNvPr id="106" name="Group 105">
            <a:extLst>
              <a:ext uri="{FF2B5EF4-FFF2-40B4-BE49-F238E27FC236}">
                <a16:creationId xmlns:a16="http://schemas.microsoft.com/office/drawing/2014/main" id="{2A493F95-5CCF-DE15-6F82-1940B65143E9}"/>
              </a:ext>
            </a:extLst>
          </p:cNvPr>
          <p:cNvGrpSpPr/>
          <p:nvPr/>
        </p:nvGrpSpPr>
        <p:grpSpPr>
          <a:xfrm>
            <a:off x="1326245" y="5136627"/>
            <a:ext cx="2628448" cy="1459532"/>
            <a:chOff x="2784861" y="5323070"/>
            <a:chExt cx="2628448" cy="1459532"/>
          </a:xfrm>
        </p:grpSpPr>
        <p:grpSp>
          <p:nvGrpSpPr>
            <p:cNvPr id="68" name="Group 67">
              <a:extLst>
                <a:ext uri="{FF2B5EF4-FFF2-40B4-BE49-F238E27FC236}">
                  <a16:creationId xmlns:a16="http://schemas.microsoft.com/office/drawing/2014/main" id="{76350A94-B555-622F-E1C3-C9E192176BDC}"/>
                </a:ext>
              </a:extLst>
            </p:cNvPr>
            <p:cNvGrpSpPr/>
            <p:nvPr/>
          </p:nvGrpSpPr>
          <p:grpSpPr>
            <a:xfrm>
              <a:off x="2784861" y="5323070"/>
              <a:ext cx="2628448" cy="1459532"/>
              <a:chOff x="4995304" y="3300730"/>
              <a:chExt cx="2628448" cy="1752600"/>
            </a:xfrm>
          </p:grpSpPr>
          <p:grpSp>
            <p:nvGrpSpPr>
              <p:cNvPr id="88" name="Group 87">
                <a:extLst>
                  <a:ext uri="{FF2B5EF4-FFF2-40B4-BE49-F238E27FC236}">
                    <a16:creationId xmlns:a16="http://schemas.microsoft.com/office/drawing/2014/main" id="{9DB9A9A5-41A7-4017-4EB7-335430803B91}"/>
                  </a:ext>
                </a:extLst>
              </p:cNvPr>
              <p:cNvGrpSpPr/>
              <p:nvPr/>
            </p:nvGrpSpPr>
            <p:grpSpPr>
              <a:xfrm>
                <a:off x="5365574" y="3300730"/>
                <a:ext cx="1968500" cy="1752600"/>
                <a:chOff x="5365574" y="3322320"/>
                <a:chExt cx="1968500" cy="1752600"/>
              </a:xfrm>
            </p:grpSpPr>
            <p:cxnSp>
              <p:nvCxnSpPr>
                <p:cNvPr id="94" name="Straight Connector 93">
                  <a:extLst>
                    <a:ext uri="{FF2B5EF4-FFF2-40B4-BE49-F238E27FC236}">
                      <a16:creationId xmlns:a16="http://schemas.microsoft.com/office/drawing/2014/main" id="{8E00F4A2-E196-D6A9-C03F-3ED3F03F2535}"/>
                    </a:ext>
                  </a:extLst>
                </p:cNvPr>
                <p:cNvCxnSpPr>
                  <a:cxnSpLocks/>
                </p:cNvCxnSpPr>
                <p:nvPr/>
              </p:nvCxnSpPr>
              <p:spPr>
                <a:xfrm rot="5400000">
                  <a:off x="448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80B23C1-2A57-BA67-BE45-9F9C32484ADC}"/>
                    </a:ext>
                  </a:extLst>
                </p:cNvPr>
                <p:cNvCxnSpPr>
                  <a:cxnSpLocks/>
                </p:cNvCxnSpPr>
                <p:nvPr/>
              </p:nvCxnSpPr>
              <p:spPr>
                <a:xfrm rot="5400000">
                  <a:off x="5130800"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FE3874-88D2-2BAF-F38E-FCB6C4500944}"/>
                    </a:ext>
                  </a:extLst>
                </p:cNvPr>
                <p:cNvCxnSpPr>
                  <a:cxnSpLocks/>
                </p:cNvCxnSpPr>
                <p:nvPr/>
              </p:nvCxnSpPr>
              <p:spPr>
                <a:xfrm rot="5400000">
                  <a:off x="64577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4BCF3E1-8E7B-1D80-B7CF-8C51BB1E41C1}"/>
                      </a:ext>
                    </a:extLst>
                  </p:cNvPr>
                  <p:cNvSpPr txBox="1"/>
                  <p:nvPr/>
                </p:nvSpPr>
                <p:spPr>
                  <a:xfrm>
                    <a:off x="5648644" y="3951685"/>
                    <a:ext cx="547714"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74BCF3E1-8E7B-1D80-B7CF-8C51BB1E41C1}"/>
                      </a:ext>
                    </a:extLst>
                  </p:cNvPr>
                  <p:cNvSpPr txBox="1">
                    <a:spLocks noRot="1" noChangeAspect="1" noMove="1" noResize="1" noEditPoints="1" noAdjustHandles="1" noChangeArrowheads="1" noChangeShapeType="1" noTextEdit="1"/>
                  </p:cNvSpPr>
                  <p:nvPr/>
                </p:nvSpPr>
                <p:spPr>
                  <a:xfrm>
                    <a:off x="5648644" y="3951685"/>
                    <a:ext cx="547714" cy="554365"/>
                  </a:xfrm>
                  <a:prstGeom prst="rect">
                    <a:avLst/>
                  </a:prstGeom>
                  <a:blipFill>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252D704-D01C-1ACC-41D2-1B228E589B52}"/>
                      </a:ext>
                    </a:extLst>
                  </p:cNvPr>
                  <p:cNvSpPr txBox="1"/>
                  <p:nvPr/>
                </p:nvSpPr>
                <p:spPr>
                  <a:xfrm>
                    <a:off x="4995304" y="3951685"/>
                    <a:ext cx="540597"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E252D704-D01C-1ACC-41D2-1B228E589B52}"/>
                      </a:ext>
                    </a:extLst>
                  </p:cNvPr>
                  <p:cNvSpPr txBox="1">
                    <a:spLocks noRot="1" noChangeAspect="1" noMove="1" noResize="1" noEditPoints="1" noAdjustHandles="1" noChangeArrowheads="1" noChangeShapeType="1" noTextEdit="1"/>
                  </p:cNvSpPr>
                  <p:nvPr/>
                </p:nvSpPr>
                <p:spPr>
                  <a:xfrm>
                    <a:off x="4995304" y="3951685"/>
                    <a:ext cx="540597" cy="554365"/>
                  </a:xfrm>
                  <a:prstGeom prst="rect">
                    <a:avLst/>
                  </a:prstGeom>
                  <a:blipFill>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A4D50E7-397D-8558-4265-93D5A7A4016D}"/>
                      </a:ext>
                    </a:extLst>
                  </p:cNvPr>
                  <p:cNvSpPr txBox="1"/>
                  <p:nvPr/>
                </p:nvSpPr>
                <p:spPr>
                  <a:xfrm>
                    <a:off x="7023331" y="3951685"/>
                    <a:ext cx="600421"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7A4D50E7-397D-8558-4265-93D5A7A4016D}"/>
                      </a:ext>
                    </a:extLst>
                  </p:cNvPr>
                  <p:cNvSpPr txBox="1">
                    <a:spLocks noRot="1" noChangeAspect="1" noMove="1" noResize="1" noEditPoints="1" noAdjustHandles="1" noChangeArrowheads="1" noChangeShapeType="1" noTextEdit="1"/>
                  </p:cNvSpPr>
                  <p:nvPr/>
                </p:nvSpPr>
                <p:spPr>
                  <a:xfrm>
                    <a:off x="7023331" y="3951685"/>
                    <a:ext cx="600421" cy="554365"/>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08CB02D-5B2C-50C4-A231-1A92E32C22DB}"/>
                    </a:ext>
                  </a:extLst>
                </p:cNvPr>
                <p:cNvSpPr txBox="1"/>
                <p:nvPr/>
              </p:nvSpPr>
              <p:spPr>
                <a:xfrm>
                  <a:off x="4136257" y="5680957"/>
                  <a:ext cx="559769"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5" name="TextBox 104">
                  <a:extLst>
                    <a:ext uri="{FF2B5EF4-FFF2-40B4-BE49-F238E27FC236}">
                      <a16:creationId xmlns:a16="http://schemas.microsoft.com/office/drawing/2014/main" id="{A08CB02D-5B2C-50C4-A231-1A92E32C22DB}"/>
                    </a:ext>
                  </a:extLst>
                </p:cNvPr>
                <p:cNvSpPr txBox="1">
                  <a:spLocks noRot="1" noChangeAspect="1" noMove="1" noResize="1" noEditPoints="1" noAdjustHandles="1" noChangeArrowheads="1" noChangeShapeType="1" noTextEdit="1"/>
                </p:cNvSpPr>
                <p:nvPr/>
              </p:nvSpPr>
              <p:spPr>
                <a:xfrm>
                  <a:off x="4136257" y="5680957"/>
                  <a:ext cx="559769" cy="553998"/>
                </a:xfrm>
                <a:prstGeom prst="rect">
                  <a:avLst/>
                </a:prstGeom>
                <a:blipFill>
                  <a:blip r:embed="rId11"/>
                  <a:stretch>
                    <a:fillRect/>
                  </a:stretch>
                </a:blipFill>
              </p:spPr>
              <p:txBody>
                <a:bodyPr/>
                <a:lstStyle/>
                <a:p>
                  <a:r>
                    <a:rPr lang="en-US">
                      <a:noFill/>
                    </a:rPr>
                    <a:t> </a:t>
                  </a:r>
                </a:p>
              </p:txBody>
            </p:sp>
          </mc:Fallback>
        </mc:AlternateContent>
      </p:grpSp>
      <p:grpSp>
        <p:nvGrpSpPr>
          <p:cNvPr id="107" name="Group 106">
            <a:extLst>
              <a:ext uri="{FF2B5EF4-FFF2-40B4-BE49-F238E27FC236}">
                <a16:creationId xmlns:a16="http://schemas.microsoft.com/office/drawing/2014/main" id="{0480137A-A7F5-D1CF-B8A2-0E4C7037E398}"/>
              </a:ext>
            </a:extLst>
          </p:cNvPr>
          <p:cNvGrpSpPr/>
          <p:nvPr/>
        </p:nvGrpSpPr>
        <p:grpSpPr>
          <a:xfrm>
            <a:off x="8233025" y="5041747"/>
            <a:ext cx="2564328" cy="1459532"/>
            <a:chOff x="2784861" y="5323070"/>
            <a:chExt cx="2564328" cy="1459532"/>
          </a:xfrm>
        </p:grpSpPr>
        <p:grpSp>
          <p:nvGrpSpPr>
            <p:cNvPr id="108" name="Group 107">
              <a:extLst>
                <a:ext uri="{FF2B5EF4-FFF2-40B4-BE49-F238E27FC236}">
                  <a16:creationId xmlns:a16="http://schemas.microsoft.com/office/drawing/2014/main" id="{31FFB102-CEAA-E595-6B6E-412B32F4503C}"/>
                </a:ext>
              </a:extLst>
            </p:cNvPr>
            <p:cNvGrpSpPr/>
            <p:nvPr/>
          </p:nvGrpSpPr>
          <p:grpSpPr>
            <a:xfrm>
              <a:off x="2784861" y="5323070"/>
              <a:ext cx="2564328" cy="1459532"/>
              <a:chOff x="4995304" y="3300730"/>
              <a:chExt cx="2564328" cy="1752600"/>
            </a:xfrm>
          </p:grpSpPr>
          <p:grpSp>
            <p:nvGrpSpPr>
              <p:cNvPr id="110" name="Group 109">
                <a:extLst>
                  <a:ext uri="{FF2B5EF4-FFF2-40B4-BE49-F238E27FC236}">
                    <a16:creationId xmlns:a16="http://schemas.microsoft.com/office/drawing/2014/main" id="{07C64F6B-AA36-8201-DD7A-A54E0CDFF97D}"/>
                  </a:ext>
                </a:extLst>
              </p:cNvPr>
              <p:cNvGrpSpPr/>
              <p:nvPr/>
            </p:nvGrpSpPr>
            <p:grpSpPr>
              <a:xfrm>
                <a:off x="5365574" y="3300730"/>
                <a:ext cx="1968500" cy="1752600"/>
                <a:chOff x="5365574" y="3322320"/>
                <a:chExt cx="1968500" cy="1752600"/>
              </a:xfrm>
            </p:grpSpPr>
            <p:cxnSp>
              <p:nvCxnSpPr>
                <p:cNvPr id="114" name="Straight Connector 113">
                  <a:extLst>
                    <a:ext uri="{FF2B5EF4-FFF2-40B4-BE49-F238E27FC236}">
                      <a16:creationId xmlns:a16="http://schemas.microsoft.com/office/drawing/2014/main" id="{389777A3-047A-17C3-6688-A2B8A1A44C5A}"/>
                    </a:ext>
                  </a:extLst>
                </p:cNvPr>
                <p:cNvCxnSpPr>
                  <a:cxnSpLocks/>
                </p:cNvCxnSpPr>
                <p:nvPr/>
              </p:nvCxnSpPr>
              <p:spPr>
                <a:xfrm rot="5400000">
                  <a:off x="448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25E15A2-882B-D860-8CBC-DB2252593B06}"/>
                    </a:ext>
                  </a:extLst>
                </p:cNvPr>
                <p:cNvCxnSpPr>
                  <a:cxnSpLocks/>
                </p:cNvCxnSpPr>
                <p:nvPr/>
              </p:nvCxnSpPr>
              <p:spPr>
                <a:xfrm rot="5400000">
                  <a:off x="5130800"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11DF2CD-3EC9-DA55-5BC7-0C56C58D5EB9}"/>
                    </a:ext>
                  </a:extLst>
                </p:cNvPr>
                <p:cNvCxnSpPr>
                  <a:cxnSpLocks/>
                </p:cNvCxnSpPr>
                <p:nvPr/>
              </p:nvCxnSpPr>
              <p:spPr>
                <a:xfrm rot="5400000">
                  <a:off x="64577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6CECBF0C-5DB9-41EF-2252-4C8554C0C158}"/>
                      </a:ext>
                    </a:extLst>
                  </p:cNvPr>
                  <p:cNvSpPr txBox="1"/>
                  <p:nvPr/>
                </p:nvSpPr>
                <p:spPr>
                  <a:xfrm>
                    <a:off x="5648644" y="3951685"/>
                    <a:ext cx="547714"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1" name="TextBox 110">
                    <a:extLst>
                      <a:ext uri="{FF2B5EF4-FFF2-40B4-BE49-F238E27FC236}">
                        <a16:creationId xmlns:a16="http://schemas.microsoft.com/office/drawing/2014/main" id="{6CECBF0C-5DB9-41EF-2252-4C8554C0C158}"/>
                      </a:ext>
                    </a:extLst>
                  </p:cNvPr>
                  <p:cNvSpPr txBox="1">
                    <a:spLocks noRot="1" noChangeAspect="1" noMove="1" noResize="1" noEditPoints="1" noAdjustHandles="1" noChangeArrowheads="1" noChangeShapeType="1" noTextEdit="1"/>
                  </p:cNvSpPr>
                  <p:nvPr/>
                </p:nvSpPr>
                <p:spPr>
                  <a:xfrm>
                    <a:off x="5648644" y="3951685"/>
                    <a:ext cx="547714" cy="5543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163B2B0-A381-7003-FF6A-B1FA71FE7927}"/>
                      </a:ext>
                    </a:extLst>
                  </p:cNvPr>
                  <p:cNvSpPr txBox="1"/>
                  <p:nvPr/>
                </p:nvSpPr>
                <p:spPr>
                  <a:xfrm>
                    <a:off x="4995304" y="3951685"/>
                    <a:ext cx="540597"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2" name="TextBox 111">
                    <a:extLst>
                      <a:ext uri="{FF2B5EF4-FFF2-40B4-BE49-F238E27FC236}">
                        <a16:creationId xmlns:a16="http://schemas.microsoft.com/office/drawing/2014/main" id="{D163B2B0-A381-7003-FF6A-B1FA71FE7927}"/>
                      </a:ext>
                    </a:extLst>
                  </p:cNvPr>
                  <p:cNvSpPr txBox="1">
                    <a:spLocks noRot="1" noChangeAspect="1" noMove="1" noResize="1" noEditPoints="1" noAdjustHandles="1" noChangeArrowheads="1" noChangeShapeType="1" noTextEdit="1"/>
                  </p:cNvSpPr>
                  <p:nvPr/>
                </p:nvSpPr>
                <p:spPr>
                  <a:xfrm>
                    <a:off x="4995304" y="3951685"/>
                    <a:ext cx="540597" cy="5543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4C5738B-6E33-B460-3B56-E8E8BA204258}"/>
                      </a:ext>
                    </a:extLst>
                  </p:cNvPr>
                  <p:cNvSpPr txBox="1"/>
                  <p:nvPr/>
                </p:nvSpPr>
                <p:spPr>
                  <a:xfrm>
                    <a:off x="7023331" y="3951685"/>
                    <a:ext cx="536301"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3" name="TextBox 112">
                    <a:extLst>
                      <a:ext uri="{FF2B5EF4-FFF2-40B4-BE49-F238E27FC236}">
                        <a16:creationId xmlns:a16="http://schemas.microsoft.com/office/drawing/2014/main" id="{44C5738B-6E33-B460-3B56-E8E8BA204258}"/>
                      </a:ext>
                    </a:extLst>
                  </p:cNvPr>
                  <p:cNvSpPr txBox="1">
                    <a:spLocks noRot="1" noChangeAspect="1" noMove="1" noResize="1" noEditPoints="1" noAdjustHandles="1" noChangeArrowheads="1" noChangeShapeType="1" noTextEdit="1"/>
                  </p:cNvSpPr>
                  <p:nvPr/>
                </p:nvSpPr>
                <p:spPr>
                  <a:xfrm>
                    <a:off x="7023331" y="3951685"/>
                    <a:ext cx="536301" cy="554365"/>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9589808D-FDDA-7AD8-B133-8AF0D874479F}"/>
                    </a:ext>
                  </a:extLst>
                </p:cNvPr>
                <p:cNvSpPr txBox="1"/>
                <p:nvPr/>
              </p:nvSpPr>
              <p:spPr>
                <a:xfrm>
                  <a:off x="4136257" y="5680957"/>
                  <a:ext cx="559769"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9" name="TextBox 108">
                  <a:extLst>
                    <a:ext uri="{FF2B5EF4-FFF2-40B4-BE49-F238E27FC236}">
                      <a16:creationId xmlns:a16="http://schemas.microsoft.com/office/drawing/2014/main" id="{9589808D-FDDA-7AD8-B133-8AF0D874479F}"/>
                    </a:ext>
                  </a:extLst>
                </p:cNvPr>
                <p:cNvSpPr txBox="1">
                  <a:spLocks noRot="1" noChangeAspect="1" noMove="1" noResize="1" noEditPoints="1" noAdjustHandles="1" noChangeArrowheads="1" noChangeShapeType="1" noTextEdit="1"/>
                </p:cNvSpPr>
                <p:nvPr/>
              </p:nvSpPr>
              <p:spPr>
                <a:xfrm>
                  <a:off x="4136257" y="5680957"/>
                  <a:ext cx="559769" cy="553998"/>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382478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B734668-3AFC-A599-56AD-B59DB21FE781}"/>
              </a:ext>
            </a:extLst>
          </p:cNvPr>
          <p:cNvGrpSpPr/>
          <p:nvPr/>
        </p:nvGrpSpPr>
        <p:grpSpPr>
          <a:xfrm>
            <a:off x="945245" y="820785"/>
            <a:ext cx="3780928" cy="2183217"/>
            <a:chOff x="945245" y="808085"/>
            <a:chExt cx="3780928" cy="2183217"/>
          </a:xfrm>
        </p:grpSpPr>
        <p:grpSp>
          <p:nvGrpSpPr>
            <p:cNvPr id="106" name="Group 105">
              <a:extLst>
                <a:ext uri="{FF2B5EF4-FFF2-40B4-BE49-F238E27FC236}">
                  <a16:creationId xmlns:a16="http://schemas.microsoft.com/office/drawing/2014/main" id="{2A493F95-5CCF-DE15-6F82-1940B65143E9}"/>
                </a:ext>
              </a:extLst>
            </p:cNvPr>
            <p:cNvGrpSpPr/>
            <p:nvPr/>
          </p:nvGrpSpPr>
          <p:grpSpPr>
            <a:xfrm>
              <a:off x="945245" y="1531770"/>
              <a:ext cx="3542848" cy="1459532"/>
              <a:chOff x="2784861" y="5323070"/>
              <a:chExt cx="3542848" cy="1459532"/>
            </a:xfrm>
          </p:grpSpPr>
          <p:grpSp>
            <p:nvGrpSpPr>
              <p:cNvPr id="68" name="Group 67">
                <a:extLst>
                  <a:ext uri="{FF2B5EF4-FFF2-40B4-BE49-F238E27FC236}">
                    <a16:creationId xmlns:a16="http://schemas.microsoft.com/office/drawing/2014/main" id="{76350A94-B555-622F-E1C3-C9E192176BDC}"/>
                  </a:ext>
                </a:extLst>
              </p:cNvPr>
              <p:cNvGrpSpPr/>
              <p:nvPr/>
            </p:nvGrpSpPr>
            <p:grpSpPr>
              <a:xfrm>
                <a:off x="2784861" y="5323070"/>
                <a:ext cx="3542848" cy="1459532"/>
                <a:chOff x="4995304" y="3300730"/>
                <a:chExt cx="3542848" cy="1752600"/>
              </a:xfrm>
            </p:grpSpPr>
            <p:grpSp>
              <p:nvGrpSpPr>
                <p:cNvPr id="88" name="Group 87">
                  <a:extLst>
                    <a:ext uri="{FF2B5EF4-FFF2-40B4-BE49-F238E27FC236}">
                      <a16:creationId xmlns:a16="http://schemas.microsoft.com/office/drawing/2014/main" id="{9DB9A9A5-41A7-4017-4EB7-335430803B91}"/>
                    </a:ext>
                  </a:extLst>
                </p:cNvPr>
                <p:cNvGrpSpPr/>
                <p:nvPr/>
              </p:nvGrpSpPr>
              <p:grpSpPr>
                <a:xfrm>
                  <a:off x="5365574" y="3300730"/>
                  <a:ext cx="2882900" cy="1752600"/>
                  <a:chOff x="5365574" y="3322320"/>
                  <a:chExt cx="2882900" cy="1752600"/>
                </a:xfrm>
              </p:grpSpPr>
              <p:cxnSp>
                <p:nvCxnSpPr>
                  <p:cNvPr id="94" name="Straight Connector 93">
                    <a:extLst>
                      <a:ext uri="{FF2B5EF4-FFF2-40B4-BE49-F238E27FC236}">
                        <a16:creationId xmlns:a16="http://schemas.microsoft.com/office/drawing/2014/main" id="{8E00F4A2-E196-D6A9-C03F-3ED3F03F2535}"/>
                      </a:ext>
                    </a:extLst>
                  </p:cNvPr>
                  <p:cNvCxnSpPr>
                    <a:cxnSpLocks/>
                  </p:cNvCxnSpPr>
                  <p:nvPr/>
                </p:nvCxnSpPr>
                <p:spPr>
                  <a:xfrm rot="5400000">
                    <a:off x="448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80B23C1-2A57-BA67-BE45-9F9C32484ADC}"/>
                      </a:ext>
                    </a:extLst>
                  </p:cNvPr>
                  <p:cNvCxnSpPr>
                    <a:cxnSpLocks/>
                  </p:cNvCxnSpPr>
                  <p:nvPr/>
                </p:nvCxnSpPr>
                <p:spPr>
                  <a:xfrm rot="5400000">
                    <a:off x="5130800"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FE3874-88D2-2BAF-F38E-FCB6C4500944}"/>
                      </a:ext>
                    </a:extLst>
                  </p:cNvPr>
                  <p:cNvCxnSpPr>
                    <a:cxnSpLocks/>
                  </p:cNvCxnSpPr>
                  <p:nvPr/>
                </p:nvCxnSpPr>
                <p:spPr>
                  <a:xfrm rot="5400000">
                    <a:off x="73721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4BCF3E1-8E7B-1D80-B7CF-8C51BB1E41C1}"/>
                        </a:ext>
                      </a:extLst>
                    </p:cNvPr>
                    <p:cNvSpPr txBox="1"/>
                    <p:nvPr/>
                  </p:nvSpPr>
                  <p:spPr>
                    <a:xfrm>
                      <a:off x="5648644" y="3951685"/>
                      <a:ext cx="547714"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74BCF3E1-8E7B-1D80-B7CF-8C51BB1E41C1}"/>
                        </a:ext>
                      </a:extLst>
                    </p:cNvPr>
                    <p:cNvSpPr txBox="1">
                      <a:spLocks noRot="1" noChangeAspect="1" noMove="1" noResize="1" noEditPoints="1" noAdjustHandles="1" noChangeArrowheads="1" noChangeShapeType="1" noTextEdit="1"/>
                    </p:cNvSpPr>
                    <p:nvPr/>
                  </p:nvSpPr>
                  <p:spPr>
                    <a:xfrm>
                      <a:off x="5648644" y="3951685"/>
                      <a:ext cx="547714" cy="554365"/>
                    </a:xfrm>
                    <a:prstGeom prst="rect">
                      <a:avLst/>
                    </a:prstGeom>
                    <a:blipFill>
                      <a:blip r:embed="rId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252D704-D01C-1ACC-41D2-1B228E589B52}"/>
                        </a:ext>
                      </a:extLst>
                    </p:cNvPr>
                    <p:cNvSpPr txBox="1"/>
                    <p:nvPr/>
                  </p:nvSpPr>
                  <p:spPr>
                    <a:xfrm>
                      <a:off x="4995304" y="3951685"/>
                      <a:ext cx="540597"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E252D704-D01C-1ACC-41D2-1B228E589B52}"/>
                        </a:ext>
                      </a:extLst>
                    </p:cNvPr>
                    <p:cNvSpPr txBox="1">
                      <a:spLocks noRot="1" noChangeAspect="1" noMove="1" noResize="1" noEditPoints="1" noAdjustHandles="1" noChangeArrowheads="1" noChangeShapeType="1" noTextEdit="1"/>
                    </p:cNvSpPr>
                    <p:nvPr/>
                  </p:nvSpPr>
                  <p:spPr>
                    <a:xfrm>
                      <a:off x="4995304" y="3951685"/>
                      <a:ext cx="540597" cy="5543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A4D50E7-397D-8558-4265-93D5A7A4016D}"/>
                        </a:ext>
                      </a:extLst>
                    </p:cNvPr>
                    <p:cNvSpPr txBox="1"/>
                    <p:nvPr/>
                  </p:nvSpPr>
                  <p:spPr>
                    <a:xfrm>
                      <a:off x="7937731" y="3951685"/>
                      <a:ext cx="600421"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7A4D50E7-397D-8558-4265-93D5A7A4016D}"/>
                        </a:ext>
                      </a:extLst>
                    </p:cNvPr>
                    <p:cNvSpPr txBox="1">
                      <a:spLocks noRot="1" noChangeAspect="1" noMove="1" noResize="1" noEditPoints="1" noAdjustHandles="1" noChangeArrowheads="1" noChangeShapeType="1" noTextEdit="1"/>
                    </p:cNvSpPr>
                    <p:nvPr/>
                  </p:nvSpPr>
                  <p:spPr>
                    <a:xfrm>
                      <a:off x="7937731" y="3951685"/>
                      <a:ext cx="600421" cy="55436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08CB02D-5B2C-50C4-A231-1A92E32C22DB}"/>
                      </a:ext>
                    </a:extLst>
                  </p:cNvPr>
                  <p:cNvSpPr txBox="1"/>
                  <p:nvPr/>
                </p:nvSpPr>
                <p:spPr>
                  <a:xfrm>
                    <a:off x="4529957" y="5680957"/>
                    <a:ext cx="559769"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5" name="TextBox 104">
                    <a:extLst>
                      <a:ext uri="{FF2B5EF4-FFF2-40B4-BE49-F238E27FC236}">
                        <a16:creationId xmlns:a16="http://schemas.microsoft.com/office/drawing/2014/main" id="{A08CB02D-5B2C-50C4-A231-1A92E32C22DB}"/>
                      </a:ext>
                    </a:extLst>
                  </p:cNvPr>
                  <p:cNvSpPr txBox="1">
                    <a:spLocks noRot="1" noChangeAspect="1" noMove="1" noResize="1" noEditPoints="1" noAdjustHandles="1" noChangeArrowheads="1" noChangeShapeType="1" noTextEdit="1"/>
                  </p:cNvSpPr>
                  <p:nvPr/>
                </p:nvSpPr>
                <p:spPr>
                  <a:xfrm>
                    <a:off x="4529957" y="5680957"/>
                    <a:ext cx="559769" cy="553998"/>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9A5AB2-474C-F621-E0D3-010D06F92AAF}"/>
                    </a:ext>
                  </a:extLst>
                </p:cNvPr>
                <p:cNvSpPr txBox="1"/>
                <p:nvPr/>
              </p:nvSpPr>
              <p:spPr>
                <a:xfrm>
                  <a:off x="1039519" y="808085"/>
                  <a:ext cx="638956"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7F9A5AB2-474C-F621-E0D3-010D06F92AAF}"/>
                    </a:ext>
                  </a:extLst>
                </p:cNvPr>
                <p:cNvSpPr txBox="1">
                  <a:spLocks noRot="1" noChangeAspect="1" noMove="1" noResize="1" noEditPoints="1" noAdjustHandles="1" noChangeArrowheads="1" noChangeShapeType="1" noTextEdit="1"/>
                </p:cNvSpPr>
                <p:nvPr/>
              </p:nvSpPr>
              <p:spPr>
                <a:xfrm>
                  <a:off x="1039519" y="808085"/>
                  <a:ext cx="638956"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F6FCFED-82B0-271F-0B39-8AAFD6FD6673}"/>
                    </a:ext>
                  </a:extLst>
                </p:cNvPr>
                <p:cNvSpPr txBox="1"/>
                <p:nvPr/>
              </p:nvSpPr>
              <p:spPr>
                <a:xfrm>
                  <a:off x="1678475" y="808085"/>
                  <a:ext cx="647870"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AF6FCFED-82B0-271F-0B39-8AAFD6FD6673}"/>
                    </a:ext>
                  </a:extLst>
                </p:cNvPr>
                <p:cNvSpPr txBox="1">
                  <a:spLocks noRot="1" noChangeAspect="1" noMove="1" noResize="1" noEditPoints="1" noAdjustHandles="1" noChangeArrowheads="1" noChangeShapeType="1" noTextEdit="1"/>
                </p:cNvSpPr>
                <p:nvPr/>
              </p:nvSpPr>
              <p:spPr>
                <a:xfrm>
                  <a:off x="1678475" y="808085"/>
                  <a:ext cx="647870" cy="5539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0F82F8-850E-E979-938A-0CF8085F10AF}"/>
                    </a:ext>
                  </a:extLst>
                </p:cNvPr>
                <p:cNvSpPr txBox="1"/>
                <p:nvPr/>
              </p:nvSpPr>
              <p:spPr>
                <a:xfrm>
                  <a:off x="3972505" y="808085"/>
                  <a:ext cx="753668"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AA0F82F8-850E-E979-938A-0CF8085F10AF}"/>
                    </a:ext>
                  </a:extLst>
                </p:cNvPr>
                <p:cNvSpPr txBox="1">
                  <a:spLocks noRot="1" noChangeAspect="1" noMove="1" noResize="1" noEditPoints="1" noAdjustHandles="1" noChangeArrowheads="1" noChangeShapeType="1" noTextEdit="1"/>
                </p:cNvSpPr>
                <p:nvPr/>
              </p:nvSpPr>
              <p:spPr>
                <a:xfrm>
                  <a:off x="3972505" y="808085"/>
                  <a:ext cx="753668" cy="553998"/>
                </a:xfrm>
                <a:prstGeom prst="rect">
                  <a:avLst/>
                </a:prstGeom>
                <a:blipFill>
                  <a:blip r:embed="rId8"/>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9C7BD0E-D2B8-4398-3ABF-552D9336A6D3}"/>
              </a:ext>
            </a:extLst>
          </p:cNvPr>
          <p:cNvGrpSpPr/>
          <p:nvPr/>
        </p:nvGrpSpPr>
        <p:grpSpPr>
          <a:xfrm>
            <a:off x="1408177" y="3844478"/>
            <a:ext cx="2846343" cy="2196839"/>
            <a:chOff x="1408177" y="3641278"/>
            <a:chExt cx="2846343" cy="2196839"/>
          </a:xfrm>
        </p:grpSpPr>
        <p:grpSp>
          <p:nvGrpSpPr>
            <p:cNvPr id="107" name="Group 106">
              <a:extLst>
                <a:ext uri="{FF2B5EF4-FFF2-40B4-BE49-F238E27FC236}">
                  <a16:creationId xmlns:a16="http://schemas.microsoft.com/office/drawing/2014/main" id="{0480137A-A7F5-D1CF-B8A2-0E4C7037E398}"/>
                </a:ext>
              </a:extLst>
            </p:cNvPr>
            <p:cNvGrpSpPr/>
            <p:nvPr/>
          </p:nvGrpSpPr>
          <p:grpSpPr>
            <a:xfrm>
              <a:off x="1408177" y="4378585"/>
              <a:ext cx="2564328" cy="1459532"/>
              <a:chOff x="2784861" y="5323070"/>
              <a:chExt cx="2564328" cy="1459532"/>
            </a:xfrm>
          </p:grpSpPr>
          <p:grpSp>
            <p:nvGrpSpPr>
              <p:cNvPr id="108" name="Group 107">
                <a:extLst>
                  <a:ext uri="{FF2B5EF4-FFF2-40B4-BE49-F238E27FC236}">
                    <a16:creationId xmlns:a16="http://schemas.microsoft.com/office/drawing/2014/main" id="{31FFB102-CEAA-E595-6B6E-412B32F4503C}"/>
                  </a:ext>
                </a:extLst>
              </p:cNvPr>
              <p:cNvGrpSpPr/>
              <p:nvPr/>
            </p:nvGrpSpPr>
            <p:grpSpPr>
              <a:xfrm>
                <a:off x="2784861" y="5323070"/>
                <a:ext cx="2564328" cy="1459532"/>
                <a:chOff x="4995304" y="3300730"/>
                <a:chExt cx="2564328" cy="1752600"/>
              </a:xfrm>
            </p:grpSpPr>
            <p:grpSp>
              <p:nvGrpSpPr>
                <p:cNvPr id="110" name="Group 109">
                  <a:extLst>
                    <a:ext uri="{FF2B5EF4-FFF2-40B4-BE49-F238E27FC236}">
                      <a16:creationId xmlns:a16="http://schemas.microsoft.com/office/drawing/2014/main" id="{07C64F6B-AA36-8201-DD7A-A54E0CDFF97D}"/>
                    </a:ext>
                  </a:extLst>
                </p:cNvPr>
                <p:cNvGrpSpPr/>
                <p:nvPr/>
              </p:nvGrpSpPr>
              <p:grpSpPr>
                <a:xfrm>
                  <a:off x="5365574" y="3300730"/>
                  <a:ext cx="1968500" cy="1752600"/>
                  <a:chOff x="5365574" y="3322320"/>
                  <a:chExt cx="1968500" cy="1752600"/>
                </a:xfrm>
              </p:grpSpPr>
              <p:cxnSp>
                <p:nvCxnSpPr>
                  <p:cNvPr id="114" name="Straight Connector 113">
                    <a:extLst>
                      <a:ext uri="{FF2B5EF4-FFF2-40B4-BE49-F238E27FC236}">
                        <a16:creationId xmlns:a16="http://schemas.microsoft.com/office/drawing/2014/main" id="{389777A3-047A-17C3-6688-A2B8A1A44C5A}"/>
                      </a:ext>
                    </a:extLst>
                  </p:cNvPr>
                  <p:cNvCxnSpPr>
                    <a:cxnSpLocks/>
                  </p:cNvCxnSpPr>
                  <p:nvPr/>
                </p:nvCxnSpPr>
                <p:spPr>
                  <a:xfrm rot="5400000">
                    <a:off x="448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25E15A2-882B-D860-8CBC-DB2252593B06}"/>
                      </a:ext>
                    </a:extLst>
                  </p:cNvPr>
                  <p:cNvCxnSpPr>
                    <a:cxnSpLocks/>
                  </p:cNvCxnSpPr>
                  <p:nvPr/>
                </p:nvCxnSpPr>
                <p:spPr>
                  <a:xfrm rot="5400000">
                    <a:off x="5130800"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11DF2CD-3EC9-DA55-5BC7-0C56C58D5EB9}"/>
                      </a:ext>
                    </a:extLst>
                  </p:cNvPr>
                  <p:cNvCxnSpPr>
                    <a:cxnSpLocks/>
                  </p:cNvCxnSpPr>
                  <p:nvPr/>
                </p:nvCxnSpPr>
                <p:spPr>
                  <a:xfrm rot="5400000">
                    <a:off x="64577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6CECBF0C-5DB9-41EF-2252-4C8554C0C158}"/>
                        </a:ext>
                      </a:extLst>
                    </p:cNvPr>
                    <p:cNvSpPr txBox="1"/>
                    <p:nvPr/>
                  </p:nvSpPr>
                  <p:spPr>
                    <a:xfrm>
                      <a:off x="5648644" y="3951685"/>
                      <a:ext cx="547714"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1" name="TextBox 110">
                      <a:extLst>
                        <a:ext uri="{FF2B5EF4-FFF2-40B4-BE49-F238E27FC236}">
                          <a16:creationId xmlns:a16="http://schemas.microsoft.com/office/drawing/2014/main" id="{6CECBF0C-5DB9-41EF-2252-4C8554C0C158}"/>
                        </a:ext>
                      </a:extLst>
                    </p:cNvPr>
                    <p:cNvSpPr txBox="1">
                      <a:spLocks noRot="1" noChangeAspect="1" noMove="1" noResize="1" noEditPoints="1" noAdjustHandles="1" noChangeArrowheads="1" noChangeShapeType="1" noTextEdit="1"/>
                    </p:cNvSpPr>
                    <p:nvPr/>
                  </p:nvSpPr>
                  <p:spPr>
                    <a:xfrm>
                      <a:off x="5648644" y="3951685"/>
                      <a:ext cx="547714" cy="554365"/>
                    </a:xfrm>
                    <a:prstGeom prst="rect">
                      <a:avLst/>
                    </a:prstGeom>
                    <a:blipFill>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163B2B0-A381-7003-FF6A-B1FA71FE7927}"/>
                        </a:ext>
                      </a:extLst>
                    </p:cNvPr>
                    <p:cNvSpPr txBox="1"/>
                    <p:nvPr/>
                  </p:nvSpPr>
                  <p:spPr>
                    <a:xfrm>
                      <a:off x="4995304" y="3951685"/>
                      <a:ext cx="540597"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2" name="TextBox 111">
                      <a:extLst>
                        <a:ext uri="{FF2B5EF4-FFF2-40B4-BE49-F238E27FC236}">
                          <a16:creationId xmlns:a16="http://schemas.microsoft.com/office/drawing/2014/main" id="{D163B2B0-A381-7003-FF6A-B1FA71FE7927}"/>
                        </a:ext>
                      </a:extLst>
                    </p:cNvPr>
                    <p:cNvSpPr txBox="1">
                      <a:spLocks noRot="1" noChangeAspect="1" noMove="1" noResize="1" noEditPoints="1" noAdjustHandles="1" noChangeArrowheads="1" noChangeShapeType="1" noTextEdit="1"/>
                    </p:cNvSpPr>
                    <p:nvPr/>
                  </p:nvSpPr>
                  <p:spPr>
                    <a:xfrm>
                      <a:off x="4995304" y="3951685"/>
                      <a:ext cx="540597" cy="554365"/>
                    </a:xfrm>
                    <a:prstGeom prst="rect">
                      <a:avLst/>
                    </a:prstGeom>
                    <a:blipFill>
                      <a:blip r:embed="rId1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4C5738B-6E33-B460-3B56-E8E8BA204258}"/>
                        </a:ext>
                      </a:extLst>
                    </p:cNvPr>
                    <p:cNvSpPr txBox="1"/>
                    <p:nvPr/>
                  </p:nvSpPr>
                  <p:spPr>
                    <a:xfrm>
                      <a:off x="7023331" y="3951685"/>
                      <a:ext cx="536301"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3" name="TextBox 112">
                      <a:extLst>
                        <a:ext uri="{FF2B5EF4-FFF2-40B4-BE49-F238E27FC236}">
                          <a16:creationId xmlns:a16="http://schemas.microsoft.com/office/drawing/2014/main" id="{44C5738B-6E33-B460-3B56-E8E8BA204258}"/>
                        </a:ext>
                      </a:extLst>
                    </p:cNvPr>
                    <p:cNvSpPr txBox="1">
                      <a:spLocks noRot="1" noChangeAspect="1" noMove="1" noResize="1" noEditPoints="1" noAdjustHandles="1" noChangeArrowheads="1" noChangeShapeType="1" noTextEdit="1"/>
                    </p:cNvSpPr>
                    <p:nvPr/>
                  </p:nvSpPr>
                  <p:spPr>
                    <a:xfrm>
                      <a:off x="7023331" y="3951685"/>
                      <a:ext cx="536301" cy="554365"/>
                    </a:xfrm>
                    <a:prstGeom prst="rect">
                      <a:avLst/>
                    </a:prstGeom>
                    <a:blipFill>
                      <a:blip r:embed="rId1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9589808D-FDDA-7AD8-B133-8AF0D874479F}"/>
                      </a:ext>
                    </a:extLst>
                  </p:cNvPr>
                  <p:cNvSpPr txBox="1"/>
                  <p:nvPr/>
                </p:nvSpPr>
                <p:spPr>
                  <a:xfrm>
                    <a:off x="4136257" y="5680957"/>
                    <a:ext cx="559769"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9" name="TextBox 108">
                    <a:extLst>
                      <a:ext uri="{FF2B5EF4-FFF2-40B4-BE49-F238E27FC236}">
                        <a16:creationId xmlns:a16="http://schemas.microsoft.com/office/drawing/2014/main" id="{9589808D-FDDA-7AD8-B133-8AF0D874479F}"/>
                      </a:ext>
                    </a:extLst>
                  </p:cNvPr>
                  <p:cNvSpPr txBox="1">
                    <a:spLocks noRot="1" noChangeAspect="1" noMove="1" noResize="1" noEditPoints="1" noAdjustHandles="1" noChangeArrowheads="1" noChangeShapeType="1" noTextEdit="1"/>
                  </p:cNvSpPr>
                  <p:nvPr/>
                </p:nvSpPr>
                <p:spPr>
                  <a:xfrm>
                    <a:off x="4136257" y="5680957"/>
                    <a:ext cx="559769" cy="553998"/>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1DC309-3451-7EE2-5764-D4D9AF85CF7D}"/>
                    </a:ext>
                  </a:extLst>
                </p:cNvPr>
                <p:cNvSpPr txBox="1"/>
                <p:nvPr/>
              </p:nvSpPr>
              <p:spPr>
                <a:xfrm>
                  <a:off x="1465830" y="3641278"/>
                  <a:ext cx="775212"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7F1DC309-3451-7EE2-5764-D4D9AF85CF7D}"/>
                    </a:ext>
                  </a:extLst>
                </p:cNvPr>
                <p:cNvSpPr txBox="1">
                  <a:spLocks noRot="1" noChangeAspect="1" noMove="1" noResize="1" noEditPoints="1" noAdjustHandles="1" noChangeArrowheads="1" noChangeShapeType="1" noTextEdit="1"/>
                </p:cNvSpPr>
                <p:nvPr/>
              </p:nvSpPr>
              <p:spPr>
                <a:xfrm>
                  <a:off x="1465830" y="3641278"/>
                  <a:ext cx="775212"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8352A6E-3B09-8425-D55A-A9B3A57A2953}"/>
                    </a:ext>
                  </a:extLst>
                </p:cNvPr>
                <p:cNvSpPr txBox="1"/>
                <p:nvPr/>
              </p:nvSpPr>
              <p:spPr>
                <a:xfrm>
                  <a:off x="2112406" y="3641278"/>
                  <a:ext cx="784125"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E8352A6E-3B09-8425-D55A-A9B3A57A2953}"/>
                    </a:ext>
                  </a:extLst>
                </p:cNvPr>
                <p:cNvSpPr txBox="1">
                  <a:spLocks noRot="1" noChangeAspect="1" noMove="1" noResize="1" noEditPoints="1" noAdjustHandles="1" noChangeArrowheads="1" noChangeShapeType="1" noTextEdit="1"/>
                </p:cNvSpPr>
                <p:nvPr/>
              </p:nvSpPr>
              <p:spPr>
                <a:xfrm>
                  <a:off x="2112406" y="3641278"/>
                  <a:ext cx="784125" cy="55399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7AD256-AD05-F5C0-AFBF-684E51F50AF4}"/>
                    </a:ext>
                  </a:extLst>
                </p:cNvPr>
                <p:cNvSpPr txBox="1"/>
                <p:nvPr/>
              </p:nvSpPr>
              <p:spPr>
                <a:xfrm>
                  <a:off x="3444747" y="3641278"/>
                  <a:ext cx="809773"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247AD256-AD05-F5C0-AFBF-684E51F50AF4}"/>
                    </a:ext>
                  </a:extLst>
                </p:cNvPr>
                <p:cNvSpPr txBox="1">
                  <a:spLocks noRot="1" noChangeAspect="1" noMove="1" noResize="1" noEditPoints="1" noAdjustHandles="1" noChangeArrowheads="1" noChangeShapeType="1" noTextEdit="1"/>
                </p:cNvSpPr>
                <p:nvPr/>
              </p:nvSpPr>
              <p:spPr>
                <a:xfrm>
                  <a:off x="3444747" y="3641278"/>
                  <a:ext cx="809773" cy="553998"/>
                </a:xfrm>
                <a:prstGeom prst="rect">
                  <a:avLst/>
                </a:prstGeom>
                <a:blipFill>
                  <a:blip r:embed="rId15"/>
                  <a:stretch>
                    <a:fillRect/>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4012C9F0-5F78-A6AF-6AF8-C041D775A426}"/>
              </a:ext>
            </a:extLst>
          </p:cNvPr>
          <p:cNvGrpSpPr/>
          <p:nvPr/>
        </p:nvGrpSpPr>
        <p:grpSpPr>
          <a:xfrm>
            <a:off x="5534659" y="1383861"/>
            <a:ext cx="5952014" cy="1410598"/>
            <a:chOff x="5534659" y="1383861"/>
            <a:chExt cx="5952014" cy="1410598"/>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FF14584-6165-C670-15F9-C1DA75F9FE32}"/>
                    </a:ext>
                  </a:extLst>
                </p:cNvPr>
                <p:cNvSpPr txBox="1"/>
                <p:nvPr/>
              </p:nvSpPr>
              <p:spPr>
                <a:xfrm>
                  <a:off x="5534659" y="1383861"/>
                  <a:ext cx="595201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sub>
                      </m:sSub>
                    </m:oMath>
                  </a14:m>
                  <a:r>
                    <a:rPr kumimoji="0" lang="en-US" sz="20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 and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sub>
                      </m:sSub>
                    </m:oMath>
                  </a14:m>
                  <a:r>
                    <a:rPr kumimoji="0" lang="en-US" sz="20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 are PSD (positive semi-definite) matrices</a:t>
                  </a:r>
                </a:p>
              </p:txBody>
            </p:sp>
          </mc:Choice>
          <mc:Fallback xmlns="">
            <p:sp>
              <p:nvSpPr>
                <p:cNvPr id="31" name="TextBox 30">
                  <a:extLst>
                    <a:ext uri="{FF2B5EF4-FFF2-40B4-BE49-F238E27FC236}">
                      <a16:creationId xmlns:a16="http://schemas.microsoft.com/office/drawing/2014/main" id="{AFF14584-6165-C670-15F9-C1DA75F9FE32}"/>
                    </a:ext>
                  </a:extLst>
                </p:cNvPr>
                <p:cNvSpPr txBox="1">
                  <a:spLocks noRot="1" noChangeAspect="1" noMove="1" noResize="1" noEditPoints="1" noAdjustHandles="1" noChangeArrowheads="1" noChangeShapeType="1" noTextEdit="1"/>
                </p:cNvSpPr>
                <p:nvPr/>
              </p:nvSpPr>
              <p:spPr>
                <a:xfrm>
                  <a:off x="5534659" y="1383861"/>
                  <a:ext cx="5952014" cy="400110"/>
                </a:xfrm>
                <a:prstGeom prst="rect">
                  <a:avLst/>
                </a:prstGeom>
                <a:blipFill>
                  <a:blip r:embed="rId16"/>
                  <a:stretch>
                    <a:fillRect t="-9091" r="-615" b="-24242"/>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8586CE55-47FA-E9D7-9506-ABFAB20E6A56}"/>
                </a:ext>
              </a:extLst>
            </p:cNvPr>
            <p:cNvSpPr txBox="1"/>
            <p:nvPr/>
          </p:nvSpPr>
          <p:spPr>
            <a:xfrm>
              <a:off x="5534660" y="2086573"/>
              <a:ext cx="595201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Eigenvalues corresponding to each eigenvector is nonnegative</a:t>
              </a:r>
            </a:p>
          </p:txBody>
        </p:sp>
      </p:grpSp>
      <p:grpSp>
        <p:nvGrpSpPr>
          <p:cNvPr id="5" name="Group 4">
            <a:extLst>
              <a:ext uri="{FF2B5EF4-FFF2-40B4-BE49-F238E27FC236}">
                <a16:creationId xmlns:a16="http://schemas.microsoft.com/office/drawing/2014/main" id="{35C1F045-135B-2459-A01E-EF562F30D98D}"/>
              </a:ext>
            </a:extLst>
          </p:cNvPr>
          <p:cNvGrpSpPr/>
          <p:nvPr/>
        </p:nvGrpSpPr>
        <p:grpSpPr>
          <a:xfrm>
            <a:off x="5534658" y="3985438"/>
            <a:ext cx="6195608" cy="2180754"/>
            <a:chOff x="5534658" y="3985438"/>
            <a:chExt cx="6195608" cy="2180754"/>
          </a:xfrm>
        </p:grpSpPr>
        <p:sp>
          <p:nvSpPr>
            <p:cNvPr id="34" name="TextBox 33">
              <a:extLst>
                <a:ext uri="{FF2B5EF4-FFF2-40B4-BE49-F238E27FC236}">
                  <a16:creationId xmlns:a16="http://schemas.microsoft.com/office/drawing/2014/main" id="{03CE0B84-923F-BA53-9813-39F9564CB35C}"/>
                </a:ext>
              </a:extLst>
            </p:cNvPr>
            <p:cNvSpPr txBox="1"/>
            <p:nvPr/>
          </p:nvSpPr>
          <p:spPr>
            <a:xfrm>
              <a:off x="5534659" y="3985438"/>
              <a:ext cx="59520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After sorting eigenvalues in descending orders,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837D733-DC9C-3D30-6AC5-9FDB7AC3695C}"/>
                    </a:ext>
                  </a:extLst>
                </p:cNvPr>
                <p:cNvSpPr txBox="1"/>
                <p:nvPr/>
              </p:nvSpPr>
              <p:spPr>
                <a:xfrm>
                  <a:off x="5534659" y="4737261"/>
                  <a:ext cx="6195607"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sSub>
                          <m:sSubPr>
                            <m:ctrlP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sSub>
                          <m:sSubPr>
                            <m:ctrlP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b>
                        </m:s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&gt;0</m:t>
                        </m:r>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TextBox 34">
                  <a:extLst>
                    <a:ext uri="{FF2B5EF4-FFF2-40B4-BE49-F238E27FC236}">
                      <a16:creationId xmlns:a16="http://schemas.microsoft.com/office/drawing/2014/main" id="{3837D733-DC9C-3D30-6AC5-9FDB7AC3695C}"/>
                    </a:ext>
                  </a:extLst>
                </p:cNvPr>
                <p:cNvSpPr txBox="1">
                  <a:spLocks noRot="1" noChangeAspect="1" noMove="1" noResize="1" noEditPoints="1" noAdjustHandles="1" noChangeArrowheads="1" noChangeShapeType="1" noTextEdit="1"/>
                </p:cNvSpPr>
                <p:nvPr/>
              </p:nvSpPr>
              <p:spPr>
                <a:xfrm>
                  <a:off x="5534659" y="4737261"/>
                  <a:ext cx="6195607" cy="553998"/>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250070-A69F-DCDE-16E7-F4DB7E91C61D}"/>
                    </a:ext>
                  </a:extLst>
                </p:cNvPr>
                <p:cNvSpPr txBox="1"/>
                <p:nvPr/>
              </p:nvSpPr>
              <p:spPr>
                <a:xfrm>
                  <a:off x="5534658" y="5642972"/>
                  <a:ext cx="399796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&gt;</m:t>
                            </m:r>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b>
                            </m:sSub>
                          </m:e>
                        </m:d>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3E250070-A69F-DCDE-16E7-F4DB7E91C61D}"/>
                    </a:ext>
                  </a:extLst>
                </p:cNvPr>
                <p:cNvSpPr txBox="1">
                  <a:spLocks noRot="1" noChangeAspect="1" noMove="1" noResize="1" noEditPoints="1" noAdjustHandles="1" noChangeArrowheads="1" noChangeShapeType="1" noTextEdit="1"/>
                </p:cNvSpPr>
                <p:nvPr/>
              </p:nvSpPr>
              <p:spPr>
                <a:xfrm>
                  <a:off x="5534658" y="5642972"/>
                  <a:ext cx="3997962" cy="523220"/>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12566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F7AC44-F299-5BB3-C59A-F8CC7D2A44BA}"/>
              </a:ext>
            </a:extLst>
          </p:cNvPr>
          <p:cNvPicPr>
            <a:picLocks noChangeAspect="1"/>
          </p:cNvPicPr>
          <p:nvPr/>
        </p:nvPicPr>
        <p:blipFill>
          <a:blip r:embed="rId2"/>
          <a:stretch>
            <a:fillRect/>
          </a:stretch>
        </p:blipFill>
        <p:spPr>
          <a:xfrm>
            <a:off x="2023976" y="1616765"/>
            <a:ext cx="8144048" cy="4571478"/>
          </a:xfrm>
          <a:prstGeom prst="rect">
            <a:avLst/>
          </a:prstGeom>
        </p:spPr>
      </p:pic>
      <p:sp>
        <p:nvSpPr>
          <p:cNvPr id="8" name="TextBox 7">
            <a:extLst>
              <a:ext uri="{FF2B5EF4-FFF2-40B4-BE49-F238E27FC236}">
                <a16:creationId xmlns:a16="http://schemas.microsoft.com/office/drawing/2014/main" id="{80D12753-1866-D026-419C-1ED895188209}"/>
              </a:ext>
            </a:extLst>
          </p:cNvPr>
          <p:cNvSpPr txBox="1"/>
          <p:nvPr/>
        </p:nvSpPr>
        <p:spPr>
          <a:xfrm>
            <a:off x="2882348" y="6283006"/>
            <a:ext cx="6427305"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Singular Value Decomposition (SVD) applications; </a:t>
            </a:r>
            <a:r>
              <a:rPr kumimoji="0" lang="en-US" sz="1400" b="0" i="0" u="none" strike="noStrike" kern="1200" cap="none" spc="0" normalizeH="0" baseline="0" noProof="0" dirty="0" err="1">
                <a:ln>
                  <a:noFill/>
                </a:ln>
                <a:solidFill>
                  <a:prstClr val="black"/>
                </a:solidFill>
                <a:effectLst/>
                <a:uLnTx/>
                <a:uFillTx/>
                <a:latin typeface="Calibri Light" panose="020F0302020204030204"/>
                <a:ea typeface="+mn-ea"/>
                <a:cs typeface="+mn-cs"/>
              </a:rPr>
              <a:t>pillowlab</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2021</a:t>
            </a:r>
          </a:p>
        </p:txBody>
      </p:sp>
      <p:sp>
        <p:nvSpPr>
          <p:cNvPr id="2" name="TextBox 1">
            <a:extLst>
              <a:ext uri="{FF2B5EF4-FFF2-40B4-BE49-F238E27FC236}">
                <a16:creationId xmlns:a16="http://schemas.microsoft.com/office/drawing/2014/main" id="{AA4E1A90-7C4F-0CF5-87A5-E8A9650204FC}"/>
              </a:ext>
            </a:extLst>
          </p:cNvPr>
          <p:cNvSpPr txBox="1"/>
          <p:nvPr/>
        </p:nvSpPr>
        <p:spPr>
          <a:xfrm>
            <a:off x="555414" y="387275"/>
            <a:ext cx="11081173"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Singular Value Decomposition</a:t>
            </a:r>
          </a:p>
        </p:txBody>
      </p:sp>
      <p:sp>
        <p:nvSpPr>
          <p:cNvPr id="5" name="TextBox 4">
            <a:extLst>
              <a:ext uri="{FF2B5EF4-FFF2-40B4-BE49-F238E27FC236}">
                <a16:creationId xmlns:a16="http://schemas.microsoft.com/office/drawing/2014/main" id="{79B58938-90D7-9894-2BF6-332F8644EDA3}"/>
              </a:ext>
            </a:extLst>
          </p:cNvPr>
          <p:cNvSpPr txBox="1"/>
          <p:nvPr/>
        </p:nvSpPr>
        <p:spPr>
          <a:xfrm>
            <a:off x="1978660" y="1214225"/>
            <a:ext cx="82346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No restriction on Symmetry, Dimension, Rank</a:t>
            </a:r>
          </a:p>
        </p:txBody>
      </p:sp>
    </p:spTree>
    <p:extLst>
      <p:ext uri="{BB962C8B-B14F-4D97-AF65-F5344CB8AC3E}">
        <p14:creationId xmlns:p14="http://schemas.microsoft.com/office/powerpoint/2010/main" val="88186213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1852F5-3579-72A7-9DC6-B70C8A0ED1BB}"/>
              </a:ext>
            </a:extLst>
          </p:cNvPr>
          <p:cNvGrpSpPr/>
          <p:nvPr/>
        </p:nvGrpSpPr>
        <p:grpSpPr>
          <a:xfrm>
            <a:off x="2945130" y="795757"/>
            <a:ext cx="6301740" cy="5266487"/>
            <a:chOff x="2682240" y="870017"/>
            <a:chExt cx="6301740" cy="5266487"/>
          </a:xfrm>
        </p:grpSpPr>
        <p:grpSp>
          <p:nvGrpSpPr>
            <p:cNvPr id="23" name="Group 22">
              <a:extLst>
                <a:ext uri="{FF2B5EF4-FFF2-40B4-BE49-F238E27FC236}">
                  <a16:creationId xmlns:a16="http://schemas.microsoft.com/office/drawing/2014/main" id="{E26270EF-4038-D88D-74C5-95B37EEEFEC2}"/>
                </a:ext>
              </a:extLst>
            </p:cNvPr>
            <p:cNvGrpSpPr/>
            <p:nvPr/>
          </p:nvGrpSpPr>
          <p:grpSpPr>
            <a:xfrm>
              <a:off x="3192780" y="2191080"/>
              <a:ext cx="5280660" cy="837793"/>
              <a:chOff x="3032760" y="1057394"/>
              <a:chExt cx="5280660" cy="837793"/>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C919784-D30F-721A-D18A-741AB0D25C68}"/>
                      </a:ext>
                    </a:extLst>
                  </p:cNvPr>
                  <p:cNvSpPr txBox="1"/>
                  <p:nvPr/>
                </p:nvSpPr>
                <p:spPr>
                  <a:xfrm>
                    <a:off x="3032760" y="1057394"/>
                    <a:ext cx="975360" cy="8377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sSub>
                                <m:sSubPr>
                                  <m:ctrlP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rad>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AC919784-D30F-721A-D18A-741AB0D25C68}"/>
                      </a:ext>
                    </a:extLst>
                  </p:cNvPr>
                  <p:cNvSpPr txBox="1">
                    <a:spLocks noRot="1" noChangeAspect="1" noMove="1" noResize="1" noEditPoints="1" noAdjustHandles="1" noChangeArrowheads="1" noChangeShapeType="1" noTextEdit="1"/>
                  </p:cNvSpPr>
                  <p:nvPr/>
                </p:nvSpPr>
                <p:spPr>
                  <a:xfrm>
                    <a:off x="3032760" y="1057394"/>
                    <a:ext cx="975360" cy="83779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D9FF8F-1D49-7780-3713-721E5E03F490}"/>
                      </a:ext>
                    </a:extLst>
                  </p:cNvPr>
                  <p:cNvSpPr txBox="1"/>
                  <p:nvPr/>
                </p:nvSpPr>
                <p:spPr>
                  <a:xfrm>
                    <a:off x="4602480" y="1057394"/>
                    <a:ext cx="975360" cy="8377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sSub>
                                <m:sSubPr>
                                  <m:ctrlP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rad>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28D9FF8F-1D49-7780-3713-721E5E03F490}"/>
                      </a:ext>
                    </a:extLst>
                  </p:cNvPr>
                  <p:cNvSpPr txBox="1">
                    <a:spLocks noRot="1" noChangeAspect="1" noMove="1" noResize="1" noEditPoints="1" noAdjustHandles="1" noChangeArrowheads="1" noChangeShapeType="1" noTextEdit="1"/>
                  </p:cNvSpPr>
                  <p:nvPr/>
                </p:nvSpPr>
                <p:spPr>
                  <a:xfrm>
                    <a:off x="4602480" y="1057394"/>
                    <a:ext cx="975360" cy="8377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787DB1-3AF4-8F5F-FCE2-2D6F146B0827}"/>
                      </a:ext>
                    </a:extLst>
                  </p:cNvPr>
                  <p:cNvSpPr txBox="1"/>
                  <p:nvPr/>
                </p:nvSpPr>
                <p:spPr>
                  <a:xfrm>
                    <a:off x="7338060" y="1057394"/>
                    <a:ext cx="975360" cy="8377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sSub>
                                <m:sSubPr>
                                  <m:ctrlP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b>
                              </m:sSub>
                            </m:e>
                          </m:rad>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4B787DB1-3AF4-8F5F-FCE2-2D6F146B0827}"/>
                      </a:ext>
                    </a:extLst>
                  </p:cNvPr>
                  <p:cNvSpPr txBox="1">
                    <a:spLocks noRot="1" noChangeAspect="1" noMove="1" noResize="1" noEditPoints="1" noAdjustHandles="1" noChangeArrowheads="1" noChangeShapeType="1" noTextEdit="1"/>
                  </p:cNvSpPr>
                  <p:nvPr/>
                </p:nvSpPr>
                <p:spPr>
                  <a:xfrm>
                    <a:off x="7338060" y="1057394"/>
                    <a:ext cx="975360" cy="837793"/>
                  </a:xfrm>
                  <a:prstGeom prst="rect">
                    <a:avLst/>
                  </a:prstGeom>
                  <a:blipFill>
                    <a:blip r:embed="rId4"/>
                    <a:stretch>
                      <a:fillRect r="-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F222F9-A1B1-1ECC-95BB-1D2D58754B7F}"/>
                      </a:ext>
                    </a:extLst>
                  </p:cNvPr>
                  <p:cNvSpPr txBox="1"/>
                  <p:nvPr/>
                </p:nvSpPr>
                <p:spPr>
                  <a:xfrm>
                    <a:off x="5970270" y="1057394"/>
                    <a:ext cx="9753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1EF222F9-A1B1-1ECC-95BB-1D2D58754B7F}"/>
                      </a:ext>
                    </a:extLst>
                  </p:cNvPr>
                  <p:cNvSpPr txBox="1">
                    <a:spLocks noRot="1" noChangeAspect="1" noMove="1" noResize="1" noEditPoints="1" noAdjustHandles="1" noChangeArrowheads="1" noChangeShapeType="1" noTextEdit="1"/>
                  </p:cNvSpPr>
                  <p:nvPr/>
                </p:nvSpPr>
                <p:spPr>
                  <a:xfrm>
                    <a:off x="5970270" y="1057394"/>
                    <a:ext cx="975360" cy="707886"/>
                  </a:xfrm>
                  <a:prstGeom prst="rect">
                    <a:avLst/>
                  </a:prstGeom>
                  <a:blipFill>
                    <a:blip r:embed="rId5"/>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38240F64-FD99-DA39-6D9C-057FE5AB5F9F}"/>
                </a:ext>
              </a:extLst>
            </p:cNvPr>
            <p:cNvGrpSpPr/>
            <p:nvPr/>
          </p:nvGrpSpPr>
          <p:grpSpPr>
            <a:xfrm>
              <a:off x="3192780" y="3905580"/>
              <a:ext cx="5280660" cy="707886"/>
              <a:chOff x="3032760" y="2771894"/>
              <a:chExt cx="5280660" cy="70788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EC6F5A-4DF7-EF66-FA51-CA3B2239FA05}"/>
                      </a:ext>
                    </a:extLst>
                  </p:cNvPr>
                  <p:cNvSpPr txBox="1"/>
                  <p:nvPr/>
                </p:nvSpPr>
                <p:spPr>
                  <a:xfrm>
                    <a:off x="3032760" y="2771894"/>
                    <a:ext cx="9753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90EC6F5A-4DF7-EF66-FA51-CA3B2239FA05}"/>
                      </a:ext>
                    </a:extLst>
                  </p:cNvPr>
                  <p:cNvSpPr txBox="1">
                    <a:spLocks noRot="1" noChangeAspect="1" noMove="1" noResize="1" noEditPoints="1" noAdjustHandles="1" noChangeArrowheads="1" noChangeShapeType="1" noTextEdit="1"/>
                  </p:cNvSpPr>
                  <p:nvPr/>
                </p:nvSpPr>
                <p:spPr>
                  <a:xfrm>
                    <a:off x="3032760" y="2771894"/>
                    <a:ext cx="975360" cy="7078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756C9D-98AE-EE47-9C71-281D7B1C92CA}"/>
                      </a:ext>
                    </a:extLst>
                  </p:cNvPr>
                  <p:cNvSpPr txBox="1"/>
                  <p:nvPr/>
                </p:nvSpPr>
                <p:spPr>
                  <a:xfrm>
                    <a:off x="4602480" y="2771894"/>
                    <a:ext cx="9753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9D756C9D-98AE-EE47-9C71-281D7B1C92CA}"/>
                      </a:ext>
                    </a:extLst>
                  </p:cNvPr>
                  <p:cNvSpPr txBox="1">
                    <a:spLocks noRot="1" noChangeAspect="1" noMove="1" noResize="1" noEditPoints="1" noAdjustHandles="1" noChangeArrowheads="1" noChangeShapeType="1" noTextEdit="1"/>
                  </p:cNvSpPr>
                  <p:nvPr/>
                </p:nvSpPr>
                <p:spPr>
                  <a:xfrm>
                    <a:off x="4602480" y="2771894"/>
                    <a:ext cx="975360" cy="7078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5F4A00-B63F-CA0F-DE2C-989865130718}"/>
                      </a:ext>
                    </a:extLst>
                  </p:cNvPr>
                  <p:cNvSpPr txBox="1"/>
                  <p:nvPr/>
                </p:nvSpPr>
                <p:spPr>
                  <a:xfrm>
                    <a:off x="7338060" y="2771894"/>
                    <a:ext cx="9753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Sub>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505F4A00-B63F-CA0F-DE2C-989865130718}"/>
                      </a:ext>
                    </a:extLst>
                  </p:cNvPr>
                  <p:cNvSpPr txBox="1">
                    <a:spLocks noRot="1" noChangeAspect="1" noMove="1" noResize="1" noEditPoints="1" noAdjustHandles="1" noChangeArrowheads="1" noChangeShapeType="1" noTextEdit="1"/>
                  </p:cNvSpPr>
                  <p:nvPr/>
                </p:nvSpPr>
                <p:spPr>
                  <a:xfrm>
                    <a:off x="7338060" y="2771894"/>
                    <a:ext cx="975360"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5B425D-5412-2537-8AA9-339FF9666B58}"/>
                      </a:ext>
                    </a:extLst>
                  </p:cNvPr>
                  <p:cNvSpPr txBox="1"/>
                  <p:nvPr/>
                </p:nvSpPr>
                <p:spPr>
                  <a:xfrm>
                    <a:off x="5970270" y="2771894"/>
                    <a:ext cx="9753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045B425D-5412-2537-8AA9-339FF9666B58}"/>
                      </a:ext>
                    </a:extLst>
                  </p:cNvPr>
                  <p:cNvSpPr txBox="1">
                    <a:spLocks noRot="1" noChangeAspect="1" noMove="1" noResize="1" noEditPoints="1" noAdjustHandles="1" noChangeArrowheads="1" noChangeShapeType="1" noTextEdit="1"/>
                  </p:cNvSpPr>
                  <p:nvPr/>
                </p:nvSpPr>
                <p:spPr>
                  <a:xfrm>
                    <a:off x="5970270" y="2771894"/>
                    <a:ext cx="975360" cy="707886"/>
                  </a:xfrm>
                  <a:prstGeom prst="rect">
                    <a:avLst/>
                  </a:prstGeom>
                  <a:blipFill>
                    <a:blip r:embed="rId9"/>
                    <a:stretch>
                      <a:fillRect/>
                    </a:stretch>
                  </a:blipFill>
                </p:spPr>
                <p:txBody>
                  <a:bodyPr/>
                  <a:lstStyle/>
                  <a:p>
                    <a:r>
                      <a:rPr lang="en-US">
                        <a:noFill/>
                      </a:rPr>
                      <a:t> </a:t>
                    </a:r>
                  </a:p>
                </p:txBody>
              </p:sp>
            </mc:Fallback>
          </mc:AlternateContent>
        </p:grpSp>
        <p:sp>
          <p:nvSpPr>
            <p:cNvPr id="22" name="Rectangle 21">
              <a:extLst>
                <a:ext uri="{FF2B5EF4-FFF2-40B4-BE49-F238E27FC236}">
                  <a16:creationId xmlns:a16="http://schemas.microsoft.com/office/drawing/2014/main" id="{1B649BD7-EDB5-2108-0A6B-1D164327783D}"/>
                </a:ext>
              </a:extLst>
            </p:cNvPr>
            <p:cNvSpPr/>
            <p:nvPr/>
          </p:nvSpPr>
          <p:spPr>
            <a:xfrm>
              <a:off x="2682240" y="3786190"/>
              <a:ext cx="6301740" cy="94666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B1AFFFE-41EF-8956-080D-C11C38C5E06A}"/>
                </a:ext>
              </a:extLst>
            </p:cNvPr>
            <p:cNvSpPr txBox="1"/>
            <p:nvPr/>
          </p:nvSpPr>
          <p:spPr>
            <a:xfrm>
              <a:off x="2998744" y="5490173"/>
              <a:ext cx="56687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Singular values of matrix A</a:t>
              </a:r>
            </a:p>
          </p:txBody>
        </p:sp>
        <p:sp>
          <p:nvSpPr>
            <p:cNvPr id="2" name="TextBox 1">
              <a:extLst>
                <a:ext uri="{FF2B5EF4-FFF2-40B4-BE49-F238E27FC236}">
                  <a16:creationId xmlns:a16="http://schemas.microsoft.com/office/drawing/2014/main" id="{E21DE707-359D-18FC-25A8-0F792AA082C7}"/>
                </a:ext>
              </a:extLst>
            </p:cNvPr>
            <p:cNvSpPr txBox="1"/>
            <p:nvPr/>
          </p:nvSpPr>
          <p:spPr>
            <a:xfrm>
              <a:off x="3323961" y="870017"/>
              <a:ext cx="50182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Eigenvalues of matrix A</a:t>
              </a:r>
            </a:p>
          </p:txBody>
        </p:sp>
      </p:grpSp>
    </p:spTree>
    <p:extLst>
      <p:ext uri="{BB962C8B-B14F-4D97-AF65-F5344CB8AC3E}">
        <p14:creationId xmlns:p14="http://schemas.microsoft.com/office/powerpoint/2010/main" val="1608083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128C0A2-32D1-2644-0D3A-1BA84A17ED2B}"/>
                  </a:ext>
                </a:extLst>
              </p:cNvPr>
              <p:cNvSpPr txBox="1"/>
              <p:nvPr/>
            </p:nvSpPr>
            <p:spPr>
              <a:xfrm>
                <a:off x="4971109" y="674477"/>
                <a:ext cx="224978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𝑠𝑣𝑑</m:t>
                      </m:r>
                      <m:d>
                        <m:d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Sup>
                            <m:sSup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e>
                      </m:d>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B128C0A2-32D1-2644-0D3A-1BA84A17ED2B}"/>
                  </a:ext>
                </a:extLst>
              </p:cNvPr>
              <p:cNvSpPr txBox="1">
                <a:spLocks noRot="1" noChangeAspect="1" noMove="1" noResize="1" noEditPoints="1" noAdjustHandles="1" noChangeArrowheads="1" noChangeShapeType="1" noTextEdit="1"/>
              </p:cNvSpPr>
              <p:nvPr/>
            </p:nvSpPr>
            <p:spPr>
              <a:xfrm>
                <a:off x="4971109" y="674477"/>
                <a:ext cx="2249783"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1652E5F-F158-DC3E-E150-0E77826855F1}"/>
                  </a:ext>
                </a:extLst>
              </p:cNvPr>
              <p:cNvSpPr txBox="1"/>
              <p:nvPr/>
            </p:nvSpPr>
            <p:spPr>
              <a:xfrm>
                <a:off x="5061519" y="2007977"/>
                <a:ext cx="206896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𝑈</m:t>
                      </m:r>
                      <m:r>
                        <m:rPr>
                          <m:sty m:val="p"/>
                        </m:rPr>
                        <a:rPr kumimoji="0" lang="el-GR"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sSup>
                        <m:sSupPr>
                          <m:ctrlPr>
                            <a:rPr kumimoji="0" lang="el-GR"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D1652E5F-F158-DC3E-E150-0E77826855F1}"/>
                  </a:ext>
                </a:extLst>
              </p:cNvPr>
              <p:cNvSpPr txBox="1">
                <a:spLocks noRot="1" noChangeAspect="1" noMove="1" noResize="1" noEditPoints="1" noAdjustHandles="1" noChangeArrowheads="1" noChangeShapeType="1" noTextEdit="1"/>
              </p:cNvSpPr>
              <p:nvPr/>
            </p:nvSpPr>
            <p:spPr>
              <a:xfrm>
                <a:off x="5061519" y="2007977"/>
                <a:ext cx="2068963"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4577003-A198-F65A-0368-ECE35C0D1F3A}"/>
                  </a:ext>
                </a:extLst>
              </p:cNvPr>
              <p:cNvSpPr txBox="1"/>
              <p:nvPr/>
            </p:nvSpPr>
            <p:spPr>
              <a:xfrm>
                <a:off x="3876899" y="2983337"/>
                <a:ext cx="443820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Sup>
                        <m:sSup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𝑈</m:t>
                      </m:r>
                      <m:r>
                        <m:rPr>
                          <m:sty m:val="p"/>
                        </m:rPr>
                        <a:rPr kumimoji="0" lang="el-GR"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sSup>
                        <m:sSupPr>
                          <m:ctrlPr>
                            <a:rPr kumimoji="0" lang="el-GR"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r>
                        <m:rPr>
                          <m:sty m:val="p"/>
                        </m:rPr>
                        <a:rPr kumimoji="0" lang="el-GR"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sSup>
                        <m:sSupPr>
                          <m:ctrlPr>
                            <a:rPr kumimoji="0" lang="el-GR"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m:t>
                          </m:r>
                        </m:e>
                        <m:sup>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TextBox 24">
                <a:extLst>
                  <a:ext uri="{FF2B5EF4-FFF2-40B4-BE49-F238E27FC236}">
                    <a16:creationId xmlns:a16="http://schemas.microsoft.com/office/drawing/2014/main" id="{54577003-A198-F65A-0368-ECE35C0D1F3A}"/>
                  </a:ext>
                </a:extLst>
              </p:cNvPr>
              <p:cNvSpPr txBox="1">
                <a:spLocks noRot="1" noChangeAspect="1" noMove="1" noResize="1" noEditPoints="1" noAdjustHandles="1" noChangeArrowheads="1" noChangeShapeType="1" noTextEdit="1"/>
              </p:cNvSpPr>
              <p:nvPr/>
            </p:nvSpPr>
            <p:spPr>
              <a:xfrm>
                <a:off x="3876899" y="2983337"/>
                <a:ext cx="4438203"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D05C22F-AC90-2C00-0F1A-8D2B39486084}"/>
                  </a:ext>
                </a:extLst>
              </p:cNvPr>
              <p:cNvSpPr txBox="1"/>
              <p:nvPr/>
            </p:nvSpPr>
            <p:spPr>
              <a:xfrm>
                <a:off x="4451383" y="3958697"/>
                <a:ext cx="328923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Sup>
                        <m:sSup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𝑈</m:t>
                      </m:r>
                      <m:sSup>
                        <m:sSupPr>
                          <m:ctrlPr>
                            <a:rPr kumimoji="0" lang="el-GR"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l-GR"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sSup>
                        <m:sSupPr>
                          <m:ctrlPr>
                            <a:rPr kumimoji="0" lang="el-GR"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𝑈</m:t>
                          </m:r>
                        </m:e>
                        <m: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m:t>
                          </m:r>
                        </m:sup>
                      </m:s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9D05C22F-AC90-2C00-0F1A-8D2B39486084}"/>
                  </a:ext>
                </a:extLst>
              </p:cNvPr>
              <p:cNvSpPr txBox="1">
                <a:spLocks noRot="1" noChangeAspect="1" noMove="1" noResize="1" noEditPoints="1" noAdjustHandles="1" noChangeArrowheads="1" noChangeShapeType="1" noTextEdit="1"/>
              </p:cNvSpPr>
              <p:nvPr/>
            </p:nvSpPr>
            <p:spPr>
              <a:xfrm>
                <a:off x="4451383" y="3958697"/>
                <a:ext cx="328923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4AE1598-8816-B895-DB3B-5E62AA67EBAE}"/>
                  </a:ext>
                </a:extLst>
              </p:cNvPr>
              <p:cNvSpPr txBox="1"/>
              <p:nvPr/>
            </p:nvSpPr>
            <p:spPr>
              <a:xfrm>
                <a:off x="307236" y="5261824"/>
                <a:ext cx="1157752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𝑠𝑣𝑑</m:t>
                      </m:r>
                      <m:d>
                        <m:d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Sup>
                            <m:sSup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e>
                      </m:d>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𝑒𝑖𝑔</m:t>
                      </m:r>
                      <m:d>
                        <m:d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sSup>
                            <m:sSup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e>
                      </m:d>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𝑝𝑐𝑎</m:t>
                      </m:r>
                      <m:d>
                        <m:d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sSup>
                            <m:sSup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e>
                      </m:d>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𝑖𝑓</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𝑖𝑠</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𝑠𝑡𝑎𝑛𝑑𝑎𝑟𝑑𝑖𝑧𝑒𝑑</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7" name="TextBox 26">
                <a:extLst>
                  <a:ext uri="{FF2B5EF4-FFF2-40B4-BE49-F238E27FC236}">
                    <a16:creationId xmlns:a16="http://schemas.microsoft.com/office/drawing/2014/main" id="{C4AE1598-8816-B895-DB3B-5E62AA67EBAE}"/>
                  </a:ext>
                </a:extLst>
              </p:cNvPr>
              <p:cNvSpPr txBox="1">
                <a:spLocks noRot="1" noChangeAspect="1" noMove="1" noResize="1" noEditPoints="1" noAdjustHandles="1" noChangeArrowheads="1" noChangeShapeType="1" noTextEdit="1"/>
              </p:cNvSpPr>
              <p:nvPr/>
            </p:nvSpPr>
            <p:spPr>
              <a:xfrm>
                <a:off x="307236" y="5261824"/>
                <a:ext cx="11577528" cy="55399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4917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F81E8ED-9344-9E3A-1B5F-68F830BF8D2B}"/>
              </a:ext>
            </a:extLst>
          </p:cNvPr>
          <p:cNvSpPr txBox="1"/>
          <p:nvPr/>
        </p:nvSpPr>
        <p:spPr>
          <a:xfrm>
            <a:off x="772372" y="363466"/>
            <a:ext cx="10647257"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Thinking About Coordinate Systems</a:t>
            </a:r>
          </a:p>
        </p:txBody>
      </p:sp>
      <p:grpSp>
        <p:nvGrpSpPr>
          <p:cNvPr id="10" name="Group 9">
            <a:extLst>
              <a:ext uri="{FF2B5EF4-FFF2-40B4-BE49-F238E27FC236}">
                <a16:creationId xmlns:a16="http://schemas.microsoft.com/office/drawing/2014/main" id="{73292CD7-4F58-4566-8C1D-595709266159}"/>
              </a:ext>
            </a:extLst>
          </p:cNvPr>
          <p:cNvGrpSpPr/>
          <p:nvPr/>
        </p:nvGrpSpPr>
        <p:grpSpPr>
          <a:xfrm>
            <a:off x="1378029" y="1328899"/>
            <a:ext cx="9435942" cy="5299437"/>
            <a:chOff x="1378029" y="1328899"/>
            <a:chExt cx="9435942" cy="5299437"/>
          </a:xfrm>
        </p:grpSpPr>
        <p:pic>
          <p:nvPicPr>
            <p:cNvPr id="6" name="Graphic 5">
              <a:extLst>
                <a:ext uri="{FF2B5EF4-FFF2-40B4-BE49-F238E27FC236}">
                  <a16:creationId xmlns:a16="http://schemas.microsoft.com/office/drawing/2014/main" id="{F0D418F2-C070-C4F0-E307-4E7809683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029" y="1328899"/>
              <a:ext cx="9435942" cy="5299437"/>
            </a:xfrm>
            <a:prstGeom prst="rect">
              <a:avLst/>
            </a:prstGeom>
          </p:spPr>
        </p:pic>
        <p:cxnSp>
          <p:nvCxnSpPr>
            <p:cNvPr id="8" name="Straight Arrow Connector 7">
              <a:extLst>
                <a:ext uri="{FF2B5EF4-FFF2-40B4-BE49-F238E27FC236}">
                  <a16:creationId xmlns:a16="http://schemas.microsoft.com/office/drawing/2014/main" id="{B386DA11-59DE-A3AA-2874-3D2D113BFC2E}"/>
                </a:ext>
              </a:extLst>
            </p:cNvPr>
            <p:cNvCxnSpPr>
              <a:cxnSpLocks/>
            </p:cNvCxnSpPr>
            <p:nvPr/>
          </p:nvCxnSpPr>
          <p:spPr>
            <a:xfrm flipV="1">
              <a:off x="6096000" y="3246120"/>
              <a:ext cx="723900" cy="719254"/>
            </a:xfrm>
            <a:prstGeom prst="straightConnector1">
              <a:avLst/>
            </a:prstGeom>
            <a:ln w="3810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F395548-4A79-3706-E4DC-40122E03BFBA}"/>
                </a:ext>
              </a:extLst>
            </p:cNvPr>
            <p:cNvSpPr txBox="1"/>
            <p:nvPr/>
          </p:nvSpPr>
          <p:spPr>
            <a:xfrm>
              <a:off x="6393180" y="2784455"/>
              <a:ext cx="1011624" cy="461665"/>
            </a:xfrm>
            <a:prstGeom prst="rect">
              <a:avLst/>
            </a:prstGeom>
            <a:noFill/>
          </p:spPr>
          <p:txBody>
            <a:bodyPr wrap="none" rtlCol="0">
              <a:spAutoFit/>
            </a:bodyPr>
            <a:lstStyle/>
            <a:p>
              <a:r>
                <a:rPr lang="en-US" sz="2400" dirty="0">
                  <a:solidFill>
                    <a:srgbClr val="FF0000"/>
                  </a:solidFill>
                  <a:latin typeface="Helvetica" panose="020B0500000000000000" pitchFamily="34" charset="0"/>
                </a:rPr>
                <a:t>Origin</a:t>
              </a:r>
            </a:p>
          </p:txBody>
        </p:sp>
      </p:grpSp>
    </p:spTree>
    <p:extLst>
      <p:ext uri="{BB962C8B-B14F-4D97-AF65-F5344CB8AC3E}">
        <p14:creationId xmlns:p14="http://schemas.microsoft.com/office/powerpoint/2010/main" val="36146828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2184E02-0213-E717-A7D6-48E193CB3175}"/>
              </a:ext>
            </a:extLst>
          </p:cNvPr>
          <p:cNvGrpSpPr/>
          <p:nvPr/>
        </p:nvGrpSpPr>
        <p:grpSpPr>
          <a:xfrm>
            <a:off x="1282831" y="592397"/>
            <a:ext cx="9626339" cy="5673207"/>
            <a:chOff x="1523467" y="513309"/>
            <a:chExt cx="9626339" cy="5673207"/>
          </a:xfrm>
        </p:grpSpPr>
        <p:grpSp>
          <p:nvGrpSpPr>
            <p:cNvPr id="12" name="Group 11">
              <a:extLst>
                <a:ext uri="{FF2B5EF4-FFF2-40B4-BE49-F238E27FC236}">
                  <a16:creationId xmlns:a16="http://schemas.microsoft.com/office/drawing/2014/main" id="{ACFB82F1-8F9D-0532-2ED4-4CD80116D79D}"/>
                </a:ext>
              </a:extLst>
            </p:cNvPr>
            <p:cNvGrpSpPr/>
            <p:nvPr/>
          </p:nvGrpSpPr>
          <p:grpSpPr>
            <a:xfrm>
              <a:off x="1523467" y="513309"/>
              <a:ext cx="9145067" cy="3304310"/>
              <a:chOff x="1523467" y="1343889"/>
              <a:chExt cx="9145067" cy="330431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1003EE-92C7-3922-D368-7A584F226C94}"/>
                      </a:ext>
                    </a:extLst>
                  </p:cNvPr>
                  <p:cNvSpPr txBox="1"/>
                  <p:nvPr/>
                </p:nvSpPr>
                <p:spPr>
                  <a:xfrm>
                    <a:off x="9144000" y="1343889"/>
                    <a:ext cx="1314768"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p>
                            <m:sSupPr>
                              <m:ctrlPr>
                                <a:rPr kumimoji="0" lang="el-GR" sz="6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6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a:rPr kumimoji="0" lang="en-US" sz="6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oMath>
                      </m:oMathPara>
                    </a14:m>
                    <a:endPar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7B1003EE-92C7-3922-D368-7A584F226C94}"/>
                      </a:ext>
                    </a:extLst>
                  </p:cNvPr>
                  <p:cNvSpPr txBox="1">
                    <a:spLocks noRot="1" noChangeAspect="1" noMove="1" noResize="1" noEditPoints="1" noAdjustHandles="1" noChangeArrowheads="1" noChangeShapeType="1" noTextEdit="1"/>
                  </p:cNvSpPr>
                  <p:nvPr/>
                </p:nvSpPr>
                <p:spPr>
                  <a:xfrm>
                    <a:off x="9144000" y="1343889"/>
                    <a:ext cx="1314768" cy="1015663"/>
                  </a:xfrm>
                  <a:prstGeom prst="rect">
                    <a:avLst/>
                  </a:prstGeom>
                  <a:blipFill>
                    <a:blip r:embed="rId2"/>
                    <a:stretch>
                      <a:fillRect/>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A854D8A0-0B36-ABDC-08A1-1DF71B3DE3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77408"/>
              <a:stretch/>
            </p:blipFill>
            <p:spPr>
              <a:xfrm>
                <a:off x="1523467" y="2237740"/>
                <a:ext cx="9145067" cy="241045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3386DB-D1F4-53D9-3E38-C70308BBE837}"/>
                      </a:ext>
                    </a:extLst>
                  </p:cNvPr>
                  <p:cNvSpPr txBox="1"/>
                  <p:nvPr/>
                </p:nvSpPr>
                <p:spPr>
                  <a:xfrm>
                    <a:off x="2167624" y="1343889"/>
                    <a:ext cx="62484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6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oMath>
                      </m:oMathPara>
                    </a14:m>
                    <a:endPar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EB3386DB-D1F4-53D9-3E38-C70308BBE837}"/>
                      </a:ext>
                    </a:extLst>
                  </p:cNvPr>
                  <p:cNvSpPr txBox="1">
                    <a:spLocks noRot="1" noChangeAspect="1" noMove="1" noResize="1" noEditPoints="1" noAdjustHandles="1" noChangeArrowheads="1" noChangeShapeType="1" noTextEdit="1"/>
                  </p:cNvSpPr>
                  <p:nvPr/>
                </p:nvSpPr>
                <p:spPr>
                  <a:xfrm>
                    <a:off x="2167624" y="1343889"/>
                    <a:ext cx="624840" cy="101566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71475B-2C72-1B0F-CD6F-39464769FE45}"/>
                      </a:ext>
                    </a:extLst>
                  </p:cNvPr>
                  <p:cNvSpPr txBox="1"/>
                  <p:nvPr/>
                </p:nvSpPr>
                <p:spPr>
                  <a:xfrm>
                    <a:off x="4686300" y="1343889"/>
                    <a:ext cx="104394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6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oMath>
                      </m:oMathPara>
                    </a14:m>
                    <a:endPar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2071475B-2C72-1B0F-CD6F-39464769FE45}"/>
                      </a:ext>
                    </a:extLst>
                  </p:cNvPr>
                  <p:cNvSpPr txBox="1">
                    <a:spLocks noRot="1" noChangeAspect="1" noMove="1" noResize="1" noEditPoints="1" noAdjustHandles="1" noChangeArrowheads="1" noChangeShapeType="1" noTextEdit="1"/>
                  </p:cNvSpPr>
                  <p:nvPr/>
                </p:nvSpPr>
                <p:spPr>
                  <a:xfrm>
                    <a:off x="4686300" y="1343889"/>
                    <a:ext cx="1043940" cy="101566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B584D0F-1CFC-B209-8BE5-7347A4F38D2F}"/>
                      </a:ext>
                    </a:extLst>
                  </p:cNvPr>
                  <p:cNvSpPr txBox="1"/>
                  <p:nvPr/>
                </p:nvSpPr>
                <p:spPr>
                  <a:xfrm>
                    <a:off x="7292340" y="1343889"/>
                    <a:ext cx="54864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6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oMath>
                      </m:oMathPara>
                    </a14:m>
                    <a:endPar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1B584D0F-1CFC-B209-8BE5-7347A4F38D2F}"/>
                      </a:ext>
                    </a:extLst>
                  </p:cNvPr>
                  <p:cNvSpPr txBox="1">
                    <a:spLocks noRot="1" noChangeAspect="1" noMove="1" noResize="1" noEditPoints="1" noAdjustHandles="1" noChangeArrowheads="1" noChangeShapeType="1" noTextEdit="1"/>
                  </p:cNvSpPr>
                  <p:nvPr/>
                </p:nvSpPr>
                <p:spPr>
                  <a:xfrm>
                    <a:off x="7292340" y="1343889"/>
                    <a:ext cx="548640" cy="1015663"/>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1A580DF-7276-B6A6-A1D0-291283BA6947}"/>
                    </a:ext>
                  </a:extLst>
                </p:cNvPr>
                <p:cNvSpPr txBox="1"/>
                <p:nvPr/>
              </p:nvSpPr>
              <p:spPr>
                <a:xfrm>
                  <a:off x="3863340" y="4204034"/>
                  <a:ext cx="2926080" cy="12926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Eigenvectors of </a:t>
                  </a:r>
                  <a14:m>
                    <m:oMath xmlns:m="http://schemas.openxmlformats.org/officeDocument/2006/math">
                      <m:sSub>
                        <m:sSubPr>
                          <m:ctrlP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sub>
                      </m:sSub>
                    </m:oMath>
                  </a14:m>
                  <a:r>
                    <a:rPr kumimoji="0" lang="en-US" sz="48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 </a:t>
                  </a:r>
                  <a:endParaRPr kumimoji="0" lang="en-US" sz="30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endParaRPr>
                </a:p>
              </p:txBody>
            </p:sp>
          </mc:Choice>
          <mc:Fallback xmlns="">
            <p:sp>
              <p:nvSpPr>
                <p:cNvPr id="14" name="TextBox 13">
                  <a:extLst>
                    <a:ext uri="{FF2B5EF4-FFF2-40B4-BE49-F238E27FC236}">
                      <a16:creationId xmlns:a16="http://schemas.microsoft.com/office/drawing/2014/main" id="{F1A580DF-7276-B6A6-A1D0-291283BA6947}"/>
                    </a:ext>
                  </a:extLst>
                </p:cNvPr>
                <p:cNvSpPr txBox="1">
                  <a:spLocks noRot="1" noChangeAspect="1" noMove="1" noResize="1" noEditPoints="1" noAdjustHandles="1" noChangeArrowheads="1" noChangeShapeType="1" noTextEdit="1"/>
                </p:cNvSpPr>
                <p:nvPr/>
              </p:nvSpPr>
              <p:spPr>
                <a:xfrm>
                  <a:off x="3863340" y="4204034"/>
                  <a:ext cx="2926080" cy="1292662"/>
                </a:xfrm>
                <a:prstGeom prst="rect">
                  <a:avLst/>
                </a:prstGeom>
                <a:blipFill>
                  <a:blip r:embed="rId8"/>
                  <a:stretch>
                    <a:fillRect l="-2500" t="-6132" r="-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B96C75-B3F7-5996-C8A3-7A5A845E70C3}"/>
                    </a:ext>
                  </a:extLst>
                </p:cNvPr>
                <p:cNvSpPr txBox="1"/>
                <p:nvPr/>
              </p:nvSpPr>
              <p:spPr>
                <a:xfrm>
                  <a:off x="8144034" y="4204034"/>
                  <a:ext cx="3005772" cy="12926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Eigenvectors of </a:t>
                  </a:r>
                  <a14:m>
                    <m:oMath xmlns:m="http://schemas.openxmlformats.org/officeDocument/2006/math">
                      <m:sSub>
                        <m:sSubPr>
                          <m:ctrlP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sub>
                      </m:sSub>
                    </m:oMath>
                  </a14:m>
                  <a:r>
                    <a:rPr kumimoji="0" lang="en-US" sz="48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 </a:t>
                  </a:r>
                  <a:endParaRPr kumimoji="0" lang="en-US" sz="30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endParaRPr>
                </a:p>
              </p:txBody>
            </p:sp>
          </mc:Choice>
          <mc:Fallback xmlns="">
            <p:sp>
              <p:nvSpPr>
                <p:cNvPr id="15" name="TextBox 14">
                  <a:extLst>
                    <a:ext uri="{FF2B5EF4-FFF2-40B4-BE49-F238E27FC236}">
                      <a16:creationId xmlns:a16="http://schemas.microsoft.com/office/drawing/2014/main" id="{9AB96C75-B3F7-5996-C8A3-7A5A845E70C3}"/>
                    </a:ext>
                  </a:extLst>
                </p:cNvPr>
                <p:cNvSpPr txBox="1">
                  <a:spLocks noRot="1" noChangeAspect="1" noMove="1" noResize="1" noEditPoints="1" noAdjustHandles="1" noChangeArrowheads="1" noChangeShapeType="1" noTextEdit="1"/>
                </p:cNvSpPr>
                <p:nvPr/>
              </p:nvSpPr>
              <p:spPr>
                <a:xfrm>
                  <a:off x="8144034" y="4204034"/>
                  <a:ext cx="3005772" cy="1292662"/>
                </a:xfrm>
                <a:prstGeom prst="rect">
                  <a:avLst/>
                </a:prstGeom>
                <a:blipFill>
                  <a:blip r:embed="rId9"/>
                  <a:stretch>
                    <a:fillRect l="-1215" t="-6132" r="-445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7D8765D-B4FF-1314-FA80-E366B67C7498}"/>
                </a:ext>
              </a:extLst>
            </p:cNvPr>
            <p:cNvSpPr txBox="1"/>
            <p:nvPr/>
          </p:nvSpPr>
          <p:spPr>
            <a:xfrm>
              <a:off x="6364605" y="5632518"/>
              <a:ext cx="240411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Eigenvalues</a:t>
              </a:r>
            </a:p>
          </p:txBody>
        </p:sp>
        <p:cxnSp>
          <p:nvCxnSpPr>
            <p:cNvPr id="18" name="Straight Arrow Connector 17">
              <a:extLst>
                <a:ext uri="{FF2B5EF4-FFF2-40B4-BE49-F238E27FC236}">
                  <a16:creationId xmlns:a16="http://schemas.microsoft.com/office/drawing/2014/main" id="{65A1126F-B407-4191-EC98-F17DE65601F4}"/>
                </a:ext>
              </a:extLst>
            </p:cNvPr>
            <p:cNvCxnSpPr>
              <a:cxnSpLocks/>
            </p:cNvCxnSpPr>
            <p:nvPr/>
          </p:nvCxnSpPr>
          <p:spPr>
            <a:xfrm>
              <a:off x="5326380" y="3817619"/>
              <a:ext cx="0" cy="3798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CA53288-3590-6944-BF12-47F892B915E9}"/>
                </a:ext>
              </a:extLst>
            </p:cNvPr>
            <p:cNvCxnSpPr>
              <a:cxnSpLocks/>
            </p:cNvCxnSpPr>
            <p:nvPr/>
          </p:nvCxnSpPr>
          <p:spPr>
            <a:xfrm>
              <a:off x="9646920" y="3817619"/>
              <a:ext cx="0" cy="3798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139089-BBB4-AC9E-17F7-218AA5BF7B25}"/>
                </a:ext>
              </a:extLst>
            </p:cNvPr>
            <p:cNvCxnSpPr>
              <a:cxnSpLocks/>
            </p:cNvCxnSpPr>
            <p:nvPr/>
          </p:nvCxnSpPr>
          <p:spPr>
            <a:xfrm>
              <a:off x="7597140" y="3817619"/>
              <a:ext cx="0" cy="1611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0335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8AA529-60A1-07BB-CAD7-85A759C20183}"/>
              </a:ext>
            </a:extLst>
          </p:cNvPr>
          <p:cNvSpPr txBox="1"/>
          <p:nvPr/>
        </p:nvSpPr>
        <p:spPr>
          <a:xfrm>
            <a:off x="3048000" y="6187559"/>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Greenacre et al., nature reviews methods primers 2022</a:t>
            </a:r>
          </a:p>
        </p:txBody>
      </p:sp>
      <p:pic>
        <p:nvPicPr>
          <p:cNvPr id="3" name="Picture 2">
            <a:extLst>
              <a:ext uri="{FF2B5EF4-FFF2-40B4-BE49-F238E27FC236}">
                <a16:creationId xmlns:a16="http://schemas.microsoft.com/office/drawing/2014/main" id="{7CBC973A-EDFA-1B2F-C8C0-CFA0442734FB}"/>
              </a:ext>
            </a:extLst>
          </p:cNvPr>
          <p:cNvPicPr>
            <a:picLocks noChangeAspect="1"/>
          </p:cNvPicPr>
          <p:nvPr/>
        </p:nvPicPr>
        <p:blipFill>
          <a:blip r:embed="rId2"/>
          <a:stretch>
            <a:fillRect/>
          </a:stretch>
        </p:blipFill>
        <p:spPr>
          <a:xfrm>
            <a:off x="2052314" y="447261"/>
            <a:ext cx="8087372" cy="5353878"/>
          </a:xfrm>
          <a:prstGeom prst="rect">
            <a:avLst/>
          </a:prstGeom>
        </p:spPr>
      </p:pic>
    </p:spTree>
    <p:extLst>
      <p:ext uri="{BB962C8B-B14F-4D97-AF65-F5344CB8AC3E}">
        <p14:creationId xmlns:p14="http://schemas.microsoft.com/office/powerpoint/2010/main" val="37487694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543061"/>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Singular Value Decomposition</a:t>
            </a:r>
          </a:p>
        </p:txBody>
      </p:sp>
      <p:sp>
        <p:nvSpPr>
          <p:cNvPr id="3" name="TextBox 2">
            <a:extLst>
              <a:ext uri="{FF2B5EF4-FFF2-40B4-BE49-F238E27FC236}">
                <a16:creationId xmlns:a16="http://schemas.microsoft.com/office/drawing/2014/main" id="{2C145862-90E0-7E7C-F42D-2504987196F7}"/>
              </a:ext>
            </a:extLst>
          </p:cNvPr>
          <p:cNvSpPr txBox="1"/>
          <p:nvPr/>
        </p:nvSpPr>
        <p:spPr>
          <a:xfrm>
            <a:off x="487680" y="1214225"/>
            <a:ext cx="823468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No restriction on Symmetry, Dimension, Rank</a:t>
            </a:r>
          </a:p>
        </p:txBody>
      </p:sp>
      <p:pic>
        <p:nvPicPr>
          <p:cNvPr id="5" name="Graphic 4">
            <a:extLst>
              <a:ext uri="{FF2B5EF4-FFF2-40B4-BE49-F238E27FC236}">
                <a16:creationId xmlns:a16="http://schemas.microsoft.com/office/drawing/2014/main" id="{A854D8A0-0B36-ABDC-08A1-1DF71B3DE37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62082"/>
          <a:stretch/>
        </p:blipFill>
        <p:spPr>
          <a:xfrm>
            <a:off x="487680" y="2451100"/>
            <a:ext cx="5878286" cy="2600417"/>
          </a:xfrm>
          <a:prstGeom prst="rect">
            <a:avLst/>
          </a:prstGeom>
        </p:spPr>
      </p:pic>
      <p:pic>
        <p:nvPicPr>
          <p:cNvPr id="11" name="Graphic 10">
            <a:extLst>
              <a:ext uri="{FF2B5EF4-FFF2-40B4-BE49-F238E27FC236}">
                <a16:creationId xmlns:a16="http://schemas.microsoft.com/office/drawing/2014/main" id="{1AF80B9C-3194-F5EF-AE86-8D08319806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7637" y="1731501"/>
            <a:ext cx="4433963" cy="4030875"/>
          </a:xfrm>
          <a:prstGeom prst="rect">
            <a:avLst/>
          </a:prstGeom>
        </p:spPr>
      </p:pic>
    </p:spTree>
    <p:extLst>
      <p:ext uri="{BB962C8B-B14F-4D97-AF65-F5344CB8AC3E}">
        <p14:creationId xmlns:p14="http://schemas.microsoft.com/office/powerpoint/2010/main" val="32426092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7799066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173">
            <a:extLst>
              <a:ext uri="{FF2B5EF4-FFF2-40B4-BE49-F238E27FC236}">
                <a16:creationId xmlns:a16="http://schemas.microsoft.com/office/drawing/2014/main" id="{FB7D2C5F-36C8-4D6C-0319-971FA6A49A2E}"/>
              </a:ext>
            </a:extLst>
          </p:cNvPr>
          <p:cNvSpPr/>
          <p:nvPr/>
        </p:nvSpPr>
        <p:spPr>
          <a:xfrm>
            <a:off x="0" y="3521842"/>
            <a:ext cx="12192000" cy="3336156"/>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742529A-E160-4B10-ADD3-55F1207F8ABB}"/>
              </a:ext>
            </a:extLst>
          </p:cNvPr>
          <p:cNvSpPr txBox="1"/>
          <p:nvPr/>
        </p:nvSpPr>
        <p:spPr>
          <a:xfrm>
            <a:off x="487680" y="200161"/>
            <a:ext cx="1061466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Low rank approximation with SVD</a:t>
            </a:r>
          </a:p>
        </p:txBody>
      </p:sp>
      <p:grpSp>
        <p:nvGrpSpPr>
          <p:cNvPr id="99" name="Group 98">
            <a:extLst>
              <a:ext uri="{FF2B5EF4-FFF2-40B4-BE49-F238E27FC236}">
                <a16:creationId xmlns:a16="http://schemas.microsoft.com/office/drawing/2014/main" id="{A2808D6B-E86C-67E7-4B43-E1BAE25545B2}"/>
              </a:ext>
            </a:extLst>
          </p:cNvPr>
          <p:cNvGrpSpPr/>
          <p:nvPr/>
        </p:nvGrpSpPr>
        <p:grpSpPr>
          <a:xfrm>
            <a:off x="487680" y="948690"/>
            <a:ext cx="8569879" cy="2381250"/>
            <a:chOff x="1219923" y="1764030"/>
            <a:chExt cx="9721674" cy="2701290"/>
          </a:xfrm>
        </p:grpSpPr>
        <p:sp>
          <p:nvSpPr>
            <p:cNvPr id="55" name="Left Bracket 54">
              <a:extLst>
                <a:ext uri="{FF2B5EF4-FFF2-40B4-BE49-F238E27FC236}">
                  <a16:creationId xmlns:a16="http://schemas.microsoft.com/office/drawing/2014/main" id="{088F4664-5B68-862F-FC5C-3DD1FC35A152}"/>
                </a:ext>
              </a:extLst>
            </p:cNvPr>
            <p:cNvSpPr/>
            <p:nvPr/>
          </p:nvSpPr>
          <p:spPr>
            <a:xfrm>
              <a:off x="1219923" y="1764030"/>
              <a:ext cx="116840" cy="270129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eft Bracket 55">
              <a:extLst>
                <a:ext uri="{FF2B5EF4-FFF2-40B4-BE49-F238E27FC236}">
                  <a16:creationId xmlns:a16="http://schemas.microsoft.com/office/drawing/2014/main" id="{0A01E14E-8C0C-E8CA-B977-19050F5D4577}"/>
                </a:ext>
              </a:extLst>
            </p:cNvPr>
            <p:cNvSpPr/>
            <p:nvPr/>
          </p:nvSpPr>
          <p:spPr>
            <a:xfrm flipH="1">
              <a:off x="3199677" y="1764030"/>
              <a:ext cx="116840" cy="270129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Connector 59">
              <a:extLst>
                <a:ext uri="{FF2B5EF4-FFF2-40B4-BE49-F238E27FC236}">
                  <a16:creationId xmlns:a16="http://schemas.microsoft.com/office/drawing/2014/main" id="{187A4753-1FE9-FBC5-8BB5-F5AD0359CC4C}"/>
                </a:ext>
              </a:extLst>
            </p:cNvPr>
            <p:cNvCxnSpPr>
              <a:cxnSpLocks/>
            </p:cNvCxnSpPr>
            <p:nvPr/>
          </p:nvCxnSpPr>
          <p:spPr>
            <a:xfrm rot="5400000">
              <a:off x="418897" y="3093405"/>
              <a:ext cx="24460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252B7B0-190F-0122-5F16-24DEA9AF98FF}"/>
                </a:ext>
              </a:extLst>
            </p:cNvPr>
            <p:cNvCxnSpPr>
              <a:cxnSpLocks/>
            </p:cNvCxnSpPr>
            <p:nvPr/>
          </p:nvCxnSpPr>
          <p:spPr>
            <a:xfrm rot="5400000">
              <a:off x="1050427" y="3093405"/>
              <a:ext cx="24460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73D14B-DF32-D04F-33A0-13CBB1FDBC0E}"/>
                </a:ext>
              </a:extLst>
            </p:cNvPr>
            <p:cNvCxnSpPr>
              <a:cxnSpLocks/>
            </p:cNvCxnSpPr>
            <p:nvPr/>
          </p:nvCxnSpPr>
          <p:spPr>
            <a:xfrm rot="5400000">
              <a:off x="1719331" y="3093405"/>
              <a:ext cx="24460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A16F02F1-FF07-4B74-E106-226B4F0ADCF2}"/>
                </a:ext>
              </a:extLst>
            </p:cNvPr>
            <p:cNvGrpSpPr/>
            <p:nvPr/>
          </p:nvGrpSpPr>
          <p:grpSpPr>
            <a:xfrm>
              <a:off x="4181563" y="1764030"/>
              <a:ext cx="2137313" cy="2701290"/>
              <a:chOff x="4947920" y="3224530"/>
              <a:chExt cx="2137313" cy="1935480"/>
            </a:xfrm>
          </p:grpSpPr>
          <p:grpSp>
            <p:nvGrpSpPr>
              <p:cNvPr id="46" name="Group 45">
                <a:extLst>
                  <a:ext uri="{FF2B5EF4-FFF2-40B4-BE49-F238E27FC236}">
                    <a16:creationId xmlns:a16="http://schemas.microsoft.com/office/drawing/2014/main" id="{EBA2EA9F-1FC6-BF82-74D0-B267FE8DB6E8}"/>
                  </a:ext>
                </a:extLst>
              </p:cNvPr>
              <p:cNvGrpSpPr/>
              <p:nvPr/>
            </p:nvGrpSpPr>
            <p:grpSpPr>
              <a:xfrm>
                <a:off x="4947920" y="3224530"/>
                <a:ext cx="2096594" cy="1935480"/>
                <a:chOff x="4947920" y="3246120"/>
                <a:chExt cx="2096594" cy="1935480"/>
              </a:xfrm>
            </p:grpSpPr>
            <p:sp>
              <p:nvSpPr>
                <p:cNvPr id="50" name="Left Bracket 49">
                  <a:extLst>
                    <a:ext uri="{FF2B5EF4-FFF2-40B4-BE49-F238E27FC236}">
                      <a16:creationId xmlns:a16="http://schemas.microsoft.com/office/drawing/2014/main" id="{B21C57B4-0ACD-B31E-C268-446E8344E4AF}"/>
                    </a:ext>
                  </a:extLst>
                </p:cNvPr>
                <p:cNvSpPr/>
                <p:nvPr/>
              </p:nvSpPr>
              <p:spPr>
                <a:xfrm>
                  <a:off x="4947920" y="32461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Left Bracket 50">
                  <a:extLst>
                    <a:ext uri="{FF2B5EF4-FFF2-40B4-BE49-F238E27FC236}">
                      <a16:creationId xmlns:a16="http://schemas.microsoft.com/office/drawing/2014/main" id="{9176FB37-68F4-7482-6F74-A8C77DECA895}"/>
                    </a:ext>
                  </a:extLst>
                </p:cNvPr>
                <p:cNvSpPr/>
                <p:nvPr/>
              </p:nvSpPr>
              <p:spPr>
                <a:xfrm flipH="1">
                  <a:off x="6927674" y="32461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2" name="Straight Connector 51">
                  <a:extLst>
                    <a:ext uri="{FF2B5EF4-FFF2-40B4-BE49-F238E27FC236}">
                      <a16:creationId xmlns:a16="http://schemas.microsoft.com/office/drawing/2014/main" id="{5CA36890-59DC-65FC-A3BD-96D34A2D6ED3}"/>
                    </a:ext>
                  </a:extLst>
                </p:cNvPr>
                <p:cNvCxnSpPr>
                  <a:cxnSpLocks/>
                </p:cNvCxnSpPr>
                <p:nvPr/>
              </p:nvCxnSpPr>
              <p:spPr>
                <a:xfrm rot="5400000">
                  <a:off x="448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7566E2-654D-DEB9-BFCB-D8DB5AC7361A}"/>
                    </a:ext>
                  </a:extLst>
                </p:cNvPr>
                <p:cNvCxnSpPr>
                  <a:cxnSpLocks/>
                </p:cNvCxnSpPr>
                <p:nvPr/>
              </p:nvCxnSpPr>
              <p:spPr>
                <a:xfrm rot="5400000">
                  <a:off x="5130800"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7F5CF71-7BFF-82DA-ADD7-3BF898AAAF54}"/>
                    </a:ext>
                  </a:extLst>
                </p:cNvPr>
                <p:cNvCxnSpPr>
                  <a:cxnSpLocks/>
                </p:cNvCxnSpPr>
                <p:nvPr/>
              </p:nvCxnSpPr>
              <p:spPr>
                <a:xfrm rot="5400000">
                  <a:off x="575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FC6E69-F880-8F0D-7347-0BA7A8A1CAE8}"/>
                      </a:ext>
                    </a:extLst>
                  </p:cNvPr>
                  <p:cNvSpPr txBox="1"/>
                  <p:nvPr/>
                </p:nvSpPr>
                <p:spPr>
                  <a:xfrm>
                    <a:off x="5648644" y="3951685"/>
                    <a:ext cx="760402" cy="45029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7" name="TextBox 46">
                    <a:extLst>
                      <a:ext uri="{FF2B5EF4-FFF2-40B4-BE49-F238E27FC236}">
                        <a16:creationId xmlns:a16="http://schemas.microsoft.com/office/drawing/2014/main" id="{06FC6E69-F880-8F0D-7347-0BA7A8A1CAE8}"/>
                      </a:ext>
                    </a:extLst>
                  </p:cNvPr>
                  <p:cNvSpPr txBox="1">
                    <a:spLocks noRot="1" noChangeAspect="1" noMove="1" noResize="1" noEditPoints="1" noAdjustHandles="1" noChangeArrowheads="1" noChangeShapeType="1" noTextEdit="1"/>
                  </p:cNvSpPr>
                  <p:nvPr/>
                </p:nvSpPr>
                <p:spPr>
                  <a:xfrm>
                    <a:off x="5648644" y="3951685"/>
                    <a:ext cx="760402" cy="4502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99FD163-C95C-9B78-903A-6589734038C4}"/>
                      </a:ext>
                    </a:extLst>
                  </p:cNvPr>
                  <p:cNvSpPr txBox="1"/>
                  <p:nvPr/>
                </p:nvSpPr>
                <p:spPr>
                  <a:xfrm>
                    <a:off x="4995304" y="3951685"/>
                    <a:ext cx="750292" cy="45029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8" name="TextBox 47">
                    <a:extLst>
                      <a:ext uri="{FF2B5EF4-FFF2-40B4-BE49-F238E27FC236}">
                        <a16:creationId xmlns:a16="http://schemas.microsoft.com/office/drawing/2014/main" id="{499FD163-C95C-9B78-903A-6589734038C4}"/>
                      </a:ext>
                    </a:extLst>
                  </p:cNvPr>
                  <p:cNvSpPr txBox="1">
                    <a:spLocks noRot="1" noChangeAspect="1" noMove="1" noResize="1" noEditPoints="1" noAdjustHandles="1" noChangeArrowheads="1" noChangeShapeType="1" noTextEdit="1"/>
                  </p:cNvSpPr>
                  <p:nvPr/>
                </p:nvSpPr>
                <p:spPr>
                  <a:xfrm>
                    <a:off x="4995304" y="3951685"/>
                    <a:ext cx="750292" cy="4502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4A52C18-3BD4-4B0F-6782-8358FA7DD979}"/>
                      </a:ext>
                    </a:extLst>
                  </p:cNvPr>
                  <p:cNvSpPr txBox="1"/>
                  <p:nvPr/>
                </p:nvSpPr>
                <p:spPr>
                  <a:xfrm>
                    <a:off x="6324831" y="3951685"/>
                    <a:ext cx="760402" cy="45029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74A52C18-3BD4-4B0F-6782-8358FA7DD979}"/>
                      </a:ext>
                    </a:extLst>
                  </p:cNvPr>
                  <p:cNvSpPr txBox="1">
                    <a:spLocks noRot="1" noChangeAspect="1" noMove="1" noResize="1" noEditPoints="1" noAdjustHandles="1" noChangeArrowheads="1" noChangeShapeType="1" noTextEdit="1"/>
                  </p:cNvSpPr>
                  <p:nvPr/>
                </p:nvSpPr>
                <p:spPr>
                  <a:xfrm>
                    <a:off x="6324831" y="3951685"/>
                    <a:ext cx="760402" cy="450290"/>
                  </a:xfrm>
                  <a:prstGeom prst="rect">
                    <a:avLst/>
                  </a:prstGeom>
                  <a:blipFill>
                    <a:blip r:embed="rId4"/>
                    <a:stretch>
                      <a:fillRect/>
                    </a:stretch>
                  </a:blipFill>
                </p:spPr>
                <p:txBody>
                  <a:bodyPr/>
                  <a:lstStyle/>
                  <a:p>
                    <a:r>
                      <a:rPr lang="en-US">
                        <a:noFill/>
                      </a:rPr>
                      <a:t> </a:t>
                    </a:r>
                  </a:p>
                </p:txBody>
              </p:sp>
            </mc:Fallback>
          </mc:AlternateContent>
        </p:grpSp>
        <p:sp>
          <p:nvSpPr>
            <p:cNvPr id="41" name="Left Bracket 40">
              <a:extLst>
                <a:ext uri="{FF2B5EF4-FFF2-40B4-BE49-F238E27FC236}">
                  <a16:creationId xmlns:a16="http://schemas.microsoft.com/office/drawing/2014/main" id="{EA7A86E6-BAAE-BB8E-32B5-0ACB98016E8E}"/>
                </a:ext>
              </a:extLst>
            </p:cNvPr>
            <p:cNvSpPr/>
            <p:nvPr/>
          </p:nvSpPr>
          <p:spPr>
            <a:xfrm>
              <a:off x="8845003" y="176403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Left Bracket 41">
              <a:extLst>
                <a:ext uri="{FF2B5EF4-FFF2-40B4-BE49-F238E27FC236}">
                  <a16:creationId xmlns:a16="http://schemas.microsoft.com/office/drawing/2014/main" id="{14190C88-1FEB-2303-4E6A-75F189E189EA}"/>
                </a:ext>
              </a:extLst>
            </p:cNvPr>
            <p:cNvSpPr/>
            <p:nvPr/>
          </p:nvSpPr>
          <p:spPr>
            <a:xfrm flipH="1">
              <a:off x="10824757" y="176403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54448133-D97A-EA8D-3D44-63AF91933FD9}"/>
                </a:ext>
              </a:extLst>
            </p:cNvPr>
            <p:cNvCxnSpPr>
              <a:cxnSpLocks/>
            </p:cNvCxnSpPr>
            <p:nvPr/>
          </p:nvCxnSpPr>
          <p:spPr>
            <a:xfrm rot="10800000">
              <a:off x="9006308" y="2738443"/>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CBDBE7-C0E2-9CFE-043B-06F94690BE5D}"/>
                </a:ext>
              </a:extLst>
            </p:cNvPr>
            <p:cNvCxnSpPr>
              <a:cxnSpLocks/>
            </p:cNvCxnSpPr>
            <p:nvPr/>
          </p:nvCxnSpPr>
          <p:spPr>
            <a:xfrm rot="10800000">
              <a:off x="9006308" y="2051696"/>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6B4490A-47AF-325D-2041-37260C7E1F6B}"/>
                </a:ext>
              </a:extLst>
            </p:cNvPr>
            <p:cNvCxnSpPr>
              <a:cxnSpLocks/>
            </p:cNvCxnSpPr>
            <p:nvPr/>
          </p:nvCxnSpPr>
          <p:spPr>
            <a:xfrm rot="10800000">
              <a:off x="9006308" y="342519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39E6BBF-647D-7483-7F20-7B02B9ED5800}"/>
                    </a:ext>
                  </a:extLst>
                </p:cNvPr>
                <p:cNvSpPr txBox="1"/>
                <p:nvPr/>
              </p:nvSpPr>
              <p:spPr>
                <a:xfrm>
                  <a:off x="9517015" y="2483749"/>
                  <a:ext cx="701410" cy="55970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B39E6BBF-647D-7483-7F20-7B02B9ED5800}"/>
                    </a:ext>
                  </a:extLst>
                </p:cNvPr>
                <p:cNvSpPr txBox="1">
                  <a:spLocks noRot="1" noChangeAspect="1" noMove="1" noResize="1" noEditPoints="1" noAdjustHandles="1" noChangeArrowheads="1" noChangeShapeType="1" noTextEdit="1"/>
                </p:cNvSpPr>
                <p:nvPr/>
              </p:nvSpPr>
              <p:spPr>
                <a:xfrm>
                  <a:off x="9517015" y="2483749"/>
                  <a:ext cx="701410" cy="559705"/>
                </a:xfrm>
                <a:prstGeom prst="rect">
                  <a:avLst/>
                </a:prstGeom>
                <a:blipFill>
                  <a:blip r:embed="rId5"/>
                  <a:stretch>
                    <a:fillRect b="-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51803B2-77B7-1EAC-9A89-9D794CFFD062}"/>
                    </a:ext>
                  </a:extLst>
                </p:cNvPr>
                <p:cNvSpPr txBox="1"/>
                <p:nvPr/>
              </p:nvSpPr>
              <p:spPr>
                <a:xfrm>
                  <a:off x="9517016" y="1776037"/>
                  <a:ext cx="701409" cy="55970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851803B2-77B7-1EAC-9A89-9D794CFFD062}"/>
                    </a:ext>
                  </a:extLst>
                </p:cNvPr>
                <p:cNvSpPr txBox="1">
                  <a:spLocks noRot="1" noChangeAspect="1" noMove="1" noResize="1" noEditPoints="1" noAdjustHandles="1" noChangeArrowheads="1" noChangeShapeType="1" noTextEdit="1"/>
                </p:cNvSpPr>
                <p:nvPr/>
              </p:nvSpPr>
              <p:spPr>
                <a:xfrm>
                  <a:off x="9517016" y="1776037"/>
                  <a:ext cx="701409" cy="559705"/>
                </a:xfrm>
                <a:prstGeom prst="rect">
                  <a:avLst/>
                </a:prstGeom>
                <a:blipFill>
                  <a:blip r:embed="rId6"/>
                  <a:stretch>
                    <a:fillRect b="-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E61748-6182-258A-D5D8-3786F2CFB13B}"/>
                    </a:ext>
                  </a:extLst>
                </p:cNvPr>
                <p:cNvSpPr txBox="1"/>
                <p:nvPr/>
              </p:nvSpPr>
              <p:spPr>
                <a:xfrm>
                  <a:off x="9517015" y="3191461"/>
                  <a:ext cx="701410" cy="56053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A5E61748-6182-258A-D5D8-3786F2CFB13B}"/>
                    </a:ext>
                  </a:extLst>
                </p:cNvPr>
                <p:cNvSpPr txBox="1">
                  <a:spLocks noRot="1" noChangeAspect="1" noMove="1" noResize="1" noEditPoints="1" noAdjustHandles="1" noChangeArrowheads="1" noChangeShapeType="1" noTextEdit="1"/>
                </p:cNvSpPr>
                <p:nvPr/>
              </p:nvSpPr>
              <p:spPr>
                <a:xfrm>
                  <a:off x="9517015" y="3191461"/>
                  <a:ext cx="701410" cy="560538"/>
                </a:xfrm>
                <a:prstGeom prst="rect">
                  <a:avLst/>
                </a:prstGeom>
                <a:blipFill>
                  <a:blip r:embed="rId7"/>
                  <a:stretch>
                    <a:fillRect b="-1235"/>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4EBDCE1-7FD5-60CD-8F6B-1B5161EA3126}"/>
                </a:ext>
              </a:extLst>
            </p:cNvPr>
            <p:cNvGrpSpPr/>
            <p:nvPr/>
          </p:nvGrpSpPr>
          <p:grpSpPr>
            <a:xfrm>
              <a:off x="6514729" y="1764030"/>
              <a:ext cx="2096594" cy="2701290"/>
              <a:chOff x="7281086" y="3224530"/>
              <a:chExt cx="2096594" cy="1935480"/>
            </a:xfrm>
          </p:grpSpPr>
          <p:grpSp>
            <p:nvGrpSpPr>
              <p:cNvPr id="29" name="Group 28">
                <a:extLst>
                  <a:ext uri="{FF2B5EF4-FFF2-40B4-BE49-F238E27FC236}">
                    <a16:creationId xmlns:a16="http://schemas.microsoft.com/office/drawing/2014/main" id="{E18D0307-25B4-686B-06B7-EA525211AAAA}"/>
                  </a:ext>
                </a:extLst>
              </p:cNvPr>
              <p:cNvGrpSpPr/>
              <p:nvPr/>
            </p:nvGrpSpPr>
            <p:grpSpPr>
              <a:xfrm>
                <a:off x="7281086" y="3224530"/>
                <a:ext cx="2096594" cy="1935480"/>
                <a:chOff x="7281086" y="3258820"/>
                <a:chExt cx="2096594" cy="1935480"/>
              </a:xfrm>
            </p:grpSpPr>
            <p:sp>
              <p:nvSpPr>
                <p:cNvPr id="35" name="Left Bracket 34">
                  <a:extLst>
                    <a:ext uri="{FF2B5EF4-FFF2-40B4-BE49-F238E27FC236}">
                      <a16:creationId xmlns:a16="http://schemas.microsoft.com/office/drawing/2014/main" id="{B086D2C9-F169-D465-9B1D-C59EA7659EEE}"/>
                    </a:ext>
                  </a:extLst>
                </p:cNvPr>
                <p:cNvSpPr/>
                <p:nvPr/>
              </p:nvSpPr>
              <p:spPr>
                <a:xfrm>
                  <a:off x="7281086" y="32588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Left Bracket 35">
                  <a:extLst>
                    <a:ext uri="{FF2B5EF4-FFF2-40B4-BE49-F238E27FC236}">
                      <a16:creationId xmlns:a16="http://schemas.microsoft.com/office/drawing/2014/main" id="{A1E229A3-B7B1-27B7-E5F9-007DE3B298DC}"/>
                    </a:ext>
                  </a:extLst>
                </p:cNvPr>
                <p:cNvSpPr/>
                <p:nvPr/>
              </p:nvSpPr>
              <p:spPr>
                <a:xfrm flipH="1">
                  <a:off x="9260840" y="32588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D8A9D8-A49E-2A93-F320-05CCF5732845}"/>
                      </a:ext>
                    </a:extLst>
                  </p:cNvPr>
                  <p:cNvSpPr txBox="1"/>
                  <p:nvPr/>
                </p:nvSpPr>
                <p:spPr>
                  <a:xfrm>
                    <a:off x="7345328" y="3300136"/>
                    <a:ext cx="724105" cy="45029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F4D8A9D8-A49E-2A93-F320-05CCF5732845}"/>
                      </a:ext>
                    </a:extLst>
                  </p:cNvPr>
                  <p:cNvSpPr txBox="1">
                    <a:spLocks noRot="1" noChangeAspect="1" noMove="1" noResize="1" noEditPoints="1" noAdjustHandles="1" noChangeArrowheads="1" noChangeShapeType="1" noTextEdit="1"/>
                  </p:cNvSpPr>
                  <p:nvPr/>
                </p:nvSpPr>
                <p:spPr>
                  <a:xfrm>
                    <a:off x="7345328" y="3300136"/>
                    <a:ext cx="724105" cy="45029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AC90C8-4B8A-863E-7996-5D3C032032FD}"/>
                      </a:ext>
                    </a:extLst>
                  </p:cNvPr>
                  <p:cNvSpPr txBox="1"/>
                  <p:nvPr/>
                </p:nvSpPr>
                <p:spPr>
                  <a:xfrm>
                    <a:off x="7999967" y="3585889"/>
                    <a:ext cx="734216" cy="45029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77AC90C8-4B8A-863E-7996-5D3C032032FD}"/>
                      </a:ext>
                    </a:extLst>
                  </p:cNvPr>
                  <p:cNvSpPr txBox="1">
                    <a:spLocks noRot="1" noChangeAspect="1" noMove="1" noResize="1" noEditPoints="1" noAdjustHandles="1" noChangeArrowheads="1" noChangeShapeType="1" noTextEdit="1"/>
                  </p:cNvSpPr>
                  <p:nvPr/>
                </p:nvSpPr>
                <p:spPr>
                  <a:xfrm>
                    <a:off x="7999967" y="3585889"/>
                    <a:ext cx="734216" cy="45029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2314A36-2502-D91A-AC70-241BE4279D1D}"/>
                      </a:ext>
                    </a:extLst>
                  </p:cNvPr>
                  <p:cNvSpPr txBox="1"/>
                  <p:nvPr/>
                </p:nvSpPr>
                <p:spPr>
                  <a:xfrm>
                    <a:off x="8665015" y="3905379"/>
                    <a:ext cx="653154" cy="45029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62314A36-2502-D91A-AC70-241BE4279D1D}"/>
                      </a:ext>
                    </a:extLst>
                  </p:cNvPr>
                  <p:cNvSpPr txBox="1">
                    <a:spLocks noRot="1" noChangeAspect="1" noMove="1" noResize="1" noEditPoints="1" noAdjustHandles="1" noChangeArrowheads="1" noChangeShapeType="1" noTextEdit="1"/>
                  </p:cNvSpPr>
                  <p:nvPr/>
                </p:nvSpPr>
                <p:spPr>
                  <a:xfrm>
                    <a:off x="8665015" y="3905379"/>
                    <a:ext cx="653154" cy="450290"/>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7937269-0032-6AE1-DEFD-6E93E9197606}"/>
                    </a:ext>
                  </a:extLst>
                </p:cNvPr>
                <p:cNvSpPr txBox="1"/>
                <p:nvPr/>
              </p:nvSpPr>
              <p:spPr>
                <a:xfrm>
                  <a:off x="3399073" y="2708968"/>
                  <a:ext cx="623569" cy="76944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57937269-0032-6AE1-DEFD-6E93E9197606}"/>
                    </a:ext>
                  </a:extLst>
                </p:cNvPr>
                <p:cNvSpPr txBox="1">
                  <a:spLocks noRot="1" noChangeAspect="1" noMove="1" noResize="1" noEditPoints="1" noAdjustHandles="1" noChangeArrowheads="1" noChangeShapeType="1" noTextEdit="1"/>
                </p:cNvSpPr>
                <p:nvPr/>
              </p:nvSpPr>
              <p:spPr>
                <a:xfrm>
                  <a:off x="3399073" y="2708968"/>
                  <a:ext cx="623569" cy="769441"/>
                </a:xfrm>
                <a:prstGeom prst="rect">
                  <a:avLst/>
                </a:prstGeom>
                <a:blipFill>
                  <a:blip r:embed="rId11"/>
                  <a:stretch>
                    <a:fillRect/>
                  </a:stretch>
                </a:blipFill>
              </p:spPr>
              <p:txBody>
                <a:bodyPr/>
                <a:lstStyle/>
                <a:p>
                  <a:r>
                    <a:rPr lang="en-US">
                      <a:noFill/>
                    </a:rPr>
                    <a:t> </a:t>
                  </a:r>
                </a:p>
              </p:txBody>
            </p:sp>
          </mc:Fallback>
        </mc:AlternateContent>
        <p:grpSp>
          <p:nvGrpSpPr>
            <p:cNvPr id="84" name="Group 83">
              <a:extLst>
                <a:ext uri="{FF2B5EF4-FFF2-40B4-BE49-F238E27FC236}">
                  <a16:creationId xmlns:a16="http://schemas.microsoft.com/office/drawing/2014/main" id="{2A8F32EF-B10C-1B92-1341-2F3FC6F0411F}"/>
                </a:ext>
              </a:extLst>
            </p:cNvPr>
            <p:cNvGrpSpPr/>
            <p:nvPr/>
          </p:nvGrpSpPr>
          <p:grpSpPr>
            <a:xfrm>
              <a:off x="1557089" y="1937544"/>
              <a:ext cx="169666" cy="2311722"/>
              <a:chOff x="1550483" y="2273139"/>
              <a:chExt cx="169666" cy="2311722"/>
            </a:xfrm>
          </p:grpSpPr>
          <p:sp>
            <p:nvSpPr>
              <p:cNvPr id="63" name="Oval 62">
                <a:extLst>
                  <a:ext uri="{FF2B5EF4-FFF2-40B4-BE49-F238E27FC236}">
                    <a16:creationId xmlns:a16="http://schemas.microsoft.com/office/drawing/2014/main" id="{0DD3FD81-0675-543B-8BF1-BEC49F51B5BE}"/>
                  </a:ext>
                </a:extLst>
              </p:cNvPr>
              <p:cNvSpPr/>
              <p:nvPr/>
            </p:nvSpPr>
            <p:spPr>
              <a:xfrm>
                <a:off x="1561378" y="2273139"/>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465B117A-EE0A-0820-6908-C257A8E9120E}"/>
                  </a:ext>
                </a:extLst>
              </p:cNvPr>
              <p:cNvSpPr/>
              <p:nvPr/>
            </p:nvSpPr>
            <p:spPr>
              <a:xfrm>
                <a:off x="1550483" y="2704132"/>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685F8D07-66DB-EC41-558C-BCFD4EFB7472}"/>
                  </a:ext>
                </a:extLst>
              </p:cNvPr>
              <p:cNvSpPr/>
              <p:nvPr/>
            </p:nvSpPr>
            <p:spPr>
              <a:xfrm>
                <a:off x="1557019" y="3135125"/>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6548AAE9-33B0-2FE8-9470-C077A79197A8}"/>
                  </a:ext>
                </a:extLst>
              </p:cNvPr>
              <p:cNvSpPr/>
              <p:nvPr/>
            </p:nvSpPr>
            <p:spPr>
              <a:xfrm>
                <a:off x="1563392" y="3566118"/>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BAE60071-A4DD-D1D2-0DDF-2D5514AB33F0}"/>
                  </a:ext>
                </a:extLst>
              </p:cNvPr>
              <p:cNvSpPr/>
              <p:nvPr/>
            </p:nvSpPr>
            <p:spPr>
              <a:xfrm>
                <a:off x="1562753" y="3997111"/>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5383EA6B-6B7F-1795-E281-486C773AE015}"/>
                  </a:ext>
                </a:extLst>
              </p:cNvPr>
              <p:cNvSpPr/>
              <p:nvPr/>
            </p:nvSpPr>
            <p:spPr>
              <a:xfrm>
                <a:off x="1557019" y="4428104"/>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 name="Group 84">
              <a:extLst>
                <a:ext uri="{FF2B5EF4-FFF2-40B4-BE49-F238E27FC236}">
                  <a16:creationId xmlns:a16="http://schemas.microsoft.com/office/drawing/2014/main" id="{91DDDA30-2B53-F0F4-53D6-D573BE17E827}"/>
                </a:ext>
              </a:extLst>
            </p:cNvPr>
            <p:cNvGrpSpPr/>
            <p:nvPr/>
          </p:nvGrpSpPr>
          <p:grpSpPr>
            <a:xfrm>
              <a:off x="2188619" y="1937544"/>
              <a:ext cx="169666" cy="2311722"/>
              <a:chOff x="1550483" y="2273139"/>
              <a:chExt cx="169666" cy="2311722"/>
            </a:xfrm>
          </p:grpSpPr>
          <p:sp>
            <p:nvSpPr>
              <p:cNvPr id="86" name="Oval 85">
                <a:extLst>
                  <a:ext uri="{FF2B5EF4-FFF2-40B4-BE49-F238E27FC236}">
                    <a16:creationId xmlns:a16="http://schemas.microsoft.com/office/drawing/2014/main" id="{46049DB5-2C82-D367-8202-879D9122363A}"/>
                  </a:ext>
                </a:extLst>
              </p:cNvPr>
              <p:cNvSpPr/>
              <p:nvPr/>
            </p:nvSpPr>
            <p:spPr>
              <a:xfrm>
                <a:off x="1561378" y="2273139"/>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BEA372C4-BF09-A47A-7B62-2C4175FAB634}"/>
                  </a:ext>
                </a:extLst>
              </p:cNvPr>
              <p:cNvSpPr/>
              <p:nvPr/>
            </p:nvSpPr>
            <p:spPr>
              <a:xfrm>
                <a:off x="1550483" y="2704132"/>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8E522B40-6289-FD61-F312-C6E7970594A7}"/>
                  </a:ext>
                </a:extLst>
              </p:cNvPr>
              <p:cNvSpPr/>
              <p:nvPr/>
            </p:nvSpPr>
            <p:spPr>
              <a:xfrm>
                <a:off x="1557019" y="3135125"/>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AF7C491D-CABC-9FE2-84EC-97FD2909135E}"/>
                  </a:ext>
                </a:extLst>
              </p:cNvPr>
              <p:cNvSpPr/>
              <p:nvPr/>
            </p:nvSpPr>
            <p:spPr>
              <a:xfrm>
                <a:off x="1563392" y="3566118"/>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Oval 89">
                <a:extLst>
                  <a:ext uri="{FF2B5EF4-FFF2-40B4-BE49-F238E27FC236}">
                    <a16:creationId xmlns:a16="http://schemas.microsoft.com/office/drawing/2014/main" id="{4ACE6ADD-89A3-339F-199C-004BBDAA330F}"/>
                  </a:ext>
                </a:extLst>
              </p:cNvPr>
              <p:cNvSpPr/>
              <p:nvPr/>
            </p:nvSpPr>
            <p:spPr>
              <a:xfrm>
                <a:off x="1562753" y="3997111"/>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569DE06A-2D15-4B2B-9513-E8B3E4F30C4A}"/>
                  </a:ext>
                </a:extLst>
              </p:cNvPr>
              <p:cNvSpPr/>
              <p:nvPr/>
            </p:nvSpPr>
            <p:spPr>
              <a:xfrm>
                <a:off x="1557019" y="4428104"/>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 name="Group 91">
              <a:extLst>
                <a:ext uri="{FF2B5EF4-FFF2-40B4-BE49-F238E27FC236}">
                  <a16:creationId xmlns:a16="http://schemas.microsoft.com/office/drawing/2014/main" id="{1CF96486-F21D-3835-B414-85AF7668AEDC}"/>
                </a:ext>
              </a:extLst>
            </p:cNvPr>
            <p:cNvGrpSpPr/>
            <p:nvPr/>
          </p:nvGrpSpPr>
          <p:grpSpPr>
            <a:xfrm>
              <a:off x="2857523" y="1937544"/>
              <a:ext cx="169666" cy="2311722"/>
              <a:chOff x="1550483" y="2273139"/>
              <a:chExt cx="169666" cy="2311722"/>
            </a:xfrm>
          </p:grpSpPr>
          <p:sp>
            <p:nvSpPr>
              <p:cNvPr id="93" name="Oval 92">
                <a:extLst>
                  <a:ext uri="{FF2B5EF4-FFF2-40B4-BE49-F238E27FC236}">
                    <a16:creationId xmlns:a16="http://schemas.microsoft.com/office/drawing/2014/main" id="{8C2C1269-1EFA-B754-4387-E5BE0F3256CA}"/>
                  </a:ext>
                </a:extLst>
              </p:cNvPr>
              <p:cNvSpPr/>
              <p:nvPr/>
            </p:nvSpPr>
            <p:spPr>
              <a:xfrm>
                <a:off x="1561378" y="2273139"/>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98CF2478-C0DF-8550-4299-61CB76C396E6}"/>
                  </a:ext>
                </a:extLst>
              </p:cNvPr>
              <p:cNvSpPr/>
              <p:nvPr/>
            </p:nvSpPr>
            <p:spPr>
              <a:xfrm>
                <a:off x="1550483" y="2704132"/>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6579EF6E-ECCA-28C4-00A5-A98DFDC4AB5B}"/>
                  </a:ext>
                </a:extLst>
              </p:cNvPr>
              <p:cNvSpPr/>
              <p:nvPr/>
            </p:nvSpPr>
            <p:spPr>
              <a:xfrm>
                <a:off x="1557019" y="3135125"/>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E620E55B-6355-DF6A-E057-25EEED27FED2}"/>
                  </a:ext>
                </a:extLst>
              </p:cNvPr>
              <p:cNvSpPr/>
              <p:nvPr/>
            </p:nvSpPr>
            <p:spPr>
              <a:xfrm>
                <a:off x="1563392" y="3566118"/>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EA8D496C-AB3A-EF74-BE2A-85E4033DD916}"/>
                  </a:ext>
                </a:extLst>
              </p:cNvPr>
              <p:cNvSpPr/>
              <p:nvPr/>
            </p:nvSpPr>
            <p:spPr>
              <a:xfrm>
                <a:off x="1562753" y="3997111"/>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1F8CED5A-E395-3EC0-BD12-450994F7D69F}"/>
                  </a:ext>
                </a:extLst>
              </p:cNvPr>
              <p:cNvSpPr/>
              <p:nvPr/>
            </p:nvSpPr>
            <p:spPr>
              <a:xfrm>
                <a:off x="1557019" y="4428104"/>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5" name="Group 174">
            <a:extLst>
              <a:ext uri="{FF2B5EF4-FFF2-40B4-BE49-F238E27FC236}">
                <a16:creationId xmlns:a16="http://schemas.microsoft.com/office/drawing/2014/main" id="{BD7E0492-8600-EFEC-5FDD-3B4B06A26E24}"/>
              </a:ext>
            </a:extLst>
          </p:cNvPr>
          <p:cNvGrpSpPr/>
          <p:nvPr/>
        </p:nvGrpSpPr>
        <p:grpSpPr>
          <a:xfrm>
            <a:off x="487680" y="3892651"/>
            <a:ext cx="11273966" cy="2572783"/>
            <a:chOff x="487680" y="3961231"/>
            <a:chExt cx="11273966" cy="2572783"/>
          </a:xfrm>
        </p:grpSpPr>
        <p:sp>
          <p:nvSpPr>
            <p:cNvPr id="101" name="Left Bracket 100">
              <a:extLst>
                <a:ext uri="{FF2B5EF4-FFF2-40B4-BE49-F238E27FC236}">
                  <a16:creationId xmlns:a16="http://schemas.microsoft.com/office/drawing/2014/main" id="{BF6C2834-EAFE-758B-53A1-4D1BC19A7F13}"/>
                </a:ext>
              </a:extLst>
            </p:cNvPr>
            <p:cNvSpPr/>
            <p:nvPr/>
          </p:nvSpPr>
          <p:spPr>
            <a:xfrm>
              <a:off x="487680" y="4152764"/>
              <a:ext cx="102997" cy="238125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eft Bracket 101">
              <a:extLst>
                <a:ext uri="{FF2B5EF4-FFF2-40B4-BE49-F238E27FC236}">
                  <a16:creationId xmlns:a16="http://schemas.microsoft.com/office/drawing/2014/main" id="{FE8B481C-96CE-C90C-1CD0-83CBFE322E60}"/>
                </a:ext>
              </a:extLst>
            </p:cNvPr>
            <p:cNvSpPr/>
            <p:nvPr/>
          </p:nvSpPr>
          <p:spPr>
            <a:xfrm flipH="1">
              <a:off x="2232879" y="4152764"/>
              <a:ext cx="102997" cy="238125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3" name="Straight Connector 102">
              <a:extLst>
                <a:ext uri="{FF2B5EF4-FFF2-40B4-BE49-F238E27FC236}">
                  <a16:creationId xmlns:a16="http://schemas.microsoft.com/office/drawing/2014/main" id="{0E8CA8DC-9A7A-94B5-B089-C92972940609}"/>
                </a:ext>
              </a:extLst>
            </p:cNvPr>
            <p:cNvCxnSpPr>
              <a:cxnSpLocks/>
            </p:cNvCxnSpPr>
            <p:nvPr/>
          </p:nvCxnSpPr>
          <p:spPr>
            <a:xfrm rot="5400000">
              <a:off x="-218443" y="5324639"/>
              <a:ext cx="2156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CB658F-2BE7-E4A8-85ED-F9D0CCCDC09F}"/>
                </a:ext>
              </a:extLst>
            </p:cNvPr>
            <p:cNvCxnSpPr>
              <a:cxnSpLocks/>
            </p:cNvCxnSpPr>
            <p:nvPr/>
          </p:nvCxnSpPr>
          <p:spPr>
            <a:xfrm rot="5400000">
              <a:off x="338265" y="5324639"/>
              <a:ext cx="2156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CCF84D7-AE2C-EC96-787D-58BB80985A84}"/>
                </a:ext>
              </a:extLst>
            </p:cNvPr>
            <p:cNvCxnSpPr>
              <a:cxnSpLocks/>
            </p:cNvCxnSpPr>
            <p:nvPr/>
          </p:nvCxnSpPr>
          <p:spPr>
            <a:xfrm rot="5400000">
              <a:off x="927919" y="5324639"/>
              <a:ext cx="2156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4DDA448-3744-2FFF-9476-F2D0AD575A8C}"/>
                </a:ext>
              </a:extLst>
            </p:cNvPr>
            <p:cNvCxnSpPr>
              <a:cxnSpLocks/>
            </p:cNvCxnSpPr>
            <p:nvPr/>
          </p:nvCxnSpPr>
          <p:spPr>
            <a:xfrm rot="10800000">
              <a:off x="3814954" y="4251932"/>
              <a:ext cx="1544957"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Left Bracket 147">
              <a:extLst>
                <a:ext uri="{FF2B5EF4-FFF2-40B4-BE49-F238E27FC236}">
                  <a16:creationId xmlns:a16="http://schemas.microsoft.com/office/drawing/2014/main" id="{4293B381-91FE-7C1A-C7CF-3819FD9052E4}"/>
                </a:ext>
              </a:extLst>
            </p:cNvPr>
            <p:cNvSpPr/>
            <p:nvPr/>
          </p:nvSpPr>
          <p:spPr>
            <a:xfrm>
              <a:off x="3542934" y="4152764"/>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eft Bracket 148">
              <a:extLst>
                <a:ext uri="{FF2B5EF4-FFF2-40B4-BE49-F238E27FC236}">
                  <a16:creationId xmlns:a16="http://schemas.microsoft.com/office/drawing/2014/main" id="{7CF3DF9F-1228-6C12-60DA-0A7DD393DB82}"/>
                </a:ext>
              </a:extLst>
            </p:cNvPr>
            <p:cNvSpPr/>
            <p:nvPr/>
          </p:nvSpPr>
          <p:spPr>
            <a:xfrm flipH="1">
              <a:off x="5389733" y="4152764"/>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0" name="Straight Connector 149">
              <a:extLst>
                <a:ext uri="{FF2B5EF4-FFF2-40B4-BE49-F238E27FC236}">
                  <a16:creationId xmlns:a16="http://schemas.microsoft.com/office/drawing/2014/main" id="{944E7C62-06FA-0F2B-3B34-266BA9EFB61A}"/>
                </a:ext>
              </a:extLst>
            </p:cNvPr>
            <p:cNvCxnSpPr>
              <a:cxnSpLocks/>
            </p:cNvCxnSpPr>
            <p:nvPr/>
          </p:nvCxnSpPr>
          <p:spPr>
            <a:xfrm rot="5400000">
              <a:off x="2693281" y="5324639"/>
              <a:ext cx="2156250"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3E33C24-273C-8838-989E-54361A884C33}"/>
                    </a:ext>
                  </a:extLst>
                </p:cNvPr>
                <p:cNvSpPr txBox="1"/>
                <p:nvPr/>
              </p:nvSpPr>
              <p:spPr>
                <a:xfrm>
                  <a:off x="3583434" y="4970078"/>
                  <a:ext cx="497569" cy="553998"/>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6" name="TextBox 145">
                  <a:extLst>
                    <a:ext uri="{FF2B5EF4-FFF2-40B4-BE49-F238E27FC236}">
                      <a16:creationId xmlns:a16="http://schemas.microsoft.com/office/drawing/2014/main" id="{63E33C24-273C-8838-989E-54361A884C33}"/>
                    </a:ext>
                  </a:extLst>
                </p:cNvPr>
                <p:cNvSpPr txBox="1">
                  <a:spLocks noRot="1" noChangeAspect="1" noMove="1" noResize="1" noEditPoints="1" noAdjustHandles="1" noChangeArrowheads="1" noChangeShapeType="1" noTextEdit="1"/>
                </p:cNvSpPr>
                <p:nvPr/>
              </p:nvSpPr>
              <p:spPr>
                <a:xfrm>
                  <a:off x="3583434" y="4970078"/>
                  <a:ext cx="497569" cy="5539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FC76DBF-064C-2245-119A-44B5CA2671F5}"/>
                    </a:ext>
                  </a:extLst>
                </p:cNvPr>
                <p:cNvSpPr txBox="1"/>
                <p:nvPr/>
              </p:nvSpPr>
              <p:spPr>
                <a:xfrm>
                  <a:off x="2929583" y="4970078"/>
                  <a:ext cx="554363" cy="553999"/>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9" name="TextBox 138">
                  <a:extLst>
                    <a:ext uri="{FF2B5EF4-FFF2-40B4-BE49-F238E27FC236}">
                      <a16:creationId xmlns:a16="http://schemas.microsoft.com/office/drawing/2014/main" id="{4FC76DBF-064C-2245-119A-44B5CA2671F5}"/>
                    </a:ext>
                  </a:extLst>
                </p:cNvPr>
                <p:cNvSpPr txBox="1">
                  <a:spLocks noRot="1" noChangeAspect="1" noMove="1" noResize="1" noEditPoints="1" noAdjustHandles="1" noChangeArrowheads="1" noChangeShapeType="1" noTextEdit="1"/>
                </p:cNvSpPr>
                <p:nvPr/>
              </p:nvSpPr>
              <p:spPr>
                <a:xfrm>
                  <a:off x="2929583" y="4970078"/>
                  <a:ext cx="554363" cy="55399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82754E6-38F0-7A02-AF02-3BD322DEDD8F}"/>
                    </a:ext>
                  </a:extLst>
                </p:cNvPr>
                <p:cNvSpPr txBox="1"/>
                <p:nvPr/>
              </p:nvSpPr>
              <p:spPr>
                <a:xfrm>
                  <a:off x="2408651" y="4907937"/>
                  <a:ext cx="549690" cy="6782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6" name="TextBox 115">
                  <a:extLst>
                    <a:ext uri="{FF2B5EF4-FFF2-40B4-BE49-F238E27FC236}">
                      <a16:creationId xmlns:a16="http://schemas.microsoft.com/office/drawing/2014/main" id="{882754E6-38F0-7A02-AF02-3BD322DEDD8F}"/>
                    </a:ext>
                  </a:extLst>
                </p:cNvPr>
                <p:cNvSpPr txBox="1">
                  <a:spLocks noRot="1" noChangeAspect="1" noMove="1" noResize="1" noEditPoints="1" noAdjustHandles="1" noChangeArrowheads="1" noChangeShapeType="1" noTextEdit="1"/>
                </p:cNvSpPr>
                <p:nvPr/>
              </p:nvSpPr>
              <p:spPr>
                <a:xfrm>
                  <a:off x="2408651" y="4907937"/>
                  <a:ext cx="549690" cy="678280"/>
                </a:xfrm>
                <a:prstGeom prst="rect">
                  <a:avLst/>
                </a:prstGeom>
                <a:blipFill>
                  <a:blip r:embed="rId14"/>
                  <a:stretch>
                    <a:fillRect/>
                  </a:stretch>
                </a:blipFill>
              </p:spPr>
              <p:txBody>
                <a:bodyPr/>
                <a:lstStyle/>
                <a:p>
                  <a:r>
                    <a:rPr lang="en-US">
                      <a:noFill/>
                    </a:rPr>
                    <a:t> </a:t>
                  </a:r>
                </a:p>
              </p:txBody>
            </p:sp>
          </mc:Fallback>
        </mc:AlternateContent>
        <p:sp>
          <p:nvSpPr>
            <p:cNvPr id="132" name="Oval 131">
              <a:extLst>
                <a:ext uri="{FF2B5EF4-FFF2-40B4-BE49-F238E27FC236}">
                  <a16:creationId xmlns:a16="http://schemas.microsoft.com/office/drawing/2014/main" id="{7A17E1F4-C431-B5C2-FB40-FDF84583F3E8}"/>
                </a:ext>
              </a:extLst>
            </p:cNvPr>
            <p:cNvSpPr/>
            <p:nvPr/>
          </p:nvSpPr>
          <p:spPr>
            <a:xfrm>
              <a:off x="794504" y="430572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D0FC3410-5D43-EC7F-E626-02D007664578}"/>
                </a:ext>
              </a:extLst>
            </p:cNvPr>
            <p:cNvSpPr/>
            <p:nvPr/>
          </p:nvSpPr>
          <p:spPr>
            <a:xfrm>
              <a:off x="784900" y="468565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88B640C0-2035-09F4-EEDB-941C586D77DA}"/>
                </a:ext>
              </a:extLst>
            </p:cNvPr>
            <p:cNvSpPr/>
            <p:nvPr/>
          </p:nvSpPr>
          <p:spPr>
            <a:xfrm>
              <a:off x="790662" y="506558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99D27C35-A842-8889-0B15-4E9B5686AACA}"/>
                </a:ext>
              </a:extLst>
            </p:cNvPr>
            <p:cNvSpPr/>
            <p:nvPr/>
          </p:nvSpPr>
          <p:spPr>
            <a:xfrm>
              <a:off x="796280" y="544551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93C3B539-6462-391F-BB92-3444FA167A9B}"/>
                </a:ext>
              </a:extLst>
            </p:cNvPr>
            <p:cNvSpPr/>
            <p:nvPr/>
          </p:nvSpPr>
          <p:spPr>
            <a:xfrm>
              <a:off x="795716" y="582544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05084262-A7C7-3058-EAFD-FA9294A9136B}"/>
                </a:ext>
              </a:extLst>
            </p:cNvPr>
            <p:cNvSpPr/>
            <p:nvPr/>
          </p:nvSpPr>
          <p:spPr>
            <a:xfrm>
              <a:off x="790662" y="620537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80FD89F2-F26D-1DD8-A562-033FA0105BFE}"/>
                </a:ext>
              </a:extLst>
            </p:cNvPr>
            <p:cNvSpPr/>
            <p:nvPr/>
          </p:nvSpPr>
          <p:spPr>
            <a:xfrm>
              <a:off x="1351212" y="430572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12DEA2CA-61E3-829E-8F96-686B84A422E7}"/>
                </a:ext>
              </a:extLst>
            </p:cNvPr>
            <p:cNvSpPr/>
            <p:nvPr/>
          </p:nvSpPr>
          <p:spPr>
            <a:xfrm>
              <a:off x="1341608" y="468565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B2C0D587-76A7-BAAF-503B-CAE5AAB54BBE}"/>
                </a:ext>
              </a:extLst>
            </p:cNvPr>
            <p:cNvSpPr/>
            <p:nvPr/>
          </p:nvSpPr>
          <p:spPr>
            <a:xfrm>
              <a:off x="1347370" y="506558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02B0CDC0-B1B5-0837-2312-637C85362615}"/>
                </a:ext>
              </a:extLst>
            </p:cNvPr>
            <p:cNvSpPr/>
            <p:nvPr/>
          </p:nvSpPr>
          <p:spPr>
            <a:xfrm>
              <a:off x="1352988" y="544551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23C903A2-DC2D-D141-6B7B-3B10562D3BA6}"/>
                </a:ext>
              </a:extLst>
            </p:cNvPr>
            <p:cNvSpPr/>
            <p:nvPr/>
          </p:nvSpPr>
          <p:spPr>
            <a:xfrm>
              <a:off x="1352424" y="582544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9A3B607A-6F35-036F-5B59-3604444D2D4C}"/>
                </a:ext>
              </a:extLst>
            </p:cNvPr>
            <p:cNvSpPr/>
            <p:nvPr/>
          </p:nvSpPr>
          <p:spPr>
            <a:xfrm>
              <a:off x="1347370" y="620537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FE01488C-D9AF-5CBA-8743-4E9AB58EFACB}"/>
                </a:ext>
              </a:extLst>
            </p:cNvPr>
            <p:cNvSpPr/>
            <p:nvPr/>
          </p:nvSpPr>
          <p:spPr>
            <a:xfrm>
              <a:off x="1940866" y="430572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0618EEA7-99B4-0E23-E042-0E4F59D817ED}"/>
                </a:ext>
              </a:extLst>
            </p:cNvPr>
            <p:cNvSpPr/>
            <p:nvPr/>
          </p:nvSpPr>
          <p:spPr>
            <a:xfrm>
              <a:off x="1931262" y="468565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02B2BE60-9BE1-1AD7-E97C-C5ACC28E09AA}"/>
                </a:ext>
              </a:extLst>
            </p:cNvPr>
            <p:cNvSpPr/>
            <p:nvPr/>
          </p:nvSpPr>
          <p:spPr>
            <a:xfrm>
              <a:off x="1937024" y="506558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5CE3D713-A562-7EE8-EB45-73561E51737B}"/>
                </a:ext>
              </a:extLst>
            </p:cNvPr>
            <p:cNvSpPr/>
            <p:nvPr/>
          </p:nvSpPr>
          <p:spPr>
            <a:xfrm>
              <a:off x="1942642" y="544551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9A3E433B-957A-E6DC-E18A-510023FF0D81}"/>
                </a:ext>
              </a:extLst>
            </p:cNvPr>
            <p:cNvSpPr/>
            <p:nvPr/>
          </p:nvSpPr>
          <p:spPr>
            <a:xfrm>
              <a:off x="1942078" y="582544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CFB56451-C1FD-31A3-A725-E4F8D0F330C8}"/>
                </a:ext>
              </a:extLst>
            </p:cNvPr>
            <p:cNvSpPr/>
            <p:nvPr/>
          </p:nvSpPr>
          <p:spPr>
            <a:xfrm>
              <a:off x="1937024" y="620537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Left Bracket 155">
              <a:extLst>
                <a:ext uri="{FF2B5EF4-FFF2-40B4-BE49-F238E27FC236}">
                  <a16:creationId xmlns:a16="http://schemas.microsoft.com/office/drawing/2014/main" id="{C7488F66-3258-CD22-E60F-1787E6473731}"/>
                </a:ext>
              </a:extLst>
            </p:cNvPr>
            <p:cNvSpPr/>
            <p:nvPr/>
          </p:nvSpPr>
          <p:spPr>
            <a:xfrm>
              <a:off x="6640800" y="4138169"/>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Left Bracket 156">
              <a:extLst>
                <a:ext uri="{FF2B5EF4-FFF2-40B4-BE49-F238E27FC236}">
                  <a16:creationId xmlns:a16="http://schemas.microsoft.com/office/drawing/2014/main" id="{CCA6B090-D36A-1F95-72AC-7F74D9ECABCC}"/>
                </a:ext>
              </a:extLst>
            </p:cNvPr>
            <p:cNvSpPr/>
            <p:nvPr/>
          </p:nvSpPr>
          <p:spPr>
            <a:xfrm flipH="1">
              <a:off x="8487599" y="4138169"/>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8" name="Straight Connector 157">
              <a:extLst>
                <a:ext uri="{FF2B5EF4-FFF2-40B4-BE49-F238E27FC236}">
                  <a16:creationId xmlns:a16="http://schemas.microsoft.com/office/drawing/2014/main" id="{37B481DC-3AA9-5297-0327-88E53E6639D9}"/>
                </a:ext>
              </a:extLst>
            </p:cNvPr>
            <p:cNvCxnSpPr>
              <a:cxnSpLocks/>
            </p:cNvCxnSpPr>
            <p:nvPr/>
          </p:nvCxnSpPr>
          <p:spPr>
            <a:xfrm rot="5400000">
              <a:off x="5791147" y="5310044"/>
              <a:ext cx="2156250"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6B8D6034-D31D-5468-C20C-A43B6A93BDFE}"/>
                    </a:ext>
                  </a:extLst>
                </p:cNvPr>
                <p:cNvSpPr txBox="1"/>
                <p:nvPr/>
              </p:nvSpPr>
              <p:spPr>
                <a:xfrm>
                  <a:off x="6681300" y="4970078"/>
                  <a:ext cx="497569" cy="553998"/>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9" name="TextBox 158">
                  <a:extLst>
                    <a:ext uri="{FF2B5EF4-FFF2-40B4-BE49-F238E27FC236}">
                      <a16:creationId xmlns:a16="http://schemas.microsoft.com/office/drawing/2014/main" id="{6B8D6034-D31D-5468-C20C-A43B6A93BDFE}"/>
                    </a:ext>
                  </a:extLst>
                </p:cNvPr>
                <p:cNvSpPr txBox="1">
                  <a:spLocks noRot="1" noChangeAspect="1" noMove="1" noResize="1" noEditPoints="1" noAdjustHandles="1" noChangeArrowheads="1" noChangeShapeType="1" noTextEdit="1"/>
                </p:cNvSpPr>
                <p:nvPr/>
              </p:nvSpPr>
              <p:spPr>
                <a:xfrm>
                  <a:off x="6681300" y="4970078"/>
                  <a:ext cx="497569" cy="553998"/>
                </a:xfrm>
                <a:prstGeom prst="rect">
                  <a:avLst/>
                </a:prstGeom>
                <a:blipFill>
                  <a:blip r:embed="rId15"/>
                  <a:stretch>
                    <a:fillRect/>
                  </a:stretch>
                </a:blipFill>
              </p:spPr>
              <p:txBody>
                <a:bodyPr/>
                <a:lstStyle/>
                <a:p>
                  <a:r>
                    <a:rPr lang="en-US">
                      <a:noFill/>
                    </a:rPr>
                    <a:t> </a:t>
                  </a:r>
                </a:p>
              </p:txBody>
            </p:sp>
          </mc:Fallback>
        </mc:AlternateContent>
        <p:cxnSp>
          <p:nvCxnSpPr>
            <p:cNvPr id="160" name="Straight Connector 159">
              <a:extLst>
                <a:ext uri="{FF2B5EF4-FFF2-40B4-BE49-F238E27FC236}">
                  <a16:creationId xmlns:a16="http://schemas.microsoft.com/office/drawing/2014/main" id="{993F542B-18B2-9F9E-BCE0-AF95AD84694D}"/>
                </a:ext>
              </a:extLst>
            </p:cNvPr>
            <p:cNvCxnSpPr>
              <a:cxnSpLocks/>
            </p:cNvCxnSpPr>
            <p:nvPr/>
          </p:nvCxnSpPr>
          <p:spPr>
            <a:xfrm rot="10800000">
              <a:off x="6912820" y="4237337"/>
              <a:ext cx="1544957"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A2057F35-7CF3-7B69-9F1A-36EEE7AD9E7C}"/>
                    </a:ext>
                  </a:extLst>
                </p:cNvPr>
                <p:cNvSpPr txBox="1"/>
                <p:nvPr/>
              </p:nvSpPr>
              <p:spPr>
                <a:xfrm>
                  <a:off x="6027449" y="4970078"/>
                  <a:ext cx="544231" cy="553998"/>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1" name="TextBox 160">
                  <a:extLst>
                    <a:ext uri="{FF2B5EF4-FFF2-40B4-BE49-F238E27FC236}">
                      <a16:creationId xmlns:a16="http://schemas.microsoft.com/office/drawing/2014/main" id="{A2057F35-7CF3-7B69-9F1A-36EEE7AD9E7C}"/>
                    </a:ext>
                  </a:extLst>
                </p:cNvPr>
                <p:cNvSpPr txBox="1">
                  <a:spLocks noRot="1" noChangeAspect="1" noMove="1" noResize="1" noEditPoints="1" noAdjustHandles="1" noChangeArrowheads="1" noChangeShapeType="1" noTextEdit="1"/>
                </p:cNvSpPr>
                <p:nvPr/>
              </p:nvSpPr>
              <p:spPr>
                <a:xfrm>
                  <a:off x="6027449" y="4970078"/>
                  <a:ext cx="544231" cy="553998"/>
                </a:xfrm>
                <a:prstGeom prst="rect">
                  <a:avLst/>
                </a:prstGeom>
                <a:blipFill>
                  <a:blip r:embed="rId16"/>
                  <a:stretch>
                    <a:fillRect/>
                  </a:stretch>
                </a:blipFill>
              </p:spPr>
              <p:txBody>
                <a:bodyPr/>
                <a:lstStyle/>
                <a:p>
                  <a:r>
                    <a:rPr lang="en-US">
                      <a:noFill/>
                    </a:rPr>
                    <a:t> </a:t>
                  </a:r>
                </a:p>
              </p:txBody>
            </p:sp>
          </mc:Fallback>
        </mc:AlternateContent>
        <p:sp>
          <p:nvSpPr>
            <p:cNvPr id="163" name="Left Bracket 162">
              <a:extLst>
                <a:ext uri="{FF2B5EF4-FFF2-40B4-BE49-F238E27FC236}">
                  <a16:creationId xmlns:a16="http://schemas.microsoft.com/office/drawing/2014/main" id="{3C518061-EA6E-CC7F-59D0-A051C71D3376}"/>
                </a:ext>
              </a:extLst>
            </p:cNvPr>
            <p:cNvSpPr/>
            <p:nvPr/>
          </p:nvSpPr>
          <p:spPr>
            <a:xfrm>
              <a:off x="9811850" y="4138169"/>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Left Bracket 163">
              <a:extLst>
                <a:ext uri="{FF2B5EF4-FFF2-40B4-BE49-F238E27FC236}">
                  <a16:creationId xmlns:a16="http://schemas.microsoft.com/office/drawing/2014/main" id="{32E3C106-4819-D69C-505C-01F3E122ABA2}"/>
                </a:ext>
              </a:extLst>
            </p:cNvPr>
            <p:cNvSpPr/>
            <p:nvPr/>
          </p:nvSpPr>
          <p:spPr>
            <a:xfrm flipH="1">
              <a:off x="11658649" y="4138169"/>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5" name="Straight Connector 164">
              <a:extLst>
                <a:ext uri="{FF2B5EF4-FFF2-40B4-BE49-F238E27FC236}">
                  <a16:creationId xmlns:a16="http://schemas.microsoft.com/office/drawing/2014/main" id="{31227979-6AE5-D081-87E1-AD3A912232E6}"/>
                </a:ext>
              </a:extLst>
            </p:cNvPr>
            <p:cNvCxnSpPr>
              <a:cxnSpLocks/>
            </p:cNvCxnSpPr>
            <p:nvPr/>
          </p:nvCxnSpPr>
          <p:spPr>
            <a:xfrm rot="5400000">
              <a:off x="8962197" y="5310044"/>
              <a:ext cx="2156250"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075626ED-D1A2-0883-971E-A2D1BFEDD062}"/>
                    </a:ext>
                  </a:extLst>
                </p:cNvPr>
                <p:cNvSpPr txBox="1"/>
                <p:nvPr/>
              </p:nvSpPr>
              <p:spPr>
                <a:xfrm>
                  <a:off x="9852350" y="4970078"/>
                  <a:ext cx="497569" cy="553998"/>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6" name="TextBox 165">
                  <a:extLst>
                    <a:ext uri="{FF2B5EF4-FFF2-40B4-BE49-F238E27FC236}">
                      <a16:creationId xmlns:a16="http://schemas.microsoft.com/office/drawing/2014/main" id="{075626ED-D1A2-0883-971E-A2D1BFEDD062}"/>
                    </a:ext>
                  </a:extLst>
                </p:cNvPr>
                <p:cNvSpPr txBox="1">
                  <a:spLocks noRot="1" noChangeAspect="1" noMove="1" noResize="1" noEditPoints="1" noAdjustHandles="1" noChangeArrowheads="1" noChangeShapeType="1" noTextEdit="1"/>
                </p:cNvSpPr>
                <p:nvPr/>
              </p:nvSpPr>
              <p:spPr>
                <a:xfrm>
                  <a:off x="9852350" y="4970078"/>
                  <a:ext cx="497569" cy="553998"/>
                </a:xfrm>
                <a:prstGeom prst="rect">
                  <a:avLst/>
                </a:prstGeom>
                <a:blipFill>
                  <a:blip r:embed="rId17"/>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70F04699-D898-42F2-09FB-5C1EE637C25C}"/>
                </a:ext>
              </a:extLst>
            </p:cNvPr>
            <p:cNvCxnSpPr>
              <a:cxnSpLocks/>
            </p:cNvCxnSpPr>
            <p:nvPr/>
          </p:nvCxnSpPr>
          <p:spPr>
            <a:xfrm rot="10800000">
              <a:off x="10083870" y="4237337"/>
              <a:ext cx="1544957"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A213C98F-F999-6A38-A526-C8D26CE20FF6}"/>
                    </a:ext>
                  </a:extLst>
                </p:cNvPr>
                <p:cNvSpPr txBox="1"/>
                <p:nvPr/>
              </p:nvSpPr>
              <p:spPr>
                <a:xfrm>
                  <a:off x="9198499" y="4970078"/>
                  <a:ext cx="532227" cy="553998"/>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8" name="TextBox 167">
                  <a:extLst>
                    <a:ext uri="{FF2B5EF4-FFF2-40B4-BE49-F238E27FC236}">
                      <a16:creationId xmlns:a16="http://schemas.microsoft.com/office/drawing/2014/main" id="{A213C98F-F999-6A38-A526-C8D26CE20FF6}"/>
                    </a:ext>
                  </a:extLst>
                </p:cNvPr>
                <p:cNvSpPr txBox="1">
                  <a:spLocks noRot="1" noChangeAspect="1" noMove="1" noResize="1" noEditPoints="1" noAdjustHandles="1" noChangeArrowheads="1" noChangeShapeType="1" noTextEdit="1"/>
                </p:cNvSpPr>
                <p:nvPr/>
              </p:nvSpPr>
              <p:spPr>
                <a:xfrm>
                  <a:off x="9198499" y="4970078"/>
                  <a:ext cx="532227"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E1020784-2AEB-B6A3-6EEF-609C684A74BA}"/>
                    </a:ext>
                  </a:extLst>
                </p:cNvPr>
                <p:cNvSpPr txBox="1"/>
                <p:nvPr/>
              </p:nvSpPr>
              <p:spPr>
                <a:xfrm>
                  <a:off x="5556391" y="4862357"/>
                  <a:ext cx="623568" cy="76944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9" name="TextBox 168">
                  <a:extLst>
                    <a:ext uri="{FF2B5EF4-FFF2-40B4-BE49-F238E27FC236}">
                      <a16:creationId xmlns:a16="http://schemas.microsoft.com/office/drawing/2014/main" id="{E1020784-2AEB-B6A3-6EEF-609C684A74BA}"/>
                    </a:ext>
                  </a:extLst>
                </p:cNvPr>
                <p:cNvSpPr txBox="1">
                  <a:spLocks noRot="1" noChangeAspect="1" noMove="1" noResize="1" noEditPoints="1" noAdjustHandles="1" noChangeArrowheads="1" noChangeShapeType="1" noTextEdit="1"/>
                </p:cNvSpPr>
                <p:nvPr/>
              </p:nvSpPr>
              <p:spPr>
                <a:xfrm>
                  <a:off x="5556391" y="4862357"/>
                  <a:ext cx="623568" cy="769441"/>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E92F3E87-BA26-2F79-A76C-E01A1B4D25FB}"/>
                    </a:ext>
                  </a:extLst>
                </p:cNvPr>
                <p:cNvSpPr txBox="1"/>
                <p:nvPr/>
              </p:nvSpPr>
              <p:spPr>
                <a:xfrm>
                  <a:off x="8668665" y="4862357"/>
                  <a:ext cx="623568" cy="76944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0" name="TextBox 169">
                  <a:extLst>
                    <a:ext uri="{FF2B5EF4-FFF2-40B4-BE49-F238E27FC236}">
                      <a16:creationId xmlns:a16="http://schemas.microsoft.com/office/drawing/2014/main" id="{E92F3E87-BA26-2F79-A76C-E01A1B4D25FB}"/>
                    </a:ext>
                  </a:extLst>
                </p:cNvPr>
                <p:cNvSpPr txBox="1">
                  <a:spLocks noRot="1" noChangeAspect="1" noMove="1" noResize="1" noEditPoints="1" noAdjustHandles="1" noChangeArrowheads="1" noChangeShapeType="1" noTextEdit="1"/>
                </p:cNvSpPr>
                <p:nvPr/>
              </p:nvSpPr>
              <p:spPr>
                <a:xfrm>
                  <a:off x="8668665" y="4862357"/>
                  <a:ext cx="623568" cy="769441"/>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EA76CC2-50AC-3FD9-6B16-04E0E10EB8BC}"/>
                    </a:ext>
                  </a:extLst>
                </p:cNvPr>
                <p:cNvSpPr txBox="1"/>
                <p:nvPr/>
              </p:nvSpPr>
              <p:spPr>
                <a:xfrm>
                  <a:off x="4273399" y="3961231"/>
                  <a:ext cx="497569" cy="559705"/>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1" name="TextBox 170">
                  <a:extLst>
                    <a:ext uri="{FF2B5EF4-FFF2-40B4-BE49-F238E27FC236}">
                      <a16:creationId xmlns:a16="http://schemas.microsoft.com/office/drawing/2014/main" id="{CEA76CC2-50AC-3FD9-6B16-04E0E10EB8BC}"/>
                    </a:ext>
                  </a:extLst>
                </p:cNvPr>
                <p:cNvSpPr txBox="1">
                  <a:spLocks noRot="1" noChangeAspect="1" noMove="1" noResize="1" noEditPoints="1" noAdjustHandles="1" noChangeArrowheads="1" noChangeShapeType="1" noTextEdit="1"/>
                </p:cNvSpPr>
                <p:nvPr/>
              </p:nvSpPr>
              <p:spPr>
                <a:xfrm>
                  <a:off x="4273399" y="3961231"/>
                  <a:ext cx="497569" cy="55970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220C8C38-B671-1099-B465-D992F52520C8}"/>
                    </a:ext>
                  </a:extLst>
                </p:cNvPr>
                <p:cNvSpPr txBox="1"/>
                <p:nvPr/>
              </p:nvSpPr>
              <p:spPr>
                <a:xfrm>
                  <a:off x="7412759" y="3961231"/>
                  <a:ext cx="497569" cy="559705"/>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2" name="TextBox 171">
                  <a:extLst>
                    <a:ext uri="{FF2B5EF4-FFF2-40B4-BE49-F238E27FC236}">
                      <a16:creationId xmlns:a16="http://schemas.microsoft.com/office/drawing/2014/main" id="{220C8C38-B671-1099-B465-D992F52520C8}"/>
                    </a:ext>
                  </a:extLst>
                </p:cNvPr>
                <p:cNvSpPr txBox="1">
                  <a:spLocks noRot="1" noChangeAspect="1" noMove="1" noResize="1" noEditPoints="1" noAdjustHandles="1" noChangeArrowheads="1" noChangeShapeType="1" noTextEdit="1"/>
                </p:cNvSpPr>
                <p:nvPr/>
              </p:nvSpPr>
              <p:spPr>
                <a:xfrm>
                  <a:off x="7412759" y="3961231"/>
                  <a:ext cx="497569" cy="559705"/>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10A71D77-D227-396E-DA15-19B698EFE4F3}"/>
                    </a:ext>
                  </a:extLst>
                </p:cNvPr>
                <p:cNvSpPr txBox="1"/>
                <p:nvPr/>
              </p:nvSpPr>
              <p:spPr>
                <a:xfrm>
                  <a:off x="10585266" y="3961231"/>
                  <a:ext cx="497569" cy="559705"/>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3" name="TextBox 172">
                  <a:extLst>
                    <a:ext uri="{FF2B5EF4-FFF2-40B4-BE49-F238E27FC236}">
                      <a16:creationId xmlns:a16="http://schemas.microsoft.com/office/drawing/2014/main" id="{10A71D77-D227-396E-DA15-19B698EFE4F3}"/>
                    </a:ext>
                  </a:extLst>
                </p:cNvPr>
                <p:cNvSpPr txBox="1">
                  <a:spLocks noRot="1" noChangeAspect="1" noMove="1" noResize="1" noEditPoints="1" noAdjustHandles="1" noChangeArrowheads="1" noChangeShapeType="1" noTextEdit="1"/>
                </p:cNvSpPr>
                <p:nvPr/>
              </p:nvSpPr>
              <p:spPr>
                <a:xfrm>
                  <a:off x="10585266" y="3961231"/>
                  <a:ext cx="497569" cy="559705"/>
                </a:xfrm>
                <a:prstGeom prst="rect">
                  <a:avLst/>
                </a:prstGeom>
                <a:blipFill>
                  <a:blip r:embed="rId2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6609979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88670" y="200161"/>
            <a:ext cx="1061466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Low rank approximation with SVD</a:t>
            </a:r>
          </a:p>
        </p:txBody>
      </p:sp>
      <p:pic>
        <p:nvPicPr>
          <p:cNvPr id="3074" name="Picture 2">
            <a:extLst>
              <a:ext uri="{FF2B5EF4-FFF2-40B4-BE49-F238E27FC236}">
                <a16:creationId xmlns:a16="http://schemas.microsoft.com/office/drawing/2014/main" id="{7A146FCE-87C6-4792-6659-76EE56AF4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425" y="1059286"/>
            <a:ext cx="7677150" cy="5362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4355C1-7467-9FF1-8FA0-236E837F8346}"/>
              </a:ext>
            </a:extLst>
          </p:cNvPr>
          <p:cNvSpPr txBox="1"/>
          <p:nvPr/>
        </p:nvSpPr>
        <p:spPr>
          <a:xfrm>
            <a:off x="1317413" y="6350062"/>
            <a:ext cx="9557174" cy="307777"/>
          </a:xfrm>
          <a:prstGeom prst="rect">
            <a:avLst/>
          </a:prstGeom>
          <a:noFill/>
        </p:spPr>
        <p:txBody>
          <a:bodyPr wrap="square">
            <a:spAutoFit/>
          </a:bodyPr>
          <a:lstStyle/>
          <a:p>
            <a:pPr algn="ctr"/>
            <a:r>
              <a:rPr lang="en-US" sz="1400" dirty="0">
                <a:latin typeface="+mj-lt"/>
              </a:rPr>
              <a:t>https://www.mathworks.com/help/matlab/math/image-compression-with-low-rank-svd.html</a:t>
            </a:r>
          </a:p>
        </p:txBody>
      </p:sp>
    </p:spTree>
    <p:extLst>
      <p:ext uri="{BB962C8B-B14F-4D97-AF65-F5344CB8AC3E}">
        <p14:creationId xmlns:p14="http://schemas.microsoft.com/office/powerpoint/2010/main" val="25443880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88670" y="200161"/>
            <a:ext cx="1061466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Low rank approximation with SVD</a:t>
            </a:r>
          </a:p>
        </p:txBody>
      </p:sp>
      <p:sp>
        <p:nvSpPr>
          <p:cNvPr id="3" name="TextBox 2">
            <a:extLst>
              <a:ext uri="{FF2B5EF4-FFF2-40B4-BE49-F238E27FC236}">
                <a16:creationId xmlns:a16="http://schemas.microsoft.com/office/drawing/2014/main" id="{804355C1-7467-9FF1-8FA0-236E837F8346}"/>
              </a:ext>
            </a:extLst>
          </p:cNvPr>
          <p:cNvSpPr txBox="1"/>
          <p:nvPr/>
        </p:nvSpPr>
        <p:spPr>
          <a:xfrm>
            <a:off x="1317413" y="6350062"/>
            <a:ext cx="9557174" cy="307777"/>
          </a:xfrm>
          <a:prstGeom prst="rect">
            <a:avLst/>
          </a:prstGeom>
          <a:noFill/>
        </p:spPr>
        <p:txBody>
          <a:bodyPr wrap="square">
            <a:spAutoFit/>
          </a:bodyPr>
          <a:lstStyle/>
          <a:p>
            <a:pPr algn="ctr"/>
            <a:r>
              <a:rPr lang="en-US" sz="1400" dirty="0">
                <a:latin typeface="+mj-lt"/>
              </a:rPr>
              <a:t>https://dustinstansbury.github.io/theclevermachine/svd-data-compression</a:t>
            </a:r>
          </a:p>
        </p:txBody>
      </p:sp>
      <p:pic>
        <p:nvPicPr>
          <p:cNvPr id="4098" name="Picture 2">
            <a:extLst>
              <a:ext uri="{FF2B5EF4-FFF2-40B4-BE49-F238E27FC236}">
                <a16:creationId xmlns:a16="http://schemas.microsoft.com/office/drawing/2014/main" id="{F72F703F-8BF1-FCA8-3700-F7CBAF0A4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7708" y="1090569"/>
            <a:ext cx="3345622" cy="525949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11D1C78-BD31-9A5C-2A75-E7C8C4D06A21}"/>
              </a:ext>
            </a:extLst>
          </p:cNvPr>
          <p:cNvGrpSpPr/>
          <p:nvPr/>
        </p:nvGrpSpPr>
        <p:grpSpPr>
          <a:xfrm>
            <a:off x="767237" y="1918066"/>
            <a:ext cx="6734112" cy="3421976"/>
            <a:chOff x="788670" y="1466773"/>
            <a:chExt cx="6734112" cy="3421976"/>
          </a:xfrm>
        </p:grpSpPr>
        <p:pic>
          <p:nvPicPr>
            <p:cNvPr id="4100" name="Picture 4">
              <a:extLst>
                <a:ext uri="{FF2B5EF4-FFF2-40B4-BE49-F238E27FC236}">
                  <a16:creationId xmlns:a16="http://schemas.microsoft.com/office/drawing/2014/main" id="{EE416954-7C28-4B43-2F9C-F579CFFA5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70" y="1466773"/>
              <a:ext cx="6734111" cy="21622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E1D5996-BF7D-F3F7-0A87-E59490AA8376}"/>
                </a:ext>
              </a:extLst>
            </p:cNvPr>
            <p:cNvPicPr>
              <a:picLocks noChangeAspect="1"/>
            </p:cNvPicPr>
            <p:nvPr/>
          </p:nvPicPr>
          <p:blipFill>
            <a:blip r:embed="rId4"/>
            <a:stretch>
              <a:fillRect/>
            </a:stretch>
          </p:blipFill>
          <p:spPr>
            <a:xfrm>
              <a:off x="968586" y="3829113"/>
              <a:ext cx="6554196" cy="1059636"/>
            </a:xfrm>
            <a:prstGeom prst="rect">
              <a:avLst/>
            </a:prstGeom>
          </p:spPr>
        </p:pic>
      </p:grpSp>
    </p:spTree>
    <p:extLst>
      <p:ext uri="{BB962C8B-B14F-4D97-AF65-F5344CB8AC3E}">
        <p14:creationId xmlns:p14="http://schemas.microsoft.com/office/powerpoint/2010/main" val="22111169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88670" y="200161"/>
            <a:ext cx="1061466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Eckard-</a:t>
            </a:r>
            <a:r>
              <a:rPr kumimoji="0" lang="en-US" sz="4000" b="1" i="0" u="none" strike="noStrike" kern="1200" cap="none" spc="0" normalizeH="0" baseline="0" noProof="0" dirty="0" err="1">
                <a:ln>
                  <a:noFill/>
                </a:ln>
                <a:solidFill>
                  <a:prstClr val="black"/>
                </a:solidFill>
                <a:effectLst/>
                <a:uLnTx/>
                <a:uFillTx/>
                <a:latin typeface="Helvetica" panose="020B0500000000000000" pitchFamily="34" charset="0"/>
                <a:ea typeface="+mn-ea"/>
                <a:cs typeface="+mn-cs"/>
              </a:rPr>
              <a:t>Youn</a:t>
            </a:r>
            <a:r>
              <a:rPr lang="en-US" sz="4000" b="1" dirty="0">
                <a:solidFill>
                  <a:prstClr val="black"/>
                </a:solidFill>
                <a:latin typeface="Helvetica" panose="020B0500000000000000" pitchFamily="34" charset="0"/>
              </a:rPr>
              <a:t>g Theorem</a:t>
            </a:r>
            <a:endParaRPr kumimoji="0" lang="en-US" sz="40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endParaRPr>
          </a:p>
        </p:txBody>
      </p:sp>
      <p:sp>
        <p:nvSpPr>
          <p:cNvPr id="3" name="TextBox 2">
            <a:extLst>
              <a:ext uri="{FF2B5EF4-FFF2-40B4-BE49-F238E27FC236}">
                <a16:creationId xmlns:a16="http://schemas.microsoft.com/office/drawing/2014/main" id="{3920898F-C823-DB77-4007-73F02B6ACFA9}"/>
              </a:ext>
            </a:extLst>
          </p:cNvPr>
          <p:cNvSpPr txBox="1"/>
          <p:nvPr/>
        </p:nvSpPr>
        <p:spPr>
          <a:xfrm>
            <a:off x="3048000" y="6234320"/>
            <a:ext cx="6096000" cy="307777"/>
          </a:xfrm>
          <a:prstGeom prst="rect">
            <a:avLst/>
          </a:prstGeom>
          <a:noFill/>
        </p:spPr>
        <p:txBody>
          <a:bodyPr wrap="square">
            <a:spAutoFit/>
          </a:bodyPr>
          <a:lstStyle/>
          <a:p>
            <a:pPr algn="ctr"/>
            <a:r>
              <a:rPr lang="en-US" sz="1400" dirty="0">
                <a:latin typeface="+mj-lt"/>
              </a:rPr>
              <a:t>https://rich-d-wilkinson.github.io/MATH3030/3.5-lowrank.html</a:t>
            </a:r>
          </a:p>
        </p:txBody>
      </p:sp>
      <p:pic>
        <p:nvPicPr>
          <p:cNvPr id="5" name="Picture 4">
            <a:extLst>
              <a:ext uri="{FF2B5EF4-FFF2-40B4-BE49-F238E27FC236}">
                <a16:creationId xmlns:a16="http://schemas.microsoft.com/office/drawing/2014/main" id="{C72747C6-3EAE-996E-7D81-1E2C7770EBC0}"/>
              </a:ext>
            </a:extLst>
          </p:cNvPr>
          <p:cNvPicPr>
            <a:picLocks noChangeAspect="1"/>
          </p:cNvPicPr>
          <p:nvPr/>
        </p:nvPicPr>
        <p:blipFill>
          <a:blip r:embed="rId2"/>
          <a:stretch>
            <a:fillRect/>
          </a:stretch>
        </p:blipFill>
        <p:spPr>
          <a:xfrm>
            <a:off x="1281051" y="1427820"/>
            <a:ext cx="9629898" cy="4286727"/>
          </a:xfrm>
          <a:prstGeom prst="rect">
            <a:avLst/>
          </a:prstGeom>
        </p:spPr>
      </p:pic>
    </p:spTree>
    <p:extLst>
      <p:ext uri="{BB962C8B-B14F-4D97-AF65-F5344CB8AC3E}">
        <p14:creationId xmlns:p14="http://schemas.microsoft.com/office/powerpoint/2010/main" val="36270939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88670" y="308534"/>
            <a:ext cx="1061466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Optimal Truncation</a:t>
            </a:r>
          </a:p>
        </p:txBody>
      </p:sp>
      <p:sp>
        <p:nvSpPr>
          <p:cNvPr id="3" name="TextBox 2">
            <a:extLst>
              <a:ext uri="{FF2B5EF4-FFF2-40B4-BE49-F238E27FC236}">
                <a16:creationId xmlns:a16="http://schemas.microsoft.com/office/drawing/2014/main" id="{CDFDB016-67C1-2F7F-0DD0-A42C24835B06}"/>
              </a:ext>
            </a:extLst>
          </p:cNvPr>
          <p:cNvSpPr txBox="1"/>
          <p:nvPr/>
        </p:nvSpPr>
        <p:spPr>
          <a:xfrm>
            <a:off x="3048000" y="6273707"/>
            <a:ext cx="6096000" cy="369332"/>
          </a:xfrm>
          <a:prstGeom prst="rect">
            <a:avLst/>
          </a:prstGeom>
          <a:noFill/>
        </p:spPr>
        <p:txBody>
          <a:bodyPr wrap="square">
            <a:spAutoFit/>
          </a:bodyPr>
          <a:lstStyle/>
          <a:p>
            <a:pPr algn="ctr"/>
            <a:r>
              <a:rPr lang="en-US" dirty="0">
                <a:latin typeface="+mj-lt"/>
              </a:rPr>
              <a:t>Gavish, and </a:t>
            </a:r>
            <a:r>
              <a:rPr lang="en-US" dirty="0" err="1">
                <a:latin typeface="+mj-lt"/>
              </a:rPr>
              <a:t>Donoho</a:t>
            </a:r>
            <a:r>
              <a:rPr lang="en-US" dirty="0">
                <a:latin typeface="+mj-lt"/>
              </a:rPr>
              <a:t>, </a:t>
            </a:r>
            <a:r>
              <a:rPr lang="en-US" dirty="0" err="1">
                <a:latin typeface="+mj-lt"/>
              </a:rPr>
              <a:t>arXiv</a:t>
            </a:r>
            <a:r>
              <a:rPr lang="en-US" dirty="0">
                <a:latin typeface="+mj-lt"/>
              </a:rPr>
              <a:t> 2013</a:t>
            </a:r>
          </a:p>
        </p:txBody>
      </p:sp>
      <p:pic>
        <p:nvPicPr>
          <p:cNvPr id="5" name="Picture 4">
            <a:extLst>
              <a:ext uri="{FF2B5EF4-FFF2-40B4-BE49-F238E27FC236}">
                <a16:creationId xmlns:a16="http://schemas.microsoft.com/office/drawing/2014/main" id="{320AB798-6910-2236-EBEA-2EC1070AC92A}"/>
              </a:ext>
            </a:extLst>
          </p:cNvPr>
          <p:cNvPicPr>
            <a:picLocks noChangeAspect="1"/>
          </p:cNvPicPr>
          <p:nvPr/>
        </p:nvPicPr>
        <p:blipFill>
          <a:blip r:embed="rId2"/>
          <a:stretch>
            <a:fillRect/>
          </a:stretch>
        </p:blipFill>
        <p:spPr>
          <a:xfrm>
            <a:off x="1232746" y="3557088"/>
            <a:ext cx="4565227" cy="196419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969220-BCBC-229C-D010-791364D94763}"/>
                  </a:ext>
                </a:extLst>
              </p:cNvPr>
              <p:cNvSpPr txBox="1"/>
              <p:nvPr/>
            </p:nvSpPr>
            <p:spPr>
              <a:xfrm>
                <a:off x="1232746" y="1926843"/>
                <a:ext cx="35904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i="1">
                              <a:latin typeface="Cambria Math" panose="02040503050406030204" pitchFamily="18" charset="0"/>
                            </a:rPr>
                            <m:t>𝑋</m:t>
                          </m:r>
                        </m:e>
                        <m:sub>
                          <m:r>
                            <a:rPr lang="en-US" sz="3200" b="0" i="1" smtClean="0">
                              <a:latin typeface="Cambria Math" panose="02040503050406030204" pitchFamily="18" charset="0"/>
                            </a:rPr>
                            <m:t>𝑡𝑟𝑢𝑒</m:t>
                          </m:r>
                        </m:sub>
                      </m:sSub>
                      <m:r>
                        <a:rPr lang="en-US" sz="3200" b="0" i="1" smtClean="0">
                          <a:latin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𝜂</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b="0" i="1" smtClean="0">
                              <a:solidFill>
                                <a:srgbClr val="C00000"/>
                              </a:solidFill>
                              <a:latin typeface="Cambria Math" panose="02040503050406030204" pitchFamily="18" charset="0"/>
                            </a:rPr>
                            <m:t>𝑛𝑜𝑖𝑠𝑒</m:t>
                          </m:r>
                        </m:sub>
                      </m:sSub>
                    </m:oMath>
                  </m:oMathPara>
                </a14:m>
                <a:endParaRPr lang="en-US" sz="3200" dirty="0"/>
              </a:p>
            </p:txBody>
          </p:sp>
        </mc:Choice>
        <mc:Fallback xmlns="">
          <p:sp>
            <p:nvSpPr>
              <p:cNvPr id="7" name="TextBox 6">
                <a:extLst>
                  <a:ext uri="{FF2B5EF4-FFF2-40B4-BE49-F238E27FC236}">
                    <a16:creationId xmlns:a16="http://schemas.microsoft.com/office/drawing/2014/main" id="{C0969220-BCBC-229C-D010-791364D94763}"/>
                  </a:ext>
                </a:extLst>
              </p:cNvPr>
              <p:cNvSpPr txBox="1">
                <a:spLocks noRot="1" noChangeAspect="1" noMove="1" noResize="1" noEditPoints="1" noAdjustHandles="1" noChangeArrowheads="1" noChangeShapeType="1" noTextEdit="1"/>
              </p:cNvSpPr>
              <p:nvPr/>
            </p:nvSpPr>
            <p:spPr>
              <a:xfrm>
                <a:off x="1232746" y="1926843"/>
                <a:ext cx="3590470"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8078E76-0F06-471D-00F3-A6C04B29EF1A}"/>
                  </a:ext>
                </a:extLst>
              </p:cNvPr>
              <p:cNvSpPr txBox="1"/>
              <p:nvPr/>
            </p:nvSpPr>
            <p:spPr>
              <a:xfrm>
                <a:off x="3633893" y="2576082"/>
                <a:ext cx="723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(0,1)</m:t>
                      </m:r>
                    </m:oMath>
                  </m:oMathPara>
                </a14:m>
                <a:endParaRPr lang="en-US" dirty="0"/>
              </a:p>
            </p:txBody>
          </p:sp>
        </mc:Choice>
        <mc:Fallback xmlns="">
          <p:sp>
            <p:nvSpPr>
              <p:cNvPr id="10" name="TextBox 9">
                <a:extLst>
                  <a:ext uri="{FF2B5EF4-FFF2-40B4-BE49-F238E27FC236}">
                    <a16:creationId xmlns:a16="http://schemas.microsoft.com/office/drawing/2014/main" id="{88078E76-0F06-471D-00F3-A6C04B29EF1A}"/>
                  </a:ext>
                </a:extLst>
              </p:cNvPr>
              <p:cNvSpPr txBox="1">
                <a:spLocks noRot="1" noChangeAspect="1" noMove="1" noResize="1" noEditPoints="1" noAdjustHandles="1" noChangeArrowheads="1" noChangeShapeType="1" noTextEdit="1"/>
              </p:cNvSpPr>
              <p:nvPr/>
            </p:nvSpPr>
            <p:spPr>
              <a:xfrm>
                <a:off x="3633893" y="2576082"/>
                <a:ext cx="723788" cy="276999"/>
              </a:xfrm>
              <a:prstGeom prst="rect">
                <a:avLst/>
              </a:prstGeom>
              <a:blipFill>
                <a:blip r:embed="rId4"/>
                <a:stretch>
                  <a:fillRect l="-6723" t="-4444" r="-11765" b="-35556"/>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5AD19E3-F72F-78EF-A123-8BAF4F8C7988}"/>
              </a:ext>
            </a:extLst>
          </p:cNvPr>
          <p:cNvCxnSpPr/>
          <p:nvPr/>
        </p:nvCxnSpPr>
        <p:spPr>
          <a:xfrm>
            <a:off x="7051041" y="2324459"/>
            <a:ext cx="0" cy="298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4539048-1AE3-B987-346E-720DF2CFCE02}"/>
              </a:ext>
            </a:extLst>
          </p:cNvPr>
          <p:cNvCxnSpPr>
            <a:cxnSpLocks/>
          </p:cNvCxnSpPr>
          <p:nvPr/>
        </p:nvCxnSpPr>
        <p:spPr>
          <a:xfrm rot="5400000">
            <a:off x="8543958" y="3817376"/>
            <a:ext cx="0" cy="298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C080B225-792A-0C58-A73E-148D8CF36D99}"/>
              </a:ext>
            </a:extLst>
          </p:cNvPr>
          <p:cNvSpPr/>
          <p:nvPr/>
        </p:nvSpPr>
        <p:spPr>
          <a:xfrm>
            <a:off x="7098453" y="2350347"/>
            <a:ext cx="2871894" cy="2838026"/>
          </a:xfrm>
          <a:custGeom>
            <a:avLst/>
            <a:gdLst>
              <a:gd name="connsiteX0" fmla="*/ 0 w 2871894"/>
              <a:gd name="connsiteY0" fmla="*/ 0 h 2838026"/>
              <a:gd name="connsiteX1" fmla="*/ 494454 w 2871894"/>
              <a:gd name="connsiteY1" fmla="*/ 1314026 h 2838026"/>
              <a:gd name="connsiteX2" fmla="*/ 2221654 w 2871894"/>
              <a:gd name="connsiteY2" fmla="*/ 1916853 h 2838026"/>
              <a:gd name="connsiteX3" fmla="*/ 2871894 w 2871894"/>
              <a:gd name="connsiteY3" fmla="*/ 2838026 h 2838026"/>
            </a:gdLst>
            <a:ahLst/>
            <a:cxnLst>
              <a:cxn ang="0">
                <a:pos x="connsiteX0" y="connsiteY0"/>
              </a:cxn>
              <a:cxn ang="0">
                <a:pos x="connsiteX1" y="connsiteY1"/>
              </a:cxn>
              <a:cxn ang="0">
                <a:pos x="connsiteX2" y="connsiteY2"/>
              </a:cxn>
              <a:cxn ang="0">
                <a:pos x="connsiteX3" y="connsiteY3"/>
              </a:cxn>
            </a:cxnLst>
            <a:rect l="l" t="t" r="r" b="b"/>
            <a:pathLst>
              <a:path w="2871894" h="2838026">
                <a:moveTo>
                  <a:pt x="0" y="0"/>
                </a:moveTo>
                <a:cubicBezTo>
                  <a:pt x="62089" y="497275"/>
                  <a:pt x="124178" y="994551"/>
                  <a:pt x="494454" y="1314026"/>
                </a:cubicBezTo>
                <a:cubicBezTo>
                  <a:pt x="864730" y="1633501"/>
                  <a:pt x="1825414" y="1662853"/>
                  <a:pt x="2221654" y="1916853"/>
                </a:cubicBezTo>
                <a:cubicBezTo>
                  <a:pt x="2617894" y="2170853"/>
                  <a:pt x="2744894" y="2504439"/>
                  <a:pt x="2871894" y="2838026"/>
                </a:cubicBezTo>
              </a:path>
            </a:pathLst>
          </a:cu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02F5B4B-14B9-7FDE-4A4E-620550CCD103}"/>
              </a:ext>
            </a:extLst>
          </p:cNvPr>
          <p:cNvSpPr/>
          <p:nvPr/>
        </p:nvSpPr>
        <p:spPr>
          <a:xfrm>
            <a:off x="7135706" y="3291839"/>
            <a:ext cx="2797387" cy="1896534"/>
          </a:xfrm>
          <a:custGeom>
            <a:avLst/>
            <a:gdLst>
              <a:gd name="connsiteX0" fmla="*/ 0 w 2797387"/>
              <a:gd name="connsiteY0" fmla="*/ 0 h 1896534"/>
              <a:gd name="connsiteX1" fmla="*/ 514774 w 2797387"/>
              <a:gd name="connsiteY1" fmla="*/ 575734 h 1896534"/>
              <a:gd name="connsiteX2" fmla="*/ 2086187 w 2797387"/>
              <a:gd name="connsiteY2" fmla="*/ 968587 h 1896534"/>
              <a:gd name="connsiteX3" fmla="*/ 2797387 w 2797387"/>
              <a:gd name="connsiteY3" fmla="*/ 1896534 h 1896534"/>
            </a:gdLst>
            <a:ahLst/>
            <a:cxnLst>
              <a:cxn ang="0">
                <a:pos x="connsiteX0" y="connsiteY0"/>
              </a:cxn>
              <a:cxn ang="0">
                <a:pos x="connsiteX1" y="connsiteY1"/>
              </a:cxn>
              <a:cxn ang="0">
                <a:pos x="connsiteX2" y="connsiteY2"/>
              </a:cxn>
              <a:cxn ang="0">
                <a:pos x="connsiteX3" y="connsiteY3"/>
              </a:cxn>
            </a:cxnLst>
            <a:rect l="l" t="t" r="r" b="b"/>
            <a:pathLst>
              <a:path w="2797387" h="1896534">
                <a:moveTo>
                  <a:pt x="0" y="0"/>
                </a:moveTo>
                <a:cubicBezTo>
                  <a:pt x="83538" y="207151"/>
                  <a:pt x="167076" y="414303"/>
                  <a:pt x="514774" y="575734"/>
                </a:cubicBezTo>
                <a:cubicBezTo>
                  <a:pt x="862472" y="737165"/>
                  <a:pt x="1705752" y="748454"/>
                  <a:pt x="2086187" y="968587"/>
                </a:cubicBezTo>
                <a:cubicBezTo>
                  <a:pt x="2466623" y="1188720"/>
                  <a:pt x="2632005" y="1542627"/>
                  <a:pt x="2797387" y="1896534"/>
                </a:cubicBezTo>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9BF40A5-CCD0-2FFF-2327-E26BF7A9E2EA}"/>
              </a:ext>
            </a:extLst>
          </p:cNvPr>
          <p:cNvCxnSpPr>
            <a:cxnSpLocks/>
          </p:cNvCxnSpPr>
          <p:nvPr/>
        </p:nvCxnSpPr>
        <p:spPr>
          <a:xfrm>
            <a:off x="7051041" y="3291839"/>
            <a:ext cx="192362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BE847DD-ED6A-FD0A-D50D-EF0D89ABB57F}"/>
              </a:ext>
            </a:extLst>
          </p:cNvPr>
          <p:cNvCxnSpPr/>
          <p:nvPr/>
        </p:nvCxnSpPr>
        <p:spPr>
          <a:xfrm>
            <a:off x="7321973" y="3291839"/>
            <a:ext cx="0" cy="201845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02309A-1AF3-E656-8CBC-80969B4C3C63}"/>
              </a:ext>
            </a:extLst>
          </p:cNvPr>
          <p:cNvSpPr txBox="1"/>
          <p:nvPr/>
        </p:nvSpPr>
        <p:spPr>
          <a:xfrm>
            <a:off x="7507638" y="2644615"/>
            <a:ext cx="825867" cy="369332"/>
          </a:xfrm>
          <a:prstGeom prst="rect">
            <a:avLst/>
          </a:prstGeom>
          <a:noFill/>
        </p:spPr>
        <p:txBody>
          <a:bodyPr wrap="none" rtlCol="0">
            <a:spAutoFit/>
          </a:bodyPr>
          <a:lstStyle/>
          <a:p>
            <a:r>
              <a:rPr lang="en-US" dirty="0">
                <a:latin typeface="Helvetica" panose="020B0500000000000000" pitchFamily="34" charset="0"/>
              </a:rPr>
              <a:t>Signal</a:t>
            </a:r>
          </a:p>
        </p:txBody>
      </p:sp>
      <p:sp>
        <p:nvSpPr>
          <p:cNvPr id="24" name="TextBox 23">
            <a:extLst>
              <a:ext uri="{FF2B5EF4-FFF2-40B4-BE49-F238E27FC236}">
                <a16:creationId xmlns:a16="http://schemas.microsoft.com/office/drawing/2014/main" id="{9056DBE4-DC00-99BF-32B7-1E5D14AE7F7D}"/>
              </a:ext>
            </a:extLst>
          </p:cNvPr>
          <p:cNvSpPr txBox="1"/>
          <p:nvPr/>
        </p:nvSpPr>
        <p:spPr>
          <a:xfrm>
            <a:off x="7507638" y="4459254"/>
            <a:ext cx="774571" cy="369332"/>
          </a:xfrm>
          <a:prstGeom prst="rect">
            <a:avLst/>
          </a:prstGeom>
          <a:noFill/>
        </p:spPr>
        <p:txBody>
          <a:bodyPr wrap="none" rtlCol="0">
            <a:spAutoFit/>
          </a:bodyPr>
          <a:lstStyle/>
          <a:p>
            <a:r>
              <a:rPr lang="en-US" dirty="0">
                <a:latin typeface="Helvetica" panose="020B0500000000000000" pitchFamily="34" charset="0"/>
              </a:rPr>
              <a:t>Noise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BD9F2E3-3DE3-2397-7A83-F5FF8893B7B9}"/>
                  </a:ext>
                </a:extLst>
              </p:cNvPr>
              <p:cNvSpPr txBox="1"/>
              <p:nvPr/>
            </p:nvSpPr>
            <p:spPr>
              <a:xfrm>
                <a:off x="6349435" y="3769360"/>
                <a:ext cx="5298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m:t>
                      </m:r>
                      <m:r>
                        <a:rPr lang="en-US" b="0"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26" name="TextBox 25">
                <a:extLst>
                  <a:ext uri="{FF2B5EF4-FFF2-40B4-BE49-F238E27FC236}">
                    <a16:creationId xmlns:a16="http://schemas.microsoft.com/office/drawing/2014/main" id="{5BD9F2E3-3DE3-2397-7A83-F5FF8893B7B9}"/>
                  </a:ext>
                </a:extLst>
              </p:cNvPr>
              <p:cNvSpPr txBox="1">
                <a:spLocks noRot="1" noChangeAspect="1" noMove="1" noResize="1" noEditPoints="1" noAdjustHandles="1" noChangeArrowheads="1" noChangeShapeType="1" noTextEdit="1"/>
              </p:cNvSpPr>
              <p:nvPr/>
            </p:nvSpPr>
            <p:spPr>
              <a:xfrm>
                <a:off x="6349435" y="3769360"/>
                <a:ext cx="529825" cy="276999"/>
              </a:xfrm>
              <a:prstGeom prst="rect">
                <a:avLst/>
              </a:prstGeom>
              <a:blipFill>
                <a:blip r:embed="rId5"/>
                <a:stretch>
                  <a:fillRect l="-15116" t="-2174" r="-697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436CE81-3862-9276-4CEA-7ED6FC9A0D97}"/>
                  </a:ext>
                </a:extLst>
              </p:cNvPr>
              <p:cNvSpPr txBox="1"/>
              <p:nvPr/>
            </p:nvSpPr>
            <p:spPr>
              <a:xfrm>
                <a:off x="8269486" y="5393080"/>
                <a:ext cx="1402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m:t>
                      </m:r>
                    </m:oMath>
                  </m:oMathPara>
                </a14:m>
                <a:endParaRPr lang="en-US" dirty="0"/>
              </a:p>
            </p:txBody>
          </p:sp>
        </mc:Choice>
        <mc:Fallback xmlns="">
          <p:sp>
            <p:nvSpPr>
              <p:cNvPr id="27" name="TextBox 26">
                <a:extLst>
                  <a:ext uri="{FF2B5EF4-FFF2-40B4-BE49-F238E27FC236}">
                    <a16:creationId xmlns:a16="http://schemas.microsoft.com/office/drawing/2014/main" id="{C436CE81-3862-9276-4CEA-7ED6FC9A0D97}"/>
                  </a:ext>
                </a:extLst>
              </p:cNvPr>
              <p:cNvSpPr txBox="1">
                <a:spLocks noRot="1" noChangeAspect="1" noMove="1" noResize="1" noEditPoints="1" noAdjustHandles="1" noChangeArrowheads="1" noChangeShapeType="1" noTextEdit="1"/>
              </p:cNvSpPr>
              <p:nvPr/>
            </p:nvSpPr>
            <p:spPr>
              <a:xfrm>
                <a:off x="8269486" y="5393080"/>
                <a:ext cx="140230" cy="276999"/>
              </a:xfrm>
              <a:prstGeom prst="rect">
                <a:avLst/>
              </a:prstGeom>
              <a:blipFill>
                <a:blip r:embed="rId6"/>
                <a:stretch>
                  <a:fillRect l="-60870" t="-4444" r="-565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2EE9585-B5EB-FA55-2C01-D7F7DB000A30}"/>
                  </a:ext>
                </a:extLst>
              </p:cNvPr>
              <p:cNvSpPr txBox="1"/>
              <p:nvPr/>
            </p:nvSpPr>
            <p:spPr>
              <a:xfrm>
                <a:off x="7251858" y="5393079"/>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28" name="TextBox 27">
                <a:extLst>
                  <a:ext uri="{FF2B5EF4-FFF2-40B4-BE49-F238E27FC236}">
                    <a16:creationId xmlns:a16="http://schemas.microsoft.com/office/drawing/2014/main" id="{52EE9585-B5EB-FA55-2C01-D7F7DB000A30}"/>
                  </a:ext>
                </a:extLst>
              </p:cNvPr>
              <p:cNvSpPr txBox="1">
                <a:spLocks noRot="1" noChangeAspect="1" noMove="1" noResize="1" noEditPoints="1" noAdjustHandles="1" noChangeArrowheads="1" noChangeShapeType="1" noTextEdit="1"/>
              </p:cNvSpPr>
              <p:nvPr/>
            </p:nvSpPr>
            <p:spPr>
              <a:xfrm>
                <a:off x="7251858" y="5393079"/>
                <a:ext cx="166969" cy="276999"/>
              </a:xfrm>
              <a:prstGeom prst="rect">
                <a:avLst/>
              </a:prstGeom>
              <a:blipFill>
                <a:blip r:embed="rId7"/>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402A295-4DD8-5F8F-E3F4-15FEA6336A80}"/>
                  </a:ext>
                </a:extLst>
              </p:cNvPr>
              <p:cNvSpPr txBox="1"/>
              <p:nvPr/>
            </p:nvSpPr>
            <p:spPr>
              <a:xfrm>
                <a:off x="9210234" y="2883444"/>
                <a:ext cx="1594732" cy="7616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𝜏</m:t>
                      </m:r>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4</m:t>
                          </m:r>
                        </m:num>
                        <m:den>
                          <m:rad>
                            <m:radPr>
                              <m:degHide m:val="on"/>
                              <m:ctrlPr>
                                <a:rPr lang="en-US" sz="2400" b="0" i="1" smtClean="0">
                                  <a:solidFill>
                                    <a:schemeClr val="tx1"/>
                                  </a:solidFill>
                                  <a:latin typeface="Cambria Math" panose="02040503050406030204" pitchFamily="18" charset="0"/>
                                  <a:ea typeface="Cambria Math" panose="02040503050406030204" pitchFamily="18" charset="0"/>
                                </a:rPr>
                              </m:ctrlPr>
                            </m:radPr>
                            <m:deg/>
                            <m:e>
                              <m:r>
                                <a:rPr lang="en-US" sz="2400" b="0" i="1" smtClean="0">
                                  <a:solidFill>
                                    <a:schemeClr val="tx1"/>
                                  </a:solidFill>
                                  <a:latin typeface="Cambria Math" panose="02040503050406030204" pitchFamily="18" charset="0"/>
                                  <a:ea typeface="Cambria Math" panose="02040503050406030204" pitchFamily="18" charset="0"/>
                                </a:rPr>
                                <m:t>3</m:t>
                              </m:r>
                            </m:e>
                          </m:rad>
                        </m:den>
                      </m:f>
                      <m:r>
                        <a:rPr lang="en-US" sz="2400" i="1">
                          <a:solidFill>
                            <a:schemeClr val="tx1"/>
                          </a:solidFill>
                          <a:latin typeface="Cambria Math" panose="02040503050406030204" pitchFamily="18" charset="0"/>
                          <a:ea typeface="Cambria Math" panose="02040503050406030204" pitchFamily="18" charset="0"/>
                        </a:rPr>
                        <m:t>𝜂</m:t>
                      </m:r>
                      <m:rad>
                        <m:radPr>
                          <m:degHide m:val="on"/>
                          <m:ctrlPr>
                            <a:rPr lang="en-US" sz="2400" i="1" smtClean="0">
                              <a:solidFill>
                                <a:schemeClr val="tx1"/>
                              </a:solidFill>
                              <a:latin typeface="Cambria Math" panose="02040503050406030204" pitchFamily="18" charset="0"/>
                              <a:ea typeface="Cambria Math" panose="02040503050406030204" pitchFamily="18" charset="0"/>
                            </a:rPr>
                          </m:ctrlPr>
                        </m:radPr>
                        <m:deg/>
                        <m:e>
                          <m:r>
                            <a:rPr lang="en-US" sz="2400" b="0" i="1" smtClean="0">
                              <a:solidFill>
                                <a:schemeClr val="tx1"/>
                              </a:solidFill>
                              <a:latin typeface="Cambria Math" panose="02040503050406030204" pitchFamily="18" charset="0"/>
                              <a:ea typeface="Cambria Math" panose="02040503050406030204" pitchFamily="18" charset="0"/>
                            </a:rPr>
                            <m:t>𝑛</m:t>
                          </m:r>
                        </m:e>
                      </m:rad>
                    </m:oMath>
                  </m:oMathPara>
                </a14:m>
                <a:endParaRPr lang="en-US" sz="2400" dirty="0">
                  <a:solidFill>
                    <a:schemeClr val="tx1"/>
                  </a:solidFill>
                </a:endParaRPr>
              </a:p>
            </p:txBody>
          </p:sp>
        </mc:Choice>
        <mc:Fallback xmlns="">
          <p:sp>
            <p:nvSpPr>
              <p:cNvPr id="31" name="TextBox 30">
                <a:extLst>
                  <a:ext uri="{FF2B5EF4-FFF2-40B4-BE49-F238E27FC236}">
                    <a16:creationId xmlns:a16="http://schemas.microsoft.com/office/drawing/2014/main" id="{1402A295-4DD8-5F8F-E3F4-15FEA6336A80}"/>
                  </a:ext>
                </a:extLst>
              </p:cNvPr>
              <p:cNvSpPr txBox="1">
                <a:spLocks noRot="1" noChangeAspect="1" noMove="1" noResize="1" noEditPoints="1" noAdjustHandles="1" noChangeArrowheads="1" noChangeShapeType="1" noTextEdit="1"/>
              </p:cNvSpPr>
              <p:nvPr/>
            </p:nvSpPr>
            <p:spPr>
              <a:xfrm>
                <a:off x="9210234" y="2883444"/>
                <a:ext cx="1594732" cy="76161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A3DA33A-2A60-99DB-84B8-C6CDB61BA9E1}"/>
                  </a:ext>
                </a:extLst>
              </p:cNvPr>
              <p:cNvSpPr txBox="1"/>
              <p:nvPr/>
            </p:nvSpPr>
            <p:spPr>
              <a:xfrm>
                <a:off x="8764693" y="2165681"/>
                <a:ext cx="24113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rPr>
                        <m:t>𝑋</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𝑠𝑞𝑢𝑎𝑟𝑒</m:t>
                      </m:r>
                      <m:r>
                        <a:rPr lang="en-US" sz="1800"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𝜂</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𝑘𝑛𝑜𝑤𝑛</m:t>
                      </m:r>
                    </m:oMath>
                  </m:oMathPara>
                </a14:m>
                <a:endParaRPr lang="en-US" dirty="0">
                  <a:solidFill>
                    <a:schemeClr val="tx1"/>
                  </a:solidFill>
                </a:endParaRPr>
              </a:p>
            </p:txBody>
          </p:sp>
        </mc:Choice>
        <mc:Fallback xmlns="">
          <p:sp>
            <p:nvSpPr>
              <p:cNvPr id="33" name="TextBox 32">
                <a:extLst>
                  <a:ext uri="{FF2B5EF4-FFF2-40B4-BE49-F238E27FC236}">
                    <a16:creationId xmlns:a16="http://schemas.microsoft.com/office/drawing/2014/main" id="{EA3DA33A-2A60-99DB-84B8-C6CDB61BA9E1}"/>
                  </a:ext>
                </a:extLst>
              </p:cNvPr>
              <p:cNvSpPr txBox="1">
                <a:spLocks noRot="1" noChangeAspect="1" noMove="1" noResize="1" noEditPoints="1" noAdjustHandles="1" noChangeArrowheads="1" noChangeShapeType="1" noTextEdit="1"/>
              </p:cNvSpPr>
              <p:nvPr/>
            </p:nvSpPr>
            <p:spPr>
              <a:xfrm>
                <a:off x="8764693" y="2165681"/>
                <a:ext cx="2411307" cy="369332"/>
              </a:xfrm>
              <a:prstGeom prst="rect">
                <a:avLst/>
              </a:prstGeom>
              <a:blipFill>
                <a:blip r:embed="rId9"/>
                <a:stretch>
                  <a:fillRect b="-6557"/>
                </a:stretch>
              </a:blipFill>
            </p:spPr>
            <p:txBody>
              <a:bodyPr/>
              <a:lstStyle/>
              <a:p>
                <a:r>
                  <a:rPr lang="en-US">
                    <a:noFill/>
                  </a:rPr>
                  <a:t> </a:t>
                </a:r>
              </a:p>
            </p:txBody>
          </p:sp>
        </mc:Fallback>
      </mc:AlternateContent>
    </p:spTree>
    <p:extLst>
      <p:ext uri="{BB962C8B-B14F-4D97-AF65-F5344CB8AC3E}">
        <p14:creationId xmlns:p14="http://schemas.microsoft.com/office/powerpoint/2010/main" val="272032947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88670" y="308534"/>
            <a:ext cx="1061466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Optimal Truncation</a:t>
            </a:r>
          </a:p>
        </p:txBody>
      </p:sp>
      <p:sp>
        <p:nvSpPr>
          <p:cNvPr id="3" name="TextBox 2">
            <a:extLst>
              <a:ext uri="{FF2B5EF4-FFF2-40B4-BE49-F238E27FC236}">
                <a16:creationId xmlns:a16="http://schemas.microsoft.com/office/drawing/2014/main" id="{CDFDB016-67C1-2F7F-0DD0-A42C24835B06}"/>
              </a:ext>
            </a:extLst>
          </p:cNvPr>
          <p:cNvSpPr txBox="1"/>
          <p:nvPr/>
        </p:nvSpPr>
        <p:spPr>
          <a:xfrm>
            <a:off x="3048000" y="6273707"/>
            <a:ext cx="6096000" cy="369332"/>
          </a:xfrm>
          <a:prstGeom prst="rect">
            <a:avLst/>
          </a:prstGeom>
          <a:noFill/>
        </p:spPr>
        <p:txBody>
          <a:bodyPr wrap="square">
            <a:spAutoFit/>
          </a:bodyPr>
          <a:lstStyle/>
          <a:p>
            <a:pPr algn="ctr"/>
            <a:r>
              <a:rPr lang="en-US" dirty="0">
                <a:latin typeface="+mj-lt"/>
              </a:rPr>
              <a:t>Gavish, and </a:t>
            </a:r>
            <a:r>
              <a:rPr lang="en-US" dirty="0" err="1">
                <a:latin typeface="+mj-lt"/>
              </a:rPr>
              <a:t>Donoho</a:t>
            </a:r>
            <a:r>
              <a:rPr lang="en-US" dirty="0">
                <a:latin typeface="+mj-lt"/>
              </a:rPr>
              <a:t>, </a:t>
            </a:r>
            <a:r>
              <a:rPr lang="en-US" dirty="0" err="1">
                <a:latin typeface="+mj-lt"/>
              </a:rPr>
              <a:t>arXiv</a:t>
            </a:r>
            <a:r>
              <a:rPr lang="en-US" dirty="0">
                <a:latin typeface="+mj-lt"/>
              </a:rPr>
              <a:t> 2013</a:t>
            </a:r>
          </a:p>
        </p:txBody>
      </p:sp>
      <p:grpSp>
        <p:nvGrpSpPr>
          <p:cNvPr id="8" name="Group 7">
            <a:extLst>
              <a:ext uri="{FF2B5EF4-FFF2-40B4-BE49-F238E27FC236}">
                <a16:creationId xmlns:a16="http://schemas.microsoft.com/office/drawing/2014/main" id="{045A7F20-12F7-87DE-AF0C-C672F2ED3FCC}"/>
              </a:ext>
            </a:extLst>
          </p:cNvPr>
          <p:cNvGrpSpPr/>
          <p:nvPr/>
        </p:nvGrpSpPr>
        <p:grpSpPr>
          <a:xfrm>
            <a:off x="2049103" y="1756190"/>
            <a:ext cx="8093794" cy="3345620"/>
            <a:chOff x="2552681" y="1959309"/>
            <a:chExt cx="8093794" cy="334562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969220-BCBC-229C-D010-791364D94763}"/>
                    </a:ext>
                  </a:extLst>
                </p:cNvPr>
                <p:cNvSpPr txBox="1"/>
                <p:nvPr/>
              </p:nvSpPr>
              <p:spPr>
                <a:xfrm>
                  <a:off x="2552681" y="1985197"/>
                  <a:ext cx="35904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i="1">
                                <a:latin typeface="Cambria Math" panose="02040503050406030204" pitchFamily="18" charset="0"/>
                              </a:rPr>
                              <m:t>𝑋</m:t>
                            </m:r>
                          </m:e>
                          <m:sub>
                            <m:r>
                              <a:rPr lang="en-US" sz="3200" b="0" i="1" smtClean="0">
                                <a:latin typeface="Cambria Math" panose="02040503050406030204" pitchFamily="18" charset="0"/>
                              </a:rPr>
                              <m:t>𝑡𝑟𝑢𝑒</m:t>
                            </m:r>
                          </m:sub>
                        </m:sSub>
                        <m:r>
                          <a:rPr lang="en-US" sz="3200" b="0" i="1" smtClean="0">
                            <a:latin typeface="Cambria Math" panose="02040503050406030204" pitchFamily="18" charset="0"/>
                          </a:rPr>
                          <m:t>+</m:t>
                        </m:r>
                        <m:r>
                          <a:rPr lang="en-US" sz="3200" b="0" i="1" smtClean="0">
                            <a:solidFill>
                              <a:srgbClr val="C00000"/>
                            </a:solidFill>
                            <a:latin typeface="Cambria Math" panose="02040503050406030204" pitchFamily="18" charset="0"/>
                            <a:ea typeface="Cambria Math" panose="02040503050406030204" pitchFamily="18" charset="0"/>
                          </a:rPr>
                          <m:t>𝜂</m:t>
                        </m:r>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𝑋</m:t>
                            </m:r>
                          </m:e>
                          <m:sub>
                            <m:r>
                              <a:rPr lang="en-US" sz="3200" b="0" i="1" smtClean="0">
                                <a:solidFill>
                                  <a:srgbClr val="C00000"/>
                                </a:solidFill>
                                <a:latin typeface="Cambria Math" panose="02040503050406030204" pitchFamily="18" charset="0"/>
                              </a:rPr>
                              <m:t>𝑛𝑜𝑖𝑠𝑒</m:t>
                            </m:r>
                          </m:sub>
                        </m:sSub>
                      </m:oMath>
                    </m:oMathPara>
                  </a14:m>
                  <a:endParaRPr lang="en-US" sz="3200" dirty="0"/>
                </a:p>
              </p:txBody>
            </p:sp>
          </mc:Choice>
          <mc:Fallback xmlns="">
            <p:sp>
              <p:nvSpPr>
                <p:cNvPr id="7" name="TextBox 6">
                  <a:extLst>
                    <a:ext uri="{FF2B5EF4-FFF2-40B4-BE49-F238E27FC236}">
                      <a16:creationId xmlns:a16="http://schemas.microsoft.com/office/drawing/2014/main" id="{C0969220-BCBC-229C-D010-791364D94763}"/>
                    </a:ext>
                  </a:extLst>
                </p:cNvPr>
                <p:cNvSpPr txBox="1">
                  <a:spLocks noRot="1" noChangeAspect="1" noMove="1" noResize="1" noEditPoints="1" noAdjustHandles="1" noChangeArrowheads="1" noChangeShapeType="1" noTextEdit="1"/>
                </p:cNvSpPr>
                <p:nvPr/>
              </p:nvSpPr>
              <p:spPr>
                <a:xfrm>
                  <a:off x="2552681" y="1985197"/>
                  <a:ext cx="3590470"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8078E76-0F06-471D-00F3-A6C04B29EF1A}"/>
                    </a:ext>
                  </a:extLst>
                </p:cNvPr>
                <p:cNvSpPr txBox="1"/>
                <p:nvPr/>
              </p:nvSpPr>
              <p:spPr>
                <a:xfrm>
                  <a:off x="4953828" y="2634436"/>
                  <a:ext cx="723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(0,1)</m:t>
                        </m:r>
                      </m:oMath>
                    </m:oMathPara>
                  </a14:m>
                  <a:endParaRPr lang="en-US" dirty="0"/>
                </a:p>
              </p:txBody>
            </p:sp>
          </mc:Choice>
          <mc:Fallback xmlns="">
            <p:sp>
              <p:nvSpPr>
                <p:cNvPr id="10" name="TextBox 9">
                  <a:extLst>
                    <a:ext uri="{FF2B5EF4-FFF2-40B4-BE49-F238E27FC236}">
                      <a16:creationId xmlns:a16="http://schemas.microsoft.com/office/drawing/2014/main" id="{88078E76-0F06-471D-00F3-A6C04B29EF1A}"/>
                    </a:ext>
                  </a:extLst>
                </p:cNvPr>
                <p:cNvSpPr txBox="1">
                  <a:spLocks noRot="1" noChangeAspect="1" noMove="1" noResize="1" noEditPoints="1" noAdjustHandles="1" noChangeArrowheads="1" noChangeShapeType="1" noTextEdit="1"/>
                </p:cNvSpPr>
                <p:nvPr/>
              </p:nvSpPr>
              <p:spPr>
                <a:xfrm>
                  <a:off x="4953828" y="2634436"/>
                  <a:ext cx="723788" cy="276999"/>
                </a:xfrm>
                <a:prstGeom prst="rect">
                  <a:avLst/>
                </a:prstGeom>
                <a:blipFill>
                  <a:blip r:embed="rId3"/>
                  <a:stretch>
                    <a:fillRect l="-6723" t="-2222" r="-11765" b="-35556"/>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5AD19E3-F72F-78EF-A123-8BAF4F8C7988}"/>
                </a:ext>
              </a:extLst>
            </p:cNvPr>
            <p:cNvCxnSpPr/>
            <p:nvPr/>
          </p:nvCxnSpPr>
          <p:spPr>
            <a:xfrm>
              <a:off x="7660641" y="1959309"/>
              <a:ext cx="0" cy="298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4539048-1AE3-B987-346E-720DF2CFCE02}"/>
                </a:ext>
              </a:extLst>
            </p:cNvPr>
            <p:cNvCxnSpPr>
              <a:cxnSpLocks/>
            </p:cNvCxnSpPr>
            <p:nvPr/>
          </p:nvCxnSpPr>
          <p:spPr>
            <a:xfrm rot="5400000">
              <a:off x="9153558" y="3452226"/>
              <a:ext cx="0" cy="298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C080B225-792A-0C58-A73E-148D8CF36D99}"/>
                </a:ext>
              </a:extLst>
            </p:cNvPr>
            <p:cNvSpPr/>
            <p:nvPr/>
          </p:nvSpPr>
          <p:spPr>
            <a:xfrm>
              <a:off x="7708053" y="1985197"/>
              <a:ext cx="2871894" cy="2838026"/>
            </a:xfrm>
            <a:custGeom>
              <a:avLst/>
              <a:gdLst>
                <a:gd name="connsiteX0" fmla="*/ 0 w 2871894"/>
                <a:gd name="connsiteY0" fmla="*/ 0 h 2838026"/>
                <a:gd name="connsiteX1" fmla="*/ 494454 w 2871894"/>
                <a:gd name="connsiteY1" fmla="*/ 1314026 h 2838026"/>
                <a:gd name="connsiteX2" fmla="*/ 2221654 w 2871894"/>
                <a:gd name="connsiteY2" fmla="*/ 1916853 h 2838026"/>
                <a:gd name="connsiteX3" fmla="*/ 2871894 w 2871894"/>
                <a:gd name="connsiteY3" fmla="*/ 2838026 h 2838026"/>
              </a:gdLst>
              <a:ahLst/>
              <a:cxnLst>
                <a:cxn ang="0">
                  <a:pos x="connsiteX0" y="connsiteY0"/>
                </a:cxn>
                <a:cxn ang="0">
                  <a:pos x="connsiteX1" y="connsiteY1"/>
                </a:cxn>
                <a:cxn ang="0">
                  <a:pos x="connsiteX2" y="connsiteY2"/>
                </a:cxn>
                <a:cxn ang="0">
                  <a:pos x="connsiteX3" y="connsiteY3"/>
                </a:cxn>
              </a:cxnLst>
              <a:rect l="l" t="t" r="r" b="b"/>
              <a:pathLst>
                <a:path w="2871894" h="2838026">
                  <a:moveTo>
                    <a:pt x="0" y="0"/>
                  </a:moveTo>
                  <a:cubicBezTo>
                    <a:pt x="62089" y="497275"/>
                    <a:pt x="124178" y="994551"/>
                    <a:pt x="494454" y="1314026"/>
                  </a:cubicBezTo>
                  <a:cubicBezTo>
                    <a:pt x="864730" y="1633501"/>
                    <a:pt x="1825414" y="1662853"/>
                    <a:pt x="2221654" y="1916853"/>
                  </a:cubicBezTo>
                  <a:cubicBezTo>
                    <a:pt x="2617894" y="2170853"/>
                    <a:pt x="2744894" y="2504439"/>
                    <a:pt x="2871894" y="2838026"/>
                  </a:cubicBezTo>
                </a:path>
              </a:pathLst>
            </a:cu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02F5B4B-14B9-7FDE-4A4E-620550CCD103}"/>
                </a:ext>
              </a:extLst>
            </p:cNvPr>
            <p:cNvSpPr/>
            <p:nvPr/>
          </p:nvSpPr>
          <p:spPr>
            <a:xfrm>
              <a:off x="7745306" y="2926689"/>
              <a:ext cx="2797387" cy="1896534"/>
            </a:xfrm>
            <a:custGeom>
              <a:avLst/>
              <a:gdLst>
                <a:gd name="connsiteX0" fmla="*/ 0 w 2797387"/>
                <a:gd name="connsiteY0" fmla="*/ 0 h 1896534"/>
                <a:gd name="connsiteX1" fmla="*/ 514774 w 2797387"/>
                <a:gd name="connsiteY1" fmla="*/ 575734 h 1896534"/>
                <a:gd name="connsiteX2" fmla="*/ 2086187 w 2797387"/>
                <a:gd name="connsiteY2" fmla="*/ 968587 h 1896534"/>
                <a:gd name="connsiteX3" fmla="*/ 2797387 w 2797387"/>
                <a:gd name="connsiteY3" fmla="*/ 1896534 h 1896534"/>
              </a:gdLst>
              <a:ahLst/>
              <a:cxnLst>
                <a:cxn ang="0">
                  <a:pos x="connsiteX0" y="connsiteY0"/>
                </a:cxn>
                <a:cxn ang="0">
                  <a:pos x="connsiteX1" y="connsiteY1"/>
                </a:cxn>
                <a:cxn ang="0">
                  <a:pos x="connsiteX2" y="connsiteY2"/>
                </a:cxn>
                <a:cxn ang="0">
                  <a:pos x="connsiteX3" y="connsiteY3"/>
                </a:cxn>
              </a:cxnLst>
              <a:rect l="l" t="t" r="r" b="b"/>
              <a:pathLst>
                <a:path w="2797387" h="1896534">
                  <a:moveTo>
                    <a:pt x="0" y="0"/>
                  </a:moveTo>
                  <a:cubicBezTo>
                    <a:pt x="83538" y="207151"/>
                    <a:pt x="167076" y="414303"/>
                    <a:pt x="514774" y="575734"/>
                  </a:cubicBezTo>
                  <a:cubicBezTo>
                    <a:pt x="862472" y="737165"/>
                    <a:pt x="1705752" y="748454"/>
                    <a:pt x="2086187" y="968587"/>
                  </a:cubicBezTo>
                  <a:cubicBezTo>
                    <a:pt x="2466623" y="1188720"/>
                    <a:pt x="2632005" y="1542627"/>
                    <a:pt x="2797387" y="1896534"/>
                  </a:cubicBezTo>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9BF40A5-CCD0-2FFF-2327-E26BF7A9E2EA}"/>
                </a:ext>
              </a:extLst>
            </p:cNvPr>
            <p:cNvCxnSpPr>
              <a:cxnSpLocks/>
            </p:cNvCxnSpPr>
            <p:nvPr/>
          </p:nvCxnSpPr>
          <p:spPr>
            <a:xfrm>
              <a:off x="7660641" y="2926689"/>
              <a:ext cx="192362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BE847DD-ED6A-FD0A-D50D-EF0D89ABB57F}"/>
                </a:ext>
              </a:extLst>
            </p:cNvPr>
            <p:cNvCxnSpPr/>
            <p:nvPr/>
          </p:nvCxnSpPr>
          <p:spPr>
            <a:xfrm>
              <a:off x="7931573" y="2926689"/>
              <a:ext cx="0" cy="201845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02309A-1AF3-E656-8CBC-80969B4C3C63}"/>
                </a:ext>
              </a:extLst>
            </p:cNvPr>
            <p:cNvSpPr txBox="1"/>
            <p:nvPr/>
          </p:nvSpPr>
          <p:spPr>
            <a:xfrm>
              <a:off x="8117238" y="2279465"/>
              <a:ext cx="825867" cy="369332"/>
            </a:xfrm>
            <a:prstGeom prst="rect">
              <a:avLst/>
            </a:prstGeom>
            <a:noFill/>
          </p:spPr>
          <p:txBody>
            <a:bodyPr wrap="none" rtlCol="0">
              <a:spAutoFit/>
            </a:bodyPr>
            <a:lstStyle/>
            <a:p>
              <a:r>
                <a:rPr lang="en-US" dirty="0">
                  <a:latin typeface="Helvetica" panose="020B0500000000000000" pitchFamily="34" charset="0"/>
                </a:rPr>
                <a:t>Signal</a:t>
              </a:r>
            </a:p>
          </p:txBody>
        </p:sp>
        <p:sp>
          <p:nvSpPr>
            <p:cNvPr id="24" name="TextBox 23">
              <a:extLst>
                <a:ext uri="{FF2B5EF4-FFF2-40B4-BE49-F238E27FC236}">
                  <a16:creationId xmlns:a16="http://schemas.microsoft.com/office/drawing/2014/main" id="{9056DBE4-DC00-99BF-32B7-1E5D14AE7F7D}"/>
                </a:ext>
              </a:extLst>
            </p:cNvPr>
            <p:cNvSpPr txBox="1"/>
            <p:nvPr/>
          </p:nvSpPr>
          <p:spPr>
            <a:xfrm>
              <a:off x="8117238" y="4094104"/>
              <a:ext cx="774571" cy="369332"/>
            </a:xfrm>
            <a:prstGeom prst="rect">
              <a:avLst/>
            </a:prstGeom>
            <a:noFill/>
          </p:spPr>
          <p:txBody>
            <a:bodyPr wrap="none" rtlCol="0">
              <a:spAutoFit/>
            </a:bodyPr>
            <a:lstStyle/>
            <a:p>
              <a:r>
                <a:rPr lang="en-US" dirty="0">
                  <a:latin typeface="Helvetica" panose="020B0500000000000000" pitchFamily="34" charset="0"/>
                </a:rPr>
                <a:t>Noise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BD9F2E3-3DE3-2397-7A83-F5FF8893B7B9}"/>
                    </a:ext>
                  </a:extLst>
                </p:cNvPr>
                <p:cNvSpPr txBox="1"/>
                <p:nvPr/>
              </p:nvSpPr>
              <p:spPr>
                <a:xfrm>
                  <a:off x="6959035" y="3404210"/>
                  <a:ext cx="5298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m:t>
                        </m:r>
                        <m:r>
                          <a:rPr lang="en-US" b="0"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26" name="TextBox 25">
                  <a:extLst>
                    <a:ext uri="{FF2B5EF4-FFF2-40B4-BE49-F238E27FC236}">
                      <a16:creationId xmlns:a16="http://schemas.microsoft.com/office/drawing/2014/main" id="{5BD9F2E3-3DE3-2397-7A83-F5FF8893B7B9}"/>
                    </a:ext>
                  </a:extLst>
                </p:cNvPr>
                <p:cNvSpPr txBox="1">
                  <a:spLocks noRot="1" noChangeAspect="1" noMove="1" noResize="1" noEditPoints="1" noAdjustHandles="1" noChangeArrowheads="1" noChangeShapeType="1" noTextEdit="1"/>
                </p:cNvSpPr>
                <p:nvPr/>
              </p:nvSpPr>
              <p:spPr>
                <a:xfrm>
                  <a:off x="6959035" y="3404210"/>
                  <a:ext cx="529825" cy="276999"/>
                </a:xfrm>
                <a:prstGeom prst="rect">
                  <a:avLst/>
                </a:prstGeom>
                <a:blipFill>
                  <a:blip r:embed="rId4"/>
                  <a:stretch>
                    <a:fillRect l="-14943" t="-2174" r="-574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436CE81-3862-9276-4CEA-7ED6FC9A0D97}"/>
                    </a:ext>
                  </a:extLst>
                </p:cNvPr>
                <p:cNvSpPr txBox="1"/>
                <p:nvPr/>
              </p:nvSpPr>
              <p:spPr>
                <a:xfrm>
                  <a:off x="8879086" y="5027930"/>
                  <a:ext cx="1402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𝑗</m:t>
                        </m:r>
                      </m:oMath>
                    </m:oMathPara>
                  </a14:m>
                  <a:endParaRPr lang="en-US" dirty="0"/>
                </a:p>
              </p:txBody>
            </p:sp>
          </mc:Choice>
          <mc:Fallback xmlns="">
            <p:sp>
              <p:nvSpPr>
                <p:cNvPr id="27" name="TextBox 26">
                  <a:extLst>
                    <a:ext uri="{FF2B5EF4-FFF2-40B4-BE49-F238E27FC236}">
                      <a16:creationId xmlns:a16="http://schemas.microsoft.com/office/drawing/2014/main" id="{C436CE81-3862-9276-4CEA-7ED6FC9A0D97}"/>
                    </a:ext>
                  </a:extLst>
                </p:cNvPr>
                <p:cNvSpPr txBox="1">
                  <a:spLocks noRot="1" noChangeAspect="1" noMove="1" noResize="1" noEditPoints="1" noAdjustHandles="1" noChangeArrowheads="1" noChangeShapeType="1" noTextEdit="1"/>
                </p:cNvSpPr>
                <p:nvPr/>
              </p:nvSpPr>
              <p:spPr>
                <a:xfrm>
                  <a:off x="8879086" y="5027930"/>
                  <a:ext cx="140230" cy="276999"/>
                </a:xfrm>
                <a:prstGeom prst="rect">
                  <a:avLst/>
                </a:prstGeom>
                <a:blipFill>
                  <a:blip r:embed="rId5"/>
                  <a:stretch>
                    <a:fillRect l="-60870" t="-2174" r="-56522"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2EE9585-B5EB-FA55-2C01-D7F7DB000A30}"/>
                    </a:ext>
                  </a:extLst>
                </p:cNvPr>
                <p:cNvSpPr txBox="1"/>
                <p:nvPr/>
              </p:nvSpPr>
              <p:spPr>
                <a:xfrm>
                  <a:off x="7861458" y="5027929"/>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28" name="TextBox 27">
                  <a:extLst>
                    <a:ext uri="{FF2B5EF4-FFF2-40B4-BE49-F238E27FC236}">
                      <a16:creationId xmlns:a16="http://schemas.microsoft.com/office/drawing/2014/main" id="{52EE9585-B5EB-FA55-2C01-D7F7DB000A30}"/>
                    </a:ext>
                  </a:extLst>
                </p:cNvPr>
                <p:cNvSpPr txBox="1">
                  <a:spLocks noRot="1" noChangeAspect="1" noMove="1" noResize="1" noEditPoints="1" noAdjustHandles="1" noChangeArrowheads="1" noChangeShapeType="1" noTextEdit="1"/>
                </p:cNvSpPr>
                <p:nvPr/>
              </p:nvSpPr>
              <p:spPr>
                <a:xfrm>
                  <a:off x="7861458" y="5027929"/>
                  <a:ext cx="166969" cy="276999"/>
                </a:xfrm>
                <a:prstGeom prst="rect">
                  <a:avLst/>
                </a:prstGeom>
                <a:blipFill>
                  <a:blip r:embed="rId6"/>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A3DA33A-2A60-99DB-84B8-C6CDB61BA9E1}"/>
                    </a:ext>
                  </a:extLst>
                </p:cNvPr>
                <p:cNvSpPr txBox="1"/>
                <p:nvPr/>
              </p:nvSpPr>
              <p:spPr>
                <a:xfrm>
                  <a:off x="2552681" y="3758338"/>
                  <a:ext cx="3590470" cy="72487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solidFill>
                              <a:schemeClr val="tx1"/>
                            </a:solidFill>
                            <a:latin typeface="Cambria Math" panose="02040503050406030204" pitchFamily="18" charset="0"/>
                          </a:rPr>
                          <m:t>𝑋</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𝑟𝑒𝑐𝑡𝑎𝑛𝑔𝑢𝑙𝑎𝑟</m:t>
                        </m:r>
                        <m:r>
                          <a:rPr lang="en-US" sz="2400" b="0" i="1" smtClean="0">
                            <a:solidFill>
                              <a:schemeClr val="tx1"/>
                            </a:solidFill>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𝑛</m:t>
                            </m:r>
                          </m:num>
                          <m:den>
                            <m:r>
                              <a:rPr lang="en-US" sz="2400" i="1">
                                <a:latin typeface="Cambria Math" panose="02040503050406030204" pitchFamily="18" charset="0"/>
                                <a:ea typeface="Cambria Math" panose="02040503050406030204" pitchFamily="18" charset="0"/>
                              </a:rPr>
                              <m:t>𝑚</m:t>
                            </m:r>
                          </m:den>
                        </m:f>
                        <m:r>
                          <a:rPr lang="en-US" sz="2400" b="0" i="1" smtClean="0">
                            <a:solidFill>
                              <a:schemeClr val="tx1"/>
                            </a:solidFill>
                            <a:latin typeface="Cambria Math" panose="02040503050406030204" pitchFamily="18" charset="0"/>
                          </a:rPr>
                          <m:t>)</m:t>
                        </m:r>
                      </m:oMath>
                    </m:oMathPara>
                  </a14:m>
                  <a:endParaRPr lang="en-US" sz="3600" dirty="0">
                    <a:solidFill>
                      <a:schemeClr val="tx1"/>
                    </a:solidFill>
                  </a:endParaRPr>
                </a:p>
              </p:txBody>
            </p:sp>
          </mc:Choice>
          <mc:Fallback xmlns="">
            <p:sp>
              <p:nvSpPr>
                <p:cNvPr id="33" name="TextBox 32">
                  <a:extLst>
                    <a:ext uri="{FF2B5EF4-FFF2-40B4-BE49-F238E27FC236}">
                      <a16:creationId xmlns:a16="http://schemas.microsoft.com/office/drawing/2014/main" id="{EA3DA33A-2A60-99DB-84B8-C6CDB61BA9E1}"/>
                    </a:ext>
                  </a:extLst>
                </p:cNvPr>
                <p:cNvSpPr txBox="1">
                  <a:spLocks noRot="1" noChangeAspect="1" noMove="1" noResize="1" noEditPoints="1" noAdjustHandles="1" noChangeArrowheads="1" noChangeShapeType="1" noTextEdit="1"/>
                </p:cNvSpPr>
                <p:nvPr/>
              </p:nvSpPr>
              <p:spPr>
                <a:xfrm>
                  <a:off x="2552681" y="3758338"/>
                  <a:ext cx="3590470" cy="72487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776960-56DD-28E2-02FF-A7D07262519D}"/>
                    </a:ext>
                  </a:extLst>
                </p:cNvPr>
                <p:cNvSpPr txBox="1"/>
                <p:nvPr/>
              </p:nvSpPr>
              <p:spPr>
                <a:xfrm>
                  <a:off x="2552681" y="4519220"/>
                  <a:ext cx="330442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𝜂</m:t>
                        </m:r>
                        <m:r>
                          <a:rPr lang="en-US" sz="2400" b="0" i="1" smtClean="0">
                            <a:solidFill>
                              <a:schemeClr val="tx1"/>
                            </a:solidFill>
                            <a:latin typeface="Cambria Math" panose="02040503050406030204" pitchFamily="18" charset="0"/>
                            <a:ea typeface="Cambria Math" panose="02040503050406030204" pitchFamily="18" charset="0"/>
                          </a:rPr>
                          <m:t> </m:t>
                        </m:r>
                        <m:r>
                          <a:rPr lang="en-US" sz="2400" b="0" i="1" smtClean="0">
                            <a:solidFill>
                              <a:schemeClr val="tx1"/>
                            </a:solidFill>
                            <a:latin typeface="Cambria Math" panose="02040503050406030204" pitchFamily="18" charset="0"/>
                            <a:ea typeface="Cambria Math" panose="02040503050406030204" pitchFamily="18" charset="0"/>
                          </a:rPr>
                          <m:t>𝑢𝑛𝑘𝑛𝑜𝑤𝑛</m:t>
                        </m:r>
                        <m:r>
                          <a:rPr lang="en-US" sz="2400" b="0" i="1" smtClean="0">
                            <a:solidFill>
                              <a:schemeClr val="tx1"/>
                            </a:solidFill>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AC776960-56DD-28E2-02FF-A7D07262519D}"/>
                    </a:ext>
                  </a:extLst>
                </p:cNvPr>
                <p:cNvSpPr txBox="1">
                  <a:spLocks noRot="1" noChangeAspect="1" noMove="1" noResize="1" noEditPoints="1" noAdjustHandles="1" noChangeArrowheads="1" noChangeShapeType="1" noTextEdit="1"/>
                </p:cNvSpPr>
                <p:nvPr/>
              </p:nvSpPr>
              <p:spPr>
                <a:xfrm>
                  <a:off x="2552681" y="4519220"/>
                  <a:ext cx="3304427" cy="461665"/>
                </a:xfrm>
                <a:prstGeom prst="rect">
                  <a:avLst/>
                </a:prstGeom>
                <a:blipFill>
                  <a:blip r:embed="rId8"/>
                  <a:stretch>
                    <a:fillRect l="-554" b="-10526"/>
                  </a:stretch>
                </a:blipFill>
              </p:spPr>
              <p:txBody>
                <a:bodyPr/>
                <a:lstStyle/>
                <a:p>
                  <a:r>
                    <a:rPr lang="en-US">
                      <a:noFill/>
                    </a:rPr>
                    <a:t> </a:t>
                  </a:r>
                </a:p>
              </p:txBody>
            </p:sp>
          </mc:Fallback>
        </mc:AlternateContent>
      </p:grpSp>
    </p:spTree>
    <p:extLst>
      <p:ext uri="{BB962C8B-B14F-4D97-AF65-F5344CB8AC3E}">
        <p14:creationId xmlns:p14="http://schemas.microsoft.com/office/powerpoint/2010/main" val="3210290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F81E8ED-9344-9E3A-1B5F-68F830BF8D2B}"/>
              </a:ext>
            </a:extLst>
          </p:cNvPr>
          <p:cNvSpPr txBox="1"/>
          <p:nvPr/>
        </p:nvSpPr>
        <p:spPr>
          <a:xfrm>
            <a:off x="772372" y="363466"/>
            <a:ext cx="10647257"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3D Coordinate Systems</a:t>
            </a:r>
          </a:p>
        </p:txBody>
      </p:sp>
      <p:pic>
        <p:nvPicPr>
          <p:cNvPr id="3" name="Graphic 2">
            <a:extLst>
              <a:ext uri="{FF2B5EF4-FFF2-40B4-BE49-F238E27FC236}">
                <a16:creationId xmlns:a16="http://schemas.microsoft.com/office/drawing/2014/main" id="{71D08788-3892-115A-2264-0ECC4D5E6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48000" y="1351034"/>
            <a:ext cx="6096000" cy="5143500"/>
          </a:xfrm>
          <a:prstGeom prst="rect">
            <a:avLst/>
          </a:prstGeom>
        </p:spPr>
      </p:pic>
    </p:spTree>
    <p:extLst>
      <p:ext uri="{BB962C8B-B14F-4D97-AF65-F5344CB8AC3E}">
        <p14:creationId xmlns:p14="http://schemas.microsoft.com/office/powerpoint/2010/main" val="286038654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7341926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514B29-AE13-2F20-5FA8-14963C477596}"/>
              </a:ext>
            </a:extLst>
          </p:cNvPr>
          <p:cNvPicPr>
            <a:picLocks noChangeAspect="1"/>
          </p:cNvPicPr>
          <p:nvPr/>
        </p:nvPicPr>
        <p:blipFill>
          <a:blip r:embed="rId3"/>
          <a:stretch>
            <a:fillRect/>
          </a:stretch>
        </p:blipFill>
        <p:spPr>
          <a:xfrm>
            <a:off x="709578" y="0"/>
            <a:ext cx="10772843" cy="6858000"/>
          </a:xfrm>
          <a:prstGeom prst="rect">
            <a:avLst/>
          </a:prstGeom>
        </p:spPr>
      </p:pic>
    </p:spTree>
    <p:extLst>
      <p:ext uri="{BB962C8B-B14F-4D97-AF65-F5344CB8AC3E}">
        <p14:creationId xmlns:p14="http://schemas.microsoft.com/office/powerpoint/2010/main" val="37949497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85D1-F095-4E20-8EF3-64C043D00BC1}"/>
              </a:ext>
            </a:extLst>
          </p:cNvPr>
          <p:cNvSpPr txBox="1"/>
          <p:nvPr/>
        </p:nvSpPr>
        <p:spPr>
          <a:xfrm>
            <a:off x="1231527" y="1982589"/>
            <a:ext cx="9728947" cy="923330"/>
          </a:xfrm>
          <a:prstGeom prst="rect">
            <a:avLst/>
          </a:prstGeom>
          <a:noFill/>
        </p:spPr>
        <p:txBody>
          <a:bodyPr wrap="square" rtlCol="0">
            <a:spAutoFit/>
          </a:bodyPr>
          <a:lstStyle/>
          <a:p>
            <a:pPr algn="ctr"/>
            <a:r>
              <a:rPr lang="en-US" sz="5400" b="1" dirty="0" err="1">
                <a:latin typeface="Helvetica" panose="020B0500000000000000" pitchFamily="34" charset="0"/>
              </a:rPr>
              <a:t>Neurosyntax</a:t>
            </a:r>
            <a:r>
              <a:rPr lang="en-US" sz="5400" b="1" dirty="0">
                <a:latin typeface="Helvetica" panose="020B0500000000000000" pitchFamily="34" charset="0"/>
              </a:rPr>
              <a:t> Academy</a:t>
            </a:r>
          </a:p>
        </p:txBody>
      </p:sp>
      <p:grpSp>
        <p:nvGrpSpPr>
          <p:cNvPr id="20" name="Group 19">
            <a:extLst>
              <a:ext uri="{FF2B5EF4-FFF2-40B4-BE49-F238E27FC236}">
                <a16:creationId xmlns:a16="http://schemas.microsoft.com/office/drawing/2014/main" id="{AECBF1E0-876B-4090-2A3A-3EE6E6829384}"/>
              </a:ext>
            </a:extLst>
          </p:cNvPr>
          <p:cNvGrpSpPr/>
          <p:nvPr/>
        </p:nvGrpSpPr>
        <p:grpSpPr>
          <a:xfrm>
            <a:off x="2295297" y="3320758"/>
            <a:ext cx="2382335" cy="1554654"/>
            <a:chOff x="2295297" y="3320758"/>
            <a:chExt cx="2382335" cy="1554654"/>
          </a:xfrm>
        </p:grpSpPr>
        <p:sp>
          <p:nvSpPr>
            <p:cNvPr id="4" name="TextBox 3">
              <a:extLst>
                <a:ext uri="{FF2B5EF4-FFF2-40B4-BE49-F238E27FC236}">
                  <a16:creationId xmlns:a16="http://schemas.microsoft.com/office/drawing/2014/main" id="{A47AC466-5BCC-D664-2165-4F5476F97432}"/>
                </a:ext>
              </a:extLst>
            </p:cNvPr>
            <p:cNvSpPr txBox="1"/>
            <p:nvPr/>
          </p:nvSpPr>
          <p:spPr>
            <a:xfrm>
              <a:off x="2295297" y="4506080"/>
              <a:ext cx="2382335" cy="369332"/>
            </a:xfrm>
            <a:prstGeom prst="rect">
              <a:avLst/>
            </a:prstGeom>
            <a:noFill/>
          </p:spPr>
          <p:txBody>
            <a:bodyPr wrap="square">
              <a:spAutoFit/>
            </a:bodyPr>
            <a:lstStyle/>
            <a:p>
              <a:pPr algn="ctr" fontAlgn="ctr"/>
              <a:r>
                <a:rPr lang="en-US" b="0" i="0" dirty="0">
                  <a:effectLst/>
                  <a:latin typeface="+mj-lt"/>
                </a:rPr>
                <a:t>@neurosyntaxacademy</a:t>
              </a:r>
            </a:p>
          </p:txBody>
        </p:sp>
        <p:pic>
          <p:nvPicPr>
            <p:cNvPr id="6" name="Graphic 5">
              <a:extLst>
                <a:ext uri="{FF2B5EF4-FFF2-40B4-BE49-F238E27FC236}">
                  <a16:creationId xmlns:a16="http://schemas.microsoft.com/office/drawing/2014/main" id="{5F98B361-0FBC-7370-412E-E9054BF454E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7560" y="3320758"/>
              <a:ext cx="1257810" cy="867455"/>
            </a:xfrm>
            <a:prstGeom prst="rect">
              <a:avLst/>
            </a:prstGeom>
          </p:spPr>
        </p:pic>
      </p:grpSp>
      <p:grpSp>
        <p:nvGrpSpPr>
          <p:cNvPr id="18" name="Group 17">
            <a:extLst>
              <a:ext uri="{FF2B5EF4-FFF2-40B4-BE49-F238E27FC236}">
                <a16:creationId xmlns:a16="http://schemas.microsoft.com/office/drawing/2014/main" id="{F886F3A0-C0D6-0EE7-DA89-0FD398F9FA10}"/>
              </a:ext>
            </a:extLst>
          </p:cNvPr>
          <p:cNvGrpSpPr/>
          <p:nvPr/>
        </p:nvGrpSpPr>
        <p:grpSpPr>
          <a:xfrm>
            <a:off x="5496904" y="3317721"/>
            <a:ext cx="1663549" cy="1557691"/>
            <a:chOff x="5518914" y="3317721"/>
            <a:chExt cx="1663549" cy="1557691"/>
          </a:xfrm>
        </p:grpSpPr>
        <p:sp>
          <p:nvSpPr>
            <p:cNvPr id="8" name="TextBox 7">
              <a:extLst>
                <a:ext uri="{FF2B5EF4-FFF2-40B4-BE49-F238E27FC236}">
                  <a16:creationId xmlns:a16="http://schemas.microsoft.com/office/drawing/2014/main" id="{A8CFB58E-47C5-D17A-61FF-8972F9E96533}"/>
                </a:ext>
              </a:extLst>
            </p:cNvPr>
            <p:cNvSpPr txBox="1"/>
            <p:nvPr/>
          </p:nvSpPr>
          <p:spPr>
            <a:xfrm>
              <a:off x="5518914" y="4506080"/>
              <a:ext cx="1663549" cy="369332"/>
            </a:xfrm>
            <a:prstGeom prst="rect">
              <a:avLst/>
            </a:prstGeom>
            <a:noFill/>
          </p:spPr>
          <p:txBody>
            <a:bodyPr wrap="square">
              <a:spAutoFit/>
            </a:bodyPr>
            <a:lstStyle/>
            <a:p>
              <a:pPr algn="ctr" fontAlgn="ctr"/>
              <a:r>
                <a:rPr lang="en-US" dirty="0">
                  <a:latin typeface="+mj-lt"/>
                </a:rPr>
                <a:t>@</a:t>
              </a:r>
              <a:r>
                <a:rPr lang="en-US" b="0" i="0" dirty="0">
                  <a:effectLst/>
                  <a:latin typeface="+mj-lt"/>
                </a:rPr>
                <a:t>Neuro_Syntax</a:t>
              </a:r>
            </a:p>
          </p:txBody>
        </p:sp>
        <p:pic>
          <p:nvPicPr>
            <p:cNvPr id="10" name="Picture 9" descr="A blue circle with a white triangle in the middle&#10;&#10;Description automatically generated">
              <a:extLst>
                <a:ext uri="{FF2B5EF4-FFF2-40B4-BE49-F238E27FC236}">
                  <a16:creationId xmlns:a16="http://schemas.microsoft.com/office/drawing/2014/main" id="{17C817BE-ADC6-868B-EC4B-835D683D7BFA}"/>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14938" y="3317721"/>
              <a:ext cx="871503" cy="871503"/>
            </a:xfrm>
            <a:prstGeom prst="rect">
              <a:avLst/>
            </a:prstGeom>
          </p:spPr>
        </p:pic>
      </p:grpSp>
      <p:grpSp>
        <p:nvGrpSpPr>
          <p:cNvPr id="19" name="Group 18">
            <a:extLst>
              <a:ext uri="{FF2B5EF4-FFF2-40B4-BE49-F238E27FC236}">
                <a16:creationId xmlns:a16="http://schemas.microsoft.com/office/drawing/2014/main" id="{0A857EB8-EAE0-02EF-4AD2-E151CF90D4BB}"/>
              </a:ext>
            </a:extLst>
          </p:cNvPr>
          <p:cNvGrpSpPr/>
          <p:nvPr/>
        </p:nvGrpSpPr>
        <p:grpSpPr>
          <a:xfrm>
            <a:off x="7979725" y="3318733"/>
            <a:ext cx="1663549" cy="1556679"/>
            <a:chOff x="7979725" y="3318733"/>
            <a:chExt cx="1663549" cy="1556679"/>
          </a:xfrm>
        </p:grpSpPr>
        <p:sp>
          <p:nvSpPr>
            <p:cNvPr id="11" name="TextBox 10">
              <a:extLst>
                <a:ext uri="{FF2B5EF4-FFF2-40B4-BE49-F238E27FC236}">
                  <a16:creationId xmlns:a16="http://schemas.microsoft.com/office/drawing/2014/main" id="{575805F1-FFE9-C65E-E3C2-4D734A9EC489}"/>
                </a:ext>
              </a:extLst>
            </p:cNvPr>
            <p:cNvSpPr txBox="1"/>
            <p:nvPr/>
          </p:nvSpPr>
          <p:spPr>
            <a:xfrm>
              <a:off x="7979725" y="4506080"/>
              <a:ext cx="1663549" cy="369332"/>
            </a:xfrm>
            <a:prstGeom prst="rect">
              <a:avLst/>
            </a:prstGeom>
            <a:noFill/>
          </p:spPr>
          <p:txBody>
            <a:bodyPr wrap="square">
              <a:spAutoFit/>
            </a:bodyPr>
            <a:lstStyle/>
            <a:p>
              <a:pPr algn="ctr" fontAlgn="ctr"/>
              <a:r>
                <a:rPr lang="en-US" b="0" i="0" dirty="0" err="1">
                  <a:effectLst/>
                  <a:latin typeface="+mj-lt"/>
                </a:rPr>
                <a:t>neurosyntax</a:t>
              </a:r>
              <a:endParaRPr lang="en-US" b="0" i="0" dirty="0">
                <a:effectLst/>
                <a:latin typeface="+mj-lt"/>
              </a:endParaRPr>
            </a:p>
          </p:txBody>
        </p:sp>
        <p:pic>
          <p:nvPicPr>
            <p:cNvPr id="13" name="Graphic 12">
              <a:extLst>
                <a:ext uri="{FF2B5EF4-FFF2-40B4-BE49-F238E27FC236}">
                  <a16:creationId xmlns:a16="http://schemas.microsoft.com/office/drawing/2014/main" id="{5D31E01C-C1B9-8447-C43A-6D1776FB73C5}"/>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748" y="3318733"/>
              <a:ext cx="871504" cy="871504"/>
            </a:xfrm>
            <a:prstGeom prst="rect">
              <a:avLst/>
            </a:prstGeom>
          </p:spPr>
        </p:pic>
      </p:grpSp>
    </p:spTree>
    <p:extLst>
      <p:ext uri="{BB962C8B-B14F-4D97-AF65-F5344CB8AC3E}">
        <p14:creationId xmlns:p14="http://schemas.microsoft.com/office/powerpoint/2010/main" val="34713852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3187191" y="2421032"/>
            <a:ext cx="5817618" cy="2015936"/>
          </a:xfrm>
          <a:prstGeom prst="rect">
            <a:avLst/>
          </a:prstGeom>
          <a:noFill/>
        </p:spPr>
        <p:txBody>
          <a:bodyPr wrap="none" rtlCol="0">
            <a:spAutoFit/>
          </a:bodyPr>
          <a:lstStyle/>
          <a:p>
            <a:pPr algn="ctr"/>
            <a:r>
              <a:rPr lang="en-US" sz="10000" dirty="0">
                <a:latin typeface="Helvetica" panose="020B0500000000000000" pitchFamily="34" charset="0"/>
              </a:rPr>
              <a:t>Session 6</a:t>
            </a:r>
          </a:p>
          <a:p>
            <a:pPr algn="ctr"/>
            <a:r>
              <a:rPr lang="en-US" sz="2500" dirty="0">
                <a:latin typeface="Helvetica" panose="020B0500000000000000" pitchFamily="34" charset="0"/>
              </a:rPr>
              <a:t>Lecturer: Saman Abbaspoor</a:t>
            </a:r>
          </a:p>
        </p:txBody>
      </p:sp>
    </p:spTree>
    <p:extLst>
      <p:ext uri="{BB962C8B-B14F-4D97-AF65-F5344CB8AC3E}">
        <p14:creationId xmlns:p14="http://schemas.microsoft.com/office/powerpoint/2010/main" val="26260181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Singular Value Decomposition</a:t>
            </a:r>
            <a:br>
              <a:rPr lang="en-US" sz="5400" b="1" dirty="0">
                <a:latin typeface="Helvetica" panose="020B0500000000000000" pitchFamily="34" charset="0"/>
                <a:cs typeface="Times New Roman" panose="02020603050405020304" pitchFamily="18" charset="0"/>
              </a:rPr>
            </a:br>
            <a:r>
              <a:rPr lang="en-US" sz="5400" b="1" dirty="0">
                <a:latin typeface="Helvetica" panose="020B0500000000000000" pitchFamily="34" charset="0"/>
                <a:cs typeface="Times New Roman" panose="02020603050405020304" pitchFamily="18" charset="0"/>
              </a:rPr>
              <a:t>SVD</a:t>
            </a:r>
            <a:endParaRPr lang="en-US" sz="5400" dirty="0">
              <a:latin typeface="Helvetica"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225478412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555414" y="387275"/>
            <a:ext cx="11081173"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Singular Value Decomposition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1003EE-92C7-3922-D368-7A584F226C94}"/>
                  </a:ext>
                </a:extLst>
              </p:cNvPr>
              <p:cNvSpPr txBox="1"/>
              <p:nvPr/>
            </p:nvSpPr>
            <p:spPr>
              <a:xfrm>
                <a:off x="4533265" y="1892531"/>
                <a:ext cx="312547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r>
                        <m:rPr>
                          <m:sty m:val="p"/>
                        </m:rPr>
                        <a:rPr kumimoji="0" lang="el-GR"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sSup>
                        <m:sSupPr>
                          <m:ctrlPr>
                            <a:rPr kumimoji="0" lang="el-GR"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7B1003EE-92C7-3922-D368-7A584F226C94}"/>
                  </a:ext>
                </a:extLst>
              </p:cNvPr>
              <p:cNvSpPr txBox="1">
                <a:spLocks noRot="1" noChangeAspect="1" noMove="1" noResize="1" noEditPoints="1" noAdjustHandles="1" noChangeArrowheads="1" noChangeShapeType="1" noTextEdit="1"/>
              </p:cNvSpPr>
              <p:nvPr/>
            </p:nvSpPr>
            <p:spPr>
              <a:xfrm>
                <a:off x="4533265" y="1892531"/>
                <a:ext cx="3125470" cy="707886"/>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C145862-90E0-7E7C-F42D-2504987196F7}"/>
              </a:ext>
            </a:extLst>
          </p:cNvPr>
          <p:cNvSpPr txBox="1"/>
          <p:nvPr/>
        </p:nvSpPr>
        <p:spPr>
          <a:xfrm>
            <a:off x="1978660" y="1214225"/>
            <a:ext cx="82346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No restriction on Symmetry, Dimension, Rank</a:t>
            </a:r>
          </a:p>
        </p:txBody>
      </p:sp>
      <p:pic>
        <p:nvPicPr>
          <p:cNvPr id="5" name="Graphic 4">
            <a:extLst>
              <a:ext uri="{FF2B5EF4-FFF2-40B4-BE49-F238E27FC236}">
                <a16:creationId xmlns:a16="http://schemas.microsoft.com/office/drawing/2014/main" id="{A854D8A0-0B36-ABDC-08A1-1DF71B3DE3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62082"/>
          <a:stretch/>
        </p:blipFill>
        <p:spPr>
          <a:xfrm>
            <a:off x="3156857" y="2870200"/>
            <a:ext cx="5878286" cy="2600417"/>
          </a:xfrm>
          <a:prstGeom prst="rect">
            <a:avLst/>
          </a:prstGeom>
        </p:spPr>
      </p:pic>
    </p:spTree>
    <p:extLst>
      <p:ext uri="{BB962C8B-B14F-4D97-AF65-F5344CB8AC3E}">
        <p14:creationId xmlns:p14="http://schemas.microsoft.com/office/powerpoint/2010/main" val="3935141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1852F5-3579-72A7-9DC6-B70C8A0ED1BB}"/>
              </a:ext>
            </a:extLst>
          </p:cNvPr>
          <p:cNvGrpSpPr/>
          <p:nvPr/>
        </p:nvGrpSpPr>
        <p:grpSpPr>
          <a:xfrm>
            <a:off x="2945130" y="795757"/>
            <a:ext cx="6301740" cy="5266487"/>
            <a:chOff x="2682240" y="870017"/>
            <a:chExt cx="6301740" cy="5266487"/>
          </a:xfrm>
        </p:grpSpPr>
        <p:grpSp>
          <p:nvGrpSpPr>
            <p:cNvPr id="23" name="Group 22">
              <a:extLst>
                <a:ext uri="{FF2B5EF4-FFF2-40B4-BE49-F238E27FC236}">
                  <a16:creationId xmlns:a16="http://schemas.microsoft.com/office/drawing/2014/main" id="{E26270EF-4038-D88D-74C5-95B37EEEFEC2}"/>
                </a:ext>
              </a:extLst>
            </p:cNvPr>
            <p:cNvGrpSpPr/>
            <p:nvPr/>
          </p:nvGrpSpPr>
          <p:grpSpPr>
            <a:xfrm>
              <a:off x="3192780" y="2191080"/>
              <a:ext cx="5280660" cy="837793"/>
              <a:chOff x="3032760" y="1057394"/>
              <a:chExt cx="5280660" cy="837793"/>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C919784-D30F-721A-D18A-741AB0D25C68}"/>
                      </a:ext>
                    </a:extLst>
                  </p:cNvPr>
                  <p:cNvSpPr txBox="1"/>
                  <p:nvPr/>
                </p:nvSpPr>
                <p:spPr>
                  <a:xfrm>
                    <a:off x="3032760" y="1057394"/>
                    <a:ext cx="975360" cy="8377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sSub>
                                <m:sSubPr>
                                  <m:ctrlP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rad>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AC919784-D30F-721A-D18A-741AB0D25C68}"/>
                      </a:ext>
                    </a:extLst>
                  </p:cNvPr>
                  <p:cNvSpPr txBox="1">
                    <a:spLocks noRot="1" noChangeAspect="1" noMove="1" noResize="1" noEditPoints="1" noAdjustHandles="1" noChangeArrowheads="1" noChangeShapeType="1" noTextEdit="1"/>
                  </p:cNvSpPr>
                  <p:nvPr/>
                </p:nvSpPr>
                <p:spPr>
                  <a:xfrm>
                    <a:off x="3032760" y="1057394"/>
                    <a:ext cx="975360" cy="83779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D9FF8F-1D49-7780-3713-721E5E03F490}"/>
                      </a:ext>
                    </a:extLst>
                  </p:cNvPr>
                  <p:cNvSpPr txBox="1"/>
                  <p:nvPr/>
                </p:nvSpPr>
                <p:spPr>
                  <a:xfrm>
                    <a:off x="4602480" y="1057394"/>
                    <a:ext cx="975360" cy="8377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sSub>
                                <m:sSubPr>
                                  <m:ctrlP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rad>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28D9FF8F-1D49-7780-3713-721E5E03F490}"/>
                      </a:ext>
                    </a:extLst>
                  </p:cNvPr>
                  <p:cNvSpPr txBox="1">
                    <a:spLocks noRot="1" noChangeAspect="1" noMove="1" noResize="1" noEditPoints="1" noAdjustHandles="1" noChangeArrowheads="1" noChangeShapeType="1" noTextEdit="1"/>
                  </p:cNvSpPr>
                  <p:nvPr/>
                </p:nvSpPr>
                <p:spPr>
                  <a:xfrm>
                    <a:off x="4602480" y="1057394"/>
                    <a:ext cx="975360" cy="8377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787DB1-3AF4-8F5F-FCE2-2D6F146B0827}"/>
                      </a:ext>
                    </a:extLst>
                  </p:cNvPr>
                  <p:cNvSpPr txBox="1"/>
                  <p:nvPr/>
                </p:nvSpPr>
                <p:spPr>
                  <a:xfrm>
                    <a:off x="7338060" y="1057394"/>
                    <a:ext cx="975360" cy="8377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sSub>
                                <m:sSubPr>
                                  <m:ctrlP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b>
                              </m:sSub>
                            </m:e>
                          </m:rad>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4B787DB1-3AF4-8F5F-FCE2-2D6F146B0827}"/>
                      </a:ext>
                    </a:extLst>
                  </p:cNvPr>
                  <p:cNvSpPr txBox="1">
                    <a:spLocks noRot="1" noChangeAspect="1" noMove="1" noResize="1" noEditPoints="1" noAdjustHandles="1" noChangeArrowheads="1" noChangeShapeType="1" noTextEdit="1"/>
                  </p:cNvSpPr>
                  <p:nvPr/>
                </p:nvSpPr>
                <p:spPr>
                  <a:xfrm>
                    <a:off x="7338060" y="1057394"/>
                    <a:ext cx="975360" cy="837793"/>
                  </a:xfrm>
                  <a:prstGeom prst="rect">
                    <a:avLst/>
                  </a:prstGeom>
                  <a:blipFill>
                    <a:blip r:embed="rId4"/>
                    <a:stretch>
                      <a:fillRect r="-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F222F9-A1B1-1ECC-95BB-1D2D58754B7F}"/>
                      </a:ext>
                    </a:extLst>
                  </p:cNvPr>
                  <p:cNvSpPr txBox="1"/>
                  <p:nvPr/>
                </p:nvSpPr>
                <p:spPr>
                  <a:xfrm>
                    <a:off x="5970270" y="1057394"/>
                    <a:ext cx="9753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1EF222F9-A1B1-1ECC-95BB-1D2D58754B7F}"/>
                      </a:ext>
                    </a:extLst>
                  </p:cNvPr>
                  <p:cNvSpPr txBox="1">
                    <a:spLocks noRot="1" noChangeAspect="1" noMove="1" noResize="1" noEditPoints="1" noAdjustHandles="1" noChangeArrowheads="1" noChangeShapeType="1" noTextEdit="1"/>
                  </p:cNvSpPr>
                  <p:nvPr/>
                </p:nvSpPr>
                <p:spPr>
                  <a:xfrm>
                    <a:off x="5970270" y="1057394"/>
                    <a:ext cx="975360" cy="707886"/>
                  </a:xfrm>
                  <a:prstGeom prst="rect">
                    <a:avLst/>
                  </a:prstGeom>
                  <a:blipFill>
                    <a:blip r:embed="rId5"/>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38240F64-FD99-DA39-6D9C-057FE5AB5F9F}"/>
                </a:ext>
              </a:extLst>
            </p:cNvPr>
            <p:cNvGrpSpPr/>
            <p:nvPr/>
          </p:nvGrpSpPr>
          <p:grpSpPr>
            <a:xfrm>
              <a:off x="3192780" y="3905580"/>
              <a:ext cx="5280660" cy="707886"/>
              <a:chOff x="3032760" y="2771894"/>
              <a:chExt cx="5280660" cy="70788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EC6F5A-4DF7-EF66-FA51-CA3B2239FA05}"/>
                      </a:ext>
                    </a:extLst>
                  </p:cNvPr>
                  <p:cNvSpPr txBox="1"/>
                  <p:nvPr/>
                </p:nvSpPr>
                <p:spPr>
                  <a:xfrm>
                    <a:off x="3032760" y="2771894"/>
                    <a:ext cx="9753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90EC6F5A-4DF7-EF66-FA51-CA3B2239FA05}"/>
                      </a:ext>
                    </a:extLst>
                  </p:cNvPr>
                  <p:cNvSpPr txBox="1">
                    <a:spLocks noRot="1" noChangeAspect="1" noMove="1" noResize="1" noEditPoints="1" noAdjustHandles="1" noChangeArrowheads="1" noChangeShapeType="1" noTextEdit="1"/>
                  </p:cNvSpPr>
                  <p:nvPr/>
                </p:nvSpPr>
                <p:spPr>
                  <a:xfrm>
                    <a:off x="3032760" y="2771894"/>
                    <a:ext cx="975360" cy="7078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756C9D-98AE-EE47-9C71-281D7B1C92CA}"/>
                      </a:ext>
                    </a:extLst>
                  </p:cNvPr>
                  <p:cNvSpPr txBox="1"/>
                  <p:nvPr/>
                </p:nvSpPr>
                <p:spPr>
                  <a:xfrm>
                    <a:off x="4602480" y="2771894"/>
                    <a:ext cx="9753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9D756C9D-98AE-EE47-9C71-281D7B1C92CA}"/>
                      </a:ext>
                    </a:extLst>
                  </p:cNvPr>
                  <p:cNvSpPr txBox="1">
                    <a:spLocks noRot="1" noChangeAspect="1" noMove="1" noResize="1" noEditPoints="1" noAdjustHandles="1" noChangeArrowheads="1" noChangeShapeType="1" noTextEdit="1"/>
                  </p:cNvSpPr>
                  <p:nvPr/>
                </p:nvSpPr>
                <p:spPr>
                  <a:xfrm>
                    <a:off x="4602480" y="2771894"/>
                    <a:ext cx="975360" cy="7078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5F4A00-B63F-CA0F-DE2C-989865130718}"/>
                      </a:ext>
                    </a:extLst>
                  </p:cNvPr>
                  <p:cNvSpPr txBox="1"/>
                  <p:nvPr/>
                </p:nvSpPr>
                <p:spPr>
                  <a:xfrm>
                    <a:off x="7338060" y="2771894"/>
                    <a:ext cx="9753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4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Sub>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9" name="TextBox 18">
                    <a:extLst>
                      <a:ext uri="{FF2B5EF4-FFF2-40B4-BE49-F238E27FC236}">
                        <a16:creationId xmlns:a16="http://schemas.microsoft.com/office/drawing/2014/main" id="{505F4A00-B63F-CA0F-DE2C-989865130718}"/>
                      </a:ext>
                    </a:extLst>
                  </p:cNvPr>
                  <p:cNvSpPr txBox="1">
                    <a:spLocks noRot="1" noChangeAspect="1" noMove="1" noResize="1" noEditPoints="1" noAdjustHandles="1" noChangeArrowheads="1" noChangeShapeType="1" noTextEdit="1"/>
                  </p:cNvSpPr>
                  <p:nvPr/>
                </p:nvSpPr>
                <p:spPr>
                  <a:xfrm>
                    <a:off x="7338060" y="2771894"/>
                    <a:ext cx="975360"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5B425D-5412-2537-8AA9-339FF9666B58}"/>
                      </a:ext>
                    </a:extLst>
                  </p:cNvPr>
                  <p:cNvSpPr txBox="1"/>
                  <p:nvPr/>
                </p:nvSpPr>
                <p:spPr>
                  <a:xfrm>
                    <a:off x="5970270" y="2771894"/>
                    <a:ext cx="9753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a:extLst>
                      <a:ext uri="{FF2B5EF4-FFF2-40B4-BE49-F238E27FC236}">
                        <a16:creationId xmlns:a16="http://schemas.microsoft.com/office/drawing/2014/main" id="{045B425D-5412-2537-8AA9-339FF9666B58}"/>
                      </a:ext>
                    </a:extLst>
                  </p:cNvPr>
                  <p:cNvSpPr txBox="1">
                    <a:spLocks noRot="1" noChangeAspect="1" noMove="1" noResize="1" noEditPoints="1" noAdjustHandles="1" noChangeArrowheads="1" noChangeShapeType="1" noTextEdit="1"/>
                  </p:cNvSpPr>
                  <p:nvPr/>
                </p:nvSpPr>
                <p:spPr>
                  <a:xfrm>
                    <a:off x="5970270" y="2771894"/>
                    <a:ext cx="975360" cy="707886"/>
                  </a:xfrm>
                  <a:prstGeom prst="rect">
                    <a:avLst/>
                  </a:prstGeom>
                  <a:blipFill>
                    <a:blip r:embed="rId9"/>
                    <a:stretch>
                      <a:fillRect/>
                    </a:stretch>
                  </a:blipFill>
                </p:spPr>
                <p:txBody>
                  <a:bodyPr/>
                  <a:lstStyle/>
                  <a:p>
                    <a:r>
                      <a:rPr lang="en-US">
                        <a:noFill/>
                      </a:rPr>
                      <a:t> </a:t>
                    </a:r>
                  </a:p>
                </p:txBody>
              </p:sp>
            </mc:Fallback>
          </mc:AlternateContent>
        </p:grpSp>
        <p:sp>
          <p:nvSpPr>
            <p:cNvPr id="22" name="Rectangle 21">
              <a:extLst>
                <a:ext uri="{FF2B5EF4-FFF2-40B4-BE49-F238E27FC236}">
                  <a16:creationId xmlns:a16="http://schemas.microsoft.com/office/drawing/2014/main" id="{1B649BD7-EDB5-2108-0A6B-1D164327783D}"/>
                </a:ext>
              </a:extLst>
            </p:cNvPr>
            <p:cNvSpPr/>
            <p:nvPr/>
          </p:nvSpPr>
          <p:spPr>
            <a:xfrm>
              <a:off x="2682240" y="3786190"/>
              <a:ext cx="6301740" cy="94666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B1AFFFE-41EF-8956-080D-C11C38C5E06A}"/>
                </a:ext>
              </a:extLst>
            </p:cNvPr>
            <p:cNvSpPr txBox="1"/>
            <p:nvPr/>
          </p:nvSpPr>
          <p:spPr>
            <a:xfrm>
              <a:off x="2998744" y="5490173"/>
              <a:ext cx="56687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Singular values of matrix A</a:t>
              </a:r>
            </a:p>
          </p:txBody>
        </p:sp>
        <p:sp>
          <p:nvSpPr>
            <p:cNvPr id="2" name="TextBox 1">
              <a:extLst>
                <a:ext uri="{FF2B5EF4-FFF2-40B4-BE49-F238E27FC236}">
                  <a16:creationId xmlns:a16="http://schemas.microsoft.com/office/drawing/2014/main" id="{E21DE707-359D-18FC-25A8-0F792AA082C7}"/>
                </a:ext>
              </a:extLst>
            </p:cNvPr>
            <p:cNvSpPr txBox="1"/>
            <p:nvPr/>
          </p:nvSpPr>
          <p:spPr>
            <a:xfrm>
              <a:off x="3323961" y="870017"/>
              <a:ext cx="50182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Eigenvalues of matrix A</a:t>
              </a:r>
            </a:p>
          </p:txBody>
        </p:sp>
      </p:grpSp>
    </p:spTree>
    <p:extLst>
      <p:ext uri="{BB962C8B-B14F-4D97-AF65-F5344CB8AC3E}">
        <p14:creationId xmlns:p14="http://schemas.microsoft.com/office/powerpoint/2010/main" val="8432551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BA52CF5A-E0B0-406E-CF53-B22818A3DD19}"/>
              </a:ext>
            </a:extLst>
          </p:cNvPr>
          <p:cNvGrpSpPr/>
          <p:nvPr/>
        </p:nvGrpSpPr>
        <p:grpSpPr>
          <a:xfrm>
            <a:off x="4419600" y="247757"/>
            <a:ext cx="3352800" cy="1899096"/>
            <a:chOff x="4419600" y="247757"/>
            <a:chExt cx="3352800" cy="1899096"/>
          </a:xfrm>
        </p:grpSpPr>
        <p:grpSp>
          <p:nvGrpSpPr>
            <p:cNvPr id="11" name="Group 10">
              <a:extLst>
                <a:ext uri="{FF2B5EF4-FFF2-40B4-BE49-F238E27FC236}">
                  <a16:creationId xmlns:a16="http://schemas.microsoft.com/office/drawing/2014/main" id="{6B8F8851-2553-6BD4-0B90-52A47092CF0A}"/>
                </a:ext>
              </a:extLst>
            </p:cNvPr>
            <p:cNvGrpSpPr/>
            <p:nvPr/>
          </p:nvGrpSpPr>
          <p:grpSpPr>
            <a:xfrm>
              <a:off x="4419600" y="808383"/>
              <a:ext cx="3352800" cy="1338470"/>
              <a:chOff x="4419600" y="728869"/>
              <a:chExt cx="3352800" cy="1338470"/>
            </a:xfrm>
          </p:grpSpPr>
          <p:sp>
            <p:nvSpPr>
              <p:cNvPr id="4" name="Rectangle 3">
                <a:extLst>
                  <a:ext uri="{FF2B5EF4-FFF2-40B4-BE49-F238E27FC236}">
                    <a16:creationId xmlns:a16="http://schemas.microsoft.com/office/drawing/2014/main" id="{DAAB2E75-E141-5812-7990-825996B61A31}"/>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Left Bracket 8">
                <a:extLst>
                  <a:ext uri="{FF2B5EF4-FFF2-40B4-BE49-F238E27FC236}">
                    <a16:creationId xmlns:a16="http://schemas.microsoft.com/office/drawing/2014/main" id="{0B87F41D-32D3-47E4-DA4F-7842DFCED010}"/>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eft Bracket 9">
                <a:extLst>
                  <a:ext uri="{FF2B5EF4-FFF2-40B4-BE49-F238E27FC236}">
                    <a16:creationId xmlns:a16="http://schemas.microsoft.com/office/drawing/2014/main" id="{969DD2DA-E056-21E9-6D6C-503E59202ADF}"/>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4C36E7-F9FD-C970-5410-94ED5C2249B3}"/>
                    </a:ext>
                  </a:extLst>
                </p:cNvPr>
                <p:cNvSpPr txBox="1"/>
                <p:nvPr/>
              </p:nvSpPr>
              <p:spPr>
                <a:xfrm>
                  <a:off x="5399431" y="1200618"/>
                  <a:ext cx="139313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084C36E7-F9FD-C970-5410-94ED5C2249B3}"/>
                    </a:ext>
                  </a:extLst>
                </p:cNvPr>
                <p:cNvSpPr txBox="1">
                  <a:spLocks noRot="1" noChangeAspect="1" noMove="1" noResize="1" noEditPoints="1" noAdjustHandles="1" noChangeArrowheads="1" noChangeShapeType="1" noTextEdit="1"/>
                </p:cNvSpPr>
                <p:nvPr/>
              </p:nvSpPr>
              <p:spPr>
                <a:xfrm>
                  <a:off x="5399431" y="1200618"/>
                  <a:ext cx="1393138"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067C29-DBC1-20DD-48F8-0B16BAFC68D4}"/>
                    </a:ext>
                  </a:extLst>
                </p:cNvPr>
                <p:cNvSpPr txBox="1"/>
                <p:nvPr/>
              </p:nvSpPr>
              <p:spPr>
                <a:xfrm>
                  <a:off x="5895784" y="247757"/>
                  <a:ext cx="40043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E5067C29-DBC1-20DD-48F8-0B16BAFC68D4}"/>
                    </a:ext>
                  </a:extLst>
                </p:cNvPr>
                <p:cNvSpPr txBox="1">
                  <a:spLocks noRot="1" noChangeAspect="1" noMove="1" noResize="1" noEditPoints="1" noAdjustHandles="1" noChangeArrowheads="1" noChangeShapeType="1" noTextEdit="1"/>
                </p:cNvSpPr>
                <p:nvPr/>
              </p:nvSpPr>
              <p:spPr>
                <a:xfrm>
                  <a:off x="5895784" y="247757"/>
                  <a:ext cx="400431" cy="553998"/>
                </a:xfrm>
                <a:prstGeom prst="rect">
                  <a:avLst/>
                </a:prstGeom>
                <a:blipFill>
                  <a:blip r:embed="rId3"/>
                  <a:stretch>
                    <a:fillRect/>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85A3CDC2-4434-CE32-89E6-5ACD0DB19ECF}"/>
              </a:ext>
            </a:extLst>
          </p:cNvPr>
          <p:cNvGrpSpPr/>
          <p:nvPr/>
        </p:nvGrpSpPr>
        <p:grpSpPr>
          <a:xfrm>
            <a:off x="543341" y="2632995"/>
            <a:ext cx="3836504" cy="2061268"/>
            <a:chOff x="629479" y="2904661"/>
            <a:chExt cx="3836504" cy="2061268"/>
          </a:xfrm>
        </p:grpSpPr>
        <p:grpSp>
          <p:nvGrpSpPr>
            <p:cNvPr id="16" name="Group 15">
              <a:extLst>
                <a:ext uri="{FF2B5EF4-FFF2-40B4-BE49-F238E27FC236}">
                  <a16:creationId xmlns:a16="http://schemas.microsoft.com/office/drawing/2014/main" id="{17FE0C63-342C-528D-66BD-AC5F3C8C9C2A}"/>
                </a:ext>
              </a:extLst>
            </p:cNvPr>
            <p:cNvGrpSpPr/>
            <p:nvPr/>
          </p:nvGrpSpPr>
          <p:grpSpPr>
            <a:xfrm>
              <a:off x="629479" y="2904661"/>
              <a:ext cx="1313445" cy="524339"/>
              <a:chOff x="4419600" y="728869"/>
              <a:chExt cx="3352800" cy="1338470"/>
            </a:xfrm>
          </p:grpSpPr>
          <p:sp>
            <p:nvSpPr>
              <p:cNvPr id="18" name="Rectangle 17">
                <a:extLst>
                  <a:ext uri="{FF2B5EF4-FFF2-40B4-BE49-F238E27FC236}">
                    <a16:creationId xmlns:a16="http://schemas.microsoft.com/office/drawing/2014/main" id="{B6C07D5F-9ACC-668F-3B9B-3FF695C66526}"/>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Left Bracket 18">
                <a:extLst>
                  <a:ext uri="{FF2B5EF4-FFF2-40B4-BE49-F238E27FC236}">
                    <a16:creationId xmlns:a16="http://schemas.microsoft.com/office/drawing/2014/main" id="{B3BEE50D-5814-45AE-472A-99DCAC1492DD}"/>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Left Bracket 19">
                <a:extLst>
                  <a:ext uri="{FF2B5EF4-FFF2-40B4-BE49-F238E27FC236}">
                    <a16:creationId xmlns:a16="http://schemas.microsoft.com/office/drawing/2014/main" id="{A7C2B3E3-8530-0E64-3F98-96A552BD7E52}"/>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AC5BD1AD-8623-3FE3-34DE-5B94B51B75D6}"/>
                </a:ext>
              </a:extLst>
            </p:cNvPr>
            <p:cNvGrpSpPr/>
            <p:nvPr/>
          </p:nvGrpSpPr>
          <p:grpSpPr>
            <a:xfrm rot="5400000">
              <a:off x="1807716" y="3299214"/>
              <a:ext cx="1313444" cy="524339"/>
              <a:chOff x="4419600" y="728869"/>
              <a:chExt cx="3352800" cy="1338470"/>
            </a:xfrm>
          </p:grpSpPr>
          <p:sp>
            <p:nvSpPr>
              <p:cNvPr id="24" name="Rectangle 23">
                <a:extLst>
                  <a:ext uri="{FF2B5EF4-FFF2-40B4-BE49-F238E27FC236}">
                    <a16:creationId xmlns:a16="http://schemas.microsoft.com/office/drawing/2014/main" id="{CE59A5BF-F86D-0BFE-3D77-8991BE54DD94}"/>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Left Bracket 24">
                <a:extLst>
                  <a:ext uri="{FF2B5EF4-FFF2-40B4-BE49-F238E27FC236}">
                    <a16:creationId xmlns:a16="http://schemas.microsoft.com/office/drawing/2014/main" id="{A5E09CD2-B577-1971-C07D-A3D112A09754}"/>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eft Bracket 25">
                <a:extLst>
                  <a:ext uri="{FF2B5EF4-FFF2-40B4-BE49-F238E27FC236}">
                    <a16:creationId xmlns:a16="http://schemas.microsoft.com/office/drawing/2014/main" id="{590E5C5E-7ADB-7C15-30A0-F9D6F85AB257}"/>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2A830185-A1FB-0B29-D7A2-591E6E65FB2F}"/>
                </a:ext>
              </a:extLst>
            </p:cNvPr>
            <p:cNvGrpSpPr/>
            <p:nvPr/>
          </p:nvGrpSpPr>
          <p:grpSpPr>
            <a:xfrm>
              <a:off x="3152538" y="2904661"/>
              <a:ext cx="1313445" cy="1313445"/>
              <a:chOff x="4419600" y="728869"/>
              <a:chExt cx="3352800" cy="1338470"/>
            </a:xfrm>
          </p:grpSpPr>
          <p:sp>
            <p:nvSpPr>
              <p:cNvPr id="28" name="Rectangle 27">
                <a:extLst>
                  <a:ext uri="{FF2B5EF4-FFF2-40B4-BE49-F238E27FC236}">
                    <a16:creationId xmlns:a16="http://schemas.microsoft.com/office/drawing/2014/main" id="{0BFFC89D-B931-EE14-7953-3CA6BF0802B1}"/>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Left Bracket 28">
                <a:extLst>
                  <a:ext uri="{FF2B5EF4-FFF2-40B4-BE49-F238E27FC236}">
                    <a16:creationId xmlns:a16="http://schemas.microsoft.com/office/drawing/2014/main" id="{04C94C48-F17C-0491-56F2-9B8D171E5B87}"/>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eft Bracket 29">
                <a:extLst>
                  <a:ext uri="{FF2B5EF4-FFF2-40B4-BE49-F238E27FC236}">
                    <a16:creationId xmlns:a16="http://schemas.microsoft.com/office/drawing/2014/main" id="{AEB9817F-99E7-1241-F574-DF4AFAF75E6E}"/>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1FD60F7-DC51-3703-55A1-A64369C86B39}"/>
                    </a:ext>
                  </a:extLst>
                </p:cNvPr>
                <p:cNvSpPr txBox="1"/>
                <p:nvPr/>
              </p:nvSpPr>
              <p:spPr>
                <a:xfrm>
                  <a:off x="1562459" y="4411931"/>
                  <a:ext cx="194367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Sup>
                          <m:sSup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3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m:t>
                            </m:r>
                          </m:e>
                          <m: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sub>
                        </m:sSub>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B1FD60F7-DC51-3703-55A1-A64369C86B39}"/>
                    </a:ext>
                  </a:extLst>
                </p:cNvPr>
                <p:cNvSpPr txBox="1">
                  <a:spLocks noRot="1" noChangeAspect="1" noMove="1" noResize="1" noEditPoints="1" noAdjustHandles="1" noChangeArrowheads="1" noChangeShapeType="1" noTextEdit="1"/>
                </p:cNvSpPr>
                <p:nvPr/>
              </p:nvSpPr>
              <p:spPr>
                <a:xfrm>
                  <a:off x="1562459" y="4411931"/>
                  <a:ext cx="1943673"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4564637-7C96-6A53-391A-60F0EB65E748}"/>
                    </a:ext>
                  </a:extLst>
                </p:cNvPr>
                <p:cNvSpPr txBox="1"/>
                <p:nvPr/>
              </p:nvSpPr>
              <p:spPr>
                <a:xfrm>
                  <a:off x="3268202" y="3345939"/>
                  <a:ext cx="112768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1" name="TextBox 60">
                  <a:extLst>
                    <a:ext uri="{FF2B5EF4-FFF2-40B4-BE49-F238E27FC236}">
                      <a16:creationId xmlns:a16="http://schemas.microsoft.com/office/drawing/2014/main" id="{A4564637-7C96-6A53-391A-60F0EB65E748}"/>
                    </a:ext>
                  </a:extLst>
                </p:cNvPr>
                <p:cNvSpPr txBox="1">
                  <a:spLocks noRot="1" noChangeAspect="1" noMove="1" noResize="1" noEditPoints="1" noAdjustHandles="1" noChangeArrowheads="1" noChangeShapeType="1" noTextEdit="1"/>
                </p:cNvSpPr>
                <p:nvPr/>
              </p:nvSpPr>
              <p:spPr>
                <a:xfrm>
                  <a:off x="3268202" y="3345939"/>
                  <a:ext cx="1127680" cy="430887"/>
                </a:xfrm>
                <a:prstGeom prst="rect">
                  <a:avLst/>
                </a:prstGeom>
                <a:blipFill>
                  <a:blip r:embed="rId5"/>
                  <a:stretch>
                    <a:fillRect/>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6C87245A-09E1-3569-4434-1DAC0A759A1B}"/>
              </a:ext>
            </a:extLst>
          </p:cNvPr>
          <p:cNvGrpSpPr/>
          <p:nvPr/>
        </p:nvGrpSpPr>
        <p:grpSpPr>
          <a:xfrm>
            <a:off x="7874616" y="2632995"/>
            <a:ext cx="3419518" cy="1997768"/>
            <a:chOff x="7894494" y="2904661"/>
            <a:chExt cx="3419518" cy="1997768"/>
          </a:xfrm>
        </p:grpSpPr>
        <p:grpSp>
          <p:nvGrpSpPr>
            <p:cNvPr id="45" name="Group 44">
              <a:extLst>
                <a:ext uri="{FF2B5EF4-FFF2-40B4-BE49-F238E27FC236}">
                  <a16:creationId xmlns:a16="http://schemas.microsoft.com/office/drawing/2014/main" id="{DA9D416D-C66C-3BD2-AA46-5338D33355F5}"/>
                </a:ext>
              </a:extLst>
            </p:cNvPr>
            <p:cNvGrpSpPr/>
            <p:nvPr/>
          </p:nvGrpSpPr>
          <p:grpSpPr>
            <a:xfrm>
              <a:off x="8735035" y="2904661"/>
              <a:ext cx="1313445" cy="524339"/>
              <a:chOff x="4419600" y="728869"/>
              <a:chExt cx="3352800" cy="1338470"/>
            </a:xfrm>
          </p:grpSpPr>
          <p:sp>
            <p:nvSpPr>
              <p:cNvPr id="54" name="Rectangle 53">
                <a:extLst>
                  <a:ext uri="{FF2B5EF4-FFF2-40B4-BE49-F238E27FC236}">
                    <a16:creationId xmlns:a16="http://schemas.microsoft.com/office/drawing/2014/main" id="{C6197E63-9BB5-D7E5-D9CC-CB0F6B0AF06A}"/>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Left Bracket 54">
                <a:extLst>
                  <a:ext uri="{FF2B5EF4-FFF2-40B4-BE49-F238E27FC236}">
                    <a16:creationId xmlns:a16="http://schemas.microsoft.com/office/drawing/2014/main" id="{7FED7F52-6D26-B573-2098-33D78CD96946}"/>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eft Bracket 55">
                <a:extLst>
                  <a:ext uri="{FF2B5EF4-FFF2-40B4-BE49-F238E27FC236}">
                    <a16:creationId xmlns:a16="http://schemas.microsoft.com/office/drawing/2014/main" id="{A388BECA-BE2B-C1DA-E61F-9A4F38144E62}"/>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2D207C74-B24C-B4D4-6CC2-C2F9F7742A04}"/>
                </a:ext>
              </a:extLst>
            </p:cNvPr>
            <p:cNvGrpSpPr/>
            <p:nvPr/>
          </p:nvGrpSpPr>
          <p:grpSpPr>
            <a:xfrm rot="5400000">
              <a:off x="7499940" y="3299215"/>
              <a:ext cx="1313447" cy="524339"/>
              <a:chOff x="4419596" y="728869"/>
              <a:chExt cx="3352804" cy="1338470"/>
            </a:xfrm>
          </p:grpSpPr>
          <p:sp>
            <p:nvSpPr>
              <p:cNvPr id="51" name="Rectangle 50">
                <a:extLst>
                  <a:ext uri="{FF2B5EF4-FFF2-40B4-BE49-F238E27FC236}">
                    <a16:creationId xmlns:a16="http://schemas.microsoft.com/office/drawing/2014/main" id="{E8EFE34B-E358-B282-59BB-86A59AC28D08}"/>
                  </a:ext>
                </a:extLst>
              </p:cNvPr>
              <p:cNvSpPr/>
              <p:nvPr/>
            </p:nvSpPr>
            <p:spPr>
              <a:xfrm>
                <a:off x="4419596"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Left Bracket 51">
                <a:extLst>
                  <a:ext uri="{FF2B5EF4-FFF2-40B4-BE49-F238E27FC236}">
                    <a16:creationId xmlns:a16="http://schemas.microsoft.com/office/drawing/2014/main" id="{9BC77631-0DF7-D992-7BC5-14912731AC7B}"/>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eft Bracket 52">
                <a:extLst>
                  <a:ext uri="{FF2B5EF4-FFF2-40B4-BE49-F238E27FC236}">
                    <a16:creationId xmlns:a16="http://schemas.microsoft.com/office/drawing/2014/main" id="{D7E043AE-5228-F5A0-F635-6384A6252E6E}"/>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CDCEF6CF-A1E2-4D12-13F6-906BC34E796B}"/>
                </a:ext>
              </a:extLst>
            </p:cNvPr>
            <p:cNvGrpSpPr/>
            <p:nvPr/>
          </p:nvGrpSpPr>
          <p:grpSpPr>
            <a:xfrm>
              <a:off x="10544143" y="2904661"/>
              <a:ext cx="498621" cy="524339"/>
              <a:chOff x="4419600" y="728869"/>
              <a:chExt cx="3352800" cy="1338470"/>
            </a:xfrm>
          </p:grpSpPr>
          <p:sp>
            <p:nvSpPr>
              <p:cNvPr id="48" name="Rectangle 47">
                <a:extLst>
                  <a:ext uri="{FF2B5EF4-FFF2-40B4-BE49-F238E27FC236}">
                    <a16:creationId xmlns:a16="http://schemas.microsoft.com/office/drawing/2014/main" id="{1C884F41-E593-4D83-DAFC-2B42021CFECC}"/>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Left Bracket 48">
                <a:extLst>
                  <a:ext uri="{FF2B5EF4-FFF2-40B4-BE49-F238E27FC236}">
                    <a16:creationId xmlns:a16="http://schemas.microsoft.com/office/drawing/2014/main" id="{380E6F95-03B1-2796-8C3A-3F049C164D7B}"/>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Left Bracket 49">
                <a:extLst>
                  <a:ext uri="{FF2B5EF4-FFF2-40B4-BE49-F238E27FC236}">
                    <a16:creationId xmlns:a16="http://schemas.microsoft.com/office/drawing/2014/main" id="{8EA4C9AF-32BE-D93E-7F63-1B5CA324D11B}"/>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E01178A-1D23-7D13-D69B-846A8A8B4915}"/>
                    </a:ext>
                  </a:extLst>
                </p:cNvPr>
                <p:cNvSpPr txBox="1"/>
                <p:nvPr/>
              </p:nvSpPr>
              <p:spPr>
                <a:xfrm>
                  <a:off x="8786950" y="4348431"/>
                  <a:ext cx="1981696"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3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m:t>
                            </m:r>
                          </m:e>
                          <m: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sub>
                        </m:sSub>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8" name="TextBox 57">
                  <a:extLst>
                    <a:ext uri="{FF2B5EF4-FFF2-40B4-BE49-F238E27FC236}">
                      <a16:creationId xmlns:a16="http://schemas.microsoft.com/office/drawing/2014/main" id="{EE01178A-1D23-7D13-D69B-846A8A8B4915}"/>
                    </a:ext>
                  </a:extLst>
                </p:cNvPr>
                <p:cNvSpPr txBox="1">
                  <a:spLocks noRot="1" noChangeAspect="1" noMove="1" noResize="1" noEditPoints="1" noAdjustHandles="1" noChangeArrowheads="1" noChangeShapeType="1" noTextEdit="1"/>
                </p:cNvSpPr>
                <p:nvPr/>
              </p:nvSpPr>
              <p:spPr>
                <a:xfrm>
                  <a:off x="8786950" y="4348431"/>
                  <a:ext cx="1981696"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F2A3D1D-6046-EAEE-4A07-2616A12BC5D1}"/>
                    </a:ext>
                  </a:extLst>
                </p:cNvPr>
                <p:cNvSpPr txBox="1"/>
                <p:nvPr/>
              </p:nvSpPr>
              <p:spPr>
                <a:xfrm>
                  <a:off x="10272893" y="3561382"/>
                  <a:ext cx="1041119"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2" name="TextBox 61">
                  <a:extLst>
                    <a:ext uri="{FF2B5EF4-FFF2-40B4-BE49-F238E27FC236}">
                      <a16:creationId xmlns:a16="http://schemas.microsoft.com/office/drawing/2014/main" id="{6F2A3D1D-6046-EAEE-4A07-2616A12BC5D1}"/>
                    </a:ext>
                  </a:extLst>
                </p:cNvPr>
                <p:cNvSpPr txBox="1">
                  <a:spLocks noRot="1" noChangeAspect="1" noMove="1" noResize="1" noEditPoints="1" noAdjustHandles="1" noChangeArrowheads="1" noChangeShapeType="1" noTextEdit="1"/>
                </p:cNvSpPr>
                <p:nvPr/>
              </p:nvSpPr>
              <p:spPr>
                <a:xfrm>
                  <a:off x="10272893" y="3561382"/>
                  <a:ext cx="1041119" cy="430887"/>
                </a:xfrm>
                <a:prstGeom prst="rect">
                  <a:avLst/>
                </a:prstGeom>
                <a:blipFill>
                  <a:blip r:embed="rId7"/>
                  <a:stretch>
                    <a:fillRect/>
                  </a:stretch>
                </a:blipFill>
              </p:spPr>
              <p:txBody>
                <a:bodyPr/>
                <a:lstStyle/>
                <a:p>
                  <a:r>
                    <a:rPr lang="en-US">
                      <a:noFill/>
                    </a:rPr>
                    <a:t> </a:t>
                  </a:r>
                </a:p>
              </p:txBody>
            </p:sp>
          </mc:Fallback>
        </mc:AlternateContent>
      </p:grpSp>
      <p:grpSp>
        <p:nvGrpSpPr>
          <p:cNvPr id="106" name="Group 105">
            <a:extLst>
              <a:ext uri="{FF2B5EF4-FFF2-40B4-BE49-F238E27FC236}">
                <a16:creationId xmlns:a16="http://schemas.microsoft.com/office/drawing/2014/main" id="{2A493F95-5CCF-DE15-6F82-1940B65143E9}"/>
              </a:ext>
            </a:extLst>
          </p:cNvPr>
          <p:cNvGrpSpPr/>
          <p:nvPr/>
        </p:nvGrpSpPr>
        <p:grpSpPr>
          <a:xfrm>
            <a:off x="1326245" y="5136627"/>
            <a:ext cx="2628448" cy="1459532"/>
            <a:chOff x="2784861" y="5323070"/>
            <a:chExt cx="2628448" cy="1459532"/>
          </a:xfrm>
        </p:grpSpPr>
        <p:grpSp>
          <p:nvGrpSpPr>
            <p:cNvPr id="68" name="Group 67">
              <a:extLst>
                <a:ext uri="{FF2B5EF4-FFF2-40B4-BE49-F238E27FC236}">
                  <a16:creationId xmlns:a16="http://schemas.microsoft.com/office/drawing/2014/main" id="{76350A94-B555-622F-E1C3-C9E192176BDC}"/>
                </a:ext>
              </a:extLst>
            </p:cNvPr>
            <p:cNvGrpSpPr/>
            <p:nvPr/>
          </p:nvGrpSpPr>
          <p:grpSpPr>
            <a:xfrm>
              <a:off x="2784861" y="5323070"/>
              <a:ext cx="2628448" cy="1459532"/>
              <a:chOff x="4995304" y="3300730"/>
              <a:chExt cx="2628448" cy="1752600"/>
            </a:xfrm>
          </p:grpSpPr>
          <p:grpSp>
            <p:nvGrpSpPr>
              <p:cNvPr id="88" name="Group 87">
                <a:extLst>
                  <a:ext uri="{FF2B5EF4-FFF2-40B4-BE49-F238E27FC236}">
                    <a16:creationId xmlns:a16="http://schemas.microsoft.com/office/drawing/2014/main" id="{9DB9A9A5-41A7-4017-4EB7-335430803B91}"/>
                  </a:ext>
                </a:extLst>
              </p:cNvPr>
              <p:cNvGrpSpPr/>
              <p:nvPr/>
            </p:nvGrpSpPr>
            <p:grpSpPr>
              <a:xfrm>
                <a:off x="5365574" y="3300730"/>
                <a:ext cx="1968500" cy="1752600"/>
                <a:chOff x="5365574" y="3322320"/>
                <a:chExt cx="1968500" cy="1752600"/>
              </a:xfrm>
            </p:grpSpPr>
            <p:cxnSp>
              <p:nvCxnSpPr>
                <p:cNvPr id="94" name="Straight Connector 93">
                  <a:extLst>
                    <a:ext uri="{FF2B5EF4-FFF2-40B4-BE49-F238E27FC236}">
                      <a16:creationId xmlns:a16="http://schemas.microsoft.com/office/drawing/2014/main" id="{8E00F4A2-E196-D6A9-C03F-3ED3F03F2535}"/>
                    </a:ext>
                  </a:extLst>
                </p:cNvPr>
                <p:cNvCxnSpPr>
                  <a:cxnSpLocks/>
                </p:cNvCxnSpPr>
                <p:nvPr/>
              </p:nvCxnSpPr>
              <p:spPr>
                <a:xfrm rot="5400000">
                  <a:off x="448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80B23C1-2A57-BA67-BE45-9F9C32484ADC}"/>
                    </a:ext>
                  </a:extLst>
                </p:cNvPr>
                <p:cNvCxnSpPr>
                  <a:cxnSpLocks/>
                </p:cNvCxnSpPr>
                <p:nvPr/>
              </p:nvCxnSpPr>
              <p:spPr>
                <a:xfrm rot="5400000">
                  <a:off x="5130800"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FE3874-88D2-2BAF-F38E-FCB6C4500944}"/>
                    </a:ext>
                  </a:extLst>
                </p:cNvPr>
                <p:cNvCxnSpPr>
                  <a:cxnSpLocks/>
                </p:cNvCxnSpPr>
                <p:nvPr/>
              </p:nvCxnSpPr>
              <p:spPr>
                <a:xfrm rot="5400000">
                  <a:off x="64577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4BCF3E1-8E7B-1D80-B7CF-8C51BB1E41C1}"/>
                      </a:ext>
                    </a:extLst>
                  </p:cNvPr>
                  <p:cNvSpPr txBox="1"/>
                  <p:nvPr/>
                </p:nvSpPr>
                <p:spPr>
                  <a:xfrm>
                    <a:off x="5648644" y="3951685"/>
                    <a:ext cx="547714"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74BCF3E1-8E7B-1D80-B7CF-8C51BB1E41C1}"/>
                      </a:ext>
                    </a:extLst>
                  </p:cNvPr>
                  <p:cNvSpPr txBox="1">
                    <a:spLocks noRot="1" noChangeAspect="1" noMove="1" noResize="1" noEditPoints="1" noAdjustHandles="1" noChangeArrowheads="1" noChangeShapeType="1" noTextEdit="1"/>
                  </p:cNvSpPr>
                  <p:nvPr/>
                </p:nvSpPr>
                <p:spPr>
                  <a:xfrm>
                    <a:off x="5648644" y="3951685"/>
                    <a:ext cx="547714" cy="554365"/>
                  </a:xfrm>
                  <a:prstGeom prst="rect">
                    <a:avLst/>
                  </a:prstGeom>
                  <a:blipFill>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252D704-D01C-1ACC-41D2-1B228E589B52}"/>
                      </a:ext>
                    </a:extLst>
                  </p:cNvPr>
                  <p:cNvSpPr txBox="1"/>
                  <p:nvPr/>
                </p:nvSpPr>
                <p:spPr>
                  <a:xfrm>
                    <a:off x="4995304" y="3951685"/>
                    <a:ext cx="540597"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E252D704-D01C-1ACC-41D2-1B228E589B52}"/>
                      </a:ext>
                    </a:extLst>
                  </p:cNvPr>
                  <p:cNvSpPr txBox="1">
                    <a:spLocks noRot="1" noChangeAspect="1" noMove="1" noResize="1" noEditPoints="1" noAdjustHandles="1" noChangeArrowheads="1" noChangeShapeType="1" noTextEdit="1"/>
                  </p:cNvSpPr>
                  <p:nvPr/>
                </p:nvSpPr>
                <p:spPr>
                  <a:xfrm>
                    <a:off x="4995304" y="3951685"/>
                    <a:ext cx="540597" cy="554365"/>
                  </a:xfrm>
                  <a:prstGeom prst="rect">
                    <a:avLst/>
                  </a:prstGeom>
                  <a:blipFill>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A4D50E7-397D-8558-4265-93D5A7A4016D}"/>
                      </a:ext>
                    </a:extLst>
                  </p:cNvPr>
                  <p:cNvSpPr txBox="1"/>
                  <p:nvPr/>
                </p:nvSpPr>
                <p:spPr>
                  <a:xfrm>
                    <a:off x="7023331" y="3951685"/>
                    <a:ext cx="600421"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7A4D50E7-397D-8558-4265-93D5A7A4016D}"/>
                      </a:ext>
                    </a:extLst>
                  </p:cNvPr>
                  <p:cNvSpPr txBox="1">
                    <a:spLocks noRot="1" noChangeAspect="1" noMove="1" noResize="1" noEditPoints="1" noAdjustHandles="1" noChangeArrowheads="1" noChangeShapeType="1" noTextEdit="1"/>
                  </p:cNvSpPr>
                  <p:nvPr/>
                </p:nvSpPr>
                <p:spPr>
                  <a:xfrm>
                    <a:off x="7023331" y="3951685"/>
                    <a:ext cx="600421" cy="554365"/>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08CB02D-5B2C-50C4-A231-1A92E32C22DB}"/>
                    </a:ext>
                  </a:extLst>
                </p:cNvPr>
                <p:cNvSpPr txBox="1"/>
                <p:nvPr/>
              </p:nvSpPr>
              <p:spPr>
                <a:xfrm>
                  <a:off x="4136257" y="5680957"/>
                  <a:ext cx="559769"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5" name="TextBox 104">
                  <a:extLst>
                    <a:ext uri="{FF2B5EF4-FFF2-40B4-BE49-F238E27FC236}">
                      <a16:creationId xmlns:a16="http://schemas.microsoft.com/office/drawing/2014/main" id="{A08CB02D-5B2C-50C4-A231-1A92E32C22DB}"/>
                    </a:ext>
                  </a:extLst>
                </p:cNvPr>
                <p:cNvSpPr txBox="1">
                  <a:spLocks noRot="1" noChangeAspect="1" noMove="1" noResize="1" noEditPoints="1" noAdjustHandles="1" noChangeArrowheads="1" noChangeShapeType="1" noTextEdit="1"/>
                </p:cNvSpPr>
                <p:nvPr/>
              </p:nvSpPr>
              <p:spPr>
                <a:xfrm>
                  <a:off x="4136257" y="5680957"/>
                  <a:ext cx="559769" cy="553998"/>
                </a:xfrm>
                <a:prstGeom prst="rect">
                  <a:avLst/>
                </a:prstGeom>
                <a:blipFill>
                  <a:blip r:embed="rId11"/>
                  <a:stretch>
                    <a:fillRect/>
                  </a:stretch>
                </a:blipFill>
              </p:spPr>
              <p:txBody>
                <a:bodyPr/>
                <a:lstStyle/>
                <a:p>
                  <a:r>
                    <a:rPr lang="en-US">
                      <a:noFill/>
                    </a:rPr>
                    <a:t> </a:t>
                  </a:r>
                </a:p>
              </p:txBody>
            </p:sp>
          </mc:Fallback>
        </mc:AlternateContent>
      </p:grpSp>
      <p:grpSp>
        <p:nvGrpSpPr>
          <p:cNvPr id="107" name="Group 106">
            <a:extLst>
              <a:ext uri="{FF2B5EF4-FFF2-40B4-BE49-F238E27FC236}">
                <a16:creationId xmlns:a16="http://schemas.microsoft.com/office/drawing/2014/main" id="{0480137A-A7F5-D1CF-B8A2-0E4C7037E398}"/>
              </a:ext>
            </a:extLst>
          </p:cNvPr>
          <p:cNvGrpSpPr/>
          <p:nvPr/>
        </p:nvGrpSpPr>
        <p:grpSpPr>
          <a:xfrm>
            <a:off x="8233025" y="5041747"/>
            <a:ext cx="2564328" cy="1459532"/>
            <a:chOff x="2784861" y="5323070"/>
            <a:chExt cx="2564328" cy="1459532"/>
          </a:xfrm>
        </p:grpSpPr>
        <p:grpSp>
          <p:nvGrpSpPr>
            <p:cNvPr id="108" name="Group 107">
              <a:extLst>
                <a:ext uri="{FF2B5EF4-FFF2-40B4-BE49-F238E27FC236}">
                  <a16:creationId xmlns:a16="http://schemas.microsoft.com/office/drawing/2014/main" id="{31FFB102-CEAA-E595-6B6E-412B32F4503C}"/>
                </a:ext>
              </a:extLst>
            </p:cNvPr>
            <p:cNvGrpSpPr/>
            <p:nvPr/>
          </p:nvGrpSpPr>
          <p:grpSpPr>
            <a:xfrm>
              <a:off x="2784861" y="5323070"/>
              <a:ext cx="2564328" cy="1459532"/>
              <a:chOff x="4995304" y="3300730"/>
              <a:chExt cx="2564328" cy="1752600"/>
            </a:xfrm>
          </p:grpSpPr>
          <p:grpSp>
            <p:nvGrpSpPr>
              <p:cNvPr id="110" name="Group 109">
                <a:extLst>
                  <a:ext uri="{FF2B5EF4-FFF2-40B4-BE49-F238E27FC236}">
                    <a16:creationId xmlns:a16="http://schemas.microsoft.com/office/drawing/2014/main" id="{07C64F6B-AA36-8201-DD7A-A54E0CDFF97D}"/>
                  </a:ext>
                </a:extLst>
              </p:cNvPr>
              <p:cNvGrpSpPr/>
              <p:nvPr/>
            </p:nvGrpSpPr>
            <p:grpSpPr>
              <a:xfrm>
                <a:off x="5365574" y="3300730"/>
                <a:ext cx="1968500" cy="1752600"/>
                <a:chOff x="5365574" y="3322320"/>
                <a:chExt cx="1968500" cy="1752600"/>
              </a:xfrm>
            </p:grpSpPr>
            <p:cxnSp>
              <p:nvCxnSpPr>
                <p:cNvPr id="114" name="Straight Connector 113">
                  <a:extLst>
                    <a:ext uri="{FF2B5EF4-FFF2-40B4-BE49-F238E27FC236}">
                      <a16:creationId xmlns:a16="http://schemas.microsoft.com/office/drawing/2014/main" id="{389777A3-047A-17C3-6688-A2B8A1A44C5A}"/>
                    </a:ext>
                  </a:extLst>
                </p:cNvPr>
                <p:cNvCxnSpPr>
                  <a:cxnSpLocks/>
                </p:cNvCxnSpPr>
                <p:nvPr/>
              </p:nvCxnSpPr>
              <p:spPr>
                <a:xfrm rot="5400000">
                  <a:off x="448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25E15A2-882B-D860-8CBC-DB2252593B06}"/>
                    </a:ext>
                  </a:extLst>
                </p:cNvPr>
                <p:cNvCxnSpPr>
                  <a:cxnSpLocks/>
                </p:cNvCxnSpPr>
                <p:nvPr/>
              </p:nvCxnSpPr>
              <p:spPr>
                <a:xfrm rot="5400000">
                  <a:off x="5130800"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11DF2CD-3EC9-DA55-5BC7-0C56C58D5EB9}"/>
                    </a:ext>
                  </a:extLst>
                </p:cNvPr>
                <p:cNvCxnSpPr>
                  <a:cxnSpLocks/>
                </p:cNvCxnSpPr>
                <p:nvPr/>
              </p:nvCxnSpPr>
              <p:spPr>
                <a:xfrm rot="5400000">
                  <a:off x="64577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6CECBF0C-5DB9-41EF-2252-4C8554C0C158}"/>
                      </a:ext>
                    </a:extLst>
                  </p:cNvPr>
                  <p:cNvSpPr txBox="1"/>
                  <p:nvPr/>
                </p:nvSpPr>
                <p:spPr>
                  <a:xfrm>
                    <a:off x="5648644" y="3951685"/>
                    <a:ext cx="547714"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1" name="TextBox 110">
                    <a:extLst>
                      <a:ext uri="{FF2B5EF4-FFF2-40B4-BE49-F238E27FC236}">
                        <a16:creationId xmlns:a16="http://schemas.microsoft.com/office/drawing/2014/main" id="{6CECBF0C-5DB9-41EF-2252-4C8554C0C158}"/>
                      </a:ext>
                    </a:extLst>
                  </p:cNvPr>
                  <p:cNvSpPr txBox="1">
                    <a:spLocks noRot="1" noChangeAspect="1" noMove="1" noResize="1" noEditPoints="1" noAdjustHandles="1" noChangeArrowheads="1" noChangeShapeType="1" noTextEdit="1"/>
                  </p:cNvSpPr>
                  <p:nvPr/>
                </p:nvSpPr>
                <p:spPr>
                  <a:xfrm>
                    <a:off x="5648644" y="3951685"/>
                    <a:ext cx="547714" cy="5543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163B2B0-A381-7003-FF6A-B1FA71FE7927}"/>
                      </a:ext>
                    </a:extLst>
                  </p:cNvPr>
                  <p:cNvSpPr txBox="1"/>
                  <p:nvPr/>
                </p:nvSpPr>
                <p:spPr>
                  <a:xfrm>
                    <a:off x="4995304" y="3951685"/>
                    <a:ext cx="540597"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2" name="TextBox 111">
                    <a:extLst>
                      <a:ext uri="{FF2B5EF4-FFF2-40B4-BE49-F238E27FC236}">
                        <a16:creationId xmlns:a16="http://schemas.microsoft.com/office/drawing/2014/main" id="{D163B2B0-A381-7003-FF6A-B1FA71FE7927}"/>
                      </a:ext>
                    </a:extLst>
                  </p:cNvPr>
                  <p:cNvSpPr txBox="1">
                    <a:spLocks noRot="1" noChangeAspect="1" noMove="1" noResize="1" noEditPoints="1" noAdjustHandles="1" noChangeArrowheads="1" noChangeShapeType="1" noTextEdit="1"/>
                  </p:cNvSpPr>
                  <p:nvPr/>
                </p:nvSpPr>
                <p:spPr>
                  <a:xfrm>
                    <a:off x="4995304" y="3951685"/>
                    <a:ext cx="540597" cy="5543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4C5738B-6E33-B460-3B56-E8E8BA204258}"/>
                      </a:ext>
                    </a:extLst>
                  </p:cNvPr>
                  <p:cNvSpPr txBox="1"/>
                  <p:nvPr/>
                </p:nvSpPr>
                <p:spPr>
                  <a:xfrm>
                    <a:off x="7023331" y="3951685"/>
                    <a:ext cx="536301" cy="5543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3" name="TextBox 112">
                    <a:extLst>
                      <a:ext uri="{FF2B5EF4-FFF2-40B4-BE49-F238E27FC236}">
                        <a16:creationId xmlns:a16="http://schemas.microsoft.com/office/drawing/2014/main" id="{44C5738B-6E33-B460-3B56-E8E8BA204258}"/>
                      </a:ext>
                    </a:extLst>
                  </p:cNvPr>
                  <p:cNvSpPr txBox="1">
                    <a:spLocks noRot="1" noChangeAspect="1" noMove="1" noResize="1" noEditPoints="1" noAdjustHandles="1" noChangeArrowheads="1" noChangeShapeType="1" noTextEdit="1"/>
                  </p:cNvSpPr>
                  <p:nvPr/>
                </p:nvSpPr>
                <p:spPr>
                  <a:xfrm>
                    <a:off x="7023331" y="3951685"/>
                    <a:ext cx="536301" cy="554365"/>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9589808D-FDDA-7AD8-B133-8AF0D874479F}"/>
                    </a:ext>
                  </a:extLst>
                </p:cNvPr>
                <p:cNvSpPr txBox="1"/>
                <p:nvPr/>
              </p:nvSpPr>
              <p:spPr>
                <a:xfrm>
                  <a:off x="4136257" y="5680957"/>
                  <a:ext cx="559769" cy="55399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9" name="TextBox 108">
                  <a:extLst>
                    <a:ext uri="{FF2B5EF4-FFF2-40B4-BE49-F238E27FC236}">
                      <a16:creationId xmlns:a16="http://schemas.microsoft.com/office/drawing/2014/main" id="{9589808D-FDDA-7AD8-B133-8AF0D874479F}"/>
                    </a:ext>
                  </a:extLst>
                </p:cNvPr>
                <p:cNvSpPr txBox="1">
                  <a:spLocks noRot="1" noChangeAspect="1" noMove="1" noResize="1" noEditPoints="1" noAdjustHandles="1" noChangeArrowheads="1" noChangeShapeType="1" noTextEdit="1"/>
                </p:cNvSpPr>
                <p:nvPr/>
              </p:nvSpPr>
              <p:spPr>
                <a:xfrm>
                  <a:off x="4136257" y="5680957"/>
                  <a:ext cx="559769" cy="553998"/>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73026842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B8F8851-2553-6BD4-0B90-52A47092CF0A}"/>
              </a:ext>
            </a:extLst>
          </p:cNvPr>
          <p:cNvGrpSpPr/>
          <p:nvPr/>
        </p:nvGrpSpPr>
        <p:grpSpPr>
          <a:xfrm rot="5400000">
            <a:off x="4419599" y="1975734"/>
            <a:ext cx="3352800" cy="1338470"/>
            <a:chOff x="4419600" y="728869"/>
            <a:chExt cx="3352800" cy="1338470"/>
          </a:xfrm>
        </p:grpSpPr>
        <p:sp>
          <p:nvSpPr>
            <p:cNvPr id="4" name="Rectangle 3">
              <a:extLst>
                <a:ext uri="{FF2B5EF4-FFF2-40B4-BE49-F238E27FC236}">
                  <a16:creationId xmlns:a16="http://schemas.microsoft.com/office/drawing/2014/main" id="{DAAB2E75-E141-5812-7990-825996B61A31}"/>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Left Bracket 8">
              <a:extLst>
                <a:ext uri="{FF2B5EF4-FFF2-40B4-BE49-F238E27FC236}">
                  <a16:creationId xmlns:a16="http://schemas.microsoft.com/office/drawing/2014/main" id="{0B87F41D-32D3-47E4-DA4F-7842DFCED010}"/>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eft Bracket 9">
              <a:extLst>
                <a:ext uri="{FF2B5EF4-FFF2-40B4-BE49-F238E27FC236}">
                  <a16:creationId xmlns:a16="http://schemas.microsoft.com/office/drawing/2014/main" id="{969DD2DA-E056-21E9-6D6C-503E59202ADF}"/>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4C36E7-F9FD-C970-5410-94ED5C2249B3}"/>
                  </a:ext>
                </a:extLst>
              </p:cNvPr>
              <p:cNvSpPr txBox="1"/>
              <p:nvPr/>
            </p:nvSpPr>
            <p:spPr>
              <a:xfrm>
                <a:off x="5399429" y="2512553"/>
                <a:ext cx="139313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084C36E7-F9FD-C970-5410-94ED5C2249B3}"/>
                  </a:ext>
                </a:extLst>
              </p:cNvPr>
              <p:cNvSpPr txBox="1">
                <a:spLocks noRot="1" noChangeAspect="1" noMove="1" noResize="1" noEditPoints="1" noAdjustHandles="1" noChangeArrowheads="1" noChangeShapeType="1" noTextEdit="1"/>
              </p:cNvSpPr>
              <p:nvPr/>
            </p:nvSpPr>
            <p:spPr>
              <a:xfrm>
                <a:off x="5399429" y="2512553"/>
                <a:ext cx="1393138"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067C29-DBC1-20DD-48F8-0B16BAFC68D4}"/>
                  </a:ext>
                </a:extLst>
              </p:cNvPr>
              <p:cNvSpPr txBox="1"/>
              <p:nvPr/>
            </p:nvSpPr>
            <p:spPr>
              <a:xfrm>
                <a:off x="5530908" y="414571"/>
                <a:ext cx="113018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𝐷𝑎𝑡𝑎</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E5067C29-DBC1-20DD-48F8-0B16BAFC68D4}"/>
                  </a:ext>
                </a:extLst>
              </p:cNvPr>
              <p:cNvSpPr txBox="1">
                <a:spLocks noRot="1" noChangeAspect="1" noMove="1" noResize="1" noEditPoints="1" noAdjustHandles="1" noChangeArrowheads="1" noChangeShapeType="1" noTextEdit="1"/>
              </p:cNvSpPr>
              <p:nvPr/>
            </p:nvSpPr>
            <p:spPr>
              <a:xfrm>
                <a:off x="5530908" y="414571"/>
                <a:ext cx="1130181" cy="553998"/>
              </a:xfrm>
              <a:prstGeom prst="rect">
                <a:avLst/>
              </a:prstGeom>
              <a:blipFill>
                <a:blip r:embed="rId3"/>
                <a:stretch>
                  <a:fillRect/>
                </a:stretch>
              </a:blipFill>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85A3CDC2-4434-CE32-89E6-5ACD0DB19ECF}"/>
              </a:ext>
            </a:extLst>
          </p:cNvPr>
          <p:cNvGrpSpPr/>
          <p:nvPr/>
        </p:nvGrpSpPr>
        <p:grpSpPr>
          <a:xfrm>
            <a:off x="2094836" y="968569"/>
            <a:ext cx="1313445" cy="2528869"/>
            <a:chOff x="3152538" y="2407513"/>
            <a:chExt cx="1313445" cy="2528869"/>
          </a:xfrm>
        </p:grpSpPr>
        <p:grpSp>
          <p:nvGrpSpPr>
            <p:cNvPr id="27" name="Group 26">
              <a:extLst>
                <a:ext uri="{FF2B5EF4-FFF2-40B4-BE49-F238E27FC236}">
                  <a16:creationId xmlns:a16="http://schemas.microsoft.com/office/drawing/2014/main" id="{2A830185-A1FB-0B29-D7A2-591E6E65FB2F}"/>
                </a:ext>
              </a:extLst>
            </p:cNvPr>
            <p:cNvGrpSpPr/>
            <p:nvPr/>
          </p:nvGrpSpPr>
          <p:grpSpPr>
            <a:xfrm>
              <a:off x="3152538" y="2904661"/>
              <a:ext cx="1313445" cy="1313445"/>
              <a:chOff x="4419600" y="728869"/>
              <a:chExt cx="3352800" cy="1338470"/>
            </a:xfrm>
          </p:grpSpPr>
          <p:sp>
            <p:nvSpPr>
              <p:cNvPr id="28" name="Rectangle 27">
                <a:extLst>
                  <a:ext uri="{FF2B5EF4-FFF2-40B4-BE49-F238E27FC236}">
                    <a16:creationId xmlns:a16="http://schemas.microsoft.com/office/drawing/2014/main" id="{0BFFC89D-B931-EE14-7953-3CA6BF0802B1}"/>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Left Bracket 28">
                <a:extLst>
                  <a:ext uri="{FF2B5EF4-FFF2-40B4-BE49-F238E27FC236}">
                    <a16:creationId xmlns:a16="http://schemas.microsoft.com/office/drawing/2014/main" id="{04C94C48-F17C-0491-56F2-9B8D171E5B87}"/>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eft Bracket 29">
                <a:extLst>
                  <a:ext uri="{FF2B5EF4-FFF2-40B4-BE49-F238E27FC236}">
                    <a16:creationId xmlns:a16="http://schemas.microsoft.com/office/drawing/2014/main" id="{AEB9817F-99E7-1241-F574-DF4AFAF75E6E}"/>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1FD60F7-DC51-3703-55A1-A64369C86B39}"/>
                    </a:ext>
                  </a:extLst>
                </p:cNvPr>
                <p:cNvSpPr txBox="1"/>
                <p:nvPr/>
              </p:nvSpPr>
              <p:spPr>
                <a:xfrm>
                  <a:off x="3355963" y="4382384"/>
                  <a:ext cx="90659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srgbClr val="3F37C9"/>
                            </a:solidFill>
                            <a:effectLst/>
                            <a:uLnTx/>
                            <a:uFillTx/>
                            <a:latin typeface="Cambria Math" panose="02040503050406030204" pitchFamily="18" charset="0"/>
                            <a:ea typeface="+mn-ea"/>
                            <a:cs typeface="+mn-cs"/>
                          </a:rPr>
                          <m:t>𝐴</m:t>
                        </m:r>
                        <m:sSup>
                          <m:sSupPr>
                            <m:ctrlPr>
                              <a:rPr kumimoji="0" lang="en-US" sz="3600" b="0" i="1" u="none" strike="noStrike" kern="1200" cap="none" spc="0" normalizeH="0" baseline="0" noProof="0" smtClean="0">
                                <a:ln>
                                  <a:noFill/>
                                </a:ln>
                                <a:solidFill>
                                  <a:srgbClr val="3F37C9"/>
                                </a:solidFill>
                                <a:effectLst/>
                                <a:uLnTx/>
                                <a:uFillTx/>
                                <a:latin typeface="Cambria Math" panose="02040503050406030204" pitchFamily="18" charset="0"/>
                                <a:ea typeface="+mn-ea"/>
                                <a:cs typeface="+mn-cs"/>
                              </a:rPr>
                            </m:ctrlPr>
                          </m:sSupPr>
                          <m:e>
                            <m:r>
                              <m:rPr>
                                <m:sty m:val="p"/>
                              </m:rPr>
                              <a:rPr kumimoji="0" lang="en-US" sz="3600" b="0" i="0" u="none" strike="noStrike" kern="1200" cap="none" spc="0" normalizeH="0" baseline="0" noProof="0">
                                <a:ln>
                                  <a:noFill/>
                                </a:ln>
                                <a:solidFill>
                                  <a:srgbClr val="3F37C9"/>
                                </a:solidFill>
                                <a:effectLst/>
                                <a:uLnTx/>
                                <a:uFillTx/>
                                <a:latin typeface="Cambria Math" panose="02040503050406030204" pitchFamily="18" charset="0"/>
                                <a:ea typeface="+mn-ea"/>
                                <a:cs typeface="+mn-cs"/>
                              </a:rPr>
                              <m:t>A</m:t>
                            </m:r>
                          </m:e>
                          <m:sup>
                            <m:r>
                              <a:rPr kumimoji="0" lang="en-US" sz="3600" b="0" i="1" u="none" strike="noStrike" kern="1200" cap="none" spc="0" normalizeH="0" baseline="0" noProof="0" smtClean="0">
                                <a:ln>
                                  <a:noFill/>
                                </a:ln>
                                <a:solidFill>
                                  <a:srgbClr val="3F37C9"/>
                                </a:solidFill>
                                <a:effectLst/>
                                <a:uLnTx/>
                                <a:uFillTx/>
                                <a:latin typeface="Cambria Math" panose="02040503050406030204" pitchFamily="18" charset="0"/>
                                <a:ea typeface="+mn-ea"/>
                                <a:cs typeface="+mn-cs"/>
                              </a:rPr>
                              <m:t>𝑇</m:t>
                            </m:r>
                          </m:sup>
                        </m:sSup>
                      </m:oMath>
                    </m:oMathPara>
                  </a14:m>
                  <a:endParaRPr kumimoji="0" lang="en-US" sz="3600" b="0" i="0" u="none" strike="noStrike" kern="1200" cap="none" spc="0" normalizeH="0" baseline="0" noProof="0" dirty="0">
                    <a:ln>
                      <a:noFill/>
                    </a:ln>
                    <a:solidFill>
                      <a:srgbClr val="3F37C9"/>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B1FD60F7-DC51-3703-55A1-A64369C86B39}"/>
                    </a:ext>
                  </a:extLst>
                </p:cNvPr>
                <p:cNvSpPr txBox="1">
                  <a:spLocks noRot="1" noChangeAspect="1" noMove="1" noResize="1" noEditPoints="1" noAdjustHandles="1" noChangeArrowheads="1" noChangeShapeType="1" noTextEdit="1"/>
                </p:cNvSpPr>
                <p:nvPr/>
              </p:nvSpPr>
              <p:spPr>
                <a:xfrm>
                  <a:off x="3355963" y="4382384"/>
                  <a:ext cx="906594"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4564637-7C96-6A53-391A-60F0EB65E748}"/>
                    </a:ext>
                  </a:extLst>
                </p:cNvPr>
                <p:cNvSpPr txBox="1"/>
                <p:nvPr/>
              </p:nvSpPr>
              <p:spPr>
                <a:xfrm>
                  <a:off x="3322621" y="2407513"/>
                  <a:ext cx="93993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1" name="TextBox 60">
                  <a:extLst>
                    <a:ext uri="{FF2B5EF4-FFF2-40B4-BE49-F238E27FC236}">
                      <a16:creationId xmlns:a16="http://schemas.microsoft.com/office/drawing/2014/main" id="{A4564637-7C96-6A53-391A-60F0EB65E748}"/>
                    </a:ext>
                  </a:extLst>
                </p:cNvPr>
                <p:cNvSpPr txBox="1">
                  <a:spLocks noRot="1" noChangeAspect="1" noMove="1" noResize="1" noEditPoints="1" noAdjustHandles="1" noChangeArrowheads="1" noChangeShapeType="1" noTextEdit="1"/>
                </p:cNvSpPr>
                <p:nvPr/>
              </p:nvSpPr>
              <p:spPr>
                <a:xfrm>
                  <a:off x="3322621" y="2407513"/>
                  <a:ext cx="939936" cy="430887"/>
                </a:xfrm>
                <a:prstGeom prst="rect">
                  <a:avLst/>
                </a:prstGeom>
                <a:blipFill>
                  <a:blip r:embed="rId5"/>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710D4FFC-0D47-64BF-7498-75C7BC3BB1F5}"/>
              </a:ext>
            </a:extLst>
          </p:cNvPr>
          <p:cNvGrpSpPr/>
          <p:nvPr/>
        </p:nvGrpSpPr>
        <p:grpSpPr>
          <a:xfrm>
            <a:off x="8726079" y="968569"/>
            <a:ext cx="1041119" cy="2528869"/>
            <a:chOff x="8707545" y="1632089"/>
            <a:chExt cx="1041119" cy="2528869"/>
          </a:xfrm>
        </p:grpSpPr>
        <p:grpSp>
          <p:nvGrpSpPr>
            <p:cNvPr id="47" name="Group 46">
              <a:extLst>
                <a:ext uri="{FF2B5EF4-FFF2-40B4-BE49-F238E27FC236}">
                  <a16:creationId xmlns:a16="http://schemas.microsoft.com/office/drawing/2014/main" id="{CDCEF6CF-A1E2-4D12-13F6-906BC34E796B}"/>
                </a:ext>
              </a:extLst>
            </p:cNvPr>
            <p:cNvGrpSpPr/>
            <p:nvPr/>
          </p:nvGrpSpPr>
          <p:grpSpPr>
            <a:xfrm>
              <a:off x="8996502" y="2572798"/>
              <a:ext cx="498621" cy="524339"/>
              <a:chOff x="4538664" y="1807343"/>
              <a:chExt cx="3352800" cy="1338470"/>
            </a:xfrm>
          </p:grpSpPr>
          <p:sp>
            <p:nvSpPr>
              <p:cNvPr id="48" name="Rectangle 47">
                <a:extLst>
                  <a:ext uri="{FF2B5EF4-FFF2-40B4-BE49-F238E27FC236}">
                    <a16:creationId xmlns:a16="http://schemas.microsoft.com/office/drawing/2014/main" id="{1C884F41-E593-4D83-DAFC-2B42021CFECC}"/>
                  </a:ext>
                </a:extLst>
              </p:cNvPr>
              <p:cNvSpPr/>
              <p:nvPr/>
            </p:nvSpPr>
            <p:spPr>
              <a:xfrm>
                <a:off x="4538664" y="1807343"/>
                <a:ext cx="3352800" cy="133847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Left Bracket 48">
                <a:extLst>
                  <a:ext uri="{FF2B5EF4-FFF2-40B4-BE49-F238E27FC236}">
                    <a16:creationId xmlns:a16="http://schemas.microsoft.com/office/drawing/2014/main" id="{380E6F95-03B1-2796-8C3A-3F049C164D7B}"/>
                  </a:ext>
                </a:extLst>
              </p:cNvPr>
              <p:cNvSpPr/>
              <p:nvPr/>
            </p:nvSpPr>
            <p:spPr>
              <a:xfrm>
                <a:off x="4538664" y="1807343"/>
                <a:ext cx="132519" cy="133847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Left Bracket 49">
                <a:extLst>
                  <a:ext uri="{FF2B5EF4-FFF2-40B4-BE49-F238E27FC236}">
                    <a16:creationId xmlns:a16="http://schemas.microsoft.com/office/drawing/2014/main" id="{8EA4C9AF-32BE-D93E-7F63-1B5CA324D11B}"/>
                  </a:ext>
                </a:extLst>
              </p:cNvPr>
              <p:cNvSpPr/>
              <p:nvPr/>
            </p:nvSpPr>
            <p:spPr>
              <a:xfrm flipH="1">
                <a:off x="7758945" y="1807343"/>
                <a:ext cx="132519" cy="1338470"/>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E01178A-1D23-7D13-D69B-846A8A8B4915}"/>
                    </a:ext>
                  </a:extLst>
                </p:cNvPr>
                <p:cNvSpPr txBox="1"/>
                <p:nvPr/>
              </p:nvSpPr>
              <p:spPr>
                <a:xfrm>
                  <a:off x="8792516" y="3606960"/>
                  <a:ext cx="90659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36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pPr>
                          <m:e>
                            <m:r>
                              <m:rPr>
                                <m:sty m:val="p"/>
                              </m:rPr>
                              <a:rPr kumimoji="0" lang="en-US" sz="3600" b="0" i="0" u="none" strike="noStrike" kern="1200" cap="none" spc="0" normalizeH="0" baseline="0" noProof="0">
                                <a:ln>
                                  <a:noFill/>
                                </a:ln>
                                <a:solidFill>
                                  <a:srgbClr val="C00000"/>
                                </a:solidFill>
                                <a:effectLst/>
                                <a:uLnTx/>
                                <a:uFillTx/>
                                <a:latin typeface="Cambria Math" panose="02040503050406030204" pitchFamily="18" charset="0"/>
                                <a:ea typeface="+mn-ea"/>
                                <a:cs typeface="+mn-cs"/>
                              </a:rPr>
                              <m:t>A</m:t>
                            </m:r>
                          </m:e>
                          <m:sup>
                            <m:r>
                              <a:rPr kumimoji="0" lang="en-US" sz="36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𝑇</m:t>
                            </m:r>
                          </m:sup>
                        </m:sSup>
                        <m:r>
                          <a:rPr kumimoji="0" lang="en-US" sz="36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𝐴</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8" name="TextBox 57">
                  <a:extLst>
                    <a:ext uri="{FF2B5EF4-FFF2-40B4-BE49-F238E27FC236}">
                      <a16:creationId xmlns:a16="http://schemas.microsoft.com/office/drawing/2014/main" id="{EE01178A-1D23-7D13-D69B-846A8A8B4915}"/>
                    </a:ext>
                  </a:extLst>
                </p:cNvPr>
                <p:cNvSpPr txBox="1">
                  <a:spLocks noRot="1" noChangeAspect="1" noMove="1" noResize="1" noEditPoints="1" noAdjustHandles="1" noChangeArrowheads="1" noChangeShapeType="1" noTextEdit="1"/>
                </p:cNvSpPr>
                <p:nvPr/>
              </p:nvSpPr>
              <p:spPr>
                <a:xfrm>
                  <a:off x="8792516" y="3606960"/>
                  <a:ext cx="906594"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F2A3D1D-6046-EAEE-4A07-2616A12BC5D1}"/>
                    </a:ext>
                  </a:extLst>
                </p:cNvPr>
                <p:cNvSpPr txBox="1"/>
                <p:nvPr/>
              </p:nvSpPr>
              <p:spPr>
                <a:xfrm>
                  <a:off x="8707545" y="1632089"/>
                  <a:ext cx="1041119"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2" name="TextBox 61">
                  <a:extLst>
                    <a:ext uri="{FF2B5EF4-FFF2-40B4-BE49-F238E27FC236}">
                      <a16:creationId xmlns:a16="http://schemas.microsoft.com/office/drawing/2014/main" id="{6F2A3D1D-6046-EAEE-4A07-2616A12BC5D1}"/>
                    </a:ext>
                  </a:extLst>
                </p:cNvPr>
                <p:cNvSpPr txBox="1">
                  <a:spLocks noRot="1" noChangeAspect="1" noMove="1" noResize="1" noEditPoints="1" noAdjustHandles="1" noChangeArrowheads="1" noChangeShapeType="1" noTextEdit="1"/>
                </p:cNvSpPr>
                <p:nvPr/>
              </p:nvSpPr>
              <p:spPr>
                <a:xfrm>
                  <a:off x="8707545" y="1632089"/>
                  <a:ext cx="1041119" cy="430887"/>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9A455C-F3BB-5C42-2C58-A9EE3436977B}"/>
                  </a:ext>
                </a:extLst>
              </p:cNvPr>
              <p:cNvSpPr txBox="1"/>
              <p:nvPr/>
            </p:nvSpPr>
            <p:spPr>
              <a:xfrm>
                <a:off x="2737218" y="5041422"/>
                <a:ext cx="6717564"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8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𝑆𝑉𝐷</m:t>
                      </m:r>
                      <m:r>
                        <a:rPr kumimoji="0" lang="en-US" sz="8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sz="8800" b="0" i="1" u="none" strike="noStrike" kern="1200" cap="none" spc="0" normalizeH="0" baseline="0" noProof="0" smtClean="0">
                          <a:ln>
                            <a:noFill/>
                          </a:ln>
                          <a:solidFill>
                            <a:srgbClr val="3F37C9"/>
                          </a:solidFill>
                          <a:effectLst/>
                          <a:uLnTx/>
                          <a:uFillTx/>
                          <a:latin typeface="Cambria Math" panose="02040503050406030204" pitchFamily="18" charset="0"/>
                          <a:cs typeface="+mn-cs"/>
                        </a:rPr>
                        <m:t>𝑈</m:t>
                      </m:r>
                      <m:r>
                        <m:rPr>
                          <m:sty m:val="p"/>
                        </m:rPr>
                        <a:rPr kumimoji="0" lang="el-GR" sz="8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sSup>
                        <m:sSupPr>
                          <m:ctrlPr>
                            <a:rPr kumimoji="0" lang="el-GR" sz="8800" b="0" i="1" u="none" strike="noStrike" kern="120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cs typeface="+mn-cs"/>
                            </a:rPr>
                          </m:ctrlPr>
                        </m:sSupPr>
                        <m:e>
                          <m:r>
                            <a:rPr kumimoji="0" lang="en-US" sz="8800" b="0" i="1" u="none" strike="noStrike" kern="1200" cap="none" spc="0" normalizeH="0" baseline="0" noProof="0">
                              <a:ln>
                                <a:noFill/>
                              </a:ln>
                              <a:solidFill>
                                <a:srgbClr val="C00000"/>
                              </a:solidFill>
                              <a:effectLst/>
                              <a:uLnTx/>
                              <a:uFillTx/>
                              <a:latin typeface="Cambria Math" panose="02040503050406030204" pitchFamily="18" charset="0"/>
                              <a:ea typeface="Cambria Math" panose="02040503050406030204" pitchFamily="18" charset="0"/>
                              <a:cs typeface="+mn-cs"/>
                            </a:rPr>
                            <m:t>𝑉</m:t>
                          </m:r>
                        </m:e>
                        <m:sup>
                          <m:r>
                            <a:rPr kumimoji="0" lang="en-US" sz="8800" b="0" i="1" u="none" strike="noStrike" kern="120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cs typeface="+mn-cs"/>
                            </a:rPr>
                            <m:t>∗</m:t>
                          </m:r>
                        </m:sup>
                      </m:sSup>
                    </m:oMath>
                  </m:oMathPara>
                </a14:m>
                <a:endParaRPr kumimoji="0" lang="en-US" sz="8800" b="0" i="0" u="none" strike="noStrike" kern="1200" cap="none" spc="0" normalizeH="0" baseline="0" noProof="0" dirty="0">
                  <a:ln>
                    <a:noFill/>
                  </a:ln>
                  <a:solidFill>
                    <a:prstClr val="black"/>
                  </a:solidFill>
                  <a:effectLst/>
                  <a:uLnTx/>
                  <a:uFillTx/>
                  <a:latin typeface="Calibri" panose="020F0502020204030204"/>
                  <a:cs typeface="+mn-cs"/>
                </a:endParaRPr>
              </a:p>
            </p:txBody>
          </p:sp>
        </mc:Choice>
        <mc:Fallback xmlns="">
          <p:sp>
            <p:nvSpPr>
              <p:cNvPr id="3" name="TextBox 2">
                <a:extLst>
                  <a:ext uri="{FF2B5EF4-FFF2-40B4-BE49-F238E27FC236}">
                    <a16:creationId xmlns:a16="http://schemas.microsoft.com/office/drawing/2014/main" id="{3D9A455C-F3BB-5C42-2C58-A9EE3436977B}"/>
                  </a:ext>
                </a:extLst>
              </p:cNvPr>
              <p:cNvSpPr txBox="1">
                <a:spLocks noRot="1" noChangeAspect="1" noMove="1" noResize="1" noEditPoints="1" noAdjustHandles="1" noChangeArrowheads="1" noChangeShapeType="1" noTextEdit="1"/>
              </p:cNvSpPr>
              <p:nvPr/>
            </p:nvSpPr>
            <p:spPr>
              <a:xfrm>
                <a:off x="2737218" y="5041422"/>
                <a:ext cx="6717564" cy="144655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57876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42295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4B04BD6-514C-94A7-6BA7-C33C0F42AF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4485" y="1331119"/>
            <a:ext cx="9003030" cy="5064204"/>
          </a:xfrm>
          <a:prstGeom prst="rect">
            <a:avLst/>
          </a:prstGeom>
        </p:spPr>
      </p:pic>
      <p:sp>
        <p:nvSpPr>
          <p:cNvPr id="6" name="TextBox 5">
            <a:extLst>
              <a:ext uri="{FF2B5EF4-FFF2-40B4-BE49-F238E27FC236}">
                <a16:creationId xmlns:a16="http://schemas.microsoft.com/office/drawing/2014/main" id="{89F7BCCB-2D85-F25D-5406-F2E1F2D0DC5A}"/>
              </a:ext>
            </a:extLst>
          </p:cNvPr>
          <p:cNvSpPr txBox="1"/>
          <p:nvPr/>
        </p:nvSpPr>
        <p:spPr>
          <a:xfrm>
            <a:off x="1939569" y="394038"/>
            <a:ext cx="8312862"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Vector Operations: Addition</a:t>
            </a:r>
          </a:p>
        </p:txBody>
      </p:sp>
    </p:spTree>
    <p:extLst>
      <p:ext uri="{BB962C8B-B14F-4D97-AF65-F5344CB8AC3E}">
        <p14:creationId xmlns:p14="http://schemas.microsoft.com/office/powerpoint/2010/main" val="4926390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173">
            <a:extLst>
              <a:ext uri="{FF2B5EF4-FFF2-40B4-BE49-F238E27FC236}">
                <a16:creationId xmlns:a16="http://schemas.microsoft.com/office/drawing/2014/main" id="{FB7D2C5F-36C8-4D6C-0319-971FA6A49A2E}"/>
              </a:ext>
            </a:extLst>
          </p:cNvPr>
          <p:cNvSpPr/>
          <p:nvPr/>
        </p:nvSpPr>
        <p:spPr>
          <a:xfrm>
            <a:off x="0" y="3521842"/>
            <a:ext cx="12192000" cy="3336156"/>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742529A-E160-4B10-ADD3-55F1207F8ABB}"/>
              </a:ext>
            </a:extLst>
          </p:cNvPr>
          <p:cNvSpPr txBox="1"/>
          <p:nvPr/>
        </p:nvSpPr>
        <p:spPr>
          <a:xfrm>
            <a:off x="487680" y="200161"/>
            <a:ext cx="1061466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Low rank approximation with SVD</a:t>
            </a:r>
          </a:p>
        </p:txBody>
      </p:sp>
      <p:grpSp>
        <p:nvGrpSpPr>
          <p:cNvPr id="99" name="Group 98">
            <a:extLst>
              <a:ext uri="{FF2B5EF4-FFF2-40B4-BE49-F238E27FC236}">
                <a16:creationId xmlns:a16="http://schemas.microsoft.com/office/drawing/2014/main" id="{A2808D6B-E86C-67E7-4B43-E1BAE25545B2}"/>
              </a:ext>
            </a:extLst>
          </p:cNvPr>
          <p:cNvGrpSpPr/>
          <p:nvPr/>
        </p:nvGrpSpPr>
        <p:grpSpPr>
          <a:xfrm>
            <a:off x="487680" y="948690"/>
            <a:ext cx="8569879" cy="2381250"/>
            <a:chOff x="1219923" y="1764030"/>
            <a:chExt cx="9721674" cy="2701290"/>
          </a:xfrm>
        </p:grpSpPr>
        <p:sp>
          <p:nvSpPr>
            <p:cNvPr id="55" name="Left Bracket 54">
              <a:extLst>
                <a:ext uri="{FF2B5EF4-FFF2-40B4-BE49-F238E27FC236}">
                  <a16:creationId xmlns:a16="http://schemas.microsoft.com/office/drawing/2014/main" id="{088F4664-5B68-862F-FC5C-3DD1FC35A152}"/>
                </a:ext>
              </a:extLst>
            </p:cNvPr>
            <p:cNvSpPr/>
            <p:nvPr/>
          </p:nvSpPr>
          <p:spPr>
            <a:xfrm>
              <a:off x="1219923" y="1764030"/>
              <a:ext cx="116840" cy="270129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eft Bracket 55">
              <a:extLst>
                <a:ext uri="{FF2B5EF4-FFF2-40B4-BE49-F238E27FC236}">
                  <a16:creationId xmlns:a16="http://schemas.microsoft.com/office/drawing/2014/main" id="{0A01E14E-8C0C-E8CA-B977-19050F5D4577}"/>
                </a:ext>
              </a:extLst>
            </p:cNvPr>
            <p:cNvSpPr/>
            <p:nvPr/>
          </p:nvSpPr>
          <p:spPr>
            <a:xfrm flipH="1">
              <a:off x="3199677" y="1764030"/>
              <a:ext cx="116840" cy="270129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0" name="Straight Connector 59">
              <a:extLst>
                <a:ext uri="{FF2B5EF4-FFF2-40B4-BE49-F238E27FC236}">
                  <a16:creationId xmlns:a16="http://schemas.microsoft.com/office/drawing/2014/main" id="{187A4753-1FE9-FBC5-8BB5-F5AD0359CC4C}"/>
                </a:ext>
              </a:extLst>
            </p:cNvPr>
            <p:cNvCxnSpPr>
              <a:cxnSpLocks/>
            </p:cNvCxnSpPr>
            <p:nvPr/>
          </p:nvCxnSpPr>
          <p:spPr>
            <a:xfrm rot="5400000">
              <a:off x="418897" y="3093405"/>
              <a:ext cx="24460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252B7B0-190F-0122-5F16-24DEA9AF98FF}"/>
                </a:ext>
              </a:extLst>
            </p:cNvPr>
            <p:cNvCxnSpPr>
              <a:cxnSpLocks/>
            </p:cNvCxnSpPr>
            <p:nvPr/>
          </p:nvCxnSpPr>
          <p:spPr>
            <a:xfrm rot="5400000">
              <a:off x="1050427" y="3093405"/>
              <a:ext cx="24460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73D14B-DF32-D04F-33A0-13CBB1FDBC0E}"/>
                </a:ext>
              </a:extLst>
            </p:cNvPr>
            <p:cNvCxnSpPr>
              <a:cxnSpLocks/>
            </p:cNvCxnSpPr>
            <p:nvPr/>
          </p:nvCxnSpPr>
          <p:spPr>
            <a:xfrm rot="5400000">
              <a:off x="1719331" y="3093405"/>
              <a:ext cx="24460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A16F02F1-FF07-4B74-E106-226B4F0ADCF2}"/>
                </a:ext>
              </a:extLst>
            </p:cNvPr>
            <p:cNvGrpSpPr/>
            <p:nvPr/>
          </p:nvGrpSpPr>
          <p:grpSpPr>
            <a:xfrm>
              <a:off x="4181563" y="1764030"/>
              <a:ext cx="2137313" cy="2701290"/>
              <a:chOff x="4947920" y="3224530"/>
              <a:chExt cx="2137313" cy="1935480"/>
            </a:xfrm>
          </p:grpSpPr>
          <p:grpSp>
            <p:nvGrpSpPr>
              <p:cNvPr id="46" name="Group 45">
                <a:extLst>
                  <a:ext uri="{FF2B5EF4-FFF2-40B4-BE49-F238E27FC236}">
                    <a16:creationId xmlns:a16="http://schemas.microsoft.com/office/drawing/2014/main" id="{EBA2EA9F-1FC6-BF82-74D0-B267FE8DB6E8}"/>
                  </a:ext>
                </a:extLst>
              </p:cNvPr>
              <p:cNvGrpSpPr/>
              <p:nvPr/>
            </p:nvGrpSpPr>
            <p:grpSpPr>
              <a:xfrm>
                <a:off x="4947920" y="3224530"/>
                <a:ext cx="2096594" cy="1935480"/>
                <a:chOff x="4947920" y="3246120"/>
                <a:chExt cx="2096594" cy="1935480"/>
              </a:xfrm>
            </p:grpSpPr>
            <p:sp>
              <p:nvSpPr>
                <p:cNvPr id="50" name="Left Bracket 49">
                  <a:extLst>
                    <a:ext uri="{FF2B5EF4-FFF2-40B4-BE49-F238E27FC236}">
                      <a16:creationId xmlns:a16="http://schemas.microsoft.com/office/drawing/2014/main" id="{B21C57B4-0ACD-B31E-C268-446E8344E4AF}"/>
                    </a:ext>
                  </a:extLst>
                </p:cNvPr>
                <p:cNvSpPr/>
                <p:nvPr/>
              </p:nvSpPr>
              <p:spPr>
                <a:xfrm>
                  <a:off x="4947920" y="32461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Left Bracket 50">
                  <a:extLst>
                    <a:ext uri="{FF2B5EF4-FFF2-40B4-BE49-F238E27FC236}">
                      <a16:creationId xmlns:a16="http://schemas.microsoft.com/office/drawing/2014/main" id="{9176FB37-68F4-7482-6F74-A8C77DECA895}"/>
                    </a:ext>
                  </a:extLst>
                </p:cNvPr>
                <p:cNvSpPr/>
                <p:nvPr/>
              </p:nvSpPr>
              <p:spPr>
                <a:xfrm flipH="1">
                  <a:off x="6927674" y="32461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2" name="Straight Connector 51">
                  <a:extLst>
                    <a:ext uri="{FF2B5EF4-FFF2-40B4-BE49-F238E27FC236}">
                      <a16:creationId xmlns:a16="http://schemas.microsoft.com/office/drawing/2014/main" id="{5CA36890-59DC-65FC-A3BD-96D34A2D6ED3}"/>
                    </a:ext>
                  </a:extLst>
                </p:cNvPr>
                <p:cNvCxnSpPr>
                  <a:cxnSpLocks/>
                </p:cNvCxnSpPr>
                <p:nvPr/>
              </p:nvCxnSpPr>
              <p:spPr>
                <a:xfrm rot="5400000">
                  <a:off x="448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7566E2-654D-DEB9-BFCB-D8DB5AC7361A}"/>
                    </a:ext>
                  </a:extLst>
                </p:cNvPr>
                <p:cNvCxnSpPr>
                  <a:cxnSpLocks/>
                </p:cNvCxnSpPr>
                <p:nvPr/>
              </p:nvCxnSpPr>
              <p:spPr>
                <a:xfrm rot="5400000">
                  <a:off x="5130800"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7F5CF71-7BFF-82DA-ADD7-3BF898AAAF54}"/>
                    </a:ext>
                  </a:extLst>
                </p:cNvPr>
                <p:cNvCxnSpPr>
                  <a:cxnSpLocks/>
                </p:cNvCxnSpPr>
                <p:nvPr/>
              </p:nvCxnSpPr>
              <p:spPr>
                <a:xfrm rot="5400000">
                  <a:off x="575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FC6E69-F880-8F0D-7347-0BA7A8A1CAE8}"/>
                      </a:ext>
                    </a:extLst>
                  </p:cNvPr>
                  <p:cNvSpPr txBox="1"/>
                  <p:nvPr/>
                </p:nvSpPr>
                <p:spPr>
                  <a:xfrm>
                    <a:off x="5648644" y="3951685"/>
                    <a:ext cx="760402" cy="45029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7" name="TextBox 46">
                    <a:extLst>
                      <a:ext uri="{FF2B5EF4-FFF2-40B4-BE49-F238E27FC236}">
                        <a16:creationId xmlns:a16="http://schemas.microsoft.com/office/drawing/2014/main" id="{06FC6E69-F880-8F0D-7347-0BA7A8A1CAE8}"/>
                      </a:ext>
                    </a:extLst>
                  </p:cNvPr>
                  <p:cNvSpPr txBox="1">
                    <a:spLocks noRot="1" noChangeAspect="1" noMove="1" noResize="1" noEditPoints="1" noAdjustHandles="1" noChangeArrowheads="1" noChangeShapeType="1" noTextEdit="1"/>
                  </p:cNvSpPr>
                  <p:nvPr/>
                </p:nvSpPr>
                <p:spPr>
                  <a:xfrm>
                    <a:off x="5648644" y="3951685"/>
                    <a:ext cx="760402" cy="4502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99FD163-C95C-9B78-903A-6589734038C4}"/>
                      </a:ext>
                    </a:extLst>
                  </p:cNvPr>
                  <p:cNvSpPr txBox="1"/>
                  <p:nvPr/>
                </p:nvSpPr>
                <p:spPr>
                  <a:xfrm>
                    <a:off x="4995304" y="3951685"/>
                    <a:ext cx="750292" cy="45029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8" name="TextBox 47">
                    <a:extLst>
                      <a:ext uri="{FF2B5EF4-FFF2-40B4-BE49-F238E27FC236}">
                        <a16:creationId xmlns:a16="http://schemas.microsoft.com/office/drawing/2014/main" id="{499FD163-C95C-9B78-903A-6589734038C4}"/>
                      </a:ext>
                    </a:extLst>
                  </p:cNvPr>
                  <p:cNvSpPr txBox="1">
                    <a:spLocks noRot="1" noChangeAspect="1" noMove="1" noResize="1" noEditPoints="1" noAdjustHandles="1" noChangeArrowheads="1" noChangeShapeType="1" noTextEdit="1"/>
                  </p:cNvSpPr>
                  <p:nvPr/>
                </p:nvSpPr>
                <p:spPr>
                  <a:xfrm>
                    <a:off x="4995304" y="3951685"/>
                    <a:ext cx="750292" cy="4502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4A52C18-3BD4-4B0F-6782-8358FA7DD979}"/>
                      </a:ext>
                    </a:extLst>
                  </p:cNvPr>
                  <p:cNvSpPr txBox="1"/>
                  <p:nvPr/>
                </p:nvSpPr>
                <p:spPr>
                  <a:xfrm>
                    <a:off x="6324831" y="3951685"/>
                    <a:ext cx="760402" cy="45029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9" name="TextBox 48">
                    <a:extLst>
                      <a:ext uri="{FF2B5EF4-FFF2-40B4-BE49-F238E27FC236}">
                        <a16:creationId xmlns:a16="http://schemas.microsoft.com/office/drawing/2014/main" id="{74A52C18-3BD4-4B0F-6782-8358FA7DD979}"/>
                      </a:ext>
                    </a:extLst>
                  </p:cNvPr>
                  <p:cNvSpPr txBox="1">
                    <a:spLocks noRot="1" noChangeAspect="1" noMove="1" noResize="1" noEditPoints="1" noAdjustHandles="1" noChangeArrowheads="1" noChangeShapeType="1" noTextEdit="1"/>
                  </p:cNvSpPr>
                  <p:nvPr/>
                </p:nvSpPr>
                <p:spPr>
                  <a:xfrm>
                    <a:off x="6324831" y="3951685"/>
                    <a:ext cx="760402" cy="450290"/>
                  </a:xfrm>
                  <a:prstGeom prst="rect">
                    <a:avLst/>
                  </a:prstGeom>
                  <a:blipFill>
                    <a:blip r:embed="rId4"/>
                    <a:stretch>
                      <a:fillRect/>
                    </a:stretch>
                  </a:blipFill>
                </p:spPr>
                <p:txBody>
                  <a:bodyPr/>
                  <a:lstStyle/>
                  <a:p>
                    <a:r>
                      <a:rPr lang="en-US">
                        <a:noFill/>
                      </a:rPr>
                      <a:t> </a:t>
                    </a:r>
                  </a:p>
                </p:txBody>
              </p:sp>
            </mc:Fallback>
          </mc:AlternateContent>
        </p:grpSp>
        <p:sp>
          <p:nvSpPr>
            <p:cNvPr id="41" name="Left Bracket 40">
              <a:extLst>
                <a:ext uri="{FF2B5EF4-FFF2-40B4-BE49-F238E27FC236}">
                  <a16:creationId xmlns:a16="http://schemas.microsoft.com/office/drawing/2014/main" id="{EA7A86E6-BAAE-BB8E-32B5-0ACB98016E8E}"/>
                </a:ext>
              </a:extLst>
            </p:cNvPr>
            <p:cNvSpPr/>
            <p:nvPr/>
          </p:nvSpPr>
          <p:spPr>
            <a:xfrm>
              <a:off x="8845003" y="176403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Left Bracket 41">
              <a:extLst>
                <a:ext uri="{FF2B5EF4-FFF2-40B4-BE49-F238E27FC236}">
                  <a16:creationId xmlns:a16="http://schemas.microsoft.com/office/drawing/2014/main" id="{14190C88-1FEB-2303-4E6A-75F189E189EA}"/>
                </a:ext>
              </a:extLst>
            </p:cNvPr>
            <p:cNvSpPr/>
            <p:nvPr/>
          </p:nvSpPr>
          <p:spPr>
            <a:xfrm flipH="1">
              <a:off x="10824757" y="176403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54448133-D97A-EA8D-3D44-63AF91933FD9}"/>
                </a:ext>
              </a:extLst>
            </p:cNvPr>
            <p:cNvCxnSpPr>
              <a:cxnSpLocks/>
            </p:cNvCxnSpPr>
            <p:nvPr/>
          </p:nvCxnSpPr>
          <p:spPr>
            <a:xfrm rot="10800000">
              <a:off x="9006308" y="2738443"/>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CBDBE7-C0E2-9CFE-043B-06F94690BE5D}"/>
                </a:ext>
              </a:extLst>
            </p:cNvPr>
            <p:cNvCxnSpPr>
              <a:cxnSpLocks/>
            </p:cNvCxnSpPr>
            <p:nvPr/>
          </p:nvCxnSpPr>
          <p:spPr>
            <a:xfrm rot="10800000">
              <a:off x="9006308" y="2051696"/>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6B4490A-47AF-325D-2041-37260C7E1F6B}"/>
                </a:ext>
              </a:extLst>
            </p:cNvPr>
            <p:cNvCxnSpPr>
              <a:cxnSpLocks/>
            </p:cNvCxnSpPr>
            <p:nvPr/>
          </p:nvCxnSpPr>
          <p:spPr>
            <a:xfrm rot="10800000">
              <a:off x="9006308" y="342519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39E6BBF-647D-7483-7F20-7B02B9ED5800}"/>
                    </a:ext>
                  </a:extLst>
                </p:cNvPr>
                <p:cNvSpPr txBox="1"/>
                <p:nvPr/>
              </p:nvSpPr>
              <p:spPr>
                <a:xfrm>
                  <a:off x="9517015" y="2483749"/>
                  <a:ext cx="701410" cy="55970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B39E6BBF-647D-7483-7F20-7B02B9ED5800}"/>
                    </a:ext>
                  </a:extLst>
                </p:cNvPr>
                <p:cNvSpPr txBox="1">
                  <a:spLocks noRot="1" noChangeAspect="1" noMove="1" noResize="1" noEditPoints="1" noAdjustHandles="1" noChangeArrowheads="1" noChangeShapeType="1" noTextEdit="1"/>
                </p:cNvSpPr>
                <p:nvPr/>
              </p:nvSpPr>
              <p:spPr>
                <a:xfrm>
                  <a:off x="9517015" y="2483749"/>
                  <a:ext cx="701410" cy="559705"/>
                </a:xfrm>
                <a:prstGeom prst="rect">
                  <a:avLst/>
                </a:prstGeom>
                <a:blipFill>
                  <a:blip r:embed="rId5"/>
                  <a:stretch>
                    <a:fillRect b="-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51803B2-77B7-1EAC-9A89-9D794CFFD062}"/>
                    </a:ext>
                  </a:extLst>
                </p:cNvPr>
                <p:cNvSpPr txBox="1"/>
                <p:nvPr/>
              </p:nvSpPr>
              <p:spPr>
                <a:xfrm>
                  <a:off x="9517016" y="1776037"/>
                  <a:ext cx="701409" cy="55970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9" name="TextBox 38">
                  <a:extLst>
                    <a:ext uri="{FF2B5EF4-FFF2-40B4-BE49-F238E27FC236}">
                      <a16:creationId xmlns:a16="http://schemas.microsoft.com/office/drawing/2014/main" id="{851803B2-77B7-1EAC-9A89-9D794CFFD062}"/>
                    </a:ext>
                  </a:extLst>
                </p:cNvPr>
                <p:cNvSpPr txBox="1">
                  <a:spLocks noRot="1" noChangeAspect="1" noMove="1" noResize="1" noEditPoints="1" noAdjustHandles="1" noChangeArrowheads="1" noChangeShapeType="1" noTextEdit="1"/>
                </p:cNvSpPr>
                <p:nvPr/>
              </p:nvSpPr>
              <p:spPr>
                <a:xfrm>
                  <a:off x="9517016" y="1776037"/>
                  <a:ext cx="701409" cy="559705"/>
                </a:xfrm>
                <a:prstGeom prst="rect">
                  <a:avLst/>
                </a:prstGeom>
                <a:blipFill>
                  <a:blip r:embed="rId6"/>
                  <a:stretch>
                    <a:fillRect b="-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E61748-6182-258A-D5D8-3786F2CFB13B}"/>
                    </a:ext>
                  </a:extLst>
                </p:cNvPr>
                <p:cNvSpPr txBox="1"/>
                <p:nvPr/>
              </p:nvSpPr>
              <p:spPr>
                <a:xfrm>
                  <a:off x="9517015" y="3191461"/>
                  <a:ext cx="701410" cy="560538"/>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0" name="TextBox 39">
                  <a:extLst>
                    <a:ext uri="{FF2B5EF4-FFF2-40B4-BE49-F238E27FC236}">
                      <a16:creationId xmlns:a16="http://schemas.microsoft.com/office/drawing/2014/main" id="{A5E61748-6182-258A-D5D8-3786F2CFB13B}"/>
                    </a:ext>
                  </a:extLst>
                </p:cNvPr>
                <p:cNvSpPr txBox="1">
                  <a:spLocks noRot="1" noChangeAspect="1" noMove="1" noResize="1" noEditPoints="1" noAdjustHandles="1" noChangeArrowheads="1" noChangeShapeType="1" noTextEdit="1"/>
                </p:cNvSpPr>
                <p:nvPr/>
              </p:nvSpPr>
              <p:spPr>
                <a:xfrm>
                  <a:off x="9517015" y="3191461"/>
                  <a:ext cx="701410" cy="560538"/>
                </a:xfrm>
                <a:prstGeom prst="rect">
                  <a:avLst/>
                </a:prstGeom>
                <a:blipFill>
                  <a:blip r:embed="rId7"/>
                  <a:stretch>
                    <a:fillRect b="-1235"/>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B4EBDCE1-7FD5-60CD-8F6B-1B5161EA3126}"/>
                </a:ext>
              </a:extLst>
            </p:cNvPr>
            <p:cNvGrpSpPr/>
            <p:nvPr/>
          </p:nvGrpSpPr>
          <p:grpSpPr>
            <a:xfrm>
              <a:off x="6514729" y="1764030"/>
              <a:ext cx="2096594" cy="2701290"/>
              <a:chOff x="7281086" y="3224530"/>
              <a:chExt cx="2096594" cy="1935480"/>
            </a:xfrm>
          </p:grpSpPr>
          <p:grpSp>
            <p:nvGrpSpPr>
              <p:cNvPr id="29" name="Group 28">
                <a:extLst>
                  <a:ext uri="{FF2B5EF4-FFF2-40B4-BE49-F238E27FC236}">
                    <a16:creationId xmlns:a16="http://schemas.microsoft.com/office/drawing/2014/main" id="{E18D0307-25B4-686B-06B7-EA525211AAAA}"/>
                  </a:ext>
                </a:extLst>
              </p:cNvPr>
              <p:cNvGrpSpPr/>
              <p:nvPr/>
            </p:nvGrpSpPr>
            <p:grpSpPr>
              <a:xfrm>
                <a:off x="7281086" y="3224530"/>
                <a:ext cx="2096594" cy="1935480"/>
                <a:chOff x="7281086" y="3258820"/>
                <a:chExt cx="2096594" cy="1935480"/>
              </a:xfrm>
            </p:grpSpPr>
            <p:sp>
              <p:nvSpPr>
                <p:cNvPr id="35" name="Left Bracket 34">
                  <a:extLst>
                    <a:ext uri="{FF2B5EF4-FFF2-40B4-BE49-F238E27FC236}">
                      <a16:creationId xmlns:a16="http://schemas.microsoft.com/office/drawing/2014/main" id="{B086D2C9-F169-D465-9B1D-C59EA7659EEE}"/>
                    </a:ext>
                  </a:extLst>
                </p:cNvPr>
                <p:cNvSpPr/>
                <p:nvPr/>
              </p:nvSpPr>
              <p:spPr>
                <a:xfrm>
                  <a:off x="7281086" y="32588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Left Bracket 35">
                  <a:extLst>
                    <a:ext uri="{FF2B5EF4-FFF2-40B4-BE49-F238E27FC236}">
                      <a16:creationId xmlns:a16="http://schemas.microsoft.com/office/drawing/2014/main" id="{A1E229A3-B7B1-27B7-E5F9-007DE3B298DC}"/>
                    </a:ext>
                  </a:extLst>
                </p:cNvPr>
                <p:cNvSpPr/>
                <p:nvPr/>
              </p:nvSpPr>
              <p:spPr>
                <a:xfrm flipH="1">
                  <a:off x="9260840" y="32588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D8A9D8-A49E-2A93-F320-05CCF5732845}"/>
                      </a:ext>
                    </a:extLst>
                  </p:cNvPr>
                  <p:cNvSpPr txBox="1"/>
                  <p:nvPr/>
                </p:nvSpPr>
                <p:spPr>
                  <a:xfrm>
                    <a:off x="7345328" y="3300136"/>
                    <a:ext cx="724105" cy="45029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F4D8A9D8-A49E-2A93-F320-05CCF5732845}"/>
                      </a:ext>
                    </a:extLst>
                  </p:cNvPr>
                  <p:cNvSpPr txBox="1">
                    <a:spLocks noRot="1" noChangeAspect="1" noMove="1" noResize="1" noEditPoints="1" noAdjustHandles="1" noChangeArrowheads="1" noChangeShapeType="1" noTextEdit="1"/>
                  </p:cNvSpPr>
                  <p:nvPr/>
                </p:nvSpPr>
                <p:spPr>
                  <a:xfrm>
                    <a:off x="7345328" y="3300136"/>
                    <a:ext cx="724105" cy="45029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AC90C8-4B8A-863E-7996-5D3C032032FD}"/>
                      </a:ext>
                    </a:extLst>
                  </p:cNvPr>
                  <p:cNvSpPr txBox="1"/>
                  <p:nvPr/>
                </p:nvSpPr>
                <p:spPr>
                  <a:xfrm>
                    <a:off x="7999967" y="3585889"/>
                    <a:ext cx="734216" cy="45029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TextBox 30">
                    <a:extLst>
                      <a:ext uri="{FF2B5EF4-FFF2-40B4-BE49-F238E27FC236}">
                        <a16:creationId xmlns:a16="http://schemas.microsoft.com/office/drawing/2014/main" id="{77AC90C8-4B8A-863E-7996-5D3C032032FD}"/>
                      </a:ext>
                    </a:extLst>
                  </p:cNvPr>
                  <p:cNvSpPr txBox="1">
                    <a:spLocks noRot="1" noChangeAspect="1" noMove="1" noResize="1" noEditPoints="1" noAdjustHandles="1" noChangeArrowheads="1" noChangeShapeType="1" noTextEdit="1"/>
                  </p:cNvSpPr>
                  <p:nvPr/>
                </p:nvSpPr>
                <p:spPr>
                  <a:xfrm>
                    <a:off x="7999967" y="3585889"/>
                    <a:ext cx="734216" cy="45029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2314A36-2502-D91A-AC70-241BE4279D1D}"/>
                      </a:ext>
                    </a:extLst>
                  </p:cNvPr>
                  <p:cNvSpPr txBox="1"/>
                  <p:nvPr/>
                </p:nvSpPr>
                <p:spPr>
                  <a:xfrm>
                    <a:off x="8665015" y="3905379"/>
                    <a:ext cx="653154" cy="45029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62314A36-2502-D91A-AC70-241BE4279D1D}"/>
                      </a:ext>
                    </a:extLst>
                  </p:cNvPr>
                  <p:cNvSpPr txBox="1">
                    <a:spLocks noRot="1" noChangeAspect="1" noMove="1" noResize="1" noEditPoints="1" noAdjustHandles="1" noChangeArrowheads="1" noChangeShapeType="1" noTextEdit="1"/>
                  </p:cNvSpPr>
                  <p:nvPr/>
                </p:nvSpPr>
                <p:spPr>
                  <a:xfrm>
                    <a:off x="8665015" y="3905379"/>
                    <a:ext cx="653154" cy="450290"/>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7937269-0032-6AE1-DEFD-6E93E9197606}"/>
                    </a:ext>
                  </a:extLst>
                </p:cNvPr>
                <p:cNvSpPr txBox="1"/>
                <p:nvPr/>
              </p:nvSpPr>
              <p:spPr>
                <a:xfrm>
                  <a:off x="3399073" y="2708968"/>
                  <a:ext cx="623569" cy="76944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57937269-0032-6AE1-DEFD-6E93E9197606}"/>
                    </a:ext>
                  </a:extLst>
                </p:cNvPr>
                <p:cNvSpPr txBox="1">
                  <a:spLocks noRot="1" noChangeAspect="1" noMove="1" noResize="1" noEditPoints="1" noAdjustHandles="1" noChangeArrowheads="1" noChangeShapeType="1" noTextEdit="1"/>
                </p:cNvSpPr>
                <p:nvPr/>
              </p:nvSpPr>
              <p:spPr>
                <a:xfrm>
                  <a:off x="3399073" y="2708968"/>
                  <a:ext cx="623569" cy="769441"/>
                </a:xfrm>
                <a:prstGeom prst="rect">
                  <a:avLst/>
                </a:prstGeom>
                <a:blipFill>
                  <a:blip r:embed="rId11"/>
                  <a:stretch>
                    <a:fillRect/>
                  </a:stretch>
                </a:blipFill>
              </p:spPr>
              <p:txBody>
                <a:bodyPr/>
                <a:lstStyle/>
                <a:p>
                  <a:r>
                    <a:rPr lang="en-US">
                      <a:noFill/>
                    </a:rPr>
                    <a:t> </a:t>
                  </a:r>
                </a:p>
              </p:txBody>
            </p:sp>
          </mc:Fallback>
        </mc:AlternateContent>
        <p:grpSp>
          <p:nvGrpSpPr>
            <p:cNvPr id="84" name="Group 83">
              <a:extLst>
                <a:ext uri="{FF2B5EF4-FFF2-40B4-BE49-F238E27FC236}">
                  <a16:creationId xmlns:a16="http://schemas.microsoft.com/office/drawing/2014/main" id="{2A8F32EF-B10C-1B92-1341-2F3FC6F0411F}"/>
                </a:ext>
              </a:extLst>
            </p:cNvPr>
            <p:cNvGrpSpPr/>
            <p:nvPr/>
          </p:nvGrpSpPr>
          <p:grpSpPr>
            <a:xfrm>
              <a:off x="1557089" y="1937544"/>
              <a:ext cx="169666" cy="2311722"/>
              <a:chOff x="1550483" y="2273139"/>
              <a:chExt cx="169666" cy="2311722"/>
            </a:xfrm>
          </p:grpSpPr>
          <p:sp>
            <p:nvSpPr>
              <p:cNvPr id="63" name="Oval 62">
                <a:extLst>
                  <a:ext uri="{FF2B5EF4-FFF2-40B4-BE49-F238E27FC236}">
                    <a16:creationId xmlns:a16="http://schemas.microsoft.com/office/drawing/2014/main" id="{0DD3FD81-0675-543B-8BF1-BEC49F51B5BE}"/>
                  </a:ext>
                </a:extLst>
              </p:cNvPr>
              <p:cNvSpPr/>
              <p:nvPr/>
            </p:nvSpPr>
            <p:spPr>
              <a:xfrm>
                <a:off x="1561378" y="2273139"/>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465B117A-EE0A-0820-6908-C257A8E9120E}"/>
                  </a:ext>
                </a:extLst>
              </p:cNvPr>
              <p:cNvSpPr/>
              <p:nvPr/>
            </p:nvSpPr>
            <p:spPr>
              <a:xfrm>
                <a:off x="1550483" y="2704132"/>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685F8D07-66DB-EC41-558C-BCFD4EFB7472}"/>
                  </a:ext>
                </a:extLst>
              </p:cNvPr>
              <p:cNvSpPr/>
              <p:nvPr/>
            </p:nvSpPr>
            <p:spPr>
              <a:xfrm>
                <a:off x="1557019" y="3135125"/>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6548AAE9-33B0-2FE8-9470-C077A79197A8}"/>
                  </a:ext>
                </a:extLst>
              </p:cNvPr>
              <p:cNvSpPr/>
              <p:nvPr/>
            </p:nvSpPr>
            <p:spPr>
              <a:xfrm>
                <a:off x="1563392" y="3566118"/>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BAE60071-A4DD-D1D2-0DDF-2D5514AB33F0}"/>
                  </a:ext>
                </a:extLst>
              </p:cNvPr>
              <p:cNvSpPr/>
              <p:nvPr/>
            </p:nvSpPr>
            <p:spPr>
              <a:xfrm>
                <a:off x="1562753" y="3997111"/>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5383EA6B-6B7F-1795-E281-486C773AE015}"/>
                  </a:ext>
                </a:extLst>
              </p:cNvPr>
              <p:cNvSpPr/>
              <p:nvPr/>
            </p:nvSpPr>
            <p:spPr>
              <a:xfrm>
                <a:off x="1557019" y="4428104"/>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 name="Group 84">
              <a:extLst>
                <a:ext uri="{FF2B5EF4-FFF2-40B4-BE49-F238E27FC236}">
                  <a16:creationId xmlns:a16="http://schemas.microsoft.com/office/drawing/2014/main" id="{91DDDA30-2B53-F0F4-53D6-D573BE17E827}"/>
                </a:ext>
              </a:extLst>
            </p:cNvPr>
            <p:cNvGrpSpPr/>
            <p:nvPr/>
          </p:nvGrpSpPr>
          <p:grpSpPr>
            <a:xfrm>
              <a:off x="2188619" y="1937544"/>
              <a:ext cx="169666" cy="2311722"/>
              <a:chOff x="1550483" y="2273139"/>
              <a:chExt cx="169666" cy="2311722"/>
            </a:xfrm>
          </p:grpSpPr>
          <p:sp>
            <p:nvSpPr>
              <p:cNvPr id="86" name="Oval 85">
                <a:extLst>
                  <a:ext uri="{FF2B5EF4-FFF2-40B4-BE49-F238E27FC236}">
                    <a16:creationId xmlns:a16="http://schemas.microsoft.com/office/drawing/2014/main" id="{46049DB5-2C82-D367-8202-879D9122363A}"/>
                  </a:ext>
                </a:extLst>
              </p:cNvPr>
              <p:cNvSpPr/>
              <p:nvPr/>
            </p:nvSpPr>
            <p:spPr>
              <a:xfrm>
                <a:off x="1561378" y="2273139"/>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BEA372C4-BF09-A47A-7B62-2C4175FAB634}"/>
                  </a:ext>
                </a:extLst>
              </p:cNvPr>
              <p:cNvSpPr/>
              <p:nvPr/>
            </p:nvSpPr>
            <p:spPr>
              <a:xfrm>
                <a:off x="1550483" y="2704132"/>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8E522B40-6289-FD61-F312-C6E7970594A7}"/>
                  </a:ext>
                </a:extLst>
              </p:cNvPr>
              <p:cNvSpPr/>
              <p:nvPr/>
            </p:nvSpPr>
            <p:spPr>
              <a:xfrm>
                <a:off x="1557019" y="3135125"/>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AF7C491D-CABC-9FE2-84EC-97FD2909135E}"/>
                  </a:ext>
                </a:extLst>
              </p:cNvPr>
              <p:cNvSpPr/>
              <p:nvPr/>
            </p:nvSpPr>
            <p:spPr>
              <a:xfrm>
                <a:off x="1563392" y="3566118"/>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Oval 89">
                <a:extLst>
                  <a:ext uri="{FF2B5EF4-FFF2-40B4-BE49-F238E27FC236}">
                    <a16:creationId xmlns:a16="http://schemas.microsoft.com/office/drawing/2014/main" id="{4ACE6ADD-89A3-339F-199C-004BBDAA330F}"/>
                  </a:ext>
                </a:extLst>
              </p:cNvPr>
              <p:cNvSpPr/>
              <p:nvPr/>
            </p:nvSpPr>
            <p:spPr>
              <a:xfrm>
                <a:off x="1562753" y="3997111"/>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569DE06A-2D15-4B2B-9513-E8B3E4F30C4A}"/>
                  </a:ext>
                </a:extLst>
              </p:cNvPr>
              <p:cNvSpPr/>
              <p:nvPr/>
            </p:nvSpPr>
            <p:spPr>
              <a:xfrm>
                <a:off x="1557019" y="4428104"/>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 name="Group 91">
              <a:extLst>
                <a:ext uri="{FF2B5EF4-FFF2-40B4-BE49-F238E27FC236}">
                  <a16:creationId xmlns:a16="http://schemas.microsoft.com/office/drawing/2014/main" id="{1CF96486-F21D-3835-B414-85AF7668AEDC}"/>
                </a:ext>
              </a:extLst>
            </p:cNvPr>
            <p:cNvGrpSpPr/>
            <p:nvPr/>
          </p:nvGrpSpPr>
          <p:grpSpPr>
            <a:xfrm>
              <a:off x="2857523" y="1937544"/>
              <a:ext cx="169666" cy="2311722"/>
              <a:chOff x="1550483" y="2273139"/>
              <a:chExt cx="169666" cy="2311722"/>
            </a:xfrm>
          </p:grpSpPr>
          <p:sp>
            <p:nvSpPr>
              <p:cNvPr id="93" name="Oval 92">
                <a:extLst>
                  <a:ext uri="{FF2B5EF4-FFF2-40B4-BE49-F238E27FC236}">
                    <a16:creationId xmlns:a16="http://schemas.microsoft.com/office/drawing/2014/main" id="{8C2C1269-1EFA-B754-4387-E5BE0F3256CA}"/>
                  </a:ext>
                </a:extLst>
              </p:cNvPr>
              <p:cNvSpPr/>
              <p:nvPr/>
            </p:nvSpPr>
            <p:spPr>
              <a:xfrm>
                <a:off x="1561378" y="2273139"/>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98CF2478-C0DF-8550-4299-61CB76C396E6}"/>
                  </a:ext>
                </a:extLst>
              </p:cNvPr>
              <p:cNvSpPr/>
              <p:nvPr/>
            </p:nvSpPr>
            <p:spPr>
              <a:xfrm>
                <a:off x="1550483" y="2704132"/>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6579EF6E-ECCA-28C4-00A5-A98DFDC4AB5B}"/>
                  </a:ext>
                </a:extLst>
              </p:cNvPr>
              <p:cNvSpPr/>
              <p:nvPr/>
            </p:nvSpPr>
            <p:spPr>
              <a:xfrm>
                <a:off x="1557019" y="3135125"/>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E620E55B-6355-DF6A-E057-25EEED27FED2}"/>
                  </a:ext>
                </a:extLst>
              </p:cNvPr>
              <p:cNvSpPr/>
              <p:nvPr/>
            </p:nvSpPr>
            <p:spPr>
              <a:xfrm>
                <a:off x="1563392" y="3566118"/>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EA8D496C-AB3A-EF74-BE2A-85E4033DD916}"/>
                  </a:ext>
                </a:extLst>
              </p:cNvPr>
              <p:cNvSpPr/>
              <p:nvPr/>
            </p:nvSpPr>
            <p:spPr>
              <a:xfrm>
                <a:off x="1562753" y="3997111"/>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1F8CED5A-E395-3EC0-BD12-450994F7D69F}"/>
                  </a:ext>
                </a:extLst>
              </p:cNvPr>
              <p:cNvSpPr/>
              <p:nvPr/>
            </p:nvSpPr>
            <p:spPr>
              <a:xfrm>
                <a:off x="1557019" y="4428104"/>
                <a:ext cx="156757" cy="156757"/>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5" name="Group 174">
            <a:extLst>
              <a:ext uri="{FF2B5EF4-FFF2-40B4-BE49-F238E27FC236}">
                <a16:creationId xmlns:a16="http://schemas.microsoft.com/office/drawing/2014/main" id="{BD7E0492-8600-EFEC-5FDD-3B4B06A26E24}"/>
              </a:ext>
            </a:extLst>
          </p:cNvPr>
          <p:cNvGrpSpPr/>
          <p:nvPr/>
        </p:nvGrpSpPr>
        <p:grpSpPr>
          <a:xfrm>
            <a:off x="487680" y="3892651"/>
            <a:ext cx="11273966" cy="2572783"/>
            <a:chOff x="487680" y="3961231"/>
            <a:chExt cx="11273966" cy="2572783"/>
          </a:xfrm>
        </p:grpSpPr>
        <p:sp>
          <p:nvSpPr>
            <p:cNvPr id="101" name="Left Bracket 100">
              <a:extLst>
                <a:ext uri="{FF2B5EF4-FFF2-40B4-BE49-F238E27FC236}">
                  <a16:creationId xmlns:a16="http://schemas.microsoft.com/office/drawing/2014/main" id="{BF6C2834-EAFE-758B-53A1-4D1BC19A7F13}"/>
                </a:ext>
              </a:extLst>
            </p:cNvPr>
            <p:cNvSpPr/>
            <p:nvPr/>
          </p:nvSpPr>
          <p:spPr>
            <a:xfrm>
              <a:off x="487680" y="4152764"/>
              <a:ext cx="102997" cy="238125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eft Bracket 101">
              <a:extLst>
                <a:ext uri="{FF2B5EF4-FFF2-40B4-BE49-F238E27FC236}">
                  <a16:creationId xmlns:a16="http://schemas.microsoft.com/office/drawing/2014/main" id="{FE8B481C-96CE-C90C-1CD0-83CBFE322E60}"/>
                </a:ext>
              </a:extLst>
            </p:cNvPr>
            <p:cNvSpPr/>
            <p:nvPr/>
          </p:nvSpPr>
          <p:spPr>
            <a:xfrm flipH="1">
              <a:off x="2232879" y="4152764"/>
              <a:ext cx="102997" cy="238125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3" name="Straight Connector 102">
              <a:extLst>
                <a:ext uri="{FF2B5EF4-FFF2-40B4-BE49-F238E27FC236}">
                  <a16:creationId xmlns:a16="http://schemas.microsoft.com/office/drawing/2014/main" id="{0E8CA8DC-9A7A-94B5-B089-C92972940609}"/>
                </a:ext>
              </a:extLst>
            </p:cNvPr>
            <p:cNvCxnSpPr>
              <a:cxnSpLocks/>
            </p:cNvCxnSpPr>
            <p:nvPr/>
          </p:nvCxnSpPr>
          <p:spPr>
            <a:xfrm rot="5400000">
              <a:off x="-218443" y="5324639"/>
              <a:ext cx="2156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CB658F-2BE7-E4A8-85ED-F9D0CCCDC09F}"/>
                </a:ext>
              </a:extLst>
            </p:cNvPr>
            <p:cNvCxnSpPr>
              <a:cxnSpLocks/>
            </p:cNvCxnSpPr>
            <p:nvPr/>
          </p:nvCxnSpPr>
          <p:spPr>
            <a:xfrm rot="5400000">
              <a:off x="338265" y="5324639"/>
              <a:ext cx="2156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CCF84D7-AE2C-EC96-787D-58BB80985A84}"/>
                </a:ext>
              </a:extLst>
            </p:cNvPr>
            <p:cNvCxnSpPr>
              <a:cxnSpLocks/>
            </p:cNvCxnSpPr>
            <p:nvPr/>
          </p:nvCxnSpPr>
          <p:spPr>
            <a:xfrm rot="5400000">
              <a:off x="927919" y="5324639"/>
              <a:ext cx="21562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4DDA448-3744-2FFF-9476-F2D0AD575A8C}"/>
                </a:ext>
              </a:extLst>
            </p:cNvPr>
            <p:cNvCxnSpPr>
              <a:cxnSpLocks/>
            </p:cNvCxnSpPr>
            <p:nvPr/>
          </p:nvCxnSpPr>
          <p:spPr>
            <a:xfrm rot="10800000">
              <a:off x="3814954" y="4251932"/>
              <a:ext cx="1544957"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Left Bracket 147">
              <a:extLst>
                <a:ext uri="{FF2B5EF4-FFF2-40B4-BE49-F238E27FC236}">
                  <a16:creationId xmlns:a16="http://schemas.microsoft.com/office/drawing/2014/main" id="{4293B381-91FE-7C1A-C7CF-3819FD9052E4}"/>
                </a:ext>
              </a:extLst>
            </p:cNvPr>
            <p:cNvSpPr/>
            <p:nvPr/>
          </p:nvSpPr>
          <p:spPr>
            <a:xfrm>
              <a:off x="3542934" y="4152764"/>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eft Bracket 148">
              <a:extLst>
                <a:ext uri="{FF2B5EF4-FFF2-40B4-BE49-F238E27FC236}">
                  <a16:creationId xmlns:a16="http://schemas.microsoft.com/office/drawing/2014/main" id="{7CF3DF9F-1228-6C12-60DA-0A7DD393DB82}"/>
                </a:ext>
              </a:extLst>
            </p:cNvPr>
            <p:cNvSpPr/>
            <p:nvPr/>
          </p:nvSpPr>
          <p:spPr>
            <a:xfrm flipH="1">
              <a:off x="5389733" y="4152764"/>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0" name="Straight Connector 149">
              <a:extLst>
                <a:ext uri="{FF2B5EF4-FFF2-40B4-BE49-F238E27FC236}">
                  <a16:creationId xmlns:a16="http://schemas.microsoft.com/office/drawing/2014/main" id="{944E7C62-06FA-0F2B-3B34-266BA9EFB61A}"/>
                </a:ext>
              </a:extLst>
            </p:cNvPr>
            <p:cNvCxnSpPr>
              <a:cxnSpLocks/>
            </p:cNvCxnSpPr>
            <p:nvPr/>
          </p:nvCxnSpPr>
          <p:spPr>
            <a:xfrm rot="5400000">
              <a:off x="2693281" y="5324639"/>
              <a:ext cx="2156250"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3E33C24-273C-8838-989E-54361A884C33}"/>
                    </a:ext>
                  </a:extLst>
                </p:cNvPr>
                <p:cNvSpPr txBox="1"/>
                <p:nvPr/>
              </p:nvSpPr>
              <p:spPr>
                <a:xfrm>
                  <a:off x="3583434" y="4970078"/>
                  <a:ext cx="497569" cy="553998"/>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6" name="TextBox 145">
                  <a:extLst>
                    <a:ext uri="{FF2B5EF4-FFF2-40B4-BE49-F238E27FC236}">
                      <a16:creationId xmlns:a16="http://schemas.microsoft.com/office/drawing/2014/main" id="{63E33C24-273C-8838-989E-54361A884C33}"/>
                    </a:ext>
                  </a:extLst>
                </p:cNvPr>
                <p:cNvSpPr txBox="1">
                  <a:spLocks noRot="1" noChangeAspect="1" noMove="1" noResize="1" noEditPoints="1" noAdjustHandles="1" noChangeArrowheads="1" noChangeShapeType="1" noTextEdit="1"/>
                </p:cNvSpPr>
                <p:nvPr/>
              </p:nvSpPr>
              <p:spPr>
                <a:xfrm>
                  <a:off x="3583434" y="4970078"/>
                  <a:ext cx="497569" cy="5539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FC76DBF-064C-2245-119A-44B5CA2671F5}"/>
                    </a:ext>
                  </a:extLst>
                </p:cNvPr>
                <p:cNvSpPr txBox="1"/>
                <p:nvPr/>
              </p:nvSpPr>
              <p:spPr>
                <a:xfrm>
                  <a:off x="2929583" y="4970078"/>
                  <a:ext cx="554363" cy="553999"/>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9" name="TextBox 138">
                  <a:extLst>
                    <a:ext uri="{FF2B5EF4-FFF2-40B4-BE49-F238E27FC236}">
                      <a16:creationId xmlns:a16="http://schemas.microsoft.com/office/drawing/2014/main" id="{4FC76DBF-064C-2245-119A-44B5CA2671F5}"/>
                    </a:ext>
                  </a:extLst>
                </p:cNvPr>
                <p:cNvSpPr txBox="1">
                  <a:spLocks noRot="1" noChangeAspect="1" noMove="1" noResize="1" noEditPoints="1" noAdjustHandles="1" noChangeArrowheads="1" noChangeShapeType="1" noTextEdit="1"/>
                </p:cNvSpPr>
                <p:nvPr/>
              </p:nvSpPr>
              <p:spPr>
                <a:xfrm>
                  <a:off x="2929583" y="4970078"/>
                  <a:ext cx="554363" cy="55399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82754E6-38F0-7A02-AF02-3BD322DEDD8F}"/>
                    </a:ext>
                  </a:extLst>
                </p:cNvPr>
                <p:cNvSpPr txBox="1"/>
                <p:nvPr/>
              </p:nvSpPr>
              <p:spPr>
                <a:xfrm>
                  <a:off x="2408651" y="4907937"/>
                  <a:ext cx="549690" cy="6782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6" name="TextBox 115">
                  <a:extLst>
                    <a:ext uri="{FF2B5EF4-FFF2-40B4-BE49-F238E27FC236}">
                      <a16:creationId xmlns:a16="http://schemas.microsoft.com/office/drawing/2014/main" id="{882754E6-38F0-7A02-AF02-3BD322DEDD8F}"/>
                    </a:ext>
                  </a:extLst>
                </p:cNvPr>
                <p:cNvSpPr txBox="1">
                  <a:spLocks noRot="1" noChangeAspect="1" noMove="1" noResize="1" noEditPoints="1" noAdjustHandles="1" noChangeArrowheads="1" noChangeShapeType="1" noTextEdit="1"/>
                </p:cNvSpPr>
                <p:nvPr/>
              </p:nvSpPr>
              <p:spPr>
                <a:xfrm>
                  <a:off x="2408651" y="4907937"/>
                  <a:ext cx="549690" cy="678280"/>
                </a:xfrm>
                <a:prstGeom prst="rect">
                  <a:avLst/>
                </a:prstGeom>
                <a:blipFill>
                  <a:blip r:embed="rId14"/>
                  <a:stretch>
                    <a:fillRect/>
                  </a:stretch>
                </a:blipFill>
              </p:spPr>
              <p:txBody>
                <a:bodyPr/>
                <a:lstStyle/>
                <a:p>
                  <a:r>
                    <a:rPr lang="en-US">
                      <a:noFill/>
                    </a:rPr>
                    <a:t> </a:t>
                  </a:r>
                </a:p>
              </p:txBody>
            </p:sp>
          </mc:Fallback>
        </mc:AlternateContent>
        <p:sp>
          <p:nvSpPr>
            <p:cNvPr id="132" name="Oval 131">
              <a:extLst>
                <a:ext uri="{FF2B5EF4-FFF2-40B4-BE49-F238E27FC236}">
                  <a16:creationId xmlns:a16="http://schemas.microsoft.com/office/drawing/2014/main" id="{7A17E1F4-C431-B5C2-FB40-FDF84583F3E8}"/>
                </a:ext>
              </a:extLst>
            </p:cNvPr>
            <p:cNvSpPr/>
            <p:nvPr/>
          </p:nvSpPr>
          <p:spPr>
            <a:xfrm>
              <a:off x="794504" y="430572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D0FC3410-5D43-EC7F-E626-02D007664578}"/>
                </a:ext>
              </a:extLst>
            </p:cNvPr>
            <p:cNvSpPr/>
            <p:nvPr/>
          </p:nvSpPr>
          <p:spPr>
            <a:xfrm>
              <a:off x="784900" y="468565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88B640C0-2035-09F4-EEDB-941C586D77DA}"/>
                </a:ext>
              </a:extLst>
            </p:cNvPr>
            <p:cNvSpPr/>
            <p:nvPr/>
          </p:nvSpPr>
          <p:spPr>
            <a:xfrm>
              <a:off x="790662" y="506558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99D27C35-A842-8889-0B15-4E9B5686AACA}"/>
                </a:ext>
              </a:extLst>
            </p:cNvPr>
            <p:cNvSpPr/>
            <p:nvPr/>
          </p:nvSpPr>
          <p:spPr>
            <a:xfrm>
              <a:off x="796280" y="544551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93C3B539-6462-391F-BB92-3444FA167A9B}"/>
                </a:ext>
              </a:extLst>
            </p:cNvPr>
            <p:cNvSpPr/>
            <p:nvPr/>
          </p:nvSpPr>
          <p:spPr>
            <a:xfrm>
              <a:off x="795716" y="582544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05084262-A7C7-3058-EAFD-FA9294A9136B}"/>
                </a:ext>
              </a:extLst>
            </p:cNvPr>
            <p:cNvSpPr/>
            <p:nvPr/>
          </p:nvSpPr>
          <p:spPr>
            <a:xfrm>
              <a:off x="790662" y="620537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80FD89F2-F26D-1DD8-A562-033FA0105BFE}"/>
                </a:ext>
              </a:extLst>
            </p:cNvPr>
            <p:cNvSpPr/>
            <p:nvPr/>
          </p:nvSpPr>
          <p:spPr>
            <a:xfrm>
              <a:off x="1351212" y="430572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12DEA2CA-61E3-829E-8F96-686B84A422E7}"/>
                </a:ext>
              </a:extLst>
            </p:cNvPr>
            <p:cNvSpPr/>
            <p:nvPr/>
          </p:nvSpPr>
          <p:spPr>
            <a:xfrm>
              <a:off x="1341608" y="468565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B2C0D587-76A7-BAAF-503B-CAE5AAB54BBE}"/>
                </a:ext>
              </a:extLst>
            </p:cNvPr>
            <p:cNvSpPr/>
            <p:nvPr/>
          </p:nvSpPr>
          <p:spPr>
            <a:xfrm>
              <a:off x="1347370" y="506558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02B0CDC0-B1B5-0837-2312-637C85362615}"/>
                </a:ext>
              </a:extLst>
            </p:cNvPr>
            <p:cNvSpPr/>
            <p:nvPr/>
          </p:nvSpPr>
          <p:spPr>
            <a:xfrm>
              <a:off x="1352988" y="544551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23C903A2-DC2D-D141-6B7B-3B10562D3BA6}"/>
                </a:ext>
              </a:extLst>
            </p:cNvPr>
            <p:cNvSpPr/>
            <p:nvPr/>
          </p:nvSpPr>
          <p:spPr>
            <a:xfrm>
              <a:off x="1352424" y="582544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9A3B607A-6F35-036F-5B59-3604444D2D4C}"/>
                </a:ext>
              </a:extLst>
            </p:cNvPr>
            <p:cNvSpPr/>
            <p:nvPr/>
          </p:nvSpPr>
          <p:spPr>
            <a:xfrm>
              <a:off x="1347370" y="620537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FE01488C-D9AF-5CBA-8743-4E9AB58EFACB}"/>
                </a:ext>
              </a:extLst>
            </p:cNvPr>
            <p:cNvSpPr/>
            <p:nvPr/>
          </p:nvSpPr>
          <p:spPr>
            <a:xfrm>
              <a:off x="1940866" y="430572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0618EEA7-99B4-0E23-E042-0E4F59D817ED}"/>
                </a:ext>
              </a:extLst>
            </p:cNvPr>
            <p:cNvSpPr/>
            <p:nvPr/>
          </p:nvSpPr>
          <p:spPr>
            <a:xfrm>
              <a:off x="1931262" y="4685651"/>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02B2BE60-9BE1-1AD7-E97C-C5ACC28E09AA}"/>
                </a:ext>
              </a:extLst>
            </p:cNvPr>
            <p:cNvSpPr/>
            <p:nvPr/>
          </p:nvSpPr>
          <p:spPr>
            <a:xfrm>
              <a:off x="1937024" y="506558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5CE3D713-A562-7EE8-EB45-73561E51737B}"/>
                </a:ext>
              </a:extLst>
            </p:cNvPr>
            <p:cNvSpPr/>
            <p:nvPr/>
          </p:nvSpPr>
          <p:spPr>
            <a:xfrm>
              <a:off x="1942642" y="5445512"/>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9A3E433B-957A-E6DC-E18A-510023FF0D81}"/>
                </a:ext>
              </a:extLst>
            </p:cNvPr>
            <p:cNvSpPr/>
            <p:nvPr/>
          </p:nvSpPr>
          <p:spPr>
            <a:xfrm>
              <a:off x="1942078" y="582544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CFB56451-C1FD-31A3-A725-E4F8D0F330C8}"/>
                </a:ext>
              </a:extLst>
            </p:cNvPr>
            <p:cNvSpPr/>
            <p:nvPr/>
          </p:nvSpPr>
          <p:spPr>
            <a:xfrm>
              <a:off x="1937024" y="6205373"/>
              <a:ext cx="138184" cy="138185"/>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Left Bracket 155">
              <a:extLst>
                <a:ext uri="{FF2B5EF4-FFF2-40B4-BE49-F238E27FC236}">
                  <a16:creationId xmlns:a16="http://schemas.microsoft.com/office/drawing/2014/main" id="{C7488F66-3258-CD22-E60F-1787E6473731}"/>
                </a:ext>
              </a:extLst>
            </p:cNvPr>
            <p:cNvSpPr/>
            <p:nvPr/>
          </p:nvSpPr>
          <p:spPr>
            <a:xfrm>
              <a:off x="6640800" y="4138169"/>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Left Bracket 156">
              <a:extLst>
                <a:ext uri="{FF2B5EF4-FFF2-40B4-BE49-F238E27FC236}">
                  <a16:creationId xmlns:a16="http://schemas.microsoft.com/office/drawing/2014/main" id="{CCA6B090-D36A-1F95-72AC-7F74D9ECABCC}"/>
                </a:ext>
              </a:extLst>
            </p:cNvPr>
            <p:cNvSpPr/>
            <p:nvPr/>
          </p:nvSpPr>
          <p:spPr>
            <a:xfrm flipH="1">
              <a:off x="8487599" y="4138169"/>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8" name="Straight Connector 157">
              <a:extLst>
                <a:ext uri="{FF2B5EF4-FFF2-40B4-BE49-F238E27FC236}">
                  <a16:creationId xmlns:a16="http://schemas.microsoft.com/office/drawing/2014/main" id="{37B481DC-3AA9-5297-0327-88E53E6639D9}"/>
                </a:ext>
              </a:extLst>
            </p:cNvPr>
            <p:cNvCxnSpPr>
              <a:cxnSpLocks/>
            </p:cNvCxnSpPr>
            <p:nvPr/>
          </p:nvCxnSpPr>
          <p:spPr>
            <a:xfrm rot="5400000">
              <a:off x="5791147" y="5310044"/>
              <a:ext cx="2156250"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6B8D6034-D31D-5468-C20C-A43B6A93BDFE}"/>
                    </a:ext>
                  </a:extLst>
                </p:cNvPr>
                <p:cNvSpPr txBox="1"/>
                <p:nvPr/>
              </p:nvSpPr>
              <p:spPr>
                <a:xfrm>
                  <a:off x="6681300" y="4970078"/>
                  <a:ext cx="497569" cy="553998"/>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9" name="TextBox 158">
                  <a:extLst>
                    <a:ext uri="{FF2B5EF4-FFF2-40B4-BE49-F238E27FC236}">
                      <a16:creationId xmlns:a16="http://schemas.microsoft.com/office/drawing/2014/main" id="{6B8D6034-D31D-5468-C20C-A43B6A93BDFE}"/>
                    </a:ext>
                  </a:extLst>
                </p:cNvPr>
                <p:cNvSpPr txBox="1">
                  <a:spLocks noRot="1" noChangeAspect="1" noMove="1" noResize="1" noEditPoints="1" noAdjustHandles="1" noChangeArrowheads="1" noChangeShapeType="1" noTextEdit="1"/>
                </p:cNvSpPr>
                <p:nvPr/>
              </p:nvSpPr>
              <p:spPr>
                <a:xfrm>
                  <a:off x="6681300" y="4970078"/>
                  <a:ext cx="497569" cy="553998"/>
                </a:xfrm>
                <a:prstGeom prst="rect">
                  <a:avLst/>
                </a:prstGeom>
                <a:blipFill>
                  <a:blip r:embed="rId15"/>
                  <a:stretch>
                    <a:fillRect/>
                  </a:stretch>
                </a:blipFill>
              </p:spPr>
              <p:txBody>
                <a:bodyPr/>
                <a:lstStyle/>
                <a:p>
                  <a:r>
                    <a:rPr lang="en-US">
                      <a:noFill/>
                    </a:rPr>
                    <a:t> </a:t>
                  </a:r>
                </a:p>
              </p:txBody>
            </p:sp>
          </mc:Fallback>
        </mc:AlternateContent>
        <p:cxnSp>
          <p:nvCxnSpPr>
            <p:cNvPr id="160" name="Straight Connector 159">
              <a:extLst>
                <a:ext uri="{FF2B5EF4-FFF2-40B4-BE49-F238E27FC236}">
                  <a16:creationId xmlns:a16="http://schemas.microsoft.com/office/drawing/2014/main" id="{993F542B-18B2-9F9E-BCE0-AF95AD84694D}"/>
                </a:ext>
              </a:extLst>
            </p:cNvPr>
            <p:cNvCxnSpPr>
              <a:cxnSpLocks/>
            </p:cNvCxnSpPr>
            <p:nvPr/>
          </p:nvCxnSpPr>
          <p:spPr>
            <a:xfrm rot="10800000">
              <a:off x="6912820" y="4237337"/>
              <a:ext cx="1544957"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A2057F35-7CF3-7B69-9F1A-36EEE7AD9E7C}"/>
                    </a:ext>
                  </a:extLst>
                </p:cNvPr>
                <p:cNvSpPr txBox="1"/>
                <p:nvPr/>
              </p:nvSpPr>
              <p:spPr>
                <a:xfrm>
                  <a:off x="6027449" y="4970078"/>
                  <a:ext cx="544231" cy="553998"/>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1" name="TextBox 160">
                  <a:extLst>
                    <a:ext uri="{FF2B5EF4-FFF2-40B4-BE49-F238E27FC236}">
                      <a16:creationId xmlns:a16="http://schemas.microsoft.com/office/drawing/2014/main" id="{A2057F35-7CF3-7B69-9F1A-36EEE7AD9E7C}"/>
                    </a:ext>
                  </a:extLst>
                </p:cNvPr>
                <p:cNvSpPr txBox="1">
                  <a:spLocks noRot="1" noChangeAspect="1" noMove="1" noResize="1" noEditPoints="1" noAdjustHandles="1" noChangeArrowheads="1" noChangeShapeType="1" noTextEdit="1"/>
                </p:cNvSpPr>
                <p:nvPr/>
              </p:nvSpPr>
              <p:spPr>
                <a:xfrm>
                  <a:off x="6027449" y="4970078"/>
                  <a:ext cx="544231" cy="553998"/>
                </a:xfrm>
                <a:prstGeom prst="rect">
                  <a:avLst/>
                </a:prstGeom>
                <a:blipFill>
                  <a:blip r:embed="rId16"/>
                  <a:stretch>
                    <a:fillRect/>
                  </a:stretch>
                </a:blipFill>
              </p:spPr>
              <p:txBody>
                <a:bodyPr/>
                <a:lstStyle/>
                <a:p>
                  <a:r>
                    <a:rPr lang="en-US">
                      <a:noFill/>
                    </a:rPr>
                    <a:t> </a:t>
                  </a:r>
                </a:p>
              </p:txBody>
            </p:sp>
          </mc:Fallback>
        </mc:AlternateContent>
        <p:sp>
          <p:nvSpPr>
            <p:cNvPr id="163" name="Left Bracket 162">
              <a:extLst>
                <a:ext uri="{FF2B5EF4-FFF2-40B4-BE49-F238E27FC236}">
                  <a16:creationId xmlns:a16="http://schemas.microsoft.com/office/drawing/2014/main" id="{3C518061-EA6E-CC7F-59D0-A051C71D3376}"/>
                </a:ext>
              </a:extLst>
            </p:cNvPr>
            <p:cNvSpPr/>
            <p:nvPr/>
          </p:nvSpPr>
          <p:spPr>
            <a:xfrm>
              <a:off x="9811850" y="4138169"/>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Left Bracket 163">
              <a:extLst>
                <a:ext uri="{FF2B5EF4-FFF2-40B4-BE49-F238E27FC236}">
                  <a16:creationId xmlns:a16="http://schemas.microsoft.com/office/drawing/2014/main" id="{32E3C106-4819-D69C-505C-01F3E122ABA2}"/>
                </a:ext>
              </a:extLst>
            </p:cNvPr>
            <p:cNvSpPr/>
            <p:nvPr/>
          </p:nvSpPr>
          <p:spPr>
            <a:xfrm flipH="1">
              <a:off x="11658649" y="4138169"/>
              <a:ext cx="102997" cy="2381250"/>
            </a:xfrm>
            <a:prstGeom prst="leftBracket">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5" name="Straight Connector 164">
              <a:extLst>
                <a:ext uri="{FF2B5EF4-FFF2-40B4-BE49-F238E27FC236}">
                  <a16:creationId xmlns:a16="http://schemas.microsoft.com/office/drawing/2014/main" id="{31227979-6AE5-D081-87E1-AD3A912232E6}"/>
                </a:ext>
              </a:extLst>
            </p:cNvPr>
            <p:cNvCxnSpPr>
              <a:cxnSpLocks/>
            </p:cNvCxnSpPr>
            <p:nvPr/>
          </p:nvCxnSpPr>
          <p:spPr>
            <a:xfrm rot="5400000">
              <a:off x="8962197" y="5310044"/>
              <a:ext cx="2156250"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075626ED-D1A2-0883-971E-A2D1BFEDD062}"/>
                    </a:ext>
                  </a:extLst>
                </p:cNvPr>
                <p:cNvSpPr txBox="1"/>
                <p:nvPr/>
              </p:nvSpPr>
              <p:spPr>
                <a:xfrm>
                  <a:off x="9852350" y="4970078"/>
                  <a:ext cx="497569" cy="553998"/>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6" name="TextBox 165">
                  <a:extLst>
                    <a:ext uri="{FF2B5EF4-FFF2-40B4-BE49-F238E27FC236}">
                      <a16:creationId xmlns:a16="http://schemas.microsoft.com/office/drawing/2014/main" id="{075626ED-D1A2-0883-971E-A2D1BFEDD062}"/>
                    </a:ext>
                  </a:extLst>
                </p:cNvPr>
                <p:cNvSpPr txBox="1">
                  <a:spLocks noRot="1" noChangeAspect="1" noMove="1" noResize="1" noEditPoints="1" noAdjustHandles="1" noChangeArrowheads="1" noChangeShapeType="1" noTextEdit="1"/>
                </p:cNvSpPr>
                <p:nvPr/>
              </p:nvSpPr>
              <p:spPr>
                <a:xfrm>
                  <a:off x="9852350" y="4970078"/>
                  <a:ext cx="497569" cy="553998"/>
                </a:xfrm>
                <a:prstGeom prst="rect">
                  <a:avLst/>
                </a:prstGeom>
                <a:blipFill>
                  <a:blip r:embed="rId17"/>
                  <a:stretch>
                    <a:fillRect/>
                  </a:stretch>
                </a:blipFill>
              </p:spPr>
              <p:txBody>
                <a:bodyPr/>
                <a:lstStyle/>
                <a:p>
                  <a:r>
                    <a:rPr lang="en-US">
                      <a:noFill/>
                    </a:rPr>
                    <a:t> </a:t>
                  </a:r>
                </a:p>
              </p:txBody>
            </p:sp>
          </mc:Fallback>
        </mc:AlternateContent>
        <p:cxnSp>
          <p:nvCxnSpPr>
            <p:cNvPr id="167" name="Straight Connector 166">
              <a:extLst>
                <a:ext uri="{FF2B5EF4-FFF2-40B4-BE49-F238E27FC236}">
                  <a16:creationId xmlns:a16="http://schemas.microsoft.com/office/drawing/2014/main" id="{70F04699-D898-42F2-09FB-5C1EE637C25C}"/>
                </a:ext>
              </a:extLst>
            </p:cNvPr>
            <p:cNvCxnSpPr>
              <a:cxnSpLocks/>
            </p:cNvCxnSpPr>
            <p:nvPr/>
          </p:nvCxnSpPr>
          <p:spPr>
            <a:xfrm rot="10800000">
              <a:off x="10083870" y="4237337"/>
              <a:ext cx="1544957" cy="0"/>
            </a:xfrm>
            <a:prstGeom prst="line">
              <a:avLst/>
            </a:prstGeom>
            <a:solidFill>
              <a:schemeClr val="bg1">
                <a:lumMod val="95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A213C98F-F999-6A38-A526-C8D26CE20FF6}"/>
                    </a:ext>
                  </a:extLst>
                </p:cNvPr>
                <p:cNvSpPr txBox="1"/>
                <p:nvPr/>
              </p:nvSpPr>
              <p:spPr>
                <a:xfrm>
                  <a:off x="9198499" y="4970078"/>
                  <a:ext cx="532227" cy="553998"/>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8" name="TextBox 167">
                  <a:extLst>
                    <a:ext uri="{FF2B5EF4-FFF2-40B4-BE49-F238E27FC236}">
                      <a16:creationId xmlns:a16="http://schemas.microsoft.com/office/drawing/2014/main" id="{A213C98F-F999-6A38-A526-C8D26CE20FF6}"/>
                    </a:ext>
                  </a:extLst>
                </p:cNvPr>
                <p:cNvSpPr txBox="1">
                  <a:spLocks noRot="1" noChangeAspect="1" noMove="1" noResize="1" noEditPoints="1" noAdjustHandles="1" noChangeArrowheads="1" noChangeShapeType="1" noTextEdit="1"/>
                </p:cNvSpPr>
                <p:nvPr/>
              </p:nvSpPr>
              <p:spPr>
                <a:xfrm>
                  <a:off x="9198499" y="4970078"/>
                  <a:ext cx="532227"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E1020784-2AEB-B6A3-6EEF-609C684A74BA}"/>
                    </a:ext>
                  </a:extLst>
                </p:cNvPr>
                <p:cNvSpPr txBox="1"/>
                <p:nvPr/>
              </p:nvSpPr>
              <p:spPr>
                <a:xfrm>
                  <a:off x="5556391" y="4862357"/>
                  <a:ext cx="623568" cy="76944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9" name="TextBox 168">
                  <a:extLst>
                    <a:ext uri="{FF2B5EF4-FFF2-40B4-BE49-F238E27FC236}">
                      <a16:creationId xmlns:a16="http://schemas.microsoft.com/office/drawing/2014/main" id="{E1020784-2AEB-B6A3-6EEF-609C684A74BA}"/>
                    </a:ext>
                  </a:extLst>
                </p:cNvPr>
                <p:cNvSpPr txBox="1">
                  <a:spLocks noRot="1" noChangeAspect="1" noMove="1" noResize="1" noEditPoints="1" noAdjustHandles="1" noChangeArrowheads="1" noChangeShapeType="1" noTextEdit="1"/>
                </p:cNvSpPr>
                <p:nvPr/>
              </p:nvSpPr>
              <p:spPr>
                <a:xfrm>
                  <a:off x="5556391" y="4862357"/>
                  <a:ext cx="623568" cy="769441"/>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E92F3E87-BA26-2F79-A76C-E01A1B4D25FB}"/>
                    </a:ext>
                  </a:extLst>
                </p:cNvPr>
                <p:cNvSpPr txBox="1"/>
                <p:nvPr/>
              </p:nvSpPr>
              <p:spPr>
                <a:xfrm>
                  <a:off x="8668665" y="4862357"/>
                  <a:ext cx="623568" cy="76944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5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0" name="TextBox 169">
                  <a:extLst>
                    <a:ext uri="{FF2B5EF4-FFF2-40B4-BE49-F238E27FC236}">
                      <a16:creationId xmlns:a16="http://schemas.microsoft.com/office/drawing/2014/main" id="{E92F3E87-BA26-2F79-A76C-E01A1B4D25FB}"/>
                    </a:ext>
                  </a:extLst>
                </p:cNvPr>
                <p:cNvSpPr txBox="1">
                  <a:spLocks noRot="1" noChangeAspect="1" noMove="1" noResize="1" noEditPoints="1" noAdjustHandles="1" noChangeArrowheads="1" noChangeShapeType="1" noTextEdit="1"/>
                </p:cNvSpPr>
                <p:nvPr/>
              </p:nvSpPr>
              <p:spPr>
                <a:xfrm>
                  <a:off x="8668665" y="4862357"/>
                  <a:ext cx="623568" cy="769441"/>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EA76CC2-50AC-3FD9-6B16-04E0E10EB8BC}"/>
                    </a:ext>
                  </a:extLst>
                </p:cNvPr>
                <p:cNvSpPr txBox="1"/>
                <p:nvPr/>
              </p:nvSpPr>
              <p:spPr>
                <a:xfrm>
                  <a:off x="4273399" y="3961231"/>
                  <a:ext cx="497569" cy="559705"/>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1" name="TextBox 170">
                  <a:extLst>
                    <a:ext uri="{FF2B5EF4-FFF2-40B4-BE49-F238E27FC236}">
                      <a16:creationId xmlns:a16="http://schemas.microsoft.com/office/drawing/2014/main" id="{CEA76CC2-50AC-3FD9-6B16-04E0E10EB8BC}"/>
                    </a:ext>
                  </a:extLst>
                </p:cNvPr>
                <p:cNvSpPr txBox="1">
                  <a:spLocks noRot="1" noChangeAspect="1" noMove="1" noResize="1" noEditPoints="1" noAdjustHandles="1" noChangeArrowheads="1" noChangeShapeType="1" noTextEdit="1"/>
                </p:cNvSpPr>
                <p:nvPr/>
              </p:nvSpPr>
              <p:spPr>
                <a:xfrm>
                  <a:off x="4273399" y="3961231"/>
                  <a:ext cx="497569" cy="55970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220C8C38-B671-1099-B465-D992F52520C8}"/>
                    </a:ext>
                  </a:extLst>
                </p:cNvPr>
                <p:cNvSpPr txBox="1"/>
                <p:nvPr/>
              </p:nvSpPr>
              <p:spPr>
                <a:xfrm>
                  <a:off x="7412759" y="3961231"/>
                  <a:ext cx="497569" cy="559705"/>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2" name="TextBox 171">
                  <a:extLst>
                    <a:ext uri="{FF2B5EF4-FFF2-40B4-BE49-F238E27FC236}">
                      <a16:creationId xmlns:a16="http://schemas.microsoft.com/office/drawing/2014/main" id="{220C8C38-B671-1099-B465-D992F52520C8}"/>
                    </a:ext>
                  </a:extLst>
                </p:cNvPr>
                <p:cNvSpPr txBox="1">
                  <a:spLocks noRot="1" noChangeAspect="1" noMove="1" noResize="1" noEditPoints="1" noAdjustHandles="1" noChangeArrowheads="1" noChangeShapeType="1" noTextEdit="1"/>
                </p:cNvSpPr>
                <p:nvPr/>
              </p:nvSpPr>
              <p:spPr>
                <a:xfrm>
                  <a:off x="7412759" y="3961231"/>
                  <a:ext cx="497569" cy="559705"/>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10A71D77-D227-396E-DA15-19B698EFE4F3}"/>
                    </a:ext>
                  </a:extLst>
                </p:cNvPr>
                <p:cNvSpPr txBox="1"/>
                <p:nvPr/>
              </p:nvSpPr>
              <p:spPr>
                <a:xfrm>
                  <a:off x="10585266" y="3961231"/>
                  <a:ext cx="497569" cy="559705"/>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𝑣</m:t>
                            </m:r>
                          </m:e>
                          <m:sub>
                            <m:r>
                              <a:rPr kumimoji="0" lang="en-US" sz="3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US" sz="3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bSup>
                      </m:oMath>
                    </m:oMathPara>
                  </a14:m>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3" name="TextBox 172">
                  <a:extLst>
                    <a:ext uri="{FF2B5EF4-FFF2-40B4-BE49-F238E27FC236}">
                      <a16:creationId xmlns:a16="http://schemas.microsoft.com/office/drawing/2014/main" id="{10A71D77-D227-396E-DA15-19B698EFE4F3}"/>
                    </a:ext>
                  </a:extLst>
                </p:cNvPr>
                <p:cNvSpPr txBox="1">
                  <a:spLocks noRot="1" noChangeAspect="1" noMove="1" noResize="1" noEditPoints="1" noAdjustHandles="1" noChangeArrowheads="1" noChangeShapeType="1" noTextEdit="1"/>
                </p:cNvSpPr>
                <p:nvPr/>
              </p:nvSpPr>
              <p:spPr>
                <a:xfrm>
                  <a:off x="10585266" y="3961231"/>
                  <a:ext cx="497569" cy="559705"/>
                </a:xfrm>
                <a:prstGeom prst="rect">
                  <a:avLst/>
                </a:prstGeom>
                <a:blipFill>
                  <a:blip r:embed="rId2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976013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88670" y="200161"/>
            <a:ext cx="1061466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Low rank approximation with SVD</a:t>
            </a:r>
          </a:p>
        </p:txBody>
      </p:sp>
      <p:sp>
        <p:nvSpPr>
          <p:cNvPr id="3" name="TextBox 2">
            <a:extLst>
              <a:ext uri="{FF2B5EF4-FFF2-40B4-BE49-F238E27FC236}">
                <a16:creationId xmlns:a16="http://schemas.microsoft.com/office/drawing/2014/main" id="{804355C1-7467-9FF1-8FA0-236E837F8346}"/>
              </a:ext>
            </a:extLst>
          </p:cNvPr>
          <p:cNvSpPr txBox="1"/>
          <p:nvPr/>
        </p:nvSpPr>
        <p:spPr>
          <a:xfrm>
            <a:off x="1317413" y="6350062"/>
            <a:ext cx="9557174" cy="307777"/>
          </a:xfrm>
          <a:prstGeom prst="rect">
            <a:avLst/>
          </a:prstGeom>
          <a:noFill/>
        </p:spPr>
        <p:txBody>
          <a:bodyPr wrap="square">
            <a:spAutoFit/>
          </a:bodyPr>
          <a:lstStyle/>
          <a:p>
            <a:pPr algn="ctr"/>
            <a:r>
              <a:rPr lang="en-US" sz="1400" dirty="0">
                <a:latin typeface="+mj-lt"/>
              </a:rPr>
              <a:t>https://dustinstansbury.github.io/theclevermachine/svd-data-compression</a:t>
            </a:r>
          </a:p>
        </p:txBody>
      </p:sp>
      <p:pic>
        <p:nvPicPr>
          <p:cNvPr id="4098" name="Picture 2">
            <a:extLst>
              <a:ext uri="{FF2B5EF4-FFF2-40B4-BE49-F238E27FC236}">
                <a16:creationId xmlns:a16="http://schemas.microsoft.com/office/drawing/2014/main" id="{F72F703F-8BF1-FCA8-3700-F7CBAF0A4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7708" y="1090569"/>
            <a:ext cx="3345622" cy="525949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11D1C78-BD31-9A5C-2A75-E7C8C4D06A21}"/>
              </a:ext>
            </a:extLst>
          </p:cNvPr>
          <p:cNvGrpSpPr/>
          <p:nvPr/>
        </p:nvGrpSpPr>
        <p:grpSpPr>
          <a:xfrm>
            <a:off x="767237" y="1918066"/>
            <a:ext cx="6734112" cy="3421976"/>
            <a:chOff x="788670" y="1466773"/>
            <a:chExt cx="6734112" cy="3421976"/>
          </a:xfrm>
        </p:grpSpPr>
        <p:pic>
          <p:nvPicPr>
            <p:cNvPr id="4100" name="Picture 4">
              <a:extLst>
                <a:ext uri="{FF2B5EF4-FFF2-40B4-BE49-F238E27FC236}">
                  <a16:creationId xmlns:a16="http://schemas.microsoft.com/office/drawing/2014/main" id="{EE416954-7C28-4B43-2F9C-F579CFFA5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70" y="1466773"/>
              <a:ext cx="6734111" cy="21622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E1D5996-BF7D-F3F7-0A87-E59490AA8376}"/>
                </a:ext>
              </a:extLst>
            </p:cNvPr>
            <p:cNvPicPr>
              <a:picLocks noChangeAspect="1"/>
            </p:cNvPicPr>
            <p:nvPr/>
          </p:nvPicPr>
          <p:blipFill>
            <a:blip r:embed="rId4"/>
            <a:stretch>
              <a:fillRect/>
            </a:stretch>
          </p:blipFill>
          <p:spPr>
            <a:xfrm>
              <a:off x="968586" y="3829113"/>
              <a:ext cx="6554196" cy="1059636"/>
            </a:xfrm>
            <a:prstGeom prst="rect">
              <a:avLst/>
            </a:prstGeom>
          </p:spPr>
        </p:pic>
      </p:grpSp>
    </p:spTree>
    <p:extLst>
      <p:ext uri="{BB962C8B-B14F-4D97-AF65-F5344CB8AC3E}">
        <p14:creationId xmlns:p14="http://schemas.microsoft.com/office/powerpoint/2010/main" val="3933205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88670" y="200161"/>
            <a:ext cx="1061466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prstClr val="black"/>
                </a:solidFill>
                <a:latin typeface="Helvetica" panose="020B0500000000000000" pitchFamily="34" charset="0"/>
              </a:rPr>
              <a:t>Dominant correlation patterns from SVD</a:t>
            </a:r>
            <a:endParaRPr kumimoji="0" lang="en-US" sz="36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endParaRPr>
          </a:p>
        </p:txBody>
      </p:sp>
      <p:grpSp>
        <p:nvGrpSpPr>
          <p:cNvPr id="63" name="Group 62">
            <a:extLst>
              <a:ext uri="{FF2B5EF4-FFF2-40B4-BE49-F238E27FC236}">
                <a16:creationId xmlns:a16="http://schemas.microsoft.com/office/drawing/2014/main" id="{BA52CF5A-E0B0-406E-CF53-B22818A3DD19}"/>
              </a:ext>
            </a:extLst>
          </p:cNvPr>
          <p:cNvGrpSpPr/>
          <p:nvPr/>
        </p:nvGrpSpPr>
        <p:grpSpPr>
          <a:xfrm>
            <a:off x="4595707" y="1162158"/>
            <a:ext cx="3352800" cy="1899096"/>
            <a:chOff x="4419600" y="247757"/>
            <a:chExt cx="3352800" cy="1899096"/>
          </a:xfrm>
        </p:grpSpPr>
        <p:grpSp>
          <p:nvGrpSpPr>
            <p:cNvPr id="11" name="Group 10">
              <a:extLst>
                <a:ext uri="{FF2B5EF4-FFF2-40B4-BE49-F238E27FC236}">
                  <a16:creationId xmlns:a16="http://schemas.microsoft.com/office/drawing/2014/main" id="{6B8F8851-2553-6BD4-0B90-52A47092CF0A}"/>
                </a:ext>
              </a:extLst>
            </p:cNvPr>
            <p:cNvGrpSpPr/>
            <p:nvPr/>
          </p:nvGrpSpPr>
          <p:grpSpPr>
            <a:xfrm>
              <a:off x="4419600" y="808383"/>
              <a:ext cx="3352800" cy="1338470"/>
              <a:chOff x="4419600" y="728869"/>
              <a:chExt cx="3352800" cy="1338470"/>
            </a:xfrm>
          </p:grpSpPr>
          <p:sp>
            <p:nvSpPr>
              <p:cNvPr id="4" name="Rectangle 3">
                <a:extLst>
                  <a:ext uri="{FF2B5EF4-FFF2-40B4-BE49-F238E27FC236}">
                    <a16:creationId xmlns:a16="http://schemas.microsoft.com/office/drawing/2014/main" id="{DAAB2E75-E141-5812-7990-825996B61A31}"/>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Left Bracket 8">
                <a:extLst>
                  <a:ext uri="{FF2B5EF4-FFF2-40B4-BE49-F238E27FC236}">
                    <a16:creationId xmlns:a16="http://schemas.microsoft.com/office/drawing/2014/main" id="{0B87F41D-32D3-47E4-DA4F-7842DFCED010}"/>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eft Bracket 9">
                <a:extLst>
                  <a:ext uri="{FF2B5EF4-FFF2-40B4-BE49-F238E27FC236}">
                    <a16:creationId xmlns:a16="http://schemas.microsoft.com/office/drawing/2014/main" id="{969DD2DA-E056-21E9-6D6C-503E59202ADF}"/>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4C36E7-F9FD-C970-5410-94ED5C2249B3}"/>
                    </a:ext>
                  </a:extLst>
                </p:cNvPr>
                <p:cNvSpPr txBox="1"/>
                <p:nvPr/>
              </p:nvSpPr>
              <p:spPr>
                <a:xfrm>
                  <a:off x="5399431" y="1200618"/>
                  <a:ext cx="123040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084C36E7-F9FD-C970-5410-94ED5C2249B3}"/>
                    </a:ext>
                  </a:extLst>
                </p:cNvPr>
                <p:cNvSpPr txBox="1">
                  <a:spLocks noRot="1" noChangeAspect="1" noMove="1" noResize="1" noEditPoints="1" noAdjustHandles="1" noChangeArrowheads="1" noChangeShapeType="1" noTextEdit="1"/>
                </p:cNvSpPr>
                <p:nvPr/>
              </p:nvSpPr>
              <p:spPr>
                <a:xfrm>
                  <a:off x="5399431" y="1200618"/>
                  <a:ext cx="1230401" cy="5539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067C29-DBC1-20DD-48F8-0B16BAFC68D4}"/>
                    </a:ext>
                  </a:extLst>
                </p:cNvPr>
                <p:cNvSpPr txBox="1"/>
                <p:nvPr/>
              </p:nvSpPr>
              <p:spPr>
                <a:xfrm>
                  <a:off x="5895784" y="247757"/>
                  <a:ext cx="40043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E5067C29-DBC1-20DD-48F8-0B16BAFC68D4}"/>
                    </a:ext>
                  </a:extLst>
                </p:cNvPr>
                <p:cNvSpPr txBox="1">
                  <a:spLocks noRot="1" noChangeAspect="1" noMove="1" noResize="1" noEditPoints="1" noAdjustHandles="1" noChangeArrowheads="1" noChangeShapeType="1" noTextEdit="1"/>
                </p:cNvSpPr>
                <p:nvPr/>
              </p:nvSpPr>
              <p:spPr>
                <a:xfrm>
                  <a:off x="5895784" y="247757"/>
                  <a:ext cx="400431" cy="553998"/>
                </a:xfrm>
                <a:prstGeom prst="rect">
                  <a:avLst/>
                </a:prstGeom>
                <a:blipFill>
                  <a:blip r:embed="rId3"/>
                  <a:stretch>
                    <a:fillRect/>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85A3CDC2-4434-CE32-89E6-5ACD0DB19ECF}"/>
              </a:ext>
            </a:extLst>
          </p:cNvPr>
          <p:cNvGrpSpPr/>
          <p:nvPr/>
        </p:nvGrpSpPr>
        <p:grpSpPr>
          <a:xfrm>
            <a:off x="719448" y="4502435"/>
            <a:ext cx="3836504" cy="2061268"/>
            <a:chOff x="629479" y="2904661"/>
            <a:chExt cx="3836504" cy="2061268"/>
          </a:xfrm>
        </p:grpSpPr>
        <p:grpSp>
          <p:nvGrpSpPr>
            <p:cNvPr id="16" name="Group 15">
              <a:extLst>
                <a:ext uri="{FF2B5EF4-FFF2-40B4-BE49-F238E27FC236}">
                  <a16:creationId xmlns:a16="http://schemas.microsoft.com/office/drawing/2014/main" id="{17FE0C63-342C-528D-66BD-AC5F3C8C9C2A}"/>
                </a:ext>
              </a:extLst>
            </p:cNvPr>
            <p:cNvGrpSpPr/>
            <p:nvPr/>
          </p:nvGrpSpPr>
          <p:grpSpPr>
            <a:xfrm>
              <a:off x="629479" y="2904661"/>
              <a:ext cx="1313445" cy="524339"/>
              <a:chOff x="4419600" y="728869"/>
              <a:chExt cx="3352800" cy="1338470"/>
            </a:xfrm>
          </p:grpSpPr>
          <p:sp>
            <p:nvSpPr>
              <p:cNvPr id="18" name="Rectangle 17">
                <a:extLst>
                  <a:ext uri="{FF2B5EF4-FFF2-40B4-BE49-F238E27FC236}">
                    <a16:creationId xmlns:a16="http://schemas.microsoft.com/office/drawing/2014/main" id="{B6C07D5F-9ACC-668F-3B9B-3FF695C66526}"/>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Left Bracket 18">
                <a:extLst>
                  <a:ext uri="{FF2B5EF4-FFF2-40B4-BE49-F238E27FC236}">
                    <a16:creationId xmlns:a16="http://schemas.microsoft.com/office/drawing/2014/main" id="{B3BEE50D-5814-45AE-472A-99DCAC1492DD}"/>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Left Bracket 19">
                <a:extLst>
                  <a:ext uri="{FF2B5EF4-FFF2-40B4-BE49-F238E27FC236}">
                    <a16:creationId xmlns:a16="http://schemas.microsoft.com/office/drawing/2014/main" id="{A7C2B3E3-8530-0E64-3F98-96A552BD7E52}"/>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AC5BD1AD-8623-3FE3-34DE-5B94B51B75D6}"/>
                </a:ext>
              </a:extLst>
            </p:cNvPr>
            <p:cNvGrpSpPr/>
            <p:nvPr/>
          </p:nvGrpSpPr>
          <p:grpSpPr>
            <a:xfrm rot="5400000">
              <a:off x="1807716" y="3299214"/>
              <a:ext cx="1313444" cy="524339"/>
              <a:chOff x="4419600" y="728869"/>
              <a:chExt cx="3352800" cy="1338470"/>
            </a:xfrm>
          </p:grpSpPr>
          <p:sp>
            <p:nvSpPr>
              <p:cNvPr id="24" name="Rectangle 23">
                <a:extLst>
                  <a:ext uri="{FF2B5EF4-FFF2-40B4-BE49-F238E27FC236}">
                    <a16:creationId xmlns:a16="http://schemas.microsoft.com/office/drawing/2014/main" id="{CE59A5BF-F86D-0BFE-3D77-8991BE54DD94}"/>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Left Bracket 24">
                <a:extLst>
                  <a:ext uri="{FF2B5EF4-FFF2-40B4-BE49-F238E27FC236}">
                    <a16:creationId xmlns:a16="http://schemas.microsoft.com/office/drawing/2014/main" id="{A5E09CD2-B577-1971-C07D-A3D112A09754}"/>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eft Bracket 25">
                <a:extLst>
                  <a:ext uri="{FF2B5EF4-FFF2-40B4-BE49-F238E27FC236}">
                    <a16:creationId xmlns:a16="http://schemas.microsoft.com/office/drawing/2014/main" id="{590E5C5E-7ADB-7C15-30A0-F9D6F85AB257}"/>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2A830185-A1FB-0B29-D7A2-591E6E65FB2F}"/>
                </a:ext>
              </a:extLst>
            </p:cNvPr>
            <p:cNvGrpSpPr/>
            <p:nvPr/>
          </p:nvGrpSpPr>
          <p:grpSpPr>
            <a:xfrm>
              <a:off x="3152538" y="2904661"/>
              <a:ext cx="1313445" cy="1313445"/>
              <a:chOff x="4419600" y="728869"/>
              <a:chExt cx="3352800" cy="1338470"/>
            </a:xfrm>
          </p:grpSpPr>
          <p:sp>
            <p:nvSpPr>
              <p:cNvPr id="28" name="Rectangle 27">
                <a:extLst>
                  <a:ext uri="{FF2B5EF4-FFF2-40B4-BE49-F238E27FC236}">
                    <a16:creationId xmlns:a16="http://schemas.microsoft.com/office/drawing/2014/main" id="{0BFFC89D-B931-EE14-7953-3CA6BF0802B1}"/>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Left Bracket 28">
                <a:extLst>
                  <a:ext uri="{FF2B5EF4-FFF2-40B4-BE49-F238E27FC236}">
                    <a16:creationId xmlns:a16="http://schemas.microsoft.com/office/drawing/2014/main" id="{04C94C48-F17C-0491-56F2-9B8D171E5B87}"/>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eft Bracket 29">
                <a:extLst>
                  <a:ext uri="{FF2B5EF4-FFF2-40B4-BE49-F238E27FC236}">
                    <a16:creationId xmlns:a16="http://schemas.microsoft.com/office/drawing/2014/main" id="{AEB9817F-99E7-1241-F574-DF4AFAF75E6E}"/>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1FD60F7-DC51-3703-55A1-A64369C86B39}"/>
                    </a:ext>
                  </a:extLst>
                </p:cNvPr>
                <p:cNvSpPr txBox="1"/>
                <p:nvPr/>
              </p:nvSpPr>
              <p:spPr>
                <a:xfrm>
                  <a:off x="1562459" y="4411931"/>
                  <a:ext cx="194367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Sup>
                          <m:sSup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3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m:t>
                            </m:r>
                          </m:e>
                          <m: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sub>
                        </m:sSub>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TextBox 56">
                  <a:extLst>
                    <a:ext uri="{FF2B5EF4-FFF2-40B4-BE49-F238E27FC236}">
                      <a16:creationId xmlns:a16="http://schemas.microsoft.com/office/drawing/2014/main" id="{B1FD60F7-DC51-3703-55A1-A64369C86B39}"/>
                    </a:ext>
                  </a:extLst>
                </p:cNvPr>
                <p:cNvSpPr txBox="1">
                  <a:spLocks noRot="1" noChangeAspect="1" noMove="1" noResize="1" noEditPoints="1" noAdjustHandles="1" noChangeArrowheads="1" noChangeShapeType="1" noTextEdit="1"/>
                </p:cNvSpPr>
                <p:nvPr/>
              </p:nvSpPr>
              <p:spPr>
                <a:xfrm>
                  <a:off x="1562459" y="4411931"/>
                  <a:ext cx="1943673"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4564637-7C96-6A53-391A-60F0EB65E748}"/>
                    </a:ext>
                  </a:extLst>
                </p:cNvPr>
                <p:cNvSpPr txBox="1"/>
                <p:nvPr/>
              </p:nvSpPr>
              <p:spPr>
                <a:xfrm>
                  <a:off x="3339292" y="3345938"/>
                  <a:ext cx="93993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𝑇</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1" name="TextBox 60">
                  <a:extLst>
                    <a:ext uri="{FF2B5EF4-FFF2-40B4-BE49-F238E27FC236}">
                      <a16:creationId xmlns:a16="http://schemas.microsoft.com/office/drawing/2014/main" id="{A4564637-7C96-6A53-391A-60F0EB65E748}"/>
                    </a:ext>
                  </a:extLst>
                </p:cNvPr>
                <p:cNvSpPr txBox="1">
                  <a:spLocks noRot="1" noChangeAspect="1" noMove="1" noResize="1" noEditPoints="1" noAdjustHandles="1" noChangeArrowheads="1" noChangeShapeType="1" noTextEdit="1"/>
                </p:cNvSpPr>
                <p:nvPr/>
              </p:nvSpPr>
              <p:spPr>
                <a:xfrm>
                  <a:off x="3339292" y="3345938"/>
                  <a:ext cx="939936" cy="430887"/>
                </a:xfrm>
                <a:prstGeom prst="rect">
                  <a:avLst/>
                </a:prstGeom>
                <a:blipFill>
                  <a:blip r:embed="rId5"/>
                  <a:stretch>
                    <a:fillRect/>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6C87245A-09E1-3569-4434-1DAC0A759A1B}"/>
              </a:ext>
            </a:extLst>
          </p:cNvPr>
          <p:cNvGrpSpPr/>
          <p:nvPr/>
        </p:nvGrpSpPr>
        <p:grpSpPr>
          <a:xfrm>
            <a:off x="8050723" y="4502435"/>
            <a:ext cx="3353089" cy="1997768"/>
            <a:chOff x="7894494" y="2904661"/>
            <a:chExt cx="3353089" cy="1997768"/>
          </a:xfrm>
        </p:grpSpPr>
        <p:grpSp>
          <p:nvGrpSpPr>
            <p:cNvPr id="45" name="Group 44">
              <a:extLst>
                <a:ext uri="{FF2B5EF4-FFF2-40B4-BE49-F238E27FC236}">
                  <a16:creationId xmlns:a16="http://schemas.microsoft.com/office/drawing/2014/main" id="{DA9D416D-C66C-3BD2-AA46-5338D33355F5}"/>
                </a:ext>
              </a:extLst>
            </p:cNvPr>
            <p:cNvGrpSpPr/>
            <p:nvPr/>
          </p:nvGrpSpPr>
          <p:grpSpPr>
            <a:xfrm>
              <a:off x="8735035" y="2904661"/>
              <a:ext cx="1313445" cy="524339"/>
              <a:chOff x="4419600" y="728869"/>
              <a:chExt cx="3352800" cy="1338470"/>
            </a:xfrm>
          </p:grpSpPr>
          <p:sp>
            <p:nvSpPr>
              <p:cNvPr id="54" name="Rectangle 53">
                <a:extLst>
                  <a:ext uri="{FF2B5EF4-FFF2-40B4-BE49-F238E27FC236}">
                    <a16:creationId xmlns:a16="http://schemas.microsoft.com/office/drawing/2014/main" id="{C6197E63-9BB5-D7E5-D9CC-CB0F6B0AF06A}"/>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Left Bracket 54">
                <a:extLst>
                  <a:ext uri="{FF2B5EF4-FFF2-40B4-BE49-F238E27FC236}">
                    <a16:creationId xmlns:a16="http://schemas.microsoft.com/office/drawing/2014/main" id="{7FED7F52-6D26-B573-2098-33D78CD96946}"/>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eft Bracket 55">
                <a:extLst>
                  <a:ext uri="{FF2B5EF4-FFF2-40B4-BE49-F238E27FC236}">
                    <a16:creationId xmlns:a16="http://schemas.microsoft.com/office/drawing/2014/main" id="{A388BECA-BE2B-C1DA-E61F-9A4F38144E62}"/>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2D207C74-B24C-B4D4-6CC2-C2F9F7742A04}"/>
                </a:ext>
              </a:extLst>
            </p:cNvPr>
            <p:cNvGrpSpPr/>
            <p:nvPr/>
          </p:nvGrpSpPr>
          <p:grpSpPr>
            <a:xfrm rot="5400000">
              <a:off x="7499940" y="3299215"/>
              <a:ext cx="1313447" cy="524339"/>
              <a:chOff x="4419596" y="728869"/>
              <a:chExt cx="3352804" cy="1338470"/>
            </a:xfrm>
          </p:grpSpPr>
          <p:sp>
            <p:nvSpPr>
              <p:cNvPr id="51" name="Rectangle 50">
                <a:extLst>
                  <a:ext uri="{FF2B5EF4-FFF2-40B4-BE49-F238E27FC236}">
                    <a16:creationId xmlns:a16="http://schemas.microsoft.com/office/drawing/2014/main" id="{E8EFE34B-E358-B282-59BB-86A59AC28D08}"/>
                  </a:ext>
                </a:extLst>
              </p:cNvPr>
              <p:cNvSpPr/>
              <p:nvPr/>
            </p:nvSpPr>
            <p:spPr>
              <a:xfrm>
                <a:off x="4419596"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Left Bracket 51">
                <a:extLst>
                  <a:ext uri="{FF2B5EF4-FFF2-40B4-BE49-F238E27FC236}">
                    <a16:creationId xmlns:a16="http://schemas.microsoft.com/office/drawing/2014/main" id="{9BC77631-0DF7-D992-7BC5-14912731AC7B}"/>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eft Bracket 52">
                <a:extLst>
                  <a:ext uri="{FF2B5EF4-FFF2-40B4-BE49-F238E27FC236}">
                    <a16:creationId xmlns:a16="http://schemas.microsoft.com/office/drawing/2014/main" id="{D7E043AE-5228-F5A0-F635-6384A6252E6E}"/>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CDCEF6CF-A1E2-4D12-13F6-906BC34E796B}"/>
                </a:ext>
              </a:extLst>
            </p:cNvPr>
            <p:cNvGrpSpPr/>
            <p:nvPr/>
          </p:nvGrpSpPr>
          <p:grpSpPr>
            <a:xfrm>
              <a:off x="10544143" y="2904661"/>
              <a:ext cx="498621" cy="524339"/>
              <a:chOff x="4419600" y="728869"/>
              <a:chExt cx="3352800" cy="1338470"/>
            </a:xfrm>
          </p:grpSpPr>
          <p:sp>
            <p:nvSpPr>
              <p:cNvPr id="48" name="Rectangle 47">
                <a:extLst>
                  <a:ext uri="{FF2B5EF4-FFF2-40B4-BE49-F238E27FC236}">
                    <a16:creationId xmlns:a16="http://schemas.microsoft.com/office/drawing/2014/main" id="{1C884F41-E593-4D83-DAFC-2B42021CFECC}"/>
                  </a:ext>
                </a:extLst>
              </p:cNvPr>
              <p:cNvSpPr/>
              <p:nvPr/>
            </p:nvSpPr>
            <p:spPr>
              <a:xfrm>
                <a:off x="4419600" y="728870"/>
                <a:ext cx="3352800" cy="13384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Left Bracket 48">
                <a:extLst>
                  <a:ext uri="{FF2B5EF4-FFF2-40B4-BE49-F238E27FC236}">
                    <a16:creationId xmlns:a16="http://schemas.microsoft.com/office/drawing/2014/main" id="{380E6F95-03B1-2796-8C3A-3F049C164D7B}"/>
                  </a:ext>
                </a:extLst>
              </p:cNvPr>
              <p:cNvSpPr/>
              <p:nvPr/>
            </p:nvSpPr>
            <p:spPr>
              <a:xfrm>
                <a:off x="4419600" y="728870"/>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Left Bracket 49">
                <a:extLst>
                  <a:ext uri="{FF2B5EF4-FFF2-40B4-BE49-F238E27FC236}">
                    <a16:creationId xmlns:a16="http://schemas.microsoft.com/office/drawing/2014/main" id="{8EA4C9AF-32BE-D93E-7F63-1B5CA324D11B}"/>
                  </a:ext>
                </a:extLst>
              </p:cNvPr>
              <p:cNvSpPr/>
              <p:nvPr/>
            </p:nvSpPr>
            <p:spPr>
              <a:xfrm flipH="1">
                <a:off x="7639878" y="728869"/>
                <a:ext cx="132522" cy="1338469"/>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E01178A-1D23-7D13-D69B-846A8A8B4915}"/>
                    </a:ext>
                  </a:extLst>
                </p:cNvPr>
                <p:cNvSpPr txBox="1"/>
                <p:nvPr/>
              </p:nvSpPr>
              <p:spPr>
                <a:xfrm>
                  <a:off x="8786950" y="4348431"/>
                  <a:ext cx="1981696"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3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A</m:t>
                            </m:r>
                          </m:e>
                          <m: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sub>
                        </m:sSub>
                      </m:oMath>
                    </m:oMathPara>
                  </a14:m>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8" name="TextBox 57">
                  <a:extLst>
                    <a:ext uri="{FF2B5EF4-FFF2-40B4-BE49-F238E27FC236}">
                      <a16:creationId xmlns:a16="http://schemas.microsoft.com/office/drawing/2014/main" id="{EE01178A-1D23-7D13-D69B-846A8A8B4915}"/>
                    </a:ext>
                  </a:extLst>
                </p:cNvPr>
                <p:cNvSpPr txBox="1">
                  <a:spLocks noRot="1" noChangeAspect="1" noMove="1" noResize="1" noEditPoints="1" noAdjustHandles="1" noChangeArrowheads="1" noChangeShapeType="1" noTextEdit="1"/>
                </p:cNvSpPr>
                <p:nvPr/>
              </p:nvSpPr>
              <p:spPr>
                <a:xfrm>
                  <a:off x="8786950" y="4348431"/>
                  <a:ext cx="1981696"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F2A3D1D-6046-EAEE-4A07-2616A12BC5D1}"/>
                    </a:ext>
                  </a:extLst>
                </p:cNvPr>
                <p:cNvSpPr txBox="1"/>
                <p:nvPr/>
              </p:nvSpPr>
              <p:spPr>
                <a:xfrm>
                  <a:off x="10272893" y="3561382"/>
                  <a:ext cx="97469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𝐸</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2" name="TextBox 61">
                  <a:extLst>
                    <a:ext uri="{FF2B5EF4-FFF2-40B4-BE49-F238E27FC236}">
                      <a16:creationId xmlns:a16="http://schemas.microsoft.com/office/drawing/2014/main" id="{6F2A3D1D-6046-EAEE-4A07-2616A12BC5D1}"/>
                    </a:ext>
                  </a:extLst>
                </p:cNvPr>
                <p:cNvSpPr txBox="1">
                  <a:spLocks noRot="1" noChangeAspect="1" noMove="1" noResize="1" noEditPoints="1" noAdjustHandles="1" noChangeArrowheads="1" noChangeShapeType="1" noTextEdit="1"/>
                </p:cNvSpPr>
                <p:nvPr/>
              </p:nvSpPr>
              <p:spPr>
                <a:xfrm>
                  <a:off x="10272893" y="3561382"/>
                  <a:ext cx="974690" cy="430887"/>
                </a:xfrm>
                <a:prstGeom prst="rect">
                  <a:avLst/>
                </a:prstGeom>
                <a:blipFill>
                  <a:blip r:embed="rId7"/>
                  <a:stretch>
                    <a:fillRect/>
                  </a:stretch>
                </a:blipFill>
              </p:spPr>
              <p:txBody>
                <a:bodyPr/>
                <a:lstStyle/>
                <a:p>
                  <a:r>
                    <a:rPr lang="en-US">
                      <a:noFill/>
                    </a:rPr>
                    <a:t> </a:t>
                  </a:r>
                </a:p>
              </p:txBody>
            </p:sp>
          </mc:Fallback>
        </mc:AlternateContent>
      </p:grpSp>
      <p:sp>
        <p:nvSpPr>
          <p:cNvPr id="2" name="TextBox 1">
            <a:extLst>
              <a:ext uri="{FF2B5EF4-FFF2-40B4-BE49-F238E27FC236}">
                <a16:creationId xmlns:a16="http://schemas.microsoft.com/office/drawing/2014/main" id="{88004545-BA14-9A04-28E8-F1B04BC39C9F}"/>
              </a:ext>
            </a:extLst>
          </p:cNvPr>
          <p:cNvSpPr txBox="1"/>
          <p:nvPr/>
        </p:nvSpPr>
        <p:spPr>
          <a:xfrm rot="16200000">
            <a:off x="3420140" y="2161186"/>
            <a:ext cx="1486304" cy="461665"/>
          </a:xfrm>
          <a:prstGeom prst="rect">
            <a:avLst/>
          </a:prstGeom>
          <a:noFill/>
        </p:spPr>
        <p:txBody>
          <a:bodyPr wrap="none" rtlCol="0">
            <a:spAutoFit/>
          </a:bodyPr>
          <a:lstStyle/>
          <a:p>
            <a:r>
              <a:rPr lang="en-US" sz="2400" dirty="0">
                <a:latin typeface="Helvetica" panose="020B0500000000000000" pitchFamily="34" charset="0"/>
              </a:rPr>
              <a:t>Electrode</a:t>
            </a:r>
          </a:p>
        </p:txBody>
      </p:sp>
      <p:sp>
        <p:nvSpPr>
          <p:cNvPr id="3" name="TextBox 2">
            <a:extLst>
              <a:ext uri="{FF2B5EF4-FFF2-40B4-BE49-F238E27FC236}">
                <a16:creationId xmlns:a16="http://schemas.microsoft.com/office/drawing/2014/main" id="{7909BCC4-CB79-F75C-6E08-84BC25AACEAF}"/>
              </a:ext>
            </a:extLst>
          </p:cNvPr>
          <p:cNvSpPr txBox="1"/>
          <p:nvPr/>
        </p:nvSpPr>
        <p:spPr>
          <a:xfrm>
            <a:off x="5837531" y="3197266"/>
            <a:ext cx="869149" cy="461665"/>
          </a:xfrm>
          <a:prstGeom prst="rect">
            <a:avLst/>
          </a:prstGeom>
          <a:noFill/>
        </p:spPr>
        <p:txBody>
          <a:bodyPr wrap="none" rtlCol="0">
            <a:spAutoFit/>
          </a:bodyPr>
          <a:lstStyle/>
          <a:p>
            <a:r>
              <a:rPr lang="en-US" sz="2400" dirty="0">
                <a:latin typeface="Helvetica" panose="020B0500000000000000" pitchFamily="34" charset="0"/>
              </a:rPr>
              <a:t>Time</a:t>
            </a:r>
          </a:p>
        </p:txBody>
      </p:sp>
      <p:sp>
        <p:nvSpPr>
          <p:cNvPr id="5" name="TextBox 4">
            <a:extLst>
              <a:ext uri="{FF2B5EF4-FFF2-40B4-BE49-F238E27FC236}">
                <a16:creationId xmlns:a16="http://schemas.microsoft.com/office/drawing/2014/main" id="{6326F506-6DCC-E653-7258-855EDF82AC5F}"/>
              </a:ext>
            </a:extLst>
          </p:cNvPr>
          <p:cNvSpPr txBox="1"/>
          <p:nvPr/>
        </p:nvSpPr>
        <p:spPr>
          <a:xfrm>
            <a:off x="1078777" y="3718582"/>
            <a:ext cx="3204275" cy="584775"/>
          </a:xfrm>
          <a:prstGeom prst="rect">
            <a:avLst/>
          </a:prstGeom>
          <a:noFill/>
        </p:spPr>
        <p:txBody>
          <a:bodyPr wrap="none" rtlCol="0">
            <a:spAutoFit/>
          </a:bodyPr>
          <a:lstStyle/>
          <a:p>
            <a:r>
              <a:rPr lang="en-US" sz="3200" dirty="0">
                <a:solidFill>
                  <a:srgbClr val="7030A0"/>
                </a:solidFill>
                <a:latin typeface="Helvetica" panose="020B0500000000000000" pitchFamily="34" charset="0"/>
              </a:rPr>
              <a:t>Temporal Modes</a:t>
            </a:r>
          </a:p>
        </p:txBody>
      </p:sp>
      <p:sp>
        <p:nvSpPr>
          <p:cNvPr id="7" name="TextBox 6">
            <a:extLst>
              <a:ext uri="{FF2B5EF4-FFF2-40B4-BE49-F238E27FC236}">
                <a16:creationId xmlns:a16="http://schemas.microsoft.com/office/drawing/2014/main" id="{5645C833-C422-965C-FD0B-56021BCC8643}"/>
              </a:ext>
            </a:extLst>
          </p:cNvPr>
          <p:cNvSpPr txBox="1"/>
          <p:nvPr/>
        </p:nvSpPr>
        <p:spPr>
          <a:xfrm>
            <a:off x="8290686" y="3718582"/>
            <a:ext cx="2781531" cy="584775"/>
          </a:xfrm>
          <a:prstGeom prst="rect">
            <a:avLst/>
          </a:prstGeom>
          <a:noFill/>
        </p:spPr>
        <p:txBody>
          <a:bodyPr wrap="none" rtlCol="0">
            <a:spAutoFit/>
          </a:bodyPr>
          <a:lstStyle/>
          <a:p>
            <a:r>
              <a:rPr lang="en-US" sz="3200" dirty="0">
                <a:solidFill>
                  <a:srgbClr val="7030A0"/>
                </a:solidFill>
                <a:latin typeface="Helvetica" panose="020B0500000000000000" pitchFamily="34" charset="0"/>
              </a:rPr>
              <a:t>Spatial Modes</a:t>
            </a:r>
          </a:p>
        </p:txBody>
      </p:sp>
    </p:spTree>
    <p:extLst>
      <p:ext uri="{BB962C8B-B14F-4D97-AF65-F5344CB8AC3E}">
        <p14:creationId xmlns:p14="http://schemas.microsoft.com/office/powerpoint/2010/main" val="1418771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88670" y="200161"/>
            <a:ext cx="1061466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prstClr val="black"/>
                </a:solidFill>
                <a:latin typeface="Helvetica" panose="020B0500000000000000" pitchFamily="34" charset="0"/>
              </a:rPr>
              <a:t>Dominant spatiotemporal modes in LFP</a:t>
            </a:r>
            <a:endParaRPr kumimoji="0" lang="en-US" sz="36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endParaRPr>
          </a:p>
        </p:txBody>
      </p:sp>
      <p:grpSp>
        <p:nvGrpSpPr>
          <p:cNvPr id="35" name="Group 34">
            <a:extLst>
              <a:ext uri="{FF2B5EF4-FFF2-40B4-BE49-F238E27FC236}">
                <a16:creationId xmlns:a16="http://schemas.microsoft.com/office/drawing/2014/main" id="{8799F3BD-56AC-AFBD-59CC-334894FB7A4C}"/>
              </a:ext>
            </a:extLst>
          </p:cNvPr>
          <p:cNvGrpSpPr/>
          <p:nvPr/>
        </p:nvGrpSpPr>
        <p:grpSpPr>
          <a:xfrm>
            <a:off x="6767301" y="1167775"/>
            <a:ext cx="4753398" cy="5478748"/>
            <a:chOff x="6767301" y="1167775"/>
            <a:chExt cx="4753398" cy="5478748"/>
          </a:xfrm>
        </p:grpSpPr>
        <p:pic>
          <p:nvPicPr>
            <p:cNvPr id="5122" name="Picture 2">
              <a:extLst>
                <a:ext uri="{FF2B5EF4-FFF2-40B4-BE49-F238E27FC236}">
                  <a16:creationId xmlns:a16="http://schemas.microsoft.com/office/drawing/2014/main" id="{4259978E-D586-F8DC-4396-537A725A1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301" y="1167775"/>
              <a:ext cx="4753398" cy="50035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2624E4-42EA-C4CB-B09B-D1EFF281F19D}"/>
                </a:ext>
              </a:extLst>
            </p:cNvPr>
            <p:cNvSpPr txBox="1"/>
            <p:nvPr/>
          </p:nvSpPr>
          <p:spPr>
            <a:xfrm>
              <a:off x="6844453" y="6338746"/>
              <a:ext cx="4599093" cy="307777"/>
            </a:xfrm>
            <a:prstGeom prst="rect">
              <a:avLst/>
            </a:prstGeom>
            <a:noFill/>
          </p:spPr>
          <p:txBody>
            <a:bodyPr wrap="square">
              <a:spAutoFit/>
            </a:bodyPr>
            <a:lstStyle/>
            <a:p>
              <a:pPr algn="ctr"/>
              <a:r>
                <a:rPr lang="en-US" sz="1400" dirty="0">
                  <a:latin typeface="+mj-lt"/>
                </a:rPr>
                <a:t>Townsend, and Gong, </a:t>
              </a:r>
              <a:r>
                <a:rPr lang="en-US" sz="1400" dirty="0" err="1">
                  <a:latin typeface="+mj-lt"/>
                </a:rPr>
                <a:t>Plos</a:t>
              </a:r>
              <a:r>
                <a:rPr lang="en-US" sz="1400" dirty="0">
                  <a:latin typeface="+mj-lt"/>
                </a:rPr>
                <a:t> Computational Biology 2018</a:t>
              </a:r>
            </a:p>
          </p:txBody>
        </p:sp>
      </p:grpSp>
      <p:sp>
        <p:nvSpPr>
          <p:cNvPr id="32" name="TextBox 31">
            <a:extLst>
              <a:ext uri="{FF2B5EF4-FFF2-40B4-BE49-F238E27FC236}">
                <a16:creationId xmlns:a16="http://schemas.microsoft.com/office/drawing/2014/main" id="{EBE58D75-3E92-D304-DD7A-6CF3C060D4FC}"/>
              </a:ext>
            </a:extLst>
          </p:cNvPr>
          <p:cNvSpPr txBox="1"/>
          <p:nvPr/>
        </p:nvSpPr>
        <p:spPr>
          <a:xfrm>
            <a:off x="926424" y="6338745"/>
            <a:ext cx="4599093" cy="307777"/>
          </a:xfrm>
          <a:prstGeom prst="rect">
            <a:avLst/>
          </a:prstGeom>
          <a:noFill/>
        </p:spPr>
        <p:txBody>
          <a:bodyPr wrap="square">
            <a:spAutoFit/>
          </a:bodyPr>
          <a:lstStyle/>
          <a:p>
            <a:pPr algn="ctr"/>
            <a:r>
              <a:rPr lang="en-US" sz="1400" dirty="0" err="1">
                <a:latin typeface="+mj-lt"/>
              </a:rPr>
              <a:t>Eisenkolb</a:t>
            </a:r>
            <a:r>
              <a:rPr lang="en-US" sz="1400" dirty="0">
                <a:latin typeface="+mj-lt"/>
              </a:rPr>
              <a:t> et al., Cell Reports 2023</a:t>
            </a:r>
          </a:p>
        </p:txBody>
      </p:sp>
      <p:grpSp>
        <p:nvGrpSpPr>
          <p:cNvPr id="34" name="Group 33">
            <a:extLst>
              <a:ext uri="{FF2B5EF4-FFF2-40B4-BE49-F238E27FC236}">
                <a16:creationId xmlns:a16="http://schemas.microsoft.com/office/drawing/2014/main" id="{0691120C-91E1-01A9-79A5-B5D5B0AE9D88}"/>
              </a:ext>
            </a:extLst>
          </p:cNvPr>
          <p:cNvGrpSpPr/>
          <p:nvPr/>
        </p:nvGrpSpPr>
        <p:grpSpPr>
          <a:xfrm>
            <a:off x="671301" y="1310268"/>
            <a:ext cx="4986632" cy="4718589"/>
            <a:chOff x="918922" y="1167775"/>
            <a:chExt cx="4986632" cy="4718589"/>
          </a:xfrm>
        </p:grpSpPr>
        <p:grpSp>
          <p:nvGrpSpPr>
            <p:cNvPr id="31" name="Group 30">
              <a:extLst>
                <a:ext uri="{FF2B5EF4-FFF2-40B4-BE49-F238E27FC236}">
                  <a16:creationId xmlns:a16="http://schemas.microsoft.com/office/drawing/2014/main" id="{04004A98-449D-C337-B0DA-CB81F93EE19B}"/>
                </a:ext>
              </a:extLst>
            </p:cNvPr>
            <p:cNvGrpSpPr/>
            <p:nvPr/>
          </p:nvGrpSpPr>
          <p:grpSpPr>
            <a:xfrm>
              <a:off x="918922" y="1167775"/>
              <a:ext cx="4986632" cy="4718589"/>
              <a:chOff x="918922" y="1167775"/>
              <a:chExt cx="4986632" cy="4718589"/>
            </a:xfrm>
          </p:grpSpPr>
          <p:pic>
            <p:nvPicPr>
              <p:cNvPr id="12" name="Picture 11">
                <a:extLst>
                  <a:ext uri="{FF2B5EF4-FFF2-40B4-BE49-F238E27FC236}">
                    <a16:creationId xmlns:a16="http://schemas.microsoft.com/office/drawing/2014/main" id="{9A1FC44A-5DDB-8A73-F7F5-750450B7E7D9}"/>
                  </a:ext>
                </a:extLst>
              </p:cNvPr>
              <p:cNvPicPr>
                <a:picLocks noChangeAspect="1"/>
              </p:cNvPicPr>
              <p:nvPr/>
            </p:nvPicPr>
            <p:blipFill>
              <a:blip r:embed="rId3"/>
              <a:stretch>
                <a:fillRect/>
              </a:stretch>
            </p:blipFill>
            <p:spPr>
              <a:xfrm>
                <a:off x="918922" y="1167775"/>
                <a:ext cx="2374024" cy="2199214"/>
              </a:xfrm>
              <a:prstGeom prst="rect">
                <a:avLst/>
              </a:prstGeom>
            </p:spPr>
          </p:pic>
          <p:pic>
            <p:nvPicPr>
              <p:cNvPr id="15" name="Picture 14">
                <a:extLst>
                  <a:ext uri="{FF2B5EF4-FFF2-40B4-BE49-F238E27FC236}">
                    <a16:creationId xmlns:a16="http://schemas.microsoft.com/office/drawing/2014/main" id="{BB5E7A29-0812-C13B-E64C-366452E967F2}"/>
                  </a:ext>
                </a:extLst>
              </p:cNvPr>
              <p:cNvPicPr>
                <a:picLocks noChangeAspect="1"/>
              </p:cNvPicPr>
              <p:nvPr/>
            </p:nvPicPr>
            <p:blipFill>
              <a:blip r:embed="rId4"/>
              <a:stretch>
                <a:fillRect/>
              </a:stretch>
            </p:blipFill>
            <p:spPr>
              <a:xfrm>
                <a:off x="1041631" y="4347831"/>
                <a:ext cx="4863923" cy="1538533"/>
              </a:xfrm>
              <a:prstGeom prst="rect">
                <a:avLst/>
              </a:prstGeom>
            </p:spPr>
          </p:pic>
          <p:pic>
            <p:nvPicPr>
              <p:cNvPr id="21" name="Picture 20">
                <a:extLst>
                  <a:ext uri="{FF2B5EF4-FFF2-40B4-BE49-F238E27FC236}">
                    <a16:creationId xmlns:a16="http://schemas.microsoft.com/office/drawing/2014/main" id="{6E0856A6-A4A1-EFC7-F621-84BD548CE3D7}"/>
                  </a:ext>
                </a:extLst>
              </p:cNvPr>
              <p:cNvPicPr>
                <a:picLocks noChangeAspect="1"/>
              </p:cNvPicPr>
              <p:nvPr/>
            </p:nvPicPr>
            <p:blipFill>
              <a:blip r:embed="rId5"/>
              <a:stretch>
                <a:fillRect/>
              </a:stretch>
            </p:blipFill>
            <p:spPr>
              <a:xfrm>
                <a:off x="3723819" y="1203335"/>
                <a:ext cx="2181735" cy="2163654"/>
              </a:xfrm>
              <a:prstGeom prst="rect">
                <a:avLst/>
              </a:prstGeom>
            </p:spPr>
          </p:pic>
        </p:grpSp>
        <p:sp>
          <p:nvSpPr>
            <p:cNvPr id="33" name="Rectangle 32">
              <a:extLst>
                <a:ext uri="{FF2B5EF4-FFF2-40B4-BE49-F238E27FC236}">
                  <a16:creationId xmlns:a16="http://schemas.microsoft.com/office/drawing/2014/main" id="{539D6777-4A86-881B-2683-E3A364474248}"/>
                </a:ext>
              </a:extLst>
            </p:cNvPr>
            <p:cNvSpPr/>
            <p:nvPr/>
          </p:nvSpPr>
          <p:spPr>
            <a:xfrm>
              <a:off x="3190240" y="3183467"/>
              <a:ext cx="102706" cy="1219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110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52422780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88670" y="333511"/>
            <a:ext cx="1061466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Application of SVD in neuroscience: Firing rate tuning</a:t>
            </a:r>
          </a:p>
        </p:txBody>
      </p:sp>
      <p:pic>
        <p:nvPicPr>
          <p:cNvPr id="3" name="Picture 2" descr="A graph of function and function&#10;&#10;Description automatically generated with medium confidence">
            <a:extLst>
              <a:ext uri="{FF2B5EF4-FFF2-40B4-BE49-F238E27FC236}">
                <a16:creationId xmlns:a16="http://schemas.microsoft.com/office/drawing/2014/main" id="{551D264B-EB58-D974-6AEC-0C83D71B9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904875"/>
            <a:ext cx="9525000" cy="4762500"/>
          </a:xfrm>
          <a:prstGeom prst="rect">
            <a:avLst/>
          </a:prstGeom>
        </p:spPr>
      </p:pic>
      <p:sp>
        <p:nvSpPr>
          <p:cNvPr id="5" name="TextBox 4">
            <a:extLst>
              <a:ext uri="{FF2B5EF4-FFF2-40B4-BE49-F238E27FC236}">
                <a16:creationId xmlns:a16="http://schemas.microsoft.com/office/drawing/2014/main" id="{B08AA529-60A1-07BB-CAD7-85A759C20183}"/>
              </a:ext>
            </a:extLst>
          </p:cNvPr>
          <p:cNvSpPr txBox="1"/>
          <p:nvPr/>
        </p:nvSpPr>
        <p:spPr>
          <a:xfrm>
            <a:off x="3048000" y="6187559"/>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https://lucid.wisc.edu/singular-value-decomposition-svd/</a:t>
            </a:r>
          </a:p>
        </p:txBody>
      </p:sp>
    </p:spTree>
    <p:extLst>
      <p:ext uri="{BB962C8B-B14F-4D97-AF65-F5344CB8AC3E}">
        <p14:creationId xmlns:p14="http://schemas.microsoft.com/office/powerpoint/2010/main" val="38904517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88670" y="333511"/>
            <a:ext cx="1061466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panose="020B0500000000000000" pitchFamily="34" charset="0"/>
                <a:ea typeface="+mn-ea"/>
                <a:cs typeface="+mn-cs"/>
              </a:rPr>
              <a:t>SVD for genome-wide expression data processing and modeling</a:t>
            </a:r>
          </a:p>
        </p:txBody>
      </p:sp>
      <p:sp>
        <p:nvSpPr>
          <p:cNvPr id="5" name="TextBox 4">
            <a:extLst>
              <a:ext uri="{FF2B5EF4-FFF2-40B4-BE49-F238E27FC236}">
                <a16:creationId xmlns:a16="http://schemas.microsoft.com/office/drawing/2014/main" id="{B08AA529-60A1-07BB-CAD7-85A759C20183}"/>
              </a:ext>
            </a:extLst>
          </p:cNvPr>
          <p:cNvSpPr txBox="1"/>
          <p:nvPr/>
        </p:nvSpPr>
        <p:spPr>
          <a:xfrm>
            <a:off x="3048000" y="6187559"/>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Alter et al., PNAS 2000</a:t>
            </a:r>
          </a:p>
        </p:txBody>
      </p:sp>
      <p:pic>
        <p:nvPicPr>
          <p:cNvPr id="4" name="Picture 3">
            <a:extLst>
              <a:ext uri="{FF2B5EF4-FFF2-40B4-BE49-F238E27FC236}">
                <a16:creationId xmlns:a16="http://schemas.microsoft.com/office/drawing/2014/main" id="{01FBE288-A984-2CB0-CBBB-ACFBE2272428}"/>
              </a:ext>
            </a:extLst>
          </p:cNvPr>
          <p:cNvPicPr>
            <a:picLocks noChangeAspect="1"/>
          </p:cNvPicPr>
          <p:nvPr/>
        </p:nvPicPr>
        <p:blipFill>
          <a:blip r:embed="rId2"/>
          <a:stretch>
            <a:fillRect/>
          </a:stretch>
        </p:blipFill>
        <p:spPr>
          <a:xfrm>
            <a:off x="1982616" y="1246583"/>
            <a:ext cx="7624787" cy="4660118"/>
          </a:xfrm>
          <a:prstGeom prst="rect">
            <a:avLst/>
          </a:prstGeom>
        </p:spPr>
      </p:pic>
    </p:spTree>
    <p:extLst>
      <p:ext uri="{BB962C8B-B14F-4D97-AF65-F5344CB8AC3E}">
        <p14:creationId xmlns:p14="http://schemas.microsoft.com/office/powerpoint/2010/main" val="31564696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Sparse PCA</a:t>
            </a:r>
            <a:endParaRPr lang="en-US" sz="5400" dirty="0">
              <a:latin typeface="Helvetica"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328571029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F9FA0AC5-D759-1FC4-7A51-DF8265CD3696}"/>
              </a:ext>
            </a:extLst>
          </p:cNvPr>
          <p:cNvSpPr txBox="1"/>
          <p:nvPr/>
        </p:nvSpPr>
        <p:spPr>
          <a:xfrm>
            <a:off x="3048372" y="6089509"/>
            <a:ext cx="6095256" cy="523220"/>
          </a:xfrm>
          <a:prstGeom prst="rect">
            <a:avLst/>
          </a:prstGeom>
          <a:noFill/>
        </p:spPr>
        <p:txBody>
          <a:bodyPr wrap="square">
            <a:spAutoFit/>
          </a:bodyPr>
          <a:lstStyle/>
          <a:p>
            <a:pPr algn="ctr"/>
            <a:r>
              <a:rPr lang="en-US" sz="1400" dirty="0">
                <a:latin typeface="+mj-lt"/>
              </a:rPr>
              <a:t>Sparse Principal Component Analysis</a:t>
            </a:r>
          </a:p>
          <a:p>
            <a:pPr algn="ctr"/>
            <a:r>
              <a:rPr lang="en-US" sz="1400" dirty="0">
                <a:latin typeface="+mj-lt"/>
              </a:rPr>
              <a:t>Hui ZOU, Trevor HASTIE, and Robert TIBSHIRANI</a:t>
            </a:r>
          </a:p>
        </p:txBody>
      </p:sp>
      <p:sp>
        <p:nvSpPr>
          <p:cNvPr id="8" name="TextBox 7">
            <a:extLst>
              <a:ext uri="{FF2B5EF4-FFF2-40B4-BE49-F238E27FC236}">
                <a16:creationId xmlns:a16="http://schemas.microsoft.com/office/drawing/2014/main" id="{1D0FC4AE-289A-9754-D39D-57F7DFC7A916}"/>
              </a:ext>
            </a:extLst>
          </p:cNvPr>
          <p:cNvSpPr txBox="1"/>
          <p:nvPr/>
        </p:nvSpPr>
        <p:spPr>
          <a:xfrm>
            <a:off x="879014" y="506881"/>
            <a:ext cx="10433972" cy="769441"/>
          </a:xfrm>
          <a:prstGeom prst="rect">
            <a:avLst/>
          </a:prstGeom>
          <a:noFill/>
        </p:spPr>
        <p:txBody>
          <a:bodyPr wrap="square">
            <a:spAutoFit/>
          </a:bodyPr>
          <a:lstStyle/>
          <a:p>
            <a:pPr algn="ctr"/>
            <a:r>
              <a:rPr lang="en-US" sz="4400" b="1" dirty="0">
                <a:latin typeface="Helvetica" panose="020B0500000000000000" pitchFamily="34" charset="0"/>
              </a:rPr>
              <a:t>Principal Component Analysis (PCA)</a:t>
            </a:r>
            <a:endParaRPr lang="en-US" sz="4400" b="1" i="0" dirty="0">
              <a:effectLst/>
              <a:latin typeface="Helvetica" panose="020B0500000000000000" pitchFamily="34" charset="0"/>
            </a:endParaRPr>
          </a:p>
        </p:txBody>
      </p:sp>
      <p:grpSp>
        <p:nvGrpSpPr>
          <p:cNvPr id="4" name="Group 3">
            <a:extLst>
              <a:ext uri="{FF2B5EF4-FFF2-40B4-BE49-F238E27FC236}">
                <a16:creationId xmlns:a16="http://schemas.microsoft.com/office/drawing/2014/main" id="{93B13D47-48F2-A7B6-2382-4BCFE6BFACCB}"/>
              </a:ext>
            </a:extLst>
          </p:cNvPr>
          <p:cNvGrpSpPr/>
          <p:nvPr/>
        </p:nvGrpSpPr>
        <p:grpSpPr>
          <a:xfrm>
            <a:off x="2567677" y="1776896"/>
            <a:ext cx="7056646" cy="2155025"/>
            <a:chOff x="416209" y="1328454"/>
            <a:chExt cx="7056646" cy="2155025"/>
          </a:xfrm>
        </p:grpSpPr>
        <p:pic>
          <p:nvPicPr>
            <p:cNvPr id="6" name="Picture 5">
              <a:extLst>
                <a:ext uri="{FF2B5EF4-FFF2-40B4-BE49-F238E27FC236}">
                  <a16:creationId xmlns:a16="http://schemas.microsoft.com/office/drawing/2014/main" id="{267F2F13-EE46-E7CA-8A17-9DB3E4F00F21}"/>
                </a:ext>
              </a:extLst>
            </p:cNvPr>
            <p:cNvPicPr>
              <a:picLocks noChangeAspect="1"/>
            </p:cNvPicPr>
            <p:nvPr/>
          </p:nvPicPr>
          <p:blipFill rotWithShape="1">
            <a:blip r:embed="rId2"/>
            <a:srcRect l="2662" t="62041" r="28870"/>
            <a:stretch/>
          </p:blipFill>
          <p:spPr>
            <a:xfrm>
              <a:off x="416209" y="1328454"/>
              <a:ext cx="7056646" cy="2155025"/>
            </a:xfrm>
            <a:prstGeom prst="rect">
              <a:avLst/>
            </a:prstGeom>
          </p:spPr>
        </p:pic>
        <p:sp>
          <p:nvSpPr>
            <p:cNvPr id="3" name="Rectangle 2">
              <a:extLst>
                <a:ext uri="{FF2B5EF4-FFF2-40B4-BE49-F238E27FC236}">
                  <a16:creationId xmlns:a16="http://schemas.microsoft.com/office/drawing/2014/main" id="{26FD3400-D911-D8AE-4CB1-E47C3C01CC64}"/>
                </a:ext>
              </a:extLst>
            </p:cNvPr>
            <p:cNvSpPr/>
            <p:nvPr/>
          </p:nvSpPr>
          <p:spPr>
            <a:xfrm>
              <a:off x="567559" y="1328455"/>
              <a:ext cx="182880" cy="2733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E5AFAC9C-BB0E-FE11-2390-5E06136CD287}"/>
              </a:ext>
            </a:extLst>
          </p:cNvPr>
          <p:cNvSpPr txBox="1"/>
          <p:nvPr/>
        </p:nvSpPr>
        <p:spPr>
          <a:xfrm>
            <a:off x="1201669" y="4627836"/>
            <a:ext cx="10151778" cy="923330"/>
          </a:xfrm>
          <a:prstGeom prst="rect">
            <a:avLst/>
          </a:prstGeom>
          <a:noFill/>
        </p:spPr>
        <p:txBody>
          <a:bodyPr wrap="square">
            <a:spAutoFit/>
          </a:bodyPr>
          <a:lstStyle/>
          <a:p>
            <a:r>
              <a:rPr lang="en-US" sz="1800" b="0" i="0" dirty="0">
                <a:solidFill>
                  <a:srgbClr val="000000"/>
                </a:solidFill>
                <a:effectLst/>
                <a:latin typeface="Helvetica" panose="020B0500000000000000" pitchFamily="34" charset="0"/>
              </a:rPr>
              <a:t>Principal component analysis (PCA) is widely used in data processing and dimensionality reduction. However, PCA suffers from the fact that each principal component is a linear combination of all the original variables, thus it is often difficult to interpret the results.</a:t>
            </a:r>
            <a:r>
              <a:rPr lang="en-US" dirty="0">
                <a:latin typeface="Helvetica" panose="020B0500000000000000" pitchFamily="34" charset="0"/>
              </a:rPr>
              <a:t> </a:t>
            </a:r>
          </a:p>
        </p:txBody>
      </p:sp>
      <p:cxnSp>
        <p:nvCxnSpPr>
          <p:cNvPr id="15" name="Straight Arrow Connector 14">
            <a:extLst>
              <a:ext uri="{FF2B5EF4-FFF2-40B4-BE49-F238E27FC236}">
                <a16:creationId xmlns:a16="http://schemas.microsoft.com/office/drawing/2014/main" id="{58F921F4-D70E-E08D-F600-80D56AA1A81A}"/>
              </a:ext>
            </a:extLst>
          </p:cNvPr>
          <p:cNvCxnSpPr>
            <a:cxnSpLocks/>
          </p:cNvCxnSpPr>
          <p:nvPr/>
        </p:nvCxnSpPr>
        <p:spPr>
          <a:xfrm flipV="1">
            <a:off x="5721069" y="3721528"/>
            <a:ext cx="954861" cy="4337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386C9F7-5F56-3534-2DFA-982ADB76AB55}"/>
              </a:ext>
            </a:extLst>
          </p:cNvPr>
          <p:cNvCxnSpPr/>
          <p:nvPr/>
        </p:nvCxnSpPr>
        <p:spPr>
          <a:xfrm>
            <a:off x="5721069" y="4141799"/>
            <a:ext cx="0" cy="442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0000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79" y="543061"/>
            <a:ext cx="9201443" cy="707886"/>
          </a:xfrm>
          <a:prstGeom prst="rect">
            <a:avLst/>
          </a:prstGeom>
          <a:noFill/>
        </p:spPr>
        <p:txBody>
          <a:bodyPr wrap="square">
            <a:spAutoFit/>
          </a:bodyPr>
          <a:lstStyle/>
          <a:p>
            <a:pPr algn="l"/>
            <a:r>
              <a:rPr lang="en-US" sz="4000" b="1" i="0" dirty="0">
                <a:effectLst/>
                <a:latin typeface="Helvetica" panose="020B0500000000000000" pitchFamily="34" charset="0"/>
              </a:rPr>
              <a:t>Sparsity in statistics</a:t>
            </a:r>
          </a:p>
        </p:txBody>
      </p:sp>
      <p:sp>
        <p:nvSpPr>
          <p:cNvPr id="3" name="TextBox 2">
            <a:extLst>
              <a:ext uri="{FF2B5EF4-FFF2-40B4-BE49-F238E27FC236}">
                <a16:creationId xmlns:a16="http://schemas.microsoft.com/office/drawing/2014/main" id="{EFFF826A-9D83-EEF1-DC4F-FF985EB1EE08}"/>
              </a:ext>
            </a:extLst>
          </p:cNvPr>
          <p:cNvSpPr txBox="1"/>
          <p:nvPr/>
        </p:nvSpPr>
        <p:spPr>
          <a:xfrm>
            <a:off x="487679" y="1575601"/>
            <a:ext cx="10800218" cy="1200329"/>
          </a:xfrm>
          <a:prstGeom prst="rect">
            <a:avLst/>
          </a:prstGeom>
          <a:noFill/>
        </p:spPr>
        <p:txBody>
          <a:bodyPr wrap="square">
            <a:spAutoFit/>
          </a:bodyPr>
          <a:lstStyle/>
          <a:p>
            <a:r>
              <a:rPr lang="en-US" dirty="0">
                <a:latin typeface="Helvetica" panose="020B0500000000000000" pitchFamily="34" charset="0"/>
              </a:rPr>
              <a:t>In statistics, sparsity refers to situations where data or model parameters predominantly contain zero or near-zero values. This characteristic often indicates that only a small number of features or variables significantly contribute to the model or analysis, enhancing interpretability, reducing complexity, and potentially improving computational efficiency.</a:t>
            </a:r>
          </a:p>
        </p:txBody>
      </p:sp>
      <p:sp>
        <p:nvSpPr>
          <p:cNvPr id="5" name="TextBox 4">
            <a:extLst>
              <a:ext uri="{FF2B5EF4-FFF2-40B4-BE49-F238E27FC236}">
                <a16:creationId xmlns:a16="http://schemas.microsoft.com/office/drawing/2014/main" id="{275D8B42-D78E-C2FA-EBE6-86072F81A049}"/>
              </a:ext>
            </a:extLst>
          </p:cNvPr>
          <p:cNvSpPr txBox="1"/>
          <p:nvPr/>
        </p:nvSpPr>
        <p:spPr>
          <a:xfrm>
            <a:off x="487679" y="3325583"/>
            <a:ext cx="10800218" cy="2031325"/>
          </a:xfrm>
          <a:prstGeom prst="rect">
            <a:avLst/>
          </a:prstGeom>
          <a:noFill/>
        </p:spPr>
        <p:txBody>
          <a:bodyPr wrap="square">
            <a:spAutoFit/>
          </a:bodyPr>
          <a:lstStyle/>
          <a:p>
            <a:r>
              <a:rPr lang="en-US" b="1" dirty="0">
                <a:latin typeface="Helvetica" panose="020B0500000000000000" pitchFamily="34" charset="0"/>
              </a:rPr>
              <a:t>Sparsity in Data</a:t>
            </a:r>
            <a:r>
              <a:rPr lang="en-US" dirty="0">
                <a:latin typeface="Helvetica" panose="020B0500000000000000" pitchFamily="34" charset="0"/>
              </a:rPr>
              <a:t>: When a dataset is sparse, most of its elements are zeros (e.g., word counts where most words do not appear in most documents)</a:t>
            </a:r>
            <a:endParaRPr lang="en-US" b="1" dirty="0">
              <a:latin typeface="Helvetica" panose="020B0500000000000000" pitchFamily="34" charset="0"/>
            </a:endParaRPr>
          </a:p>
          <a:p>
            <a:endParaRPr lang="en-US" b="1" dirty="0">
              <a:latin typeface="Helvetica" panose="020B0500000000000000" pitchFamily="34" charset="0"/>
            </a:endParaRPr>
          </a:p>
          <a:p>
            <a:r>
              <a:rPr lang="en-US" b="1" dirty="0">
                <a:latin typeface="Helvetica" panose="020B0500000000000000" pitchFamily="34" charset="0"/>
              </a:rPr>
              <a:t>Sparsity in Models</a:t>
            </a:r>
            <a:r>
              <a:rPr lang="en-US" dirty="0">
                <a:latin typeface="Helvetica" panose="020B0500000000000000" pitchFamily="34" charset="0"/>
              </a:rPr>
              <a:t>: Statistical and machine learning models can exploit sparsity to achieve more efficient and interpretable outcomes. Techniques such as Lasso regression or sparse PCA are designed to encourage sparsity in model coefficients, effectively performing feature selection by driving the coefficients of less relevant features to zero.</a:t>
            </a:r>
          </a:p>
        </p:txBody>
      </p:sp>
    </p:spTree>
    <p:extLst>
      <p:ext uri="{BB962C8B-B14F-4D97-AF65-F5344CB8AC3E}">
        <p14:creationId xmlns:p14="http://schemas.microsoft.com/office/powerpoint/2010/main" val="3691057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28E3A2A-D757-AAF1-678E-882B0D46D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5893" y="1577340"/>
            <a:ext cx="8480213" cy="4770120"/>
          </a:xfrm>
          <a:prstGeom prst="rect">
            <a:avLst/>
          </a:prstGeom>
        </p:spPr>
      </p:pic>
      <p:sp>
        <p:nvSpPr>
          <p:cNvPr id="7" name="TextBox 6">
            <a:extLst>
              <a:ext uri="{FF2B5EF4-FFF2-40B4-BE49-F238E27FC236}">
                <a16:creationId xmlns:a16="http://schemas.microsoft.com/office/drawing/2014/main" id="{EC4C1A98-7C25-5255-23E9-C5D703C90C05}"/>
              </a:ext>
            </a:extLst>
          </p:cNvPr>
          <p:cNvSpPr txBox="1"/>
          <p:nvPr/>
        </p:nvSpPr>
        <p:spPr>
          <a:xfrm>
            <a:off x="1939569" y="394038"/>
            <a:ext cx="8312862"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Vector Operations: Scaling</a:t>
            </a:r>
          </a:p>
        </p:txBody>
      </p:sp>
    </p:spTree>
    <p:extLst>
      <p:ext uri="{BB962C8B-B14F-4D97-AF65-F5344CB8AC3E}">
        <p14:creationId xmlns:p14="http://schemas.microsoft.com/office/powerpoint/2010/main" val="13707576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1002246" y="510693"/>
            <a:ext cx="9201443" cy="707886"/>
          </a:xfrm>
          <a:prstGeom prst="rect">
            <a:avLst/>
          </a:prstGeom>
          <a:noFill/>
        </p:spPr>
        <p:txBody>
          <a:bodyPr wrap="square">
            <a:spAutoFit/>
          </a:bodyPr>
          <a:lstStyle/>
          <a:p>
            <a:r>
              <a:rPr lang="en-US" sz="4000" b="1" i="0" dirty="0">
                <a:effectLst/>
                <a:latin typeface="Helvetica" panose="020B0500000000000000" pitchFamily="34" charset="0"/>
              </a:rPr>
              <a:t>Sparse PCA</a:t>
            </a:r>
          </a:p>
        </p:txBody>
      </p:sp>
      <p:pic>
        <p:nvPicPr>
          <p:cNvPr id="4" name="Graphic 3">
            <a:extLst>
              <a:ext uri="{FF2B5EF4-FFF2-40B4-BE49-F238E27FC236}">
                <a16:creationId xmlns:a16="http://schemas.microsoft.com/office/drawing/2014/main" id="{5EED2916-C645-23A0-FC18-3EBD8679E3E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436" r="8630"/>
          <a:stretch/>
        </p:blipFill>
        <p:spPr>
          <a:xfrm>
            <a:off x="741002" y="1703686"/>
            <a:ext cx="7497271" cy="4643621"/>
          </a:xfrm>
          <a:prstGeom prst="rect">
            <a:avLst/>
          </a:prstGeom>
        </p:spPr>
      </p:pic>
      <p:sp>
        <p:nvSpPr>
          <p:cNvPr id="7" name="Freeform: Shape 6">
            <a:extLst>
              <a:ext uri="{FF2B5EF4-FFF2-40B4-BE49-F238E27FC236}">
                <a16:creationId xmlns:a16="http://schemas.microsoft.com/office/drawing/2014/main" id="{0DC2CC5D-0412-DB98-C80B-C30BD4EC43D8}"/>
              </a:ext>
            </a:extLst>
          </p:cNvPr>
          <p:cNvSpPr/>
          <p:nvPr/>
        </p:nvSpPr>
        <p:spPr>
          <a:xfrm>
            <a:off x="6878231" y="3362239"/>
            <a:ext cx="1974457" cy="1646730"/>
          </a:xfrm>
          <a:custGeom>
            <a:avLst/>
            <a:gdLst>
              <a:gd name="connsiteX0" fmla="*/ 0 w 1974457"/>
              <a:gd name="connsiteY0" fmla="*/ 0 h 1646730"/>
              <a:gd name="connsiteX1" fmla="*/ 1416106 w 1974457"/>
              <a:gd name="connsiteY1" fmla="*/ 388418 h 1646730"/>
              <a:gd name="connsiteX2" fmla="*/ 1974457 w 1974457"/>
              <a:gd name="connsiteY2" fmla="*/ 1646730 h 1646730"/>
            </a:gdLst>
            <a:ahLst/>
            <a:cxnLst>
              <a:cxn ang="0">
                <a:pos x="connsiteX0" y="connsiteY0"/>
              </a:cxn>
              <a:cxn ang="0">
                <a:pos x="connsiteX1" y="connsiteY1"/>
              </a:cxn>
              <a:cxn ang="0">
                <a:pos x="connsiteX2" y="connsiteY2"/>
              </a:cxn>
            </a:cxnLst>
            <a:rect l="l" t="t" r="r" b="b"/>
            <a:pathLst>
              <a:path w="1974457" h="1646730">
                <a:moveTo>
                  <a:pt x="0" y="0"/>
                </a:moveTo>
                <a:cubicBezTo>
                  <a:pt x="543515" y="56981"/>
                  <a:pt x="1087030" y="113963"/>
                  <a:pt x="1416106" y="388418"/>
                </a:cubicBezTo>
                <a:cubicBezTo>
                  <a:pt x="1745182" y="662873"/>
                  <a:pt x="1859819" y="1154801"/>
                  <a:pt x="1974457" y="1646730"/>
                </a:cubicBezTo>
              </a:path>
            </a:pathLst>
          </a:custGeom>
          <a:noFill/>
          <a:ln>
            <a:head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FF5A8F-69BF-E5A1-DD96-577E364EFC53}"/>
              </a:ext>
            </a:extLst>
          </p:cNvPr>
          <p:cNvSpPr txBox="1"/>
          <p:nvPr/>
        </p:nvSpPr>
        <p:spPr>
          <a:xfrm flipH="1">
            <a:off x="8364330" y="5118212"/>
            <a:ext cx="2665114" cy="646331"/>
          </a:xfrm>
          <a:prstGeom prst="rect">
            <a:avLst/>
          </a:prstGeom>
          <a:noFill/>
        </p:spPr>
        <p:txBody>
          <a:bodyPr wrap="square" rtlCol="0">
            <a:spAutoFit/>
          </a:bodyPr>
          <a:lstStyle/>
          <a:p>
            <a:r>
              <a:rPr lang="en-US" dirty="0">
                <a:latin typeface="Helvetica" panose="020B0500000000000000" pitchFamily="34" charset="0"/>
              </a:rPr>
              <a:t>Most variables in the loadings have 0 weights </a:t>
            </a:r>
          </a:p>
        </p:txBody>
      </p:sp>
      <p:sp>
        <p:nvSpPr>
          <p:cNvPr id="10" name="TextBox 9">
            <a:extLst>
              <a:ext uri="{FF2B5EF4-FFF2-40B4-BE49-F238E27FC236}">
                <a16:creationId xmlns:a16="http://schemas.microsoft.com/office/drawing/2014/main" id="{71064813-BAC4-CBE4-7FB5-8BF58122E885}"/>
              </a:ext>
            </a:extLst>
          </p:cNvPr>
          <p:cNvSpPr txBox="1"/>
          <p:nvPr/>
        </p:nvSpPr>
        <p:spPr>
          <a:xfrm flipH="1">
            <a:off x="8706893" y="3013238"/>
            <a:ext cx="2665114" cy="646331"/>
          </a:xfrm>
          <a:prstGeom prst="rect">
            <a:avLst/>
          </a:prstGeom>
          <a:noFill/>
        </p:spPr>
        <p:txBody>
          <a:bodyPr wrap="square" rtlCol="0">
            <a:spAutoFit/>
          </a:bodyPr>
          <a:lstStyle/>
          <a:p>
            <a:r>
              <a:rPr lang="en-US" dirty="0">
                <a:latin typeface="Helvetica" panose="020B0500000000000000" pitchFamily="34" charset="0"/>
              </a:rPr>
              <a:t>Without loss of much explained variance</a:t>
            </a:r>
          </a:p>
        </p:txBody>
      </p:sp>
      <p:sp>
        <p:nvSpPr>
          <p:cNvPr id="11" name="Freeform: Shape 10">
            <a:extLst>
              <a:ext uri="{FF2B5EF4-FFF2-40B4-BE49-F238E27FC236}">
                <a16:creationId xmlns:a16="http://schemas.microsoft.com/office/drawing/2014/main" id="{43F39D27-F3AF-90FD-0D9E-F330970BE077}"/>
              </a:ext>
            </a:extLst>
          </p:cNvPr>
          <p:cNvSpPr/>
          <p:nvPr/>
        </p:nvSpPr>
        <p:spPr>
          <a:xfrm>
            <a:off x="7926149" y="1998733"/>
            <a:ext cx="1452520" cy="991274"/>
          </a:xfrm>
          <a:custGeom>
            <a:avLst/>
            <a:gdLst>
              <a:gd name="connsiteX0" fmla="*/ 0 w 1452520"/>
              <a:gd name="connsiteY0" fmla="*/ 0 h 991274"/>
              <a:gd name="connsiteX1" fmla="*/ 1003412 w 1452520"/>
              <a:gd name="connsiteY1" fmla="*/ 254899 h 991274"/>
              <a:gd name="connsiteX2" fmla="*/ 1452520 w 1452520"/>
              <a:gd name="connsiteY2" fmla="*/ 991274 h 991274"/>
            </a:gdLst>
            <a:ahLst/>
            <a:cxnLst>
              <a:cxn ang="0">
                <a:pos x="connsiteX0" y="connsiteY0"/>
              </a:cxn>
              <a:cxn ang="0">
                <a:pos x="connsiteX1" y="connsiteY1"/>
              </a:cxn>
              <a:cxn ang="0">
                <a:pos x="connsiteX2" y="connsiteY2"/>
              </a:cxn>
            </a:cxnLst>
            <a:rect l="l" t="t" r="r" b="b"/>
            <a:pathLst>
              <a:path w="1452520" h="991274">
                <a:moveTo>
                  <a:pt x="0" y="0"/>
                </a:moveTo>
                <a:cubicBezTo>
                  <a:pt x="380662" y="44843"/>
                  <a:pt x="761325" y="89687"/>
                  <a:pt x="1003412" y="254899"/>
                </a:cubicBezTo>
                <a:cubicBezTo>
                  <a:pt x="1245499" y="420111"/>
                  <a:pt x="1349009" y="705692"/>
                  <a:pt x="1452520" y="991274"/>
                </a:cubicBezTo>
              </a:path>
            </a:pathLst>
          </a:custGeom>
          <a:noFill/>
          <a:ln>
            <a:head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8185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76CC30-A6C3-15F6-4F40-077FCA72BEE7}"/>
              </a:ext>
            </a:extLst>
          </p:cNvPr>
          <p:cNvPicPr>
            <a:picLocks noChangeAspect="1"/>
          </p:cNvPicPr>
          <p:nvPr/>
        </p:nvPicPr>
        <p:blipFill>
          <a:blip r:embed="rId2"/>
          <a:stretch>
            <a:fillRect/>
          </a:stretch>
        </p:blipFill>
        <p:spPr>
          <a:xfrm>
            <a:off x="441422" y="734856"/>
            <a:ext cx="11309156" cy="5388288"/>
          </a:xfrm>
          <a:prstGeom prst="rect">
            <a:avLst/>
          </a:prstGeom>
        </p:spPr>
      </p:pic>
    </p:spTree>
    <p:extLst>
      <p:ext uri="{BB962C8B-B14F-4D97-AF65-F5344CB8AC3E}">
        <p14:creationId xmlns:p14="http://schemas.microsoft.com/office/powerpoint/2010/main" val="10979394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14254B-B579-7866-AA44-DE2FBF02BD30}"/>
              </a:ext>
            </a:extLst>
          </p:cNvPr>
          <p:cNvPicPr>
            <a:picLocks noChangeAspect="1"/>
          </p:cNvPicPr>
          <p:nvPr/>
        </p:nvPicPr>
        <p:blipFill>
          <a:blip r:embed="rId2"/>
          <a:stretch>
            <a:fillRect/>
          </a:stretch>
        </p:blipFill>
        <p:spPr>
          <a:xfrm>
            <a:off x="1365718" y="463892"/>
            <a:ext cx="9460563" cy="6148782"/>
          </a:xfrm>
          <a:prstGeom prst="rect">
            <a:avLst/>
          </a:prstGeom>
        </p:spPr>
      </p:pic>
    </p:spTree>
    <p:extLst>
      <p:ext uri="{BB962C8B-B14F-4D97-AF65-F5344CB8AC3E}">
        <p14:creationId xmlns:p14="http://schemas.microsoft.com/office/powerpoint/2010/main" val="170830818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5FA86B-3943-0DCB-2C0D-1EADB2652E61}"/>
              </a:ext>
            </a:extLst>
          </p:cNvPr>
          <p:cNvPicPr>
            <a:picLocks noChangeAspect="1"/>
          </p:cNvPicPr>
          <p:nvPr/>
        </p:nvPicPr>
        <p:blipFill>
          <a:blip r:embed="rId2"/>
          <a:stretch>
            <a:fillRect/>
          </a:stretch>
        </p:blipFill>
        <p:spPr>
          <a:xfrm>
            <a:off x="1210112" y="606082"/>
            <a:ext cx="9771776" cy="5023056"/>
          </a:xfrm>
          <a:prstGeom prst="rect">
            <a:avLst/>
          </a:prstGeom>
        </p:spPr>
      </p:pic>
      <p:sp>
        <p:nvSpPr>
          <p:cNvPr id="3" name="TextBox 2">
            <a:extLst>
              <a:ext uri="{FF2B5EF4-FFF2-40B4-BE49-F238E27FC236}">
                <a16:creationId xmlns:a16="http://schemas.microsoft.com/office/drawing/2014/main" id="{70BC8950-FC44-86FB-35C6-9D3B0D98FD3C}"/>
              </a:ext>
            </a:extLst>
          </p:cNvPr>
          <p:cNvSpPr txBox="1"/>
          <p:nvPr/>
        </p:nvSpPr>
        <p:spPr>
          <a:xfrm>
            <a:off x="3048367" y="6145795"/>
            <a:ext cx="6095266" cy="369332"/>
          </a:xfrm>
          <a:prstGeom prst="rect">
            <a:avLst/>
          </a:prstGeom>
          <a:noFill/>
        </p:spPr>
        <p:txBody>
          <a:bodyPr wrap="square">
            <a:spAutoFit/>
          </a:bodyPr>
          <a:lstStyle/>
          <a:p>
            <a:pPr algn="ctr"/>
            <a:r>
              <a:rPr lang="en-US" dirty="0">
                <a:latin typeface="Helvetica" panose="020B0500000000000000" pitchFamily="34" charset="0"/>
              </a:rPr>
              <a:t>https://thoth.inrialpes.fr/people/mairal/spams/</a:t>
            </a:r>
          </a:p>
        </p:txBody>
      </p:sp>
    </p:spTree>
    <p:extLst>
      <p:ext uri="{BB962C8B-B14F-4D97-AF65-F5344CB8AC3E}">
        <p14:creationId xmlns:p14="http://schemas.microsoft.com/office/powerpoint/2010/main" val="121472627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BC8950-FC44-86FB-35C6-9D3B0D98FD3C}"/>
              </a:ext>
            </a:extLst>
          </p:cNvPr>
          <p:cNvSpPr txBox="1"/>
          <p:nvPr/>
        </p:nvSpPr>
        <p:spPr>
          <a:xfrm>
            <a:off x="3048367" y="6145795"/>
            <a:ext cx="6095266" cy="369332"/>
          </a:xfrm>
          <a:prstGeom prst="rect">
            <a:avLst/>
          </a:prstGeom>
          <a:noFill/>
        </p:spPr>
        <p:txBody>
          <a:bodyPr wrap="square">
            <a:spAutoFit/>
          </a:bodyPr>
          <a:lstStyle/>
          <a:p>
            <a:pPr algn="ctr"/>
            <a:r>
              <a:rPr lang="en-US" dirty="0">
                <a:latin typeface="Helvetica" panose="020B0500000000000000" pitchFamily="34" charset="0"/>
              </a:rPr>
              <a:t>https://www2.imm.dtu.dk/projects/spasm/</a:t>
            </a:r>
          </a:p>
        </p:txBody>
      </p:sp>
      <p:pic>
        <p:nvPicPr>
          <p:cNvPr id="5" name="Picture 4">
            <a:extLst>
              <a:ext uri="{FF2B5EF4-FFF2-40B4-BE49-F238E27FC236}">
                <a16:creationId xmlns:a16="http://schemas.microsoft.com/office/drawing/2014/main" id="{DD515B94-2E57-A89B-3120-B04629126EEC}"/>
              </a:ext>
            </a:extLst>
          </p:cNvPr>
          <p:cNvPicPr>
            <a:picLocks noChangeAspect="1"/>
          </p:cNvPicPr>
          <p:nvPr/>
        </p:nvPicPr>
        <p:blipFill>
          <a:blip r:embed="rId2"/>
          <a:stretch>
            <a:fillRect/>
          </a:stretch>
        </p:blipFill>
        <p:spPr>
          <a:xfrm>
            <a:off x="1184274" y="474783"/>
            <a:ext cx="9823452" cy="5086155"/>
          </a:xfrm>
          <a:prstGeom prst="rect">
            <a:avLst/>
          </a:prstGeom>
        </p:spPr>
      </p:pic>
    </p:spTree>
    <p:extLst>
      <p:ext uri="{BB962C8B-B14F-4D97-AF65-F5344CB8AC3E}">
        <p14:creationId xmlns:p14="http://schemas.microsoft.com/office/powerpoint/2010/main" val="24541512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209979" y="417676"/>
            <a:ext cx="11772043" cy="707886"/>
          </a:xfrm>
          <a:prstGeom prst="rect">
            <a:avLst/>
          </a:prstGeom>
          <a:noFill/>
        </p:spPr>
        <p:txBody>
          <a:bodyPr wrap="square">
            <a:spAutoFit/>
          </a:bodyPr>
          <a:lstStyle/>
          <a:p>
            <a:pPr algn="ctr"/>
            <a:r>
              <a:rPr lang="en-US" sz="4000" b="1" dirty="0">
                <a:latin typeface="Helvetica" panose="020B0500000000000000" pitchFamily="34" charset="0"/>
              </a:rPr>
              <a:t>Variance-Sparsity trade-off</a:t>
            </a:r>
            <a:endParaRPr lang="en-US" sz="4000" b="1" i="0" dirty="0">
              <a:effectLst/>
              <a:latin typeface="Helvetica" panose="020B0500000000000000" pitchFamily="34" charset="0"/>
            </a:endParaRPr>
          </a:p>
        </p:txBody>
      </p:sp>
      <p:sp>
        <p:nvSpPr>
          <p:cNvPr id="4" name="TextBox 3">
            <a:extLst>
              <a:ext uri="{FF2B5EF4-FFF2-40B4-BE49-F238E27FC236}">
                <a16:creationId xmlns:a16="http://schemas.microsoft.com/office/drawing/2014/main" id="{7079034C-5404-95B8-A477-7712D5AD2A99}"/>
              </a:ext>
            </a:extLst>
          </p:cNvPr>
          <p:cNvSpPr txBox="1"/>
          <p:nvPr/>
        </p:nvSpPr>
        <p:spPr>
          <a:xfrm>
            <a:off x="3048372" y="6089509"/>
            <a:ext cx="6095256" cy="523220"/>
          </a:xfrm>
          <a:prstGeom prst="rect">
            <a:avLst/>
          </a:prstGeom>
          <a:noFill/>
        </p:spPr>
        <p:txBody>
          <a:bodyPr wrap="square">
            <a:spAutoFit/>
          </a:bodyPr>
          <a:lstStyle/>
          <a:p>
            <a:pPr algn="ctr"/>
            <a:r>
              <a:rPr lang="en-US" sz="1400" dirty="0">
                <a:latin typeface="+mj-lt"/>
              </a:rPr>
              <a:t>A New Basis for Sparse Principal Component Analysis; Fan Chen and Karl </a:t>
            </a:r>
            <a:r>
              <a:rPr lang="en-US" sz="1400" dirty="0" err="1">
                <a:latin typeface="+mj-lt"/>
              </a:rPr>
              <a:t>Rohe</a:t>
            </a:r>
            <a:br>
              <a:rPr lang="en-US" sz="1400" dirty="0">
                <a:latin typeface="+mj-lt"/>
              </a:rPr>
            </a:br>
            <a:r>
              <a:rPr lang="en-US" sz="1400" dirty="0">
                <a:latin typeface="+mj-lt"/>
              </a:rPr>
              <a:t>https://arxiv.org/pdf/2007.00596</a:t>
            </a:r>
          </a:p>
        </p:txBody>
      </p:sp>
      <p:pic>
        <p:nvPicPr>
          <p:cNvPr id="8" name="Picture 7">
            <a:extLst>
              <a:ext uri="{FF2B5EF4-FFF2-40B4-BE49-F238E27FC236}">
                <a16:creationId xmlns:a16="http://schemas.microsoft.com/office/drawing/2014/main" id="{46158902-AA0A-E52B-C445-CCC374B35559}"/>
              </a:ext>
            </a:extLst>
          </p:cNvPr>
          <p:cNvPicPr>
            <a:picLocks noChangeAspect="1"/>
          </p:cNvPicPr>
          <p:nvPr/>
        </p:nvPicPr>
        <p:blipFill>
          <a:blip r:embed="rId2"/>
          <a:stretch>
            <a:fillRect/>
          </a:stretch>
        </p:blipFill>
        <p:spPr>
          <a:xfrm>
            <a:off x="6330336" y="2260950"/>
            <a:ext cx="5505702" cy="2548178"/>
          </a:xfrm>
          <a:prstGeom prst="rect">
            <a:avLst/>
          </a:prstGeom>
        </p:spPr>
      </p:pic>
      <p:pic>
        <p:nvPicPr>
          <p:cNvPr id="10" name="Picture 9">
            <a:extLst>
              <a:ext uri="{FF2B5EF4-FFF2-40B4-BE49-F238E27FC236}">
                <a16:creationId xmlns:a16="http://schemas.microsoft.com/office/drawing/2014/main" id="{323E427E-C5F5-9B38-A8A1-BA9317D46FAF}"/>
              </a:ext>
            </a:extLst>
          </p:cNvPr>
          <p:cNvPicPr>
            <a:picLocks noChangeAspect="1"/>
          </p:cNvPicPr>
          <p:nvPr/>
        </p:nvPicPr>
        <p:blipFill>
          <a:blip r:embed="rId3"/>
          <a:stretch>
            <a:fillRect/>
          </a:stretch>
        </p:blipFill>
        <p:spPr>
          <a:xfrm>
            <a:off x="355961" y="1799180"/>
            <a:ext cx="5679598" cy="3616711"/>
          </a:xfrm>
          <a:prstGeom prst="rect">
            <a:avLst/>
          </a:prstGeom>
        </p:spPr>
      </p:pic>
    </p:spTree>
    <p:extLst>
      <p:ext uri="{BB962C8B-B14F-4D97-AF65-F5344CB8AC3E}">
        <p14:creationId xmlns:p14="http://schemas.microsoft.com/office/powerpoint/2010/main" val="73497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1143857" y="518785"/>
            <a:ext cx="9201443" cy="707886"/>
          </a:xfrm>
          <a:prstGeom prst="rect">
            <a:avLst/>
          </a:prstGeom>
          <a:noFill/>
        </p:spPr>
        <p:txBody>
          <a:bodyPr wrap="square">
            <a:spAutoFit/>
          </a:bodyPr>
          <a:lstStyle/>
          <a:p>
            <a:r>
              <a:rPr lang="en-US" sz="4000" b="1" dirty="0">
                <a:latin typeface="Helvetica" panose="020B0500000000000000" pitchFamily="34" charset="0"/>
              </a:rPr>
              <a:t>Parameter Space</a:t>
            </a:r>
            <a:endParaRPr lang="en-US" sz="4000" b="1" i="0" dirty="0">
              <a:effectLst/>
              <a:latin typeface="Helvetica" panose="020B0500000000000000" pitchFamily="34" charset="0"/>
            </a:endParaRPr>
          </a:p>
        </p:txBody>
      </p:sp>
      <p:pic>
        <p:nvPicPr>
          <p:cNvPr id="3" name="Picture 2">
            <a:extLst>
              <a:ext uri="{FF2B5EF4-FFF2-40B4-BE49-F238E27FC236}">
                <a16:creationId xmlns:a16="http://schemas.microsoft.com/office/drawing/2014/main" id="{10179A5B-862D-F510-6187-24A6EA516D69}"/>
              </a:ext>
            </a:extLst>
          </p:cNvPr>
          <p:cNvPicPr>
            <a:picLocks noChangeAspect="1"/>
          </p:cNvPicPr>
          <p:nvPr/>
        </p:nvPicPr>
        <p:blipFill>
          <a:blip r:embed="rId2"/>
          <a:stretch>
            <a:fillRect/>
          </a:stretch>
        </p:blipFill>
        <p:spPr>
          <a:xfrm>
            <a:off x="1172319" y="1549625"/>
            <a:ext cx="9847362" cy="4030608"/>
          </a:xfrm>
          <a:prstGeom prst="rect">
            <a:avLst/>
          </a:prstGeom>
        </p:spPr>
      </p:pic>
      <p:sp>
        <p:nvSpPr>
          <p:cNvPr id="4" name="TextBox 3">
            <a:extLst>
              <a:ext uri="{FF2B5EF4-FFF2-40B4-BE49-F238E27FC236}">
                <a16:creationId xmlns:a16="http://schemas.microsoft.com/office/drawing/2014/main" id="{7079034C-5404-95B8-A477-7712D5AD2A99}"/>
              </a:ext>
            </a:extLst>
          </p:cNvPr>
          <p:cNvSpPr txBox="1"/>
          <p:nvPr/>
        </p:nvSpPr>
        <p:spPr>
          <a:xfrm>
            <a:off x="3048372" y="6089509"/>
            <a:ext cx="6095256" cy="523220"/>
          </a:xfrm>
          <a:prstGeom prst="rect">
            <a:avLst/>
          </a:prstGeom>
          <a:noFill/>
        </p:spPr>
        <p:txBody>
          <a:bodyPr wrap="square">
            <a:spAutoFit/>
          </a:bodyPr>
          <a:lstStyle/>
          <a:p>
            <a:pPr algn="ctr"/>
            <a:r>
              <a:rPr lang="en-US" sz="1400" dirty="0">
                <a:latin typeface="+mj-lt"/>
              </a:rPr>
              <a:t>Sparse Principal Component Analysis</a:t>
            </a:r>
          </a:p>
          <a:p>
            <a:pPr algn="ctr"/>
            <a:r>
              <a:rPr lang="en-US" sz="1400" dirty="0">
                <a:latin typeface="+mj-lt"/>
              </a:rPr>
              <a:t>Hui ZOU, Trevor HASTIE, and Robert TIBSHIRANI</a:t>
            </a:r>
          </a:p>
        </p:txBody>
      </p:sp>
      <p:sp>
        <p:nvSpPr>
          <p:cNvPr id="5" name="Rectangle 4">
            <a:extLst>
              <a:ext uri="{FF2B5EF4-FFF2-40B4-BE49-F238E27FC236}">
                <a16:creationId xmlns:a16="http://schemas.microsoft.com/office/drawing/2014/main" id="{556BE6B6-73C9-9E5E-85CB-79F4073CD7FB}"/>
              </a:ext>
            </a:extLst>
          </p:cNvPr>
          <p:cNvSpPr/>
          <p:nvPr/>
        </p:nvSpPr>
        <p:spPr>
          <a:xfrm>
            <a:off x="7485132" y="3250975"/>
            <a:ext cx="307497" cy="449108"/>
          </a:xfrm>
          <a:prstGeom prst="rect">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6B47A6-BCFE-190A-05E3-38E88B9B97D6}"/>
              </a:ext>
            </a:extLst>
          </p:cNvPr>
          <p:cNvSpPr/>
          <p:nvPr/>
        </p:nvSpPr>
        <p:spPr>
          <a:xfrm>
            <a:off x="8555978" y="3250975"/>
            <a:ext cx="426181" cy="449108"/>
          </a:xfrm>
          <a:prstGeom prst="rect">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5011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1002246" y="510693"/>
            <a:ext cx="9201443" cy="707886"/>
          </a:xfrm>
          <a:prstGeom prst="rect">
            <a:avLst/>
          </a:prstGeom>
          <a:noFill/>
        </p:spPr>
        <p:txBody>
          <a:bodyPr wrap="square">
            <a:spAutoFit/>
          </a:bodyPr>
          <a:lstStyle/>
          <a:p>
            <a:r>
              <a:rPr lang="en-US" sz="4000" b="1" dirty="0">
                <a:latin typeface="Helvetica" panose="020B0500000000000000" pitchFamily="34" charset="0"/>
              </a:rPr>
              <a:t>Parameter Tuning</a:t>
            </a:r>
            <a:endParaRPr lang="en-US" sz="4000" b="1" i="0" dirty="0">
              <a:effectLst/>
              <a:latin typeface="Helvetica" panose="020B0500000000000000" pitchFamily="34" charset="0"/>
            </a:endParaRPr>
          </a:p>
        </p:txBody>
      </p:sp>
      <p:sp>
        <p:nvSpPr>
          <p:cNvPr id="3" name="TextBox 2">
            <a:extLst>
              <a:ext uri="{FF2B5EF4-FFF2-40B4-BE49-F238E27FC236}">
                <a16:creationId xmlns:a16="http://schemas.microsoft.com/office/drawing/2014/main" id="{E98E28D9-425B-CCC0-707F-FF723FD9320F}"/>
              </a:ext>
            </a:extLst>
          </p:cNvPr>
          <p:cNvSpPr txBox="1"/>
          <p:nvPr/>
        </p:nvSpPr>
        <p:spPr>
          <a:xfrm>
            <a:off x="1002246" y="1481394"/>
            <a:ext cx="9992535" cy="1200329"/>
          </a:xfrm>
          <a:prstGeom prst="rect">
            <a:avLst/>
          </a:prstGeom>
          <a:noFill/>
        </p:spPr>
        <p:txBody>
          <a:bodyPr wrap="square">
            <a:spAutoFit/>
          </a:bodyPr>
          <a:lstStyle/>
          <a:p>
            <a:r>
              <a:rPr lang="en-US" sz="2400" dirty="0">
                <a:latin typeface="Helvetica" panose="020B0500000000000000" pitchFamily="34" charset="0"/>
              </a:rPr>
              <a:t>In machine learning, parameter optimization or tuning is the problem of choosing a set of optimal parameters for a learning algorithm. A parameter  is a value used to control the learning process.</a:t>
            </a:r>
          </a:p>
        </p:txBody>
      </p:sp>
      <p:pic>
        <p:nvPicPr>
          <p:cNvPr id="1026" name="Picture 2" descr="Hyperparameter Tuning Black Magic - Alteryx Community">
            <a:extLst>
              <a:ext uri="{FF2B5EF4-FFF2-40B4-BE49-F238E27FC236}">
                <a16:creationId xmlns:a16="http://schemas.microsoft.com/office/drawing/2014/main" id="{58A1FCE3-D6DB-5C72-AB72-6DF4A42E1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504" y="2944538"/>
            <a:ext cx="6000017" cy="349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29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D0FC4AE-289A-9754-D39D-57F7DFC7A916}"/>
              </a:ext>
            </a:extLst>
          </p:cNvPr>
          <p:cNvSpPr txBox="1"/>
          <p:nvPr/>
        </p:nvSpPr>
        <p:spPr>
          <a:xfrm>
            <a:off x="879014" y="546447"/>
            <a:ext cx="10433972" cy="769441"/>
          </a:xfrm>
          <a:prstGeom prst="rect">
            <a:avLst/>
          </a:prstGeom>
          <a:noFill/>
        </p:spPr>
        <p:txBody>
          <a:bodyPr wrap="square">
            <a:spAutoFit/>
          </a:bodyPr>
          <a:lstStyle/>
          <a:p>
            <a:pPr algn="ctr"/>
            <a:r>
              <a:rPr lang="en-US" sz="4400" b="1" dirty="0">
                <a:latin typeface="Helvetica" panose="020B0500000000000000" pitchFamily="34" charset="0"/>
              </a:rPr>
              <a:t>PCA as a regression problem</a:t>
            </a:r>
            <a:endParaRPr lang="en-US" sz="4400" b="1" i="0" dirty="0">
              <a:effectLst/>
              <a:latin typeface="Helvetica" panose="020B0500000000000000" pitchFamily="34" charset="0"/>
            </a:endParaRPr>
          </a:p>
        </p:txBody>
      </p:sp>
      <p:grpSp>
        <p:nvGrpSpPr>
          <p:cNvPr id="7" name="Group 6">
            <a:extLst>
              <a:ext uri="{FF2B5EF4-FFF2-40B4-BE49-F238E27FC236}">
                <a16:creationId xmlns:a16="http://schemas.microsoft.com/office/drawing/2014/main" id="{861CC49B-906C-55F3-1F36-D8907BD980F2}"/>
              </a:ext>
            </a:extLst>
          </p:cNvPr>
          <p:cNvGrpSpPr/>
          <p:nvPr/>
        </p:nvGrpSpPr>
        <p:grpSpPr>
          <a:xfrm>
            <a:off x="3435523" y="2220324"/>
            <a:ext cx="5320954" cy="3953131"/>
            <a:chOff x="9055711" y="1309537"/>
            <a:chExt cx="2926149" cy="2173943"/>
          </a:xfrm>
        </p:grpSpPr>
        <p:pic>
          <p:nvPicPr>
            <p:cNvPr id="2" name="Picture 1">
              <a:extLst>
                <a:ext uri="{FF2B5EF4-FFF2-40B4-BE49-F238E27FC236}">
                  <a16:creationId xmlns:a16="http://schemas.microsoft.com/office/drawing/2014/main" id="{DEDC6C4A-D3E4-4D32-0748-EFC7B4542B07}"/>
                </a:ext>
              </a:extLst>
            </p:cNvPr>
            <p:cNvPicPr>
              <a:picLocks noChangeAspect="1"/>
            </p:cNvPicPr>
            <p:nvPr/>
          </p:nvPicPr>
          <p:blipFill rotWithShape="1">
            <a:blip r:embed="rId2"/>
            <a:srcRect l="71609" t="62041"/>
            <a:stretch/>
          </p:blipFill>
          <p:spPr>
            <a:xfrm>
              <a:off x="9055711" y="1328455"/>
              <a:ext cx="2926149" cy="2155025"/>
            </a:xfrm>
            <a:prstGeom prst="rect">
              <a:avLst/>
            </a:prstGeom>
          </p:spPr>
        </p:pic>
        <p:sp>
          <p:nvSpPr>
            <p:cNvPr id="5" name="Rectangle 4">
              <a:extLst>
                <a:ext uri="{FF2B5EF4-FFF2-40B4-BE49-F238E27FC236}">
                  <a16:creationId xmlns:a16="http://schemas.microsoft.com/office/drawing/2014/main" id="{45E63154-0137-C270-1AB2-2B855BC676DD}"/>
                </a:ext>
              </a:extLst>
            </p:cNvPr>
            <p:cNvSpPr/>
            <p:nvPr/>
          </p:nvSpPr>
          <p:spPr>
            <a:xfrm>
              <a:off x="9214419" y="1309537"/>
              <a:ext cx="182880" cy="2733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CFDCBC90-D3BC-6A7C-DA4B-21F048A4541A}"/>
              </a:ext>
            </a:extLst>
          </p:cNvPr>
          <p:cNvPicPr>
            <a:picLocks noChangeAspect="1"/>
          </p:cNvPicPr>
          <p:nvPr/>
        </p:nvPicPr>
        <p:blipFill>
          <a:blip r:embed="rId3"/>
          <a:stretch>
            <a:fillRect/>
          </a:stretch>
        </p:blipFill>
        <p:spPr>
          <a:xfrm>
            <a:off x="4247954" y="1591776"/>
            <a:ext cx="3696091" cy="584586"/>
          </a:xfrm>
          <a:prstGeom prst="rect">
            <a:avLst/>
          </a:prstGeom>
        </p:spPr>
      </p:pic>
    </p:spTree>
    <p:extLst>
      <p:ext uri="{BB962C8B-B14F-4D97-AF65-F5344CB8AC3E}">
        <p14:creationId xmlns:p14="http://schemas.microsoft.com/office/powerpoint/2010/main" val="26497704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1495279" y="418374"/>
            <a:ext cx="9201443" cy="1015663"/>
          </a:xfrm>
          <a:prstGeom prst="rect">
            <a:avLst/>
          </a:prstGeom>
          <a:noFill/>
        </p:spPr>
        <p:txBody>
          <a:bodyPr wrap="square">
            <a:spAutoFit/>
          </a:bodyPr>
          <a:lstStyle/>
          <a:p>
            <a:pPr algn="ctr"/>
            <a:r>
              <a:rPr lang="en-US" sz="3000" b="1" dirty="0">
                <a:latin typeface="Helvetica" panose="020B0500000000000000" pitchFamily="34" charset="0"/>
              </a:rPr>
              <a:t>Regularization and variable selection via the elastic net Tuning [LARS-EN]</a:t>
            </a:r>
            <a:endParaRPr lang="en-US" sz="3000" b="1" i="0" dirty="0">
              <a:effectLst/>
              <a:latin typeface="Helvetica" panose="020B0500000000000000" pitchFamily="34" charset="0"/>
            </a:endParaRPr>
          </a:p>
        </p:txBody>
      </p:sp>
      <p:sp>
        <p:nvSpPr>
          <p:cNvPr id="4" name="TextBox 3">
            <a:extLst>
              <a:ext uri="{FF2B5EF4-FFF2-40B4-BE49-F238E27FC236}">
                <a16:creationId xmlns:a16="http://schemas.microsoft.com/office/drawing/2014/main" id="{F475183A-034F-159E-EE68-7B0ABC515CE1}"/>
              </a:ext>
            </a:extLst>
          </p:cNvPr>
          <p:cNvSpPr txBox="1"/>
          <p:nvPr/>
        </p:nvSpPr>
        <p:spPr>
          <a:xfrm>
            <a:off x="3048372" y="6225788"/>
            <a:ext cx="6095256" cy="523220"/>
          </a:xfrm>
          <a:prstGeom prst="rect">
            <a:avLst/>
          </a:prstGeom>
          <a:noFill/>
        </p:spPr>
        <p:txBody>
          <a:bodyPr wrap="square">
            <a:spAutoFit/>
          </a:bodyPr>
          <a:lstStyle/>
          <a:p>
            <a:pPr algn="ctr"/>
            <a:r>
              <a:rPr lang="en-US" sz="1400" dirty="0">
                <a:latin typeface="+mj-lt"/>
              </a:rPr>
              <a:t>Regularization and variable selection via the elastic net</a:t>
            </a:r>
          </a:p>
          <a:p>
            <a:pPr algn="ctr"/>
            <a:r>
              <a:rPr lang="nl-NL" sz="1400" dirty="0">
                <a:latin typeface="+mj-lt"/>
              </a:rPr>
              <a:t>Hui Zou and Trevor Hastie, 2004</a:t>
            </a:r>
            <a:endParaRPr lang="en-US" sz="1400" dirty="0">
              <a:latin typeface="+mj-lt"/>
            </a:endParaRPr>
          </a:p>
        </p:txBody>
      </p:sp>
      <p:pic>
        <p:nvPicPr>
          <p:cNvPr id="7" name="Picture 6">
            <a:extLst>
              <a:ext uri="{FF2B5EF4-FFF2-40B4-BE49-F238E27FC236}">
                <a16:creationId xmlns:a16="http://schemas.microsoft.com/office/drawing/2014/main" id="{D7BE4101-D34A-3837-9D7A-0461E2BD3447}"/>
              </a:ext>
            </a:extLst>
          </p:cNvPr>
          <p:cNvPicPr>
            <a:picLocks noChangeAspect="1"/>
          </p:cNvPicPr>
          <p:nvPr/>
        </p:nvPicPr>
        <p:blipFill>
          <a:blip r:embed="rId2"/>
          <a:stretch>
            <a:fillRect/>
          </a:stretch>
        </p:blipFill>
        <p:spPr>
          <a:xfrm>
            <a:off x="4247955" y="1801664"/>
            <a:ext cx="3696091" cy="584586"/>
          </a:xfrm>
          <a:prstGeom prst="rect">
            <a:avLst/>
          </a:prstGeom>
        </p:spPr>
      </p:pic>
      <p:pic>
        <p:nvPicPr>
          <p:cNvPr id="9" name="Picture 8">
            <a:extLst>
              <a:ext uri="{FF2B5EF4-FFF2-40B4-BE49-F238E27FC236}">
                <a16:creationId xmlns:a16="http://schemas.microsoft.com/office/drawing/2014/main" id="{F6CDB7F5-99F6-08A9-09C6-BA0C14E66E4A}"/>
              </a:ext>
            </a:extLst>
          </p:cNvPr>
          <p:cNvPicPr>
            <a:picLocks noChangeAspect="1"/>
          </p:cNvPicPr>
          <p:nvPr/>
        </p:nvPicPr>
        <p:blipFill>
          <a:blip r:embed="rId3"/>
          <a:stretch>
            <a:fillRect/>
          </a:stretch>
        </p:blipFill>
        <p:spPr>
          <a:xfrm>
            <a:off x="3310642" y="2611436"/>
            <a:ext cx="5570715" cy="534667"/>
          </a:xfrm>
          <a:prstGeom prst="rect">
            <a:avLst/>
          </a:prstGeom>
        </p:spPr>
      </p:pic>
      <p:grpSp>
        <p:nvGrpSpPr>
          <p:cNvPr id="43" name="Group 42">
            <a:extLst>
              <a:ext uri="{FF2B5EF4-FFF2-40B4-BE49-F238E27FC236}">
                <a16:creationId xmlns:a16="http://schemas.microsoft.com/office/drawing/2014/main" id="{E4A91D7A-BA2E-AD1D-769A-8DE69CB471BB}"/>
              </a:ext>
            </a:extLst>
          </p:cNvPr>
          <p:cNvGrpSpPr/>
          <p:nvPr/>
        </p:nvGrpSpPr>
        <p:grpSpPr>
          <a:xfrm>
            <a:off x="1513741" y="2717539"/>
            <a:ext cx="9164518" cy="3217132"/>
            <a:chOff x="1513741" y="2717539"/>
            <a:chExt cx="9164518" cy="3217132"/>
          </a:xfrm>
        </p:grpSpPr>
        <p:grpSp>
          <p:nvGrpSpPr>
            <p:cNvPr id="33" name="Group 32">
              <a:extLst>
                <a:ext uri="{FF2B5EF4-FFF2-40B4-BE49-F238E27FC236}">
                  <a16:creationId xmlns:a16="http://schemas.microsoft.com/office/drawing/2014/main" id="{22504D8D-3F63-0ADB-7D5A-7847C23AA3BA}"/>
                </a:ext>
              </a:extLst>
            </p:cNvPr>
            <p:cNvGrpSpPr/>
            <p:nvPr/>
          </p:nvGrpSpPr>
          <p:grpSpPr>
            <a:xfrm>
              <a:off x="1513741" y="3847839"/>
              <a:ext cx="3533773" cy="1957712"/>
              <a:chOff x="1700991" y="3891800"/>
              <a:chExt cx="3533773" cy="1957712"/>
            </a:xfrm>
          </p:grpSpPr>
          <p:grpSp>
            <p:nvGrpSpPr>
              <p:cNvPr id="23" name="Group 22">
                <a:extLst>
                  <a:ext uri="{FF2B5EF4-FFF2-40B4-BE49-F238E27FC236}">
                    <a16:creationId xmlns:a16="http://schemas.microsoft.com/office/drawing/2014/main" id="{D3D66EA0-FEB4-5CD9-6913-1F07A9877F35}"/>
                  </a:ext>
                </a:extLst>
              </p:cNvPr>
              <p:cNvGrpSpPr/>
              <p:nvPr/>
            </p:nvGrpSpPr>
            <p:grpSpPr>
              <a:xfrm>
                <a:off x="3218324" y="3891800"/>
                <a:ext cx="1690715" cy="1421295"/>
                <a:chOff x="3002912" y="4181944"/>
                <a:chExt cx="1690715" cy="1421295"/>
              </a:xfrm>
            </p:grpSpPr>
            <p:sp>
              <p:nvSpPr>
                <p:cNvPr id="13" name="Rectangle 12">
                  <a:extLst>
                    <a:ext uri="{FF2B5EF4-FFF2-40B4-BE49-F238E27FC236}">
                      <a16:creationId xmlns:a16="http://schemas.microsoft.com/office/drawing/2014/main" id="{0CBE2AE2-2875-9125-7194-2B5B735F00C6}"/>
                    </a:ext>
                  </a:extLst>
                </p:cNvPr>
                <p:cNvSpPr/>
                <p:nvPr/>
              </p:nvSpPr>
              <p:spPr>
                <a:xfrm>
                  <a:off x="3002912" y="4181945"/>
                  <a:ext cx="685800" cy="1421293"/>
                </a:xfrm>
                <a:prstGeom prst="rect">
                  <a:avLst/>
                </a:prstGeom>
                <a:solidFill>
                  <a:srgbClr val="BEAE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10679E-0F97-3908-A0E6-34A656599820}"/>
                    </a:ext>
                  </a:extLst>
                </p:cNvPr>
                <p:cNvSpPr/>
                <p:nvPr/>
              </p:nvSpPr>
              <p:spPr>
                <a:xfrm>
                  <a:off x="3878084" y="4181944"/>
                  <a:ext cx="135943" cy="1421293"/>
                </a:xfrm>
                <a:prstGeom prst="rect">
                  <a:avLst/>
                </a:prstGeom>
                <a:solidFill>
                  <a:srgbClr val="2171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F4BACF-B0AD-B1E2-C27A-CA7E63D64527}"/>
                    </a:ext>
                  </a:extLst>
                </p:cNvPr>
                <p:cNvSpPr/>
                <p:nvPr/>
              </p:nvSpPr>
              <p:spPr>
                <a:xfrm>
                  <a:off x="4557684" y="4181946"/>
                  <a:ext cx="135943" cy="1421293"/>
                </a:xfrm>
                <a:prstGeom prst="rect">
                  <a:avLst/>
                </a:prstGeom>
                <a:solidFill>
                  <a:srgbClr val="EF3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C323E44F-1639-5110-EF92-680439E5CA38}"/>
                  </a:ext>
                </a:extLst>
              </p:cNvPr>
              <p:cNvSpPr txBox="1"/>
              <p:nvPr/>
            </p:nvSpPr>
            <p:spPr>
              <a:xfrm rot="-1800000">
                <a:off x="3225235" y="5418636"/>
                <a:ext cx="671979" cy="369332"/>
              </a:xfrm>
              <a:prstGeom prst="rect">
                <a:avLst/>
              </a:prstGeom>
              <a:noFill/>
            </p:spPr>
            <p:txBody>
              <a:bodyPr wrap="none" rtlCol="0">
                <a:spAutoFit/>
              </a:bodyPr>
              <a:lstStyle/>
              <a:p>
                <a:r>
                  <a:rPr lang="en-US" dirty="0">
                    <a:latin typeface="Helvetica" panose="020B0500000000000000" pitchFamily="34" charset="0"/>
                  </a:rPr>
                  <a:t>Data</a:t>
                </a:r>
              </a:p>
            </p:txBody>
          </p:sp>
          <p:sp>
            <p:nvSpPr>
              <p:cNvPr id="26" name="TextBox 25">
                <a:extLst>
                  <a:ext uri="{FF2B5EF4-FFF2-40B4-BE49-F238E27FC236}">
                    <a16:creationId xmlns:a16="http://schemas.microsoft.com/office/drawing/2014/main" id="{20C58EB4-8A28-DEFC-8936-75E09B611CC1}"/>
                  </a:ext>
                </a:extLst>
              </p:cNvPr>
              <p:cNvSpPr txBox="1"/>
              <p:nvPr/>
            </p:nvSpPr>
            <p:spPr>
              <a:xfrm rot="-1800000">
                <a:off x="3678406" y="5480180"/>
                <a:ext cx="1005403" cy="369332"/>
              </a:xfrm>
              <a:prstGeom prst="rect">
                <a:avLst/>
              </a:prstGeom>
              <a:noFill/>
            </p:spPr>
            <p:txBody>
              <a:bodyPr wrap="none" rtlCol="0">
                <a:spAutoFit/>
              </a:bodyPr>
              <a:lstStyle/>
              <a:p>
                <a:r>
                  <a:rPr lang="en-US" dirty="0">
                    <a:latin typeface="Helvetica" panose="020B0500000000000000" pitchFamily="34" charset="0"/>
                  </a:rPr>
                  <a:t>Loading</a:t>
                </a:r>
              </a:p>
            </p:txBody>
          </p:sp>
          <p:sp>
            <p:nvSpPr>
              <p:cNvPr id="27" name="TextBox 26">
                <a:extLst>
                  <a:ext uri="{FF2B5EF4-FFF2-40B4-BE49-F238E27FC236}">
                    <a16:creationId xmlns:a16="http://schemas.microsoft.com/office/drawing/2014/main" id="{76C982B5-1A5B-374F-E704-56E6A6FD30D2}"/>
                  </a:ext>
                </a:extLst>
              </p:cNvPr>
              <p:cNvSpPr txBox="1"/>
              <p:nvPr/>
            </p:nvSpPr>
            <p:spPr>
              <a:xfrm rot="-1800000">
                <a:off x="4447369" y="5418636"/>
                <a:ext cx="787395" cy="369332"/>
              </a:xfrm>
              <a:prstGeom prst="rect">
                <a:avLst/>
              </a:prstGeom>
              <a:noFill/>
            </p:spPr>
            <p:txBody>
              <a:bodyPr wrap="none" rtlCol="0">
                <a:spAutoFit/>
              </a:bodyPr>
              <a:lstStyle/>
              <a:p>
                <a:r>
                  <a:rPr lang="en-US" dirty="0">
                    <a:latin typeface="Helvetica" panose="020B0500000000000000" pitchFamily="34" charset="0"/>
                  </a:rPr>
                  <a:t>Score</a:t>
                </a:r>
              </a:p>
            </p:txBody>
          </p:sp>
          <p:sp>
            <p:nvSpPr>
              <p:cNvPr id="28" name="TextBox 27">
                <a:extLst>
                  <a:ext uri="{FF2B5EF4-FFF2-40B4-BE49-F238E27FC236}">
                    <a16:creationId xmlns:a16="http://schemas.microsoft.com/office/drawing/2014/main" id="{8D382CD9-04D1-F5B0-F732-2E2C2E892BC8}"/>
                  </a:ext>
                </a:extLst>
              </p:cNvPr>
              <p:cNvSpPr txBox="1"/>
              <p:nvPr/>
            </p:nvSpPr>
            <p:spPr>
              <a:xfrm>
                <a:off x="1700991" y="4171167"/>
                <a:ext cx="1237839" cy="707886"/>
              </a:xfrm>
              <a:prstGeom prst="rect">
                <a:avLst/>
              </a:prstGeom>
              <a:noFill/>
            </p:spPr>
            <p:txBody>
              <a:bodyPr wrap="none" rtlCol="0">
                <a:spAutoFit/>
              </a:bodyPr>
              <a:lstStyle/>
              <a:p>
                <a:r>
                  <a:rPr lang="en-US" sz="4000" dirty="0">
                    <a:latin typeface="Helvetica" panose="020B0500000000000000" pitchFamily="34" charset="0"/>
                  </a:rPr>
                  <a:t>PCA</a:t>
                </a:r>
              </a:p>
            </p:txBody>
          </p:sp>
        </p:grpSp>
        <p:grpSp>
          <p:nvGrpSpPr>
            <p:cNvPr id="34" name="Group 33">
              <a:extLst>
                <a:ext uri="{FF2B5EF4-FFF2-40B4-BE49-F238E27FC236}">
                  <a16:creationId xmlns:a16="http://schemas.microsoft.com/office/drawing/2014/main" id="{A77E2510-C2D9-4AA6-B3F3-E2EB7E8A2483}"/>
                </a:ext>
              </a:extLst>
            </p:cNvPr>
            <p:cNvGrpSpPr/>
            <p:nvPr/>
          </p:nvGrpSpPr>
          <p:grpSpPr>
            <a:xfrm>
              <a:off x="7003392" y="3847840"/>
              <a:ext cx="3674867" cy="2086831"/>
              <a:chOff x="7190642" y="3891801"/>
              <a:chExt cx="3674867" cy="2086831"/>
            </a:xfrm>
          </p:grpSpPr>
          <p:grpSp>
            <p:nvGrpSpPr>
              <p:cNvPr id="24" name="Group 23">
                <a:extLst>
                  <a:ext uri="{FF2B5EF4-FFF2-40B4-BE49-F238E27FC236}">
                    <a16:creationId xmlns:a16="http://schemas.microsoft.com/office/drawing/2014/main" id="{D1BC9F81-B9F6-8DD4-2163-4A403E7707FE}"/>
                  </a:ext>
                </a:extLst>
              </p:cNvPr>
              <p:cNvGrpSpPr/>
              <p:nvPr/>
            </p:nvGrpSpPr>
            <p:grpSpPr>
              <a:xfrm>
                <a:off x="7190642" y="3891801"/>
                <a:ext cx="1690715" cy="1421294"/>
                <a:chOff x="6975230" y="4181945"/>
                <a:chExt cx="1690715" cy="1421294"/>
              </a:xfrm>
            </p:grpSpPr>
            <p:sp>
              <p:nvSpPr>
                <p:cNvPr id="16" name="Rectangle 15">
                  <a:extLst>
                    <a:ext uri="{FF2B5EF4-FFF2-40B4-BE49-F238E27FC236}">
                      <a16:creationId xmlns:a16="http://schemas.microsoft.com/office/drawing/2014/main" id="{C0280646-00B1-EE2F-5A03-BE078AA4DBBD}"/>
                    </a:ext>
                  </a:extLst>
                </p:cNvPr>
                <p:cNvSpPr/>
                <p:nvPr/>
              </p:nvSpPr>
              <p:spPr>
                <a:xfrm>
                  <a:off x="6975230" y="4181945"/>
                  <a:ext cx="135943" cy="142129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F8B9D8-EB6C-A5DE-1B9A-61A13408A77B}"/>
                    </a:ext>
                  </a:extLst>
                </p:cNvPr>
                <p:cNvSpPr/>
                <p:nvPr/>
              </p:nvSpPr>
              <p:spPr>
                <a:xfrm>
                  <a:off x="7670161" y="4181946"/>
                  <a:ext cx="135943" cy="14212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1762E0-43FF-4298-0C67-A322C96B8D46}"/>
                    </a:ext>
                  </a:extLst>
                </p:cNvPr>
                <p:cNvSpPr/>
                <p:nvPr/>
              </p:nvSpPr>
              <p:spPr>
                <a:xfrm>
                  <a:off x="7980145" y="4181945"/>
                  <a:ext cx="685800" cy="1421293"/>
                </a:xfrm>
                <a:prstGeom prst="rect">
                  <a:avLst/>
                </a:prstGeom>
                <a:solidFill>
                  <a:srgbClr val="BEAE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914B1E-4068-19AF-83CA-1F1B83109D1A}"/>
                    </a:ext>
                  </a:extLst>
                </p:cNvPr>
                <p:cNvSpPr/>
                <p:nvPr/>
              </p:nvSpPr>
              <p:spPr>
                <a:xfrm>
                  <a:off x="7670161" y="4377443"/>
                  <a:ext cx="135943" cy="137160"/>
                </a:xfrm>
                <a:prstGeom prst="rect">
                  <a:avLst/>
                </a:prstGeom>
                <a:solidFill>
                  <a:srgbClr val="2171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694472-DEBD-6D45-EA50-E6B484512C43}"/>
                    </a:ext>
                  </a:extLst>
                </p:cNvPr>
                <p:cNvSpPr/>
                <p:nvPr/>
              </p:nvSpPr>
              <p:spPr>
                <a:xfrm>
                  <a:off x="7670161" y="4704740"/>
                  <a:ext cx="135943" cy="137160"/>
                </a:xfrm>
                <a:prstGeom prst="rect">
                  <a:avLst/>
                </a:prstGeom>
                <a:solidFill>
                  <a:srgbClr val="2171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61F1E5-C004-647F-4423-BA99ECC82B16}"/>
                    </a:ext>
                  </a:extLst>
                </p:cNvPr>
                <p:cNvSpPr/>
                <p:nvPr/>
              </p:nvSpPr>
              <p:spPr>
                <a:xfrm>
                  <a:off x="7670161" y="5032037"/>
                  <a:ext cx="135943" cy="137160"/>
                </a:xfrm>
                <a:prstGeom prst="rect">
                  <a:avLst/>
                </a:prstGeom>
                <a:solidFill>
                  <a:srgbClr val="2171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00B402-2CB9-C9FF-D89D-B3BD574B559D}"/>
                    </a:ext>
                  </a:extLst>
                </p:cNvPr>
                <p:cNvSpPr/>
                <p:nvPr/>
              </p:nvSpPr>
              <p:spPr>
                <a:xfrm>
                  <a:off x="7670161" y="5359334"/>
                  <a:ext cx="135943" cy="137160"/>
                </a:xfrm>
                <a:prstGeom prst="rect">
                  <a:avLst/>
                </a:prstGeom>
                <a:solidFill>
                  <a:srgbClr val="2171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F6B1E928-D59F-3157-0401-D698D4F288D9}"/>
                  </a:ext>
                </a:extLst>
              </p:cNvPr>
              <p:cNvSpPr txBox="1"/>
              <p:nvPr/>
            </p:nvSpPr>
            <p:spPr>
              <a:xfrm>
                <a:off x="9055398" y="3947470"/>
                <a:ext cx="1810111" cy="1323439"/>
              </a:xfrm>
              <a:prstGeom prst="rect">
                <a:avLst/>
              </a:prstGeom>
              <a:noFill/>
            </p:spPr>
            <p:txBody>
              <a:bodyPr wrap="none" rtlCol="0">
                <a:spAutoFit/>
              </a:bodyPr>
              <a:lstStyle/>
              <a:p>
                <a:r>
                  <a:rPr lang="en-US" sz="4000" dirty="0">
                    <a:latin typeface="Helvetica" panose="020B0500000000000000" pitchFamily="34" charset="0"/>
                  </a:rPr>
                  <a:t>Sparse</a:t>
                </a:r>
              </a:p>
              <a:p>
                <a:r>
                  <a:rPr lang="en-US" sz="4000" dirty="0">
                    <a:latin typeface="Helvetica" panose="020B0500000000000000" pitchFamily="34" charset="0"/>
                  </a:rPr>
                  <a:t>PCA</a:t>
                </a:r>
              </a:p>
            </p:txBody>
          </p:sp>
          <p:sp>
            <p:nvSpPr>
              <p:cNvPr id="30" name="TextBox 29">
                <a:extLst>
                  <a:ext uri="{FF2B5EF4-FFF2-40B4-BE49-F238E27FC236}">
                    <a16:creationId xmlns:a16="http://schemas.microsoft.com/office/drawing/2014/main" id="{A809C6B2-4582-7341-36B1-B866989DA97A}"/>
                  </a:ext>
                </a:extLst>
              </p:cNvPr>
              <p:cNvSpPr txBox="1"/>
              <p:nvPr/>
            </p:nvSpPr>
            <p:spPr>
              <a:xfrm>
                <a:off x="7450842" y="5332301"/>
                <a:ext cx="1005403" cy="646331"/>
              </a:xfrm>
              <a:prstGeom prst="rect">
                <a:avLst/>
              </a:prstGeom>
              <a:noFill/>
            </p:spPr>
            <p:txBody>
              <a:bodyPr wrap="none" rtlCol="0">
                <a:spAutoFit/>
              </a:bodyPr>
              <a:lstStyle/>
              <a:p>
                <a:r>
                  <a:rPr lang="en-US" dirty="0">
                    <a:latin typeface="Helvetica" panose="020B0500000000000000" pitchFamily="34" charset="0"/>
                  </a:rPr>
                  <a:t>Sparse</a:t>
                </a:r>
              </a:p>
              <a:p>
                <a:r>
                  <a:rPr lang="en-US" dirty="0">
                    <a:latin typeface="Helvetica" panose="020B0500000000000000" pitchFamily="34" charset="0"/>
                  </a:rPr>
                  <a:t>Loading</a:t>
                </a:r>
              </a:p>
            </p:txBody>
          </p:sp>
        </p:grpSp>
        <p:cxnSp>
          <p:nvCxnSpPr>
            <p:cNvPr id="37" name="Straight Arrow Connector 36">
              <a:extLst>
                <a:ext uri="{FF2B5EF4-FFF2-40B4-BE49-F238E27FC236}">
                  <a16:creationId xmlns:a16="http://schemas.microsoft.com/office/drawing/2014/main" id="{53CB5232-6D0C-79F8-3B45-6BAD7D24E5BC}"/>
                </a:ext>
              </a:extLst>
            </p:cNvPr>
            <p:cNvCxnSpPr>
              <a:cxnSpLocks/>
            </p:cNvCxnSpPr>
            <p:nvPr/>
          </p:nvCxnSpPr>
          <p:spPr>
            <a:xfrm flipH="1">
              <a:off x="4783015" y="3146103"/>
              <a:ext cx="575897" cy="565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9991FB-ACC2-E45D-A946-F6539AB6057E}"/>
                </a:ext>
              </a:extLst>
            </p:cNvPr>
            <p:cNvCxnSpPr>
              <a:stCxn id="9" idx="2"/>
            </p:cNvCxnSpPr>
            <p:nvPr/>
          </p:nvCxnSpPr>
          <p:spPr>
            <a:xfrm>
              <a:off x="6096000" y="3146103"/>
              <a:ext cx="832338" cy="594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9FF9CC5-5337-6586-C0BD-F50CAAFA9AFF}"/>
                </a:ext>
              </a:extLst>
            </p:cNvPr>
            <p:cNvSpPr/>
            <p:nvPr/>
          </p:nvSpPr>
          <p:spPr>
            <a:xfrm>
              <a:off x="5314656" y="2717539"/>
              <a:ext cx="202518" cy="341868"/>
            </a:xfrm>
            <a:prstGeom prst="rect">
              <a:avLst/>
            </a:prstGeom>
            <a:solidFill>
              <a:srgbClr val="EF3B2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2887A9F-7D67-9BF7-3FC6-80E2F1E1D75A}"/>
                </a:ext>
              </a:extLst>
            </p:cNvPr>
            <p:cNvSpPr/>
            <p:nvPr/>
          </p:nvSpPr>
          <p:spPr>
            <a:xfrm>
              <a:off x="5814646" y="2717539"/>
              <a:ext cx="467457" cy="341868"/>
            </a:xfrm>
            <a:prstGeom prst="rect">
              <a:avLst/>
            </a:prstGeom>
            <a:solidFill>
              <a:schemeClr val="accent4">
                <a:lumMod val="60000"/>
                <a:lumOff val="4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233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2186940" y="472440"/>
            <a:ext cx="781812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Linear Combinations</a:t>
            </a:r>
          </a:p>
        </p:txBody>
      </p:sp>
      <p:pic>
        <p:nvPicPr>
          <p:cNvPr id="3" name="Graphic 2">
            <a:extLst>
              <a:ext uri="{FF2B5EF4-FFF2-40B4-BE49-F238E27FC236}">
                <a16:creationId xmlns:a16="http://schemas.microsoft.com/office/drawing/2014/main" id="{0DB6FA89-99E7-BE0B-D2AF-0DC50C953F0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497" b="15562"/>
          <a:stretch/>
        </p:blipFill>
        <p:spPr>
          <a:xfrm>
            <a:off x="2982992" y="1496307"/>
            <a:ext cx="6226014" cy="2589500"/>
          </a:xfrm>
          <a:prstGeom prst="rect">
            <a:avLst/>
          </a:prstGeom>
        </p:spPr>
      </p:pic>
      <p:pic>
        <p:nvPicPr>
          <p:cNvPr id="7" name="Picture 6">
            <a:extLst>
              <a:ext uri="{FF2B5EF4-FFF2-40B4-BE49-F238E27FC236}">
                <a16:creationId xmlns:a16="http://schemas.microsoft.com/office/drawing/2014/main" id="{FB786BC3-6A3A-7C52-2EC5-6F8BB4A68971}"/>
              </a:ext>
            </a:extLst>
          </p:cNvPr>
          <p:cNvPicPr>
            <a:picLocks noChangeAspect="1"/>
          </p:cNvPicPr>
          <p:nvPr/>
        </p:nvPicPr>
        <p:blipFill>
          <a:blip r:embed="rId4"/>
          <a:stretch>
            <a:fillRect/>
          </a:stretch>
        </p:blipFill>
        <p:spPr>
          <a:xfrm>
            <a:off x="3322064" y="4228729"/>
            <a:ext cx="5547870" cy="1491782"/>
          </a:xfrm>
          <a:prstGeom prst="rect">
            <a:avLst/>
          </a:prstGeom>
        </p:spPr>
      </p:pic>
      <p:sp>
        <p:nvSpPr>
          <p:cNvPr id="9" name="TextBox 8">
            <a:extLst>
              <a:ext uri="{FF2B5EF4-FFF2-40B4-BE49-F238E27FC236}">
                <a16:creationId xmlns:a16="http://schemas.microsoft.com/office/drawing/2014/main" id="{A65FA130-ADF8-9C03-168E-497AB08C9AB7}"/>
              </a:ext>
            </a:extLst>
          </p:cNvPr>
          <p:cNvSpPr txBox="1"/>
          <p:nvPr/>
        </p:nvSpPr>
        <p:spPr>
          <a:xfrm>
            <a:off x="3048371" y="6272037"/>
            <a:ext cx="6095256" cy="307777"/>
          </a:xfrm>
          <a:prstGeom prst="rect">
            <a:avLst/>
          </a:prstGeom>
          <a:noFill/>
        </p:spPr>
        <p:txBody>
          <a:bodyPr wrap="square">
            <a:spAutoFit/>
          </a:bodyPr>
          <a:lstStyle/>
          <a:p>
            <a:pPr algn="ctr"/>
            <a:r>
              <a:rPr lang="en-US" sz="1400" dirty="0">
                <a:solidFill>
                  <a:srgbClr val="000000"/>
                </a:solidFill>
                <a:effectLst/>
                <a:latin typeface="+mj-lt"/>
              </a:rPr>
              <a:t>Linear Algebra Done Right</a:t>
            </a:r>
            <a:r>
              <a:rPr lang="en-US" sz="1400" dirty="0">
                <a:solidFill>
                  <a:srgbClr val="000000"/>
                </a:solidFill>
                <a:latin typeface="+mj-lt"/>
              </a:rPr>
              <a:t>, </a:t>
            </a:r>
            <a:r>
              <a:rPr lang="en-US" sz="1400" dirty="0">
                <a:solidFill>
                  <a:srgbClr val="000000"/>
                </a:solidFill>
                <a:effectLst/>
                <a:latin typeface="+mj-lt"/>
              </a:rPr>
              <a:t>Sheldon </a:t>
            </a:r>
            <a:r>
              <a:rPr lang="en-US" sz="1400" dirty="0" err="1">
                <a:solidFill>
                  <a:srgbClr val="000000"/>
                </a:solidFill>
                <a:effectLst/>
                <a:latin typeface="+mj-lt"/>
              </a:rPr>
              <a:t>Axler</a:t>
            </a:r>
            <a:endParaRPr lang="en-US" sz="1400" dirty="0">
              <a:solidFill>
                <a:srgbClr val="000000"/>
              </a:solidFill>
              <a:effectLst/>
              <a:latin typeface="+mj-lt"/>
            </a:endParaRPr>
          </a:p>
        </p:txBody>
      </p:sp>
    </p:spTree>
    <p:extLst>
      <p:ext uri="{BB962C8B-B14F-4D97-AF65-F5344CB8AC3E}">
        <p14:creationId xmlns:p14="http://schemas.microsoft.com/office/powerpoint/2010/main" val="18105152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71834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514B29-AE13-2F20-5FA8-14963C477596}"/>
              </a:ext>
            </a:extLst>
          </p:cNvPr>
          <p:cNvPicPr>
            <a:picLocks noChangeAspect="1"/>
          </p:cNvPicPr>
          <p:nvPr/>
        </p:nvPicPr>
        <p:blipFill>
          <a:blip r:embed="rId2"/>
          <a:stretch>
            <a:fillRect/>
          </a:stretch>
        </p:blipFill>
        <p:spPr>
          <a:xfrm>
            <a:off x="709578" y="0"/>
            <a:ext cx="10772843" cy="6858000"/>
          </a:xfrm>
          <a:prstGeom prst="rect">
            <a:avLst/>
          </a:prstGeom>
        </p:spPr>
      </p:pic>
    </p:spTree>
    <p:extLst>
      <p:ext uri="{BB962C8B-B14F-4D97-AF65-F5344CB8AC3E}">
        <p14:creationId xmlns:p14="http://schemas.microsoft.com/office/powerpoint/2010/main" val="7676703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85D1-F095-4E20-8EF3-64C043D00BC1}"/>
              </a:ext>
            </a:extLst>
          </p:cNvPr>
          <p:cNvSpPr txBox="1"/>
          <p:nvPr/>
        </p:nvSpPr>
        <p:spPr>
          <a:xfrm>
            <a:off x="1231527" y="1982589"/>
            <a:ext cx="9728947" cy="923330"/>
          </a:xfrm>
          <a:prstGeom prst="rect">
            <a:avLst/>
          </a:prstGeom>
          <a:noFill/>
        </p:spPr>
        <p:txBody>
          <a:bodyPr wrap="square" rtlCol="0">
            <a:spAutoFit/>
          </a:bodyPr>
          <a:lstStyle/>
          <a:p>
            <a:pPr algn="ctr"/>
            <a:r>
              <a:rPr lang="en-US" sz="5400" b="1" dirty="0" err="1">
                <a:latin typeface="Helvetica" panose="020B0500000000000000" pitchFamily="34" charset="0"/>
              </a:rPr>
              <a:t>Neurosyntax</a:t>
            </a:r>
            <a:r>
              <a:rPr lang="en-US" sz="5400" b="1" dirty="0">
                <a:latin typeface="Helvetica" panose="020B0500000000000000" pitchFamily="34" charset="0"/>
              </a:rPr>
              <a:t> Academy</a:t>
            </a:r>
          </a:p>
        </p:txBody>
      </p:sp>
      <p:grpSp>
        <p:nvGrpSpPr>
          <p:cNvPr id="20" name="Group 19">
            <a:extLst>
              <a:ext uri="{FF2B5EF4-FFF2-40B4-BE49-F238E27FC236}">
                <a16:creationId xmlns:a16="http://schemas.microsoft.com/office/drawing/2014/main" id="{AECBF1E0-876B-4090-2A3A-3EE6E6829384}"/>
              </a:ext>
            </a:extLst>
          </p:cNvPr>
          <p:cNvGrpSpPr/>
          <p:nvPr/>
        </p:nvGrpSpPr>
        <p:grpSpPr>
          <a:xfrm>
            <a:off x="2295297" y="3320758"/>
            <a:ext cx="2382335" cy="1554654"/>
            <a:chOff x="2295297" y="3320758"/>
            <a:chExt cx="2382335" cy="1554654"/>
          </a:xfrm>
        </p:grpSpPr>
        <p:sp>
          <p:nvSpPr>
            <p:cNvPr id="4" name="TextBox 3">
              <a:extLst>
                <a:ext uri="{FF2B5EF4-FFF2-40B4-BE49-F238E27FC236}">
                  <a16:creationId xmlns:a16="http://schemas.microsoft.com/office/drawing/2014/main" id="{A47AC466-5BCC-D664-2165-4F5476F97432}"/>
                </a:ext>
              </a:extLst>
            </p:cNvPr>
            <p:cNvSpPr txBox="1"/>
            <p:nvPr/>
          </p:nvSpPr>
          <p:spPr>
            <a:xfrm>
              <a:off x="2295297" y="4506080"/>
              <a:ext cx="2382335" cy="369332"/>
            </a:xfrm>
            <a:prstGeom prst="rect">
              <a:avLst/>
            </a:prstGeom>
            <a:noFill/>
          </p:spPr>
          <p:txBody>
            <a:bodyPr wrap="square">
              <a:spAutoFit/>
            </a:bodyPr>
            <a:lstStyle/>
            <a:p>
              <a:pPr algn="ctr" fontAlgn="ctr"/>
              <a:r>
                <a:rPr lang="en-US" b="0" i="0" dirty="0">
                  <a:effectLst/>
                  <a:latin typeface="+mj-lt"/>
                </a:rPr>
                <a:t>@neurosyntaxacademy</a:t>
              </a:r>
            </a:p>
          </p:txBody>
        </p:sp>
        <p:pic>
          <p:nvPicPr>
            <p:cNvPr id="6" name="Graphic 5">
              <a:extLst>
                <a:ext uri="{FF2B5EF4-FFF2-40B4-BE49-F238E27FC236}">
                  <a16:creationId xmlns:a16="http://schemas.microsoft.com/office/drawing/2014/main" id="{5F98B361-0FBC-7370-412E-E9054BF454E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7560" y="3320758"/>
              <a:ext cx="1257810" cy="867455"/>
            </a:xfrm>
            <a:prstGeom prst="rect">
              <a:avLst/>
            </a:prstGeom>
          </p:spPr>
        </p:pic>
      </p:grpSp>
      <p:grpSp>
        <p:nvGrpSpPr>
          <p:cNvPr id="18" name="Group 17">
            <a:extLst>
              <a:ext uri="{FF2B5EF4-FFF2-40B4-BE49-F238E27FC236}">
                <a16:creationId xmlns:a16="http://schemas.microsoft.com/office/drawing/2014/main" id="{F886F3A0-C0D6-0EE7-DA89-0FD398F9FA10}"/>
              </a:ext>
            </a:extLst>
          </p:cNvPr>
          <p:cNvGrpSpPr/>
          <p:nvPr/>
        </p:nvGrpSpPr>
        <p:grpSpPr>
          <a:xfrm>
            <a:off x="5496904" y="3317721"/>
            <a:ext cx="1663549" cy="1557691"/>
            <a:chOff x="5518914" y="3317721"/>
            <a:chExt cx="1663549" cy="1557691"/>
          </a:xfrm>
        </p:grpSpPr>
        <p:sp>
          <p:nvSpPr>
            <p:cNvPr id="8" name="TextBox 7">
              <a:extLst>
                <a:ext uri="{FF2B5EF4-FFF2-40B4-BE49-F238E27FC236}">
                  <a16:creationId xmlns:a16="http://schemas.microsoft.com/office/drawing/2014/main" id="{A8CFB58E-47C5-D17A-61FF-8972F9E96533}"/>
                </a:ext>
              </a:extLst>
            </p:cNvPr>
            <p:cNvSpPr txBox="1"/>
            <p:nvPr/>
          </p:nvSpPr>
          <p:spPr>
            <a:xfrm>
              <a:off x="5518914" y="4506080"/>
              <a:ext cx="1663549" cy="369332"/>
            </a:xfrm>
            <a:prstGeom prst="rect">
              <a:avLst/>
            </a:prstGeom>
            <a:noFill/>
          </p:spPr>
          <p:txBody>
            <a:bodyPr wrap="square">
              <a:spAutoFit/>
            </a:bodyPr>
            <a:lstStyle/>
            <a:p>
              <a:pPr algn="ctr" fontAlgn="ctr"/>
              <a:r>
                <a:rPr lang="en-US" dirty="0">
                  <a:latin typeface="+mj-lt"/>
                </a:rPr>
                <a:t>@</a:t>
              </a:r>
              <a:r>
                <a:rPr lang="en-US" b="0" i="0" dirty="0">
                  <a:effectLst/>
                  <a:latin typeface="+mj-lt"/>
                </a:rPr>
                <a:t>Neuro_Syntax</a:t>
              </a:r>
            </a:p>
          </p:txBody>
        </p:sp>
        <p:pic>
          <p:nvPicPr>
            <p:cNvPr id="10" name="Picture 9" descr="A blue circle with a white triangle in the middle&#10;&#10;Description automatically generated">
              <a:extLst>
                <a:ext uri="{FF2B5EF4-FFF2-40B4-BE49-F238E27FC236}">
                  <a16:creationId xmlns:a16="http://schemas.microsoft.com/office/drawing/2014/main" id="{17C817BE-ADC6-868B-EC4B-835D683D7BFA}"/>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14938" y="3317721"/>
              <a:ext cx="871503" cy="871503"/>
            </a:xfrm>
            <a:prstGeom prst="rect">
              <a:avLst/>
            </a:prstGeom>
          </p:spPr>
        </p:pic>
      </p:grpSp>
      <p:grpSp>
        <p:nvGrpSpPr>
          <p:cNvPr id="19" name="Group 18">
            <a:extLst>
              <a:ext uri="{FF2B5EF4-FFF2-40B4-BE49-F238E27FC236}">
                <a16:creationId xmlns:a16="http://schemas.microsoft.com/office/drawing/2014/main" id="{0A857EB8-EAE0-02EF-4AD2-E151CF90D4BB}"/>
              </a:ext>
            </a:extLst>
          </p:cNvPr>
          <p:cNvGrpSpPr/>
          <p:nvPr/>
        </p:nvGrpSpPr>
        <p:grpSpPr>
          <a:xfrm>
            <a:off x="7979725" y="3318733"/>
            <a:ext cx="1663549" cy="1556679"/>
            <a:chOff x="7979725" y="3318733"/>
            <a:chExt cx="1663549" cy="1556679"/>
          </a:xfrm>
        </p:grpSpPr>
        <p:sp>
          <p:nvSpPr>
            <p:cNvPr id="11" name="TextBox 10">
              <a:extLst>
                <a:ext uri="{FF2B5EF4-FFF2-40B4-BE49-F238E27FC236}">
                  <a16:creationId xmlns:a16="http://schemas.microsoft.com/office/drawing/2014/main" id="{575805F1-FFE9-C65E-E3C2-4D734A9EC489}"/>
                </a:ext>
              </a:extLst>
            </p:cNvPr>
            <p:cNvSpPr txBox="1"/>
            <p:nvPr/>
          </p:nvSpPr>
          <p:spPr>
            <a:xfrm>
              <a:off x="7979725" y="4506080"/>
              <a:ext cx="1663549" cy="369332"/>
            </a:xfrm>
            <a:prstGeom prst="rect">
              <a:avLst/>
            </a:prstGeom>
            <a:noFill/>
          </p:spPr>
          <p:txBody>
            <a:bodyPr wrap="square">
              <a:spAutoFit/>
            </a:bodyPr>
            <a:lstStyle/>
            <a:p>
              <a:pPr algn="ctr" fontAlgn="ctr"/>
              <a:r>
                <a:rPr lang="en-US" b="0" i="0" dirty="0" err="1">
                  <a:effectLst/>
                  <a:latin typeface="+mj-lt"/>
                </a:rPr>
                <a:t>neurosyntax</a:t>
              </a:r>
              <a:endParaRPr lang="en-US" b="0" i="0" dirty="0">
                <a:effectLst/>
                <a:latin typeface="+mj-lt"/>
              </a:endParaRPr>
            </a:p>
          </p:txBody>
        </p:sp>
        <p:pic>
          <p:nvPicPr>
            <p:cNvPr id="13" name="Graphic 12">
              <a:extLst>
                <a:ext uri="{FF2B5EF4-FFF2-40B4-BE49-F238E27FC236}">
                  <a16:creationId xmlns:a16="http://schemas.microsoft.com/office/drawing/2014/main" id="{5D31E01C-C1B9-8447-C43A-6D1776FB73C5}"/>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748" y="3318733"/>
              <a:ext cx="871504" cy="871504"/>
            </a:xfrm>
            <a:prstGeom prst="rect">
              <a:avLst/>
            </a:prstGeom>
          </p:spPr>
        </p:pic>
      </p:grpSp>
    </p:spTree>
    <p:extLst>
      <p:ext uri="{BB962C8B-B14F-4D97-AF65-F5344CB8AC3E}">
        <p14:creationId xmlns:p14="http://schemas.microsoft.com/office/powerpoint/2010/main" val="2851292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3187191" y="2421032"/>
            <a:ext cx="5817618" cy="2015936"/>
          </a:xfrm>
          <a:prstGeom prst="rect">
            <a:avLst/>
          </a:prstGeom>
          <a:noFill/>
        </p:spPr>
        <p:txBody>
          <a:bodyPr wrap="none" rtlCol="0">
            <a:spAutoFit/>
          </a:bodyPr>
          <a:lstStyle/>
          <a:p>
            <a:pPr algn="ctr"/>
            <a:r>
              <a:rPr lang="en-US" sz="10000" dirty="0">
                <a:latin typeface="Helvetica" panose="020B0500000000000000" pitchFamily="34" charset="0"/>
              </a:rPr>
              <a:t>Session 7</a:t>
            </a:r>
          </a:p>
          <a:p>
            <a:pPr algn="ctr"/>
            <a:r>
              <a:rPr lang="en-US" sz="2500" dirty="0">
                <a:latin typeface="Helvetica" panose="020B0500000000000000" pitchFamily="34" charset="0"/>
              </a:rPr>
              <a:t>Lecturer: Saman Abbaspoor</a:t>
            </a:r>
          </a:p>
        </p:txBody>
      </p:sp>
    </p:spTree>
    <p:extLst>
      <p:ext uri="{BB962C8B-B14F-4D97-AF65-F5344CB8AC3E}">
        <p14:creationId xmlns:p14="http://schemas.microsoft.com/office/powerpoint/2010/main" val="40502788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1095336" y="1843950"/>
            <a:ext cx="10001328" cy="2800767"/>
          </a:xfrm>
          <a:prstGeom prst="rect">
            <a:avLst/>
          </a:prstGeom>
          <a:noFill/>
        </p:spPr>
        <p:txBody>
          <a:bodyPr wrap="none" rtlCol="0">
            <a:spAutoFit/>
          </a:bodyPr>
          <a:lstStyle/>
          <a:p>
            <a:pPr algn="ctr"/>
            <a:r>
              <a:rPr lang="en-US" sz="8800" dirty="0">
                <a:solidFill>
                  <a:srgbClr val="C00000"/>
                </a:solidFill>
                <a:latin typeface="Helvetica" panose="020B0500000000000000" pitchFamily="34" charset="0"/>
              </a:rPr>
              <a:t>Nonnegative</a:t>
            </a:r>
          </a:p>
          <a:p>
            <a:pPr algn="ctr"/>
            <a:r>
              <a:rPr lang="en-US" sz="8800" dirty="0">
                <a:latin typeface="Helvetica" panose="020B0500000000000000" pitchFamily="34" charset="0"/>
              </a:rPr>
              <a:t>Matrix Factorization</a:t>
            </a:r>
          </a:p>
        </p:txBody>
      </p:sp>
    </p:spTree>
    <p:extLst>
      <p:ext uri="{BB962C8B-B14F-4D97-AF65-F5344CB8AC3E}">
        <p14:creationId xmlns:p14="http://schemas.microsoft.com/office/powerpoint/2010/main" val="38086564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544760E-51E2-C9B6-6E26-EE565FC8A432}"/>
              </a:ext>
            </a:extLst>
          </p:cNvPr>
          <p:cNvSpPr txBox="1"/>
          <p:nvPr/>
        </p:nvSpPr>
        <p:spPr>
          <a:xfrm>
            <a:off x="2425700" y="6314939"/>
            <a:ext cx="7340600" cy="307777"/>
          </a:xfrm>
          <a:prstGeom prst="rect">
            <a:avLst/>
          </a:prstGeom>
          <a:noFill/>
        </p:spPr>
        <p:txBody>
          <a:bodyPr wrap="square">
            <a:spAutoFit/>
          </a:bodyPr>
          <a:lstStyle/>
          <a:p>
            <a:pPr algn="ctr"/>
            <a:r>
              <a:rPr lang="en-US" sz="1400" dirty="0">
                <a:latin typeface="+mj-lt"/>
              </a:rPr>
              <a:t>The Why and How of Nonnegative Matrix Factorization, Nicolas Gillis</a:t>
            </a:r>
          </a:p>
        </p:txBody>
      </p:sp>
      <p:pic>
        <p:nvPicPr>
          <p:cNvPr id="16" name="Picture 15">
            <a:extLst>
              <a:ext uri="{FF2B5EF4-FFF2-40B4-BE49-F238E27FC236}">
                <a16:creationId xmlns:a16="http://schemas.microsoft.com/office/drawing/2014/main" id="{C47AA805-7119-79CB-F3EE-36D3A2F626CD}"/>
              </a:ext>
            </a:extLst>
          </p:cNvPr>
          <p:cNvPicPr>
            <a:picLocks noChangeAspect="1"/>
          </p:cNvPicPr>
          <p:nvPr/>
        </p:nvPicPr>
        <p:blipFill>
          <a:blip r:embed="rId2"/>
          <a:stretch>
            <a:fillRect/>
          </a:stretch>
        </p:blipFill>
        <p:spPr>
          <a:xfrm>
            <a:off x="520255" y="685761"/>
            <a:ext cx="11151489" cy="5009068"/>
          </a:xfrm>
          <a:prstGeom prst="rect">
            <a:avLst/>
          </a:prstGeom>
        </p:spPr>
      </p:pic>
    </p:spTree>
    <p:extLst>
      <p:ext uri="{BB962C8B-B14F-4D97-AF65-F5344CB8AC3E}">
        <p14:creationId xmlns:p14="http://schemas.microsoft.com/office/powerpoint/2010/main" val="42643785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3048000" y="543061"/>
            <a:ext cx="6096000" cy="1323439"/>
          </a:xfrm>
          <a:prstGeom prst="rect">
            <a:avLst/>
          </a:prstGeom>
          <a:noFill/>
        </p:spPr>
        <p:txBody>
          <a:bodyPr wrap="square">
            <a:spAutoFit/>
          </a:bodyPr>
          <a:lstStyle/>
          <a:p>
            <a:pPr algn="ctr"/>
            <a:r>
              <a:rPr lang="en-US" sz="4000" b="1" dirty="0">
                <a:latin typeface="Helvetica" panose="020B0500000000000000" pitchFamily="34" charset="0"/>
              </a:rPr>
              <a:t>Nonnegative Matrix Factorization (NMF)</a:t>
            </a:r>
          </a:p>
        </p:txBody>
      </p:sp>
      <p:sp>
        <p:nvSpPr>
          <p:cNvPr id="22" name="TextBox 21">
            <a:extLst>
              <a:ext uri="{FF2B5EF4-FFF2-40B4-BE49-F238E27FC236}">
                <a16:creationId xmlns:a16="http://schemas.microsoft.com/office/drawing/2014/main" id="{74DE4D69-714D-8CA7-5BDF-FD5A0270CA69}"/>
              </a:ext>
            </a:extLst>
          </p:cNvPr>
          <p:cNvSpPr txBox="1"/>
          <p:nvPr/>
        </p:nvSpPr>
        <p:spPr>
          <a:xfrm>
            <a:off x="2773680" y="2044599"/>
            <a:ext cx="6644640" cy="923330"/>
          </a:xfrm>
          <a:prstGeom prst="rect">
            <a:avLst/>
          </a:prstGeom>
          <a:noFill/>
        </p:spPr>
        <p:txBody>
          <a:bodyPr wrap="square">
            <a:spAutoFit/>
          </a:bodyPr>
          <a:lstStyle/>
          <a:p>
            <a:pPr algn="ctr"/>
            <a:r>
              <a:rPr lang="en-US" b="0" i="0" dirty="0">
                <a:solidFill>
                  <a:srgbClr val="000000"/>
                </a:solidFill>
                <a:effectLst/>
                <a:latin typeface="Lucida Grande"/>
              </a:rPr>
              <a:t>Non-negative matrix factorization (NMF) learns a parts-based representation of data, whereas principal components analysis (PCA) learn holistic representations.</a:t>
            </a:r>
            <a:endParaRPr lang="en-US" dirty="0"/>
          </a:p>
        </p:txBody>
      </p:sp>
      <p:sp>
        <p:nvSpPr>
          <p:cNvPr id="16" name="TextBox 15">
            <a:extLst>
              <a:ext uri="{FF2B5EF4-FFF2-40B4-BE49-F238E27FC236}">
                <a16:creationId xmlns:a16="http://schemas.microsoft.com/office/drawing/2014/main" id="{58112988-BBA5-AAA2-9B69-CAFA3DDEEACC}"/>
              </a:ext>
            </a:extLst>
          </p:cNvPr>
          <p:cNvSpPr txBox="1"/>
          <p:nvPr/>
        </p:nvSpPr>
        <p:spPr>
          <a:xfrm>
            <a:off x="2425700" y="6314939"/>
            <a:ext cx="7340600" cy="307777"/>
          </a:xfrm>
          <a:prstGeom prst="rect">
            <a:avLst/>
          </a:prstGeom>
          <a:noFill/>
        </p:spPr>
        <p:txBody>
          <a:bodyPr wrap="square">
            <a:spAutoFit/>
          </a:bodyPr>
          <a:lstStyle/>
          <a:p>
            <a:pPr algn="ctr"/>
            <a:r>
              <a:rPr lang="en-US" sz="1400" dirty="0">
                <a:latin typeface="+mj-lt"/>
              </a:rPr>
              <a:t>The Why and How of Nonnegative Matrix Factorization, Nicolas Gillis</a:t>
            </a:r>
          </a:p>
        </p:txBody>
      </p:sp>
      <p:grpSp>
        <p:nvGrpSpPr>
          <p:cNvPr id="7" name="Group 6">
            <a:extLst>
              <a:ext uri="{FF2B5EF4-FFF2-40B4-BE49-F238E27FC236}">
                <a16:creationId xmlns:a16="http://schemas.microsoft.com/office/drawing/2014/main" id="{578B4EBA-C376-8BD9-D9CC-CD4FB517326A}"/>
              </a:ext>
            </a:extLst>
          </p:cNvPr>
          <p:cNvGrpSpPr/>
          <p:nvPr/>
        </p:nvGrpSpPr>
        <p:grpSpPr>
          <a:xfrm>
            <a:off x="586740" y="3146028"/>
            <a:ext cx="11018520" cy="2838664"/>
            <a:chOff x="487680" y="2111393"/>
            <a:chExt cx="12024360" cy="3097795"/>
          </a:xfrm>
        </p:grpSpPr>
        <p:pic>
          <p:nvPicPr>
            <p:cNvPr id="3" name="Picture 2">
              <a:extLst>
                <a:ext uri="{FF2B5EF4-FFF2-40B4-BE49-F238E27FC236}">
                  <a16:creationId xmlns:a16="http://schemas.microsoft.com/office/drawing/2014/main" id="{7152B9DC-75F7-FE7A-3718-84CCC50D689C}"/>
                </a:ext>
              </a:extLst>
            </p:cNvPr>
            <p:cNvPicPr>
              <a:picLocks noChangeAspect="1"/>
            </p:cNvPicPr>
            <p:nvPr/>
          </p:nvPicPr>
          <p:blipFill>
            <a:blip r:embed="rId2"/>
            <a:stretch>
              <a:fillRect/>
            </a:stretch>
          </p:blipFill>
          <p:spPr>
            <a:xfrm>
              <a:off x="487680" y="2453640"/>
              <a:ext cx="5726500" cy="2755548"/>
            </a:xfrm>
            <a:prstGeom prst="rect">
              <a:avLst/>
            </a:prstGeom>
          </p:spPr>
        </p:pic>
        <p:pic>
          <p:nvPicPr>
            <p:cNvPr id="5" name="Picture 4">
              <a:extLst>
                <a:ext uri="{FF2B5EF4-FFF2-40B4-BE49-F238E27FC236}">
                  <a16:creationId xmlns:a16="http://schemas.microsoft.com/office/drawing/2014/main" id="{76597FA1-A039-D715-AAD7-DA1C5EF081CB}"/>
                </a:ext>
              </a:extLst>
            </p:cNvPr>
            <p:cNvPicPr>
              <a:picLocks noChangeAspect="1"/>
            </p:cNvPicPr>
            <p:nvPr/>
          </p:nvPicPr>
          <p:blipFill>
            <a:blip r:embed="rId3"/>
            <a:stretch>
              <a:fillRect/>
            </a:stretch>
          </p:blipFill>
          <p:spPr>
            <a:xfrm>
              <a:off x="6896274" y="2111393"/>
              <a:ext cx="5615766" cy="3097795"/>
            </a:xfrm>
            <a:prstGeom prst="rect">
              <a:avLst/>
            </a:prstGeom>
          </p:spPr>
        </p:pic>
      </p:grpSp>
    </p:spTree>
    <p:extLst>
      <p:ext uri="{BB962C8B-B14F-4D97-AF65-F5344CB8AC3E}">
        <p14:creationId xmlns:p14="http://schemas.microsoft.com/office/powerpoint/2010/main" val="3517014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534139"/>
            <a:ext cx="6096000" cy="1323439"/>
          </a:xfrm>
          <a:prstGeom prst="rect">
            <a:avLst/>
          </a:prstGeom>
          <a:noFill/>
        </p:spPr>
        <p:txBody>
          <a:bodyPr wrap="square">
            <a:spAutoFit/>
          </a:bodyPr>
          <a:lstStyle/>
          <a:p>
            <a:pPr algn="l"/>
            <a:r>
              <a:rPr lang="en-US" sz="4000" b="1" dirty="0">
                <a:latin typeface="Helvetica" panose="020B0500000000000000" pitchFamily="34" charset="0"/>
              </a:rPr>
              <a:t>Nonnegative Matrix Factorization (NMF)</a:t>
            </a:r>
          </a:p>
        </p:txBody>
      </p:sp>
      <p:sp>
        <p:nvSpPr>
          <p:cNvPr id="2" name="Left Bracket 1">
            <a:extLst>
              <a:ext uri="{FF2B5EF4-FFF2-40B4-BE49-F238E27FC236}">
                <a16:creationId xmlns:a16="http://schemas.microsoft.com/office/drawing/2014/main" id="{62A6E548-D4C7-66EE-AF14-62BE7F0B27C9}"/>
              </a:ext>
            </a:extLst>
          </p:cNvPr>
          <p:cNvSpPr/>
          <p:nvPr/>
        </p:nvSpPr>
        <p:spPr>
          <a:xfrm>
            <a:off x="755912" y="3915651"/>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ket 2">
            <a:extLst>
              <a:ext uri="{FF2B5EF4-FFF2-40B4-BE49-F238E27FC236}">
                <a16:creationId xmlns:a16="http://schemas.microsoft.com/office/drawing/2014/main" id="{FB71862B-456B-91DB-B878-DC46B24BC260}"/>
              </a:ext>
            </a:extLst>
          </p:cNvPr>
          <p:cNvSpPr/>
          <p:nvPr/>
        </p:nvSpPr>
        <p:spPr>
          <a:xfrm flipH="1">
            <a:off x="2735666" y="3915651"/>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37AD6247-1CE6-6C88-6646-C3390FC927AA}"/>
              </a:ext>
            </a:extLst>
          </p:cNvPr>
          <p:cNvSpPr/>
          <p:nvPr/>
        </p:nvSpPr>
        <p:spPr>
          <a:xfrm>
            <a:off x="3535680" y="3915651"/>
            <a:ext cx="638120" cy="1935480"/>
          </a:xfrm>
          <a:prstGeom prst="rect">
            <a:avLst/>
          </a:prstGeom>
          <a:solidFill>
            <a:schemeClr val="bg1">
              <a:lumMod val="8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E721CBD-3471-4B20-4610-5E73570FB7FC}"/>
              </a:ext>
            </a:extLst>
          </p:cNvPr>
          <p:cNvSpPr/>
          <p:nvPr/>
        </p:nvSpPr>
        <p:spPr>
          <a:xfrm rot="5400000">
            <a:off x="4903176" y="3330008"/>
            <a:ext cx="670560" cy="1841846"/>
          </a:xfrm>
          <a:prstGeom prst="rect">
            <a:avLst/>
          </a:prstGeom>
          <a:solidFill>
            <a:srgbClr val="C0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7BA50A-AF20-F761-4305-F54768A4A0DE}"/>
                  </a:ext>
                </a:extLst>
              </p:cNvPr>
              <p:cNvSpPr txBox="1"/>
              <p:nvPr/>
            </p:nvSpPr>
            <p:spPr>
              <a:xfrm>
                <a:off x="1499797" y="2793851"/>
                <a:ext cx="50292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𝑉</m:t>
                      </m:r>
                    </m:oMath>
                  </m:oMathPara>
                </a14:m>
                <a:endParaRPr lang="en-US" sz="4000" dirty="0"/>
              </a:p>
            </p:txBody>
          </p:sp>
        </mc:Choice>
        <mc:Fallback xmlns="">
          <p:sp>
            <p:nvSpPr>
              <p:cNvPr id="7" name="TextBox 6">
                <a:extLst>
                  <a:ext uri="{FF2B5EF4-FFF2-40B4-BE49-F238E27FC236}">
                    <a16:creationId xmlns:a16="http://schemas.microsoft.com/office/drawing/2014/main" id="{F47BA50A-AF20-F761-4305-F54768A4A0DE}"/>
                  </a:ext>
                </a:extLst>
              </p:cNvPr>
              <p:cNvSpPr txBox="1">
                <a:spLocks noRot="1" noChangeAspect="1" noMove="1" noResize="1" noEditPoints="1" noAdjustHandles="1" noChangeArrowheads="1" noChangeShapeType="1" noTextEdit="1"/>
              </p:cNvSpPr>
              <p:nvPr/>
            </p:nvSpPr>
            <p:spPr>
              <a:xfrm>
                <a:off x="1499797" y="2793851"/>
                <a:ext cx="502920"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FE35D9-89D1-5BE1-21E8-11A19ADCE5C6}"/>
                  </a:ext>
                </a:extLst>
              </p:cNvPr>
              <p:cNvSpPr txBox="1"/>
              <p:nvPr/>
            </p:nvSpPr>
            <p:spPr>
              <a:xfrm>
                <a:off x="3603280" y="2802927"/>
                <a:ext cx="50292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𝑊</m:t>
                      </m:r>
                    </m:oMath>
                  </m:oMathPara>
                </a14:m>
                <a:endParaRPr lang="en-US" sz="4000" dirty="0"/>
              </a:p>
            </p:txBody>
          </p:sp>
        </mc:Choice>
        <mc:Fallback xmlns="">
          <p:sp>
            <p:nvSpPr>
              <p:cNvPr id="8" name="TextBox 7">
                <a:extLst>
                  <a:ext uri="{FF2B5EF4-FFF2-40B4-BE49-F238E27FC236}">
                    <a16:creationId xmlns:a16="http://schemas.microsoft.com/office/drawing/2014/main" id="{E9FE35D9-89D1-5BE1-21E8-11A19ADCE5C6}"/>
                  </a:ext>
                </a:extLst>
              </p:cNvPr>
              <p:cNvSpPr txBox="1">
                <a:spLocks noRot="1" noChangeAspect="1" noMove="1" noResize="1" noEditPoints="1" noAdjustHandles="1" noChangeArrowheads="1" noChangeShapeType="1" noTextEdit="1"/>
              </p:cNvSpPr>
              <p:nvPr/>
            </p:nvSpPr>
            <p:spPr>
              <a:xfrm>
                <a:off x="3603280" y="2802927"/>
                <a:ext cx="502920" cy="707886"/>
              </a:xfrm>
              <a:prstGeom prst="rect">
                <a:avLst/>
              </a:prstGeom>
              <a:blipFill>
                <a:blip r:embed="rId3"/>
                <a:stretch>
                  <a:fillRect l="-6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835C4B-85B3-ECB3-FCE7-4889A982C37D}"/>
                  </a:ext>
                </a:extLst>
              </p:cNvPr>
              <p:cNvSpPr txBox="1"/>
              <p:nvPr/>
            </p:nvSpPr>
            <p:spPr>
              <a:xfrm>
                <a:off x="4831080" y="2788369"/>
                <a:ext cx="711200" cy="71885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𝐻</m:t>
                      </m:r>
                    </m:oMath>
                  </m:oMathPara>
                </a14:m>
                <a:endParaRPr lang="en-US" sz="4000" dirty="0"/>
              </a:p>
            </p:txBody>
          </p:sp>
        </mc:Choice>
        <mc:Fallback xmlns="">
          <p:sp>
            <p:nvSpPr>
              <p:cNvPr id="9" name="TextBox 8">
                <a:extLst>
                  <a:ext uri="{FF2B5EF4-FFF2-40B4-BE49-F238E27FC236}">
                    <a16:creationId xmlns:a16="http://schemas.microsoft.com/office/drawing/2014/main" id="{61835C4B-85B3-ECB3-FCE7-4889A982C37D}"/>
                  </a:ext>
                </a:extLst>
              </p:cNvPr>
              <p:cNvSpPr txBox="1">
                <a:spLocks noRot="1" noChangeAspect="1" noMove="1" noResize="1" noEditPoints="1" noAdjustHandles="1" noChangeArrowheads="1" noChangeShapeType="1" noTextEdit="1"/>
              </p:cNvSpPr>
              <p:nvPr/>
            </p:nvSpPr>
            <p:spPr>
              <a:xfrm>
                <a:off x="4831080" y="2788369"/>
                <a:ext cx="711200" cy="71885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7C7746E-18C1-EA9C-5D45-5E70A461AC7E}"/>
                  </a:ext>
                </a:extLst>
              </p:cNvPr>
              <p:cNvSpPr txBox="1"/>
              <p:nvPr/>
            </p:nvSpPr>
            <p:spPr>
              <a:xfrm>
                <a:off x="2875033" y="4529448"/>
                <a:ext cx="63812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0" name="TextBox 9">
                <a:extLst>
                  <a:ext uri="{FF2B5EF4-FFF2-40B4-BE49-F238E27FC236}">
                    <a16:creationId xmlns:a16="http://schemas.microsoft.com/office/drawing/2014/main" id="{57C7746E-18C1-EA9C-5D45-5E70A461AC7E}"/>
                  </a:ext>
                </a:extLst>
              </p:cNvPr>
              <p:cNvSpPr txBox="1">
                <a:spLocks noRot="1" noChangeAspect="1" noMove="1" noResize="1" noEditPoints="1" noAdjustHandles="1" noChangeArrowheads="1" noChangeShapeType="1" noTextEdit="1"/>
              </p:cNvSpPr>
              <p:nvPr/>
            </p:nvSpPr>
            <p:spPr>
              <a:xfrm>
                <a:off x="2875033" y="4529448"/>
                <a:ext cx="638120"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13F628-56B0-72BA-9738-B1FFE44C3539}"/>
                  </a:ext>
                </a:extLst>
              </p:cNvPr>
              <p:cNvSpPr txBox="1"/>
              <p:nvPr/>
            </p:nvSpPr>
            <p:spPr>
              <a:xfrm>
                <a:off x="6583680" y="3914137"/>
                <a:ext cx="5154578" cy="7078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𝑉</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rPr>
                        <m:t>𝑊𝐻</m:t>
                      </m:r>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𝑣</m:t>
                          </m:r>
                        </m:e>
                        <m:sub>
                          <m:r>
                            <a:rPr lang="en-US" sz="4000" i="1">
                              <a:latin typeface="Cambria Math" panose="02040503050406030204" pitchFamily="18" charset="0"/>
                            </a:rPr>
                            <m:t>𝑖</m:t>
                          </m:r>
                        </m:sub>
                      </m:sSub>
                      <m:r>
                        <a:rPr lang="en-US" sz="4000" i="1" smtClean="0">
                          <a:latin typeface="Cambria Math" panose="02040503050406030204" pitchFamily="18" charset="0"/>
                          <a:ea typeface="Cambria Math" panose="02040503050406030204" pitchFamily="18" charset="0"/>
                        </a:rPr>
                        <m:t>≈</m:t>
                      </m:r>
                      <m:r>
                        <a:rPr lang="en-US" sz="4000" i="1">
                          <a:latin typeface="Cambria Math" panose="02040503050406030204" pitchFamily="18" charset="0"/>
                        </a:rPr>
                        <m:t>𝑊</m:t>
                      </m:r>
                      <m:sSub>
                        <m:sSubPr>
                          <m:ctrlPr>
                            <a:rPr lang="en-US" sz="4000" i="1">
                              <a:latin typeface="Cambria Math" panose="02040503050406030204" pitchFamily="18" charset="0"/>
                            </a:rPr>
                          </m:ctrlPr>
                        </m:sSubPr>
                        <m:e>
                          <m:r>
                            <a:rPr lang="en-US" sz="4000" i="1">
                              <a:latin typeface="Cambria Math" panose="02040503050406030204" pitchFamily="18" charset="0"/>
                            </a:rPr>
                            <m:t>h</m:t>
                          </m:r>
                        </m:e>
                        <m:sub>
                          <m:r>
                            <a:rPr lang="en-US" sz="4000" i="1">
                              <a:latin typeface="Cambria Math" panose="02040503050406030204" pitchFamily="18" charset="0"/>
                            </a:rPr>
                            <m:t>𝑖</m:t>
                          </m:r>
                        </m:sub>
                      </m:sSub>
                    </m:oMath>
                  </m:oMathPara>
                </a14:m>
                <a:endParaRPr lang="en-US" sz="4000" dirty="0"/>
              </a:p>
            </p:txBody>
          </p:sp>
        </mc:Choice>
        <mc:Fallback xmlns="">
          <p:sp>
            <p:nvSpPr>
              <p:cNvPr id="11" name="TextBox 10">
                <a:extLst>
                  <a:ext uri="{FF2B5EF4-FFF2-40B4-BE49-F238E27FC236}">
                    <a16:creationId xmlns:a16="http://schemas.microsoft.com/office/drawing/2014/main" id="{6913F628-56B0-72BA-9738-B1FFE44C3539}"/>
                  </a:ext>
                </a:extLst>
              </p:cNvPr>
              <p:cNvSpPr txBox="1">
                <a:spLocks noRot="1" noChangeAspect="1" noMove="1" noResize="1" noEditPoints="1" noAdjustHandles="1" noChangeArrowheads="1" noChangeShapeType="1" noTextEdit="1"/>
              </p:cNvSpPr>
              <p:nvPr/>
            </p:nvSpPr>
            <p:spPr>
              <a:xfrm>
                <a:off x="6583680" y="3914137"/>
                <a:ext cx="5154578" cy="707886"/>
              </a:xfrm>
              <a:prstGeom prst="rect">
                <a:avLst/>
              </a:prstGeom>
              <a:blipFill>
                <a:blip r:embed="rId6"/>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0354339E-7AB4-52B2-5A8B-544EA77F63BA}"/>
              </a:ext>
            </a:extLst>
          </p:cNvPr>
          <p:cNvGrpSpPr/>
          <p:nvPr/>
        </p:nvGrpSpPr>
        <p:grpSpPr>
          <a:xfrm>
            <a:off x="4715420" y="5365720"/>
            <a:ext cx="5999952" cy="523220"/>
            <a:chOff x="4715420" y="5365720"/>
            <a:chExt cx="5999952" cy="52322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5E526ED-7DC3-7D75-6E06-BFB77254E1D9}"/>
                    </a:ext>
                  </a:extLst>
                </p:cNvPr>
                <p:cNvSpPr txBox="1"/>
                <p:nvPr/>
              </p:nvSpPr>
              <p:spPr>
                <a:xfrm>
                  <a:off x="4715420" y="5365720"/>
                  <a:ext cx="224539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𝑊𝐻</m:t>
                            </m:r>
                          </m:e>
                        </m:d>
                        <m:sSub>
                          <m:sSubPr>
                            <m:ctrlPr>
                              <a:rPr lang="en-US" sz="2800" b="0" i="1" smtClean="0">
                                <a:latin typeface="Cambria Math" panose="02040503050406030204" pitchFamily="18" charset="0"/>
                              </a:rPr>
                            </m:ctrlPr>
                          </m:sSubPr>
                          <m:e>
                            <m:r>
                              <a:rPr lang="en-US" sz="2800" i="1">
                                <a:latin typeface="Cambria Math" panose="02040503050406030204" pitchFamily="18" charset="0"/>
                              </a:rPr>
                              <m:t>|</m:t>
                            </m:r>
                          </m:e>
                          <m:sub>
                            <m:r>
                              <a:rPr lang="en-US" sz="2800" b="0" i="1" smtClean="0">
                                <a:latin typeface="Cambria Math" panose="02040503050406030204" pitchFamily="18" charset="0"/>
                              </a:rPr>
                              <m:t>𝐹</m:t>
                            </m:r>
                          </m:sub>
                        </m:sSub>
                      </m:oMath>
                    </m:oMathPara>
                  </a14:m>
                  <a:endParaRPr lang="en-US" sz="2800" dirty="0"/>
                </a:p>
              </p:txBody>
            </p:sp>
          </mc:Choice>
          <mc:Fallback xmlns="">
            <p:sp>
              <p:nvSpPr>
                <p:cNvPr id="13" name="TextBox 12">
                  <a:extLst>
                    <a:ext uri="{FF2B5EF4-FFF2-40B4-BE49-F238E27FC236}">
                      <a16:creationId xmlns:a16="http://schemas.microsoft.com/office/drawing/2014/main" id="{75E526ED-7DC3-7D75-6E06-BFB77254E1D9}"/>
                    </a:ext>
                  </a:extLst>
                </p:cNvPr>
                <p:cNvSpPr txBox="1">
                  <a:spLocks noRot="1" noChangeAspect="1" noMove="1" noResize="1" noEditPoints="1" noAdjustHandles="1" noChangeArrowheads="1" noChangeShapeType="1" noTextEdit="1"/>
                </p:cNvSpPr>
                <p:nvPr/>
              </p:nvSpPr>
              <p:spPr>
                <a:xfrm>
                  <a:off x="4715420" y="5365720"/>
                  <a:ext cx="224539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CB93B67-B812-DF63-8DCE-BE55C8AC2DE3}"/>
                    </a:ext>
                  </a:extLst>
                </p:cNvPr>
                <p:cNvSpPr txBox="1"/>
                <p:nvPr/>
              </p:nvSpPr>
              <p:spPr>
                <a:xfrm>
                  <a:off x="6754992" y="5365720"/>
                  <a:ext cx="3960380" cy="523220"/>
                </a:xfrm>
                <a:prstGeom prst="rect">
                  <a:avLst/>
                </a:prstGeom>
                <a:noFill/>
              </p:spPr>
              <p:txBody>
                <a:bodyPr wrap="none" rtlCol="0">
                  <a:spAutoFit/>
                </a:bodyPr>
                <a:lstStyle/>
                <a:p>
                  <a:r>
                    <a:rPr lang="en-US" sz="2800" dirty="0">
                      <a:latin typeface="+mj-lt"/>
                    </a:rPr>
                    <a:t>, subject to </a:t>
                  </a:r>
                  <a14:m>
                    <m:oMath xmlns:m="http://schemas.openxmlformats.org/officeDocument/2006/math">
                      <m:r>
                        <a:rPr lang="en-US" sz="2800" b="0" i="1" smtClean="0">
                          <a:latin typeface="Cambria Math" panose="02040503050406030204" pitchFamily="18" charset="0"/>
                        </a:rPr>
                        <m:t>𝑊</m:t>
                      </m:r>
                      <m:r>
                        <a:rPr lang="en-US" sz="2800" b="0" i="1" smtClean="0">
                          <a:latin typeface="Cambria Math" panose="02040503050406030204" pitchFamily="18" charset="0"/>
                        </a:rPr>
                        <m:t>≥0, </m:t>
                      </m:r>
                      <m:r>
                        <a:rPr lang="en-US" sz="2800" b="0" i="1" smtClean="0">
                          <a:latin typeface="Cambria Math" panose="02040503050406030204" pitchFamily="18" charset="0"/>
                        </a:rPr>
                        <m:t>𝐻</m:t>
                      </m:r>
                      <m:r>
                        <a:rPr lang="en-US" sz="2800" b="0" i="1" smtClean="0">
                          <a:latin typeface="Cambria Math" panose="02040503050406030204" pitchFamily="18" charset="0"/>
                        </a:rPr>
                        <m:t>≥0</m:t>
                      </m:r>
                    </m:oMath>
                  </a14:m>
                  <a:endParaRPr lang="en-US" sz="2800" dirty="0">
                    <a:latin typeface="+mj-lt"/>
                  </a:endParaRPr>
                </a:p>
              </p:txBody>
            </p:sp>
          </mc:Choice>
          <mc:Fallback xmlns="">
            <p:sp>
              <p:nvSpPr>
                <p:cNvPr id="20" name="TextBox 19">
                  <a:extLst>
                    <a:ext uri="{FF2B5EF4-FFF2-40B4-BE49-F238E27FC236}">
                      <a16:creationId xmlns:a16="http://schemas.microsoft.com/office/drawing/2014/main" id="{2CB93B67-B812-DF63-8DCE-BE55C8AC2DE3}"/>
                    </a:ext>
                  </a:extLst>
                </p:cNvPr>
                <p:cNvSpPr txBox="1">
                  <a:spLocks noRot="1" noChangeAspect="1" noMove="1" noResize="1" noEditPoints="1" noAdjustHandles="1" noChangeArrowheads="1" noChangeShapeType="1" noTextEdit="1"/>
                </p:cNvSpPr>
                <p:nvPr/>
              </p:nvSpPr>
              <p:spPr>
                <a:xfrm>
                  <a:off x="6754992" y="5365720"/>
                  <a:ext cx="3960380" cy="523220"/>
                </a:xfrm>
                <a:prstGeom prst="rect">
                  <a:avLst/>
                </a:prstGeom>
                <a:blipFill>
                  <a:blip r:embed="rId8"/>
                  <a:stretch>
                    <a:fillRect l="-3077" t="-10465" b="-3255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4DE4D69-714D-8CA7-5BDF-FD5A0270CA69}"/>
                  </a:ext>
                </a:extLst>
              </p:cNvPr>
              <p:cNvSpPr txBox="1"/>
              <p:nvPr/>
            </p:nvSpPr>
            <p:spPr>
              <a:xfrm>
                <a:off x="6754992" y="586002"/>
                <a:ext cx="4110602" cy="2246769"/>
              </a:xfrm>
              <a:prstGeom prst="rect">
                <a:avLst/>
              </a:prstGeom>
              <a:noFill/>
            </p:spPr>
            <p:txBody>
              <a:bodyPr wrap="square">
                <a:spAutoFit/>
              </a:bodyPr>
              <a:lstStyle/>
              <a:p>
                <a:r>
                  <a:rPr lang="en-US" sz="2000" b="0" i="0" dirty="0">
                    <a:solidFill>
                      <a:srgbClr val="000000"/>
                    </a:solidFill>
                    <a:effectLst/>
                    <a:latin typeface="Helvetica" panose="020B0500000000000000" pitchFamily="34" charset="0"/>
                  </a:rPr>
                  <a:t>NMF approximates a matrix V with a </a:t>
                </a:r>
                <a:r>
                  <a:rPr lang="en-US" sz="2000" b="1" i="0" dirty="0">
                    <a:solidFill>
                      <a:srgbClr val="000000"/>
                    </a:solidFill>
                    <a:effectLst/>
                    <a:latin typeface="Helvetica" panose="020B0500000000000000" pitchFamily="34" charset="0"/>
                  </a:rPr>
                  <a:t>low-rank matrix approximation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𝑊𝐻</m:t>
                    </m:r>
                  </m:oMath>
                </a14:m>
                <a:endParaRPr lang="en-US" sz="2000" b="0" i="0" dirty="0">
                  <a:solidFill>
                    <a:srgbClr val="000000"/>
                  </a:solidFill>
                  <a:effectLst/>
                  <a:latin typeface="Helvetica" panose="020B0500000000000000" pitchFamily="34" charset="0"/>
                </a:endParaRPr>
              </a:p>
              <a:p>
                <a:endParaRPr lang="en-US" sz="2000" b="0" i="0" dirty="0">
                  <a:solidFill>
                    <a:srgbClr val="000000"/>
                  </a:solidFill>
                  <a:effectLst/>
                  <a:latin typeface="Helvetica" panose="020B0500000000000000" pitchFamily="34" charset="0"/>
                </a:endParaRPr>
              </a:p>
              <a:p>
                <a:r>
                  <a:rPr lang="en-US" sz="2000" b="0" i="0" dirty="0">
                    <a:solidFill>
                      <a:srgbClr val="000000"/>
                    </a:solidFill>
                    <a:effectLst/>
                    <a:latin typeface="Helvetica" panose="020B0500000000000000" pitchFamily="34" charset="0"/>
                  </a:rPr>
                  <a:t>It automatically extracts </a:t>
                </a:r>
                <a:r>
                  <a:rPr lang="en-US" sz="2000" b="1" i="0" dirty="0">
                    <a:solidFill>
                      <a:srgbClr val="000000"/>
                    </a:solidFill>
                    <a:effectLst/>
                    <a:latin typeface="Helvetica" panose="020B0500000000000000" pitchFamily="34" charset="0"/>
                  </a:rPr>
                  <a:t>sparse</a:t>
                </a:r>
                <a:r>
                  <a:rPr lang="en-US" sz="2000" b="0" i="0" dirty="0">
                    <a:solidFill>
                      <a:srgbClr val="000000"/>
                    </a:solidFill>
                    <a:effectLst/>
                    <a:latin typeface="Helvetica" panose="020B0500000000000000" pitchFamily="34" charset="0"/>
                  </a:rPr>
                  <a:t> and meaningful features from a set of nonnegative data vectors.</a:t>
                </a:r>
              </a:p>
            </p:txBody>
          </p:sp>
        </mc:Choice>
        <mc:Fallback xmlns="">
          <p:sp>
            <p:nvSpPr>
              <p:cNvPr id="22" name="TextBox 21">
                <a:extLst>
                  <a:ext uri="{FF2B5EF4-FFF2-40B4-BE49-F238E27FC236}">
                    <a16:creationId xmlns:a16="http://schemas.microsoft.com/office/drawing/2014/main" id="{74DE4D69-714D-8CA7-5BDF-FD5A0270CA69}"/>
                  </a:ext>
                </a:extLst>
              </p:cNvPr>
              <p:cNvSpPr txBox="1">
                <a:spLocks noRot="1" noChangeAspect="1" noMove="1" noResize="1" noEditPoints="1" noAdjustHandles="1" noChangeArrowheads="1" noChangeShapeType="1" noTextEdit="1"/>
              </p:cNvSpPr>
              <p:nvPr/>
            </p:nvSpPr>
            <p:spPr>
              <a:xfrm>
                <a:off x="6754992" y="586002"/>
                <a:ext cx="4110602" cy="2246769"/>
              </a:xfrm>
              <a:prstGeom prst="rect">
                <a:avLst/>
              </a:prstGeom>
              <a:blipFill>
                <a:blip r:embed="rId9"/>
                <a:stretch>
                  <a:fillRect l="-1484" t="-1626" r="-2967" b="-35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14EC9F-A53E-9668-8997-7749BE467FCA}"/>
                  </a:ext>
                </a:extLst>
              </p:cNvPr>
              <p:cNvSpPr txBox="1"/>
              <p:nvPr/>
            </p:nvSpPr>
            <p:spPr>
              <a:xfrm>
                <a:off x="1298885" y="3501737"/>
                <a:ext cx="9047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5" name="TextBox 24">
                <a:extLst>
                  <a:ext uri="{FF2B5EF4-FFF2-40B4-BE49-F238E27FC236}">
                    <a16:creationId xmlns:a16="http://schemas.microsoft.com/office/drawing/2014/main" id="{6914EC9F-A53E-9668-8997-7749BE467FCA}"/>
                  </a:ext>
                </a:extLst>
              </p:cNvPr>
              <p:cNvSpPr txBox="1">
                <a:spLocks noRot="1" noChangeAspect="1" noMove="1" noResize="1" noEditPoints="1" noAdjustHandles="1" noChangeArrowheads="1" noChangeShapeType="1" noTextEdit="1"/>
              </p:cNvSpPr>
              <p:nvPr/>
            </p:nvSpPr>
            <p:spPr>
              <a:xfrm>
                <a:off x="1298885" y="3501737"/>
                <a:ext cx="90474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4740FC2-C4D4-45B9-E678-55305D516463}"/>
                  </a:ext>
                </a:extLst>
              </p:cNvPr>
              <p:cNvSpPr txBox="1"/>
              <p:nvPr/>
            </p:nvSpPr>
            <p:spPr>
              <a:xfrm>
                <a:off x="3357628" y="3501737"/>
                <a:ext cx="9047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m:oMathPara>
                </a14:m>
                <a:endParaRPr lang="en-US" dirty="0"/>
              </a:p>
            </p:txBody>
          </p:sp>
        </mc:Choice>
        <mc:Fallback xmlns="">
          <p:sp>
            <p:nvSpPr>
              <p:cNvPr id="26" name="TextBox 25">
                <a:extLst>
                  <a:ext uri="{FF2B5EF4-FFF2-40B4-BE49-F238E27FC236}">
                    <a16:creationId xmlns:a16="http://schemas.microsoft.com/office/drawing/2014/main" id="{A4740FC2-C4D4-45B9-E678-55305D516463}"/>
                  </a:ext>
                </a:extLst>
              </p:cNvPr>
              <p:cNvSpPr txBox="1">
                <a:spLocks noRot="1" noChangeAspect="1" noMove="1" noResize="1" noEditPoints="1" noAdjustHandles="1" noChangeArrowheads="1" noChangeShapeType="1" noTextEdit="1"/>
              </p:cNvSpPr>
              <p:nvPr/>
            </p:nvSpPr>
            <p:spPr>
              <a:xfrm>
                <a:off x="3357628" y="3501737"/>
                <a:ext cx="90474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BAC98A-16E2-CF96-20C9-C2451207C7C5}"/>
                  </a:ext>
                </a:extLst>
              </p:cNvPr>
              <p:cNvSpPr txBox="1"/>
              <p:nvPr/>
            </p:nvSpPr>
            <p:spPr>
              <a:xfrm>
                <a:off x="4637536" y="3497538"/>
                <a:ext cx="9047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7" name="TextBox 26">
                <a:extLst>
                  <a:ext uri="{FF2B5EF4-FFF2-40B4-BE49-F238E27FC236}">
                    <a16:creationId xmlns:a16="http://schemas.microsoft.com/office/drawing/2014/main" id="{29BAC98A-16E2-CF96-20C9-C2451207C7C5}"/>
                  </a:ext>
                </a:extLst>
              </p:cNvPr>
              <p:cNvSpPr txBox="1">
                <a:spLocks noRot="1" noChangeAspect="1" noMove="1" noResize="1" noEditPoints="1" noAdjustHandles="1" noChangeArrowheads="1" noChangeShapeType="1" noTextEdit="1"/>
              </p:cNvSpPr>
              <p:nvPr/>
            </p:nvSpPr>
            <p:spPr>
              <a:xfrm>
                <a:off x="4637536" y="3497538"/>
                <a:ext cx="904744"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61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eft Bracket 11">
            <a:extLst>
              <a:ext uri="{FF2B5EF4-FFF2-40B4-BE49-F238E27FC236}">
                <a16:creationId xmlns:a16="http://schemas.microsoft.com/office/drawing/2014/main" id="{53AF05FB-9FA4-40A9-5076-723974AA978A}"/>
              </a:ext>
            </a:extLst>
          </p:cNvPr>
          <p:cNvSpPr/>
          <p:nvPr/>
        </p:nvSpPr>
        <p:spPr>
          <a:xfrm>
            <a:off x="4674343" y="2180877"/>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9D9D7209-5B23-8576-5F05-2B5CA960DDB2}"/>
              </a:ext>
            </a:extLst>
          </p:cNvPr>
          <p:cNvSpPr/>
          <p:nvPr/>
        </p:nvSpPr>
        <p:spPr>
          <a:xfrm flipH="1">
            <a:off x="6654097" y="2180877"/>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1F80F51E-A773-D09A-0E8C-CABD3ECD3C81}"/>
              </a:ext>
            </a:extLst>
          </p:cNvPr>
          <p:cNvSpPr/>
          <p:nvPr/>
        </p:nvSpPr>
        <p:spPr>
          <a:xfrm>
            <a:off x="7454111" y="2180877"/>
            <a:ext cx="186484" cy="1935480"/>
          </a:xfrm>
          <a:prstGeom prst="rect">
            <a:avLst/>
          </a:prstGeom>
          <a:solidFill>
            <a:schemeClr val="bg1">
              <a:lumMod val="8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CCA8B1-4E53-6DED-9CE2-9C593431D054}"/>
              </a:ext>
            </a:extLst>
          </p:cNvPr>
          <p:cNvSpPr/>
          <p:nvPr/>
        </p:nvSpPr>
        <p:spPr>
          <a:xfrm rot="5400000">
            <a:off x="5652855" y="3521241"/>
            <a:ext cx="160638" cy="1841846"/>
          </a:xfrm>
          <a:prstGeom prst="rect">
            <a:avLst/>
          </a:prstGeom>
          <a:solidFill>
            <a:srgbClr val="C0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306104-87B6-F04E-74FA-106271A0550D}"/>
                  </a:ext>
                </a:extLst>
              </p:cNvPr>
              <p:cNvSpPr txBox="1"/>
              <p:nvPr/>
            </p:nvSpPr>
            <p:spPr>
              <a:xfrm>
                <a:off x="5494742" y="1059077"/>
                <a:ext cx="502920" cy="707886"/>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𝑉</m:t>
                      </m:r>
                    </m:oMath>
                  </m:oMathPara>
                </a14:m>
                <a:endParaRPr lang="en-US" sz="4000" dirty="0"/>
              </a:p>
            </p:txBody>
          </p:sp>
        </mc:Choice>
        <mc:Fallback xmlns="">
          <p:sp>
            <p:nvSpPr>
              <p:cNvPr id="17" name="TextBox 16">
                <a:extLst>
                  <a:ext uri="{FF2B5EF4-FFF2-40B4-BE49-F238E27FC236}">
                    <a16:creationId xmlns:a16="http://schemas.microsoft.com/office/drawing/2014/main" id="{55306104-87B6-F04E-74FA-106271A0550D}"/>
                  </a:ext>
                </a:extLst>
              </p:cNvPr>
              <p:cNvSpPr txBox="1">
                <a:spLocks noRot="1" noChangeAspect="1" noMove="1" noResize="1" noEditPoints="1" noAdjustHandles="1" noChangeArrowheads="1" noChangeShapeType="1" noTextEdit="1"/>
              </p:cNvSpPr>
              <p:nvPr/>
            </p:nvSpPr>
            <p:spPr>
              <a:xfrm>
                <a:off x="5494742" y="1059077"/>
                <a:ext cx="502920"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6C5595-1A3B-2BAC-7F27-0BAE79F91348}"/>
                  </a:ext>
                </a:extLst>
              </p:cNvPr>
              <p:cNvSpPr txBox="1"/>
              <p:nvPr/>
            </p:nvSpPr>
            <p:spPr>
              <a:xfrm>
                <a:off x="7729168" y="1068153"/>
                <a:ext cx="50292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𝑊</m:t>
                      </m:r>
                    </m:oMath>
                  </m:oMathPara>
                </a14:m>
                <a:endParaRPr lang="en-US" sz="4000" dirty="0"/>
              </a:p>
            </p:txBody>
          </p:sp>
        </mc:Choice>
        <mc:Fallback xmlns="">
          <p:sp>
            <p:nvSpPr>
              <p:cNvPr id="18" name="TextBox 17">
                <a:extLst>
                  <a:ext uri="{FF2B5EF4-FFF2-40B4-BE49-F238E27FC236}">
                    <a16:creationId xmlns:a16="http://schemas.microsoft.com/office/drawing/2014/main" id="{446C5595-1A3B-2BAC-7F27-0BAE79F91348}"/>
                  </a:ext>
                </a:extLst>
              </p:cNvPr>
              <p:cNvSpPr txBox="1">
                <a:spLocks noRot="1" noChangeAspect="1" noMove="1" noResize="1" noEditPoints="1" noAdjustHandles="1" noChangeArrowheads="1" noChangeShapeType="1" noTextEdit="1"/>
              </p:cNvSpPr>
              <p:nvPr/>
            </p:nvSpPr>
            <p:spPr>
              <a:xfrm>
                <a:off x="7729168" y="1068153"/>
                <a:ext cx="502920" cy="707886"/>
              </a:xfrm>
              <a:prstGeom prst="rect">
                <a:avLst/>
              </a:prstGeom>
              <a:blipFill>
                <a:blip r:embed="rId3"/>
                <a:stretch>
                  <a:fillRect l="-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80D20DF-9676-C607-D4A6-2BBBA4E27D20}"/>
                  </a:ext>
                </a:extLst>
              </p:cNvPr>
              <p:cNvSpPr txBox="1"/>
              <p:nvPr/>
            </p:nvSpPr>
            <p:spPr>
              <a:xfrm>
                <a:off x="7621685" y="4365306"/>
                <a:ext cx="711200" cy="718851"/>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4000" i="1" smtClean="0">
                          <a:latin typeface="Cambria Math" panose="02040503050406030204" pitchFamily="18" charset="0"/>
                          <a:ea typeface="Cambria Math" panose="02040503050406030204" pitchFamily="18" charset="0"/>
                        </a:rPr>
                        <m:t>𝐻</m:t>
                      </m:r>
                    </m:oMath>
                  </m:oMathPara>
                </a14:m>
                <a:endParaRPr lang="en-US" sz="4000" dirty="0"/>
              </a:p>
            </p:txBody>
          </p:sp>
        </mc:Choice>
        <mc:Fallback xmlns="">
          <p:sp>
            <p:nvSpPr>
              <p:cNvPr id="19" name="TextBox 18">
                <a:extLst>
                  <a:ext uri="{FF2B5EF4-FFF2-40B4-BE49-F238E27FC236}">
                    <a16:creationId xmlns:a16="http://schemas.microsoft.com/office/drawing/2014/main" id="{380D20DF-9676-C607-D4A6-2BBBA4E27D20}"/>
                  </a:ext>
                </a:extLst>
              </p:cNvPr>
              <p:cNvSpPr txBox="1">
                <a:spLocks noRot="1" noChangeAspect="1" noMove="1" noResize="1" noEditPoints="1" noAdjustHandles="1" noChangeArrowheads="1" noChangeShapeType="1" noTextEdit="1"/>
              </p:cNvSpPr>
              <p:nvPr/>
            </p:nvSpPr>
            <p:spPr>
              <a:xfrm>
                <a:off x="7621685" y="4365306"/>
                <a:ext cx="711200" cy="71885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E53B3FC-CAB7-D0E2-A53C-AD45493AEBB9}"/>
                  </a:ext>
                </a:extLst>
              </p:cNvPr>
              <p:cNvSpPr txBox="1"/>
              <p:nvPr/>
            </p:nvSpPr>
            <p:spPr>
              <a:xfrm>
                <a:off x="6793464" y="2794674"/>
                <a:ext cx="63812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1" name="TextBox 20">
                <a:extLst>
                  <a:ext uri="{FF2B5EF4-FFF2-40B4-BE49-F238E27FC236}">
                    <a16:creationId xmlns:a16="http://schemas.microsoft.com/office/drawing/2014/main" id="{3E53B3FC-CAB7-D0E2-A53C-AD45493AEBB9}"/>
                  </a:ext>
                </a:extLst>
              </p:cNvPr>
              <p:cNvSpPr txBox="1">
                <a:spLocks noRot="1" noChangeAspect="1" noMove="1" noResize="1" noEditPoints="1" noAdjustHandles="1" noChangeArrowheads="1" noChangeShapeType="1" noTextEdit="1"/>
              </p:cNvSpPr>
              <p:nvPr/>
            </p:nvSpPr>
            <p:spPr>
              <a:xfrm>
                <a:off x="6793464" y="2794674"/>
                <a:ext cx="638120"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EB5847C-8D1D-DB98-BE3B-3ECAC5879E72}"/>
                  </a:ext>
                </a:extLst>
              </p:cNvPr>
              <p:cNvSpPr txBox="1"/>
              <p:nvPr/>
            </p:nvSpPr>
            <p:spPr>
              <a:xfrm>
                <a:off x="5217315" y="1766963"/>
                <a:ext cx="10577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oMath>
                  </m:oMathPara>
                </a14:m>
                <a:endParaRPr lang="en-US" sz="2400" dirty="0"/>
              </a:p>
            </p:txBody>
          </p:sp>
        </mc:Choice>
        <mc:Fallback xmlns="">
          <p:sp>
            <p:nvSpPr>
              <p:cNvPr id="23" name="TextBox 22">
                <a:extLst>
                  <a:ext uri="{FF2B5EF4-FFF2-40B4-BE49-F238E27FC236}">
                    <a16:creationId xmlns:a16="http://schemas.microsoft.com/office/drawing/2014/main" id="{AEB5847C-8D1D-DB98-BE3B-3ECAC5879E72}"/>
                  </a:ext>
                </a:extLst>
              </p:cNvPr>
              <p:cNvSpPr txBox="1">
                <a:spLocks noRot="1" noChangeAspect="1" noMove="1" noResize="1" noEditPoints="1" noAdjustHandles="1" noChangeArrowheads="1" noChangeShapeType="1" noTextEdit="1"/>
              </p:cNvSpPr>
              <p:nvPr/>
            </p:nvSpPr>
            <p:spPr>
              <a:xfrm>
                <a:off x="5217315" y="1766963"/>
                <a:ext cx="105777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47E77E1-BD23-1C9B-3618-07A37ED25F95}"/>
                  </a:ext>
                </a:extLst>
              </p:cNvPr>
              <p:cNvSpPr txBox="1"/>
              <p:nvPr/>
            </p:nvSpPr>
            <p:spPr>
              <a:xfrm>
                <a:off x="7348353" y="1683916"/>
                <a:ext cx="126455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oMath>
                  </m:oMathPara>
                </a14:m>
                <a:endParaRPr lang="en-US" sz="2400" dirty="0"/>
              </a:p>
            </p:txBody>
          </p:sp>
        </mc:Choice>
        <mc:Fallback xmlns="">
          <p:sp>
            <p:nvSpPr>
              <p:cNvPr id="24" name="TextBox 23">
                <a:extLst>
                  <a:ext uri="{FF2B5EF4-FFF2-40B4-BE49-F238E27FC236}">
                    <a16:creationId xmlns:a16="http://schemas.microsoft.com/office/drawing/2014/main" id="{547E77E1-BD23-1C9B-3618-07A37ED25F95}"/>
                  </a:ext>
                </a:extLst>
              </p:cNvPr>
              <p:cNvSpPr txBox="1">
                <a:spLocks noRot="1" noChangeAspect="1" noMove="1" noResize="1" noEditPoints="1" noAdjustHandles="1" noChangeArrowheads="1" noChangeShapeType="1" noTextEdit="1"/>
              </p:cNvSpPr>
              <p:nvPr/>
            </p:nvSpPr>
            <p:spPr>
              <a:xfrm>
                <a:off x="7348353" y="1683916"/>
                <a:ext cx="126455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D52E87A-EBCD-FACC-C180-E318A7F568A7}"/>
                  </a:ext>
                </a:extLst>
              </p:cNvPr>
              <p:cNvSpPr txBox="1"/>
              <p:nvPr/>
            </p:nvSpPr>
            <p:spPr>
              <a:xfrm>
                <a:off x="7524913" y="5008561"/>
                <a:ext cx="90474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oMath>
                  </m:oMathPara>
                </a14:m>
                <a:endParaRPr lang="en-US" sz="2400" dirty="0"/>
              </a:p>
            </p:txBody>
          </p:sp>
        </mc:Choice>
        <mc:Fallback xmlns="">
          <p:sp>
            <p:nvSpPr>
              <p:cNvPr id="28" name="TextBox 27">
                <a:extLst>
                  <a:ext uri="{FF2B5EF4-FFF2-40B4-BE49-F238E27FC236}">
                    <a16:creationId xmlns:a16="http://schemas.microsoft.com/office/drawing/2014/main" id="{8D52E87A-EBCD-FACC-C180-E318A7F568A7}"/>
                  </a:ext>
                </a:extLst>
              </p:cNvPr>
              <p:cNvSpPr txBox="1">
                <a:spLocks noRot="1" noChangeAspect="1" noMove="1" noResize="1" noEditPoints="1" noAdjustHandles="1" noChangeArrowheads="1" noChangeShapeType="1" noTextEdit="1"/>
              </p:cNvSpPr>
              <p:nvPr/>
            </p:nvSpPr>
            <p:spPr>
              <a:xfrm>
                <a:off x="7524913" y="5008561"/>
                <a:ext cx="904744" cy="461665"/>
              </a:xfrm>
              <a:prstGeom prst="rect">
                <a:avLst/>
              </a:prstGeom>
              <a:blipFill>
                <a:blip r:embed="rId8"/>
                <a:stretch>
                  <a:fillRect l="-1342"/>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5479908A-ACFF-9440-A896-CFAA2282CAC4}"/>
              </a:ext>
            </a:extLst>
          </p:cNvPr>
          <p:cNvSpPr/>
          <p:nvPr/>
        </p:nvSpPr>
        <p:spPr>
          <a:xfrm>
            <a:off x="7794144" y="2180877"/>
            <a:ext cx="186484" cy="1935480"/>
          </a:xfrm>
          <a:prstGeom prst="rect">
            <a:avLst/>
          </a:prstGeom>
          <a:solidFill>
            <a:schemeClr val="bg1">
              <a:lumMod val="8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D55BEEA-D5CF-A684-59DE-DAAFC9B5CA0E}"/>
              </a:ext>
            </a:extLst>
          </p:cNvPr>
          <p:cNvSpPr/>
          <p:nvPr/>
        </p:nvSpPr>
        <p:spPr>
          <a:xfrm>
            <a:off x="8447367" y="2180877"/>
            <a:ext cx="186484" cy="1935480"/>
          </a:xfrm>
          <a:prstGeom prst="rect">
            <a:avLst/>
          </a:prstGeom>
          <a:solidFill>
            <a:schemeClr val="bg1">
              <a:lumMod val="8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94F6098-233D-6609-9178-623E20854FE7}"/>
              </a:ext>
            </a:extLst>
          </p:cNvPr>
          <p:cNvSpPr/>
          <p:nvPr/>
        </p:nvSpPr>
        <p:spPr>
          <a:xfrm rot="5400000">
            <a:off x="5652855" y="3847048"/>
            <a:ext cx="160638" cy="1841846"/>
          </a:xfrm>
          <a:prstGeom prst="rect">
            <a:avLst/>
          </a:prstGeom>
          <a:solidFill>
            <a:srgbClr val="C0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0404C3D-7E3B-36FA-67C4-2E00E42B83D3}"/>
              </a:ext>
            </a:extLst>
          </p:cNvPr>
          <p:cNvSpPr/>
          <p:nvPr/>
        </p:nvSpPr>
        <p:spPr>
          <a:xfrm rot="5400000">
            <a:off x="5652855" y="4419800"/>
            <a:ext cx="160638" cy="1841846"/>
          </a:xfrm>
          <a:prstGeom prst="rect">
            <a:avLst/>
          </a:prstGeom>
          <a:solidFill>
            <a:srgbClr val="C0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6BE68C3-D134-8517-1DB8-1FFD6A389DCC}"/>
                  </a:ext>
                </a:extLst>
              </p:cNvPr>
              <p:cNvSpPr txBox="1"/>
              <p:nvPr/>
            </p:nvSpPr>
            <p:spPr>
              <a:xfrm>
                <a:off x="7902489" y="2713208"/>
                <a:ext cx="63812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96BE68C3-D134-8517-1DB8-1FFD6A389DCC}"/>
                  </a:ext>
                </a:extLst>
              </p:cNvPr>
              <p:cNvSpPr txBox="1">
                <a:spLocks noRot="1" noChangeAspect="1" noMove="1" noResize="1" noEditPoints="1" noAdjustHandles="1" noChangeArrowheads="1" noChangeShapeType="1" noTextEdit="1"/>
              </p:cNvSpPr>
              <p:nvPr/>
            </p:nvSpPr>
            <p:spPr>
              <a:xfrm>
                <a:off x="7902489" y="2713208"/>
                <a:ext cx="638120" cy="70788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DF931D2-CEB7-F7D7-6960-5EF04A0D27F2}"/>
                  </a:ext>
                </a:extLst>
              </p:cNvPr>
              <p:cNvSpPr txBox="1"/>
              <p:nvPr/>
            </p:nvSpPr>
            <p:spPr>
              <a:xfrm rot="5400000">
                <a:off x="5602088" y="4685797"/>
                <a:ext cx="63812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5" name="TextBox 34">
                <a:extLst>
                  <a:ext uri="{FF2B5EF4-FFF2-40B4-BE49-F238E27FC236}">
                    <a16:creationId xmlns:a16="http://schemas.microsoft.com/office/drawing/2014/main" id="{1DF931D2-CEB7-F7D7-6960-5EF04A0D27F2}"/>
                  </a:ext>
                </a:extLst>
              </p:cNvPr>
              <p:cNvSpPr txBox="1">
                <a:spLocks noRot="1" noChangeAspect="1" noMove="1" noResize="1" noEditPoints="1" noAdjustHandles="1" noChangeArrowheads="1" noChangeShapeType="1" noTextEdit="1"/>
              </p:cNvSpPr>
              <p:nvPr/>
            </p:nvSpPr>
            <p:spPr>
              <a:xfrm rot="5400000">
                <a:off x="5602088" y="4685797"/>
                <a:ext cx="638120" cy="707886"/>
              </a:xfrm>
              <a:prstGeom prst="rect">
                <a:avLst/>
              </a:prstGeom>
              <a:blipFill>
                <a:blip r:embed="rId10"/>
                <a:stretch>
                  <a:fillRect/>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D67DED98-9C8F-13CF-84B3-70B21E091051}"/>
              </a:ext>
            </a:extLst>
          </p:cNvPr>
          <p:cNvGrpSpPr/>
          <p:nvPr/>
        </p:nvGrpSpPr>
        <p:grpSpPr>
          <a:xfrm>
            <a:off x="1200016" y="4702359"/>
            <a:ext cx="3454861" cy="1200329"/>
            <a:chOff x="1200016" y="4702359"/>
            <a:chExt cx="3454861" cy="1200329"/>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8387705-E020-905B-32E7-33259DAC9EB5}"/>
                    </a:ext>
                  </a:extLst>
                </p:cNvPr>
                <p:cNvSpPr txBox="1"/>
                <p:nvPr/>
              </p:nvSpPr>
              <p:spPr>
                <a:xfrm>
                  <a:off x="1200016" y="4702359"/>
                  <a:ext cx="2699907" cy="1200329"/>
                </a:xfrm>
                <a:prstGeom prst="rect">
                  <a:avLst/>
                </a:prstGeom>
                <a:noFill/>
              </p:spPr>
              <p:txBody>
                <a:bodyPr wrap="square" rtlCol="0">
                  <a:spAutoFit/>
                </a:bodyPr>
                <a:lstStyle/>
                <a:p>
                  <a:r>
                    <a:rPr lang="en-US" sz="2400" dirty="0">
                      <a:latin typeface="+mj-lt"/>
                    </a:rPr>
                    <a:t>The ‘coordinates of a data point’ in the basis </a:t>
                  </a:r>
                  <a14:m>
                    <m:oMath xmlns:m="http://schemas.openxmlformats.org/officeDocument/2006/math">
                      <m:r>
                        <a:rPr lang="en-US" sz="2400" b="0" i="1" smtClean="0">
                          <a:latin typeface="Cambria Math" panose="02040503050406030204" pitchFamily="18" charset="0"/>
                          <a:ea typeface="Cambria Math" panose="02040503050406030204" pitchFamily="18" charset="0"/>
                        </a:rPr>
                        <m:t>𝑊</m:t>
                      </m:r>
                    </m:oMath>
                  </a14:m>
                  <a:endParaRPr lang="en-US" sz="2400" dirty="0"/>
                </a:p>
              </p:txBody>
            </p:sp>
          </mc:Choice>
          <mc:Fallback xmlns="">
            <p:sp>
              <p:nvSpPr>
                <p:cNvPr id="37" name="TextBox 36">
                  <a:extLst>
                    <a:ext uri="{FF2B5EF4-FFF2-40B4-BE49-F238E27FC236}">
                      <a16:creationId xmlns:a16="http://schemas.microsoft.com/office/drawing/2014/main" id="{C8387705-E020-905B-32E7-33259DAC9EB5}"/>
                    </a:ext>
                  </a:extLst>
                </p:cNvPr>
                <p:cNvSpPr txBox="1">
                  <a:spLocks noRot="1" noChangeAspect="1" noMove="1" noResize="1" noEditPoints="1" noAdjustHandles="1" noChangeArrowheads="1" noChangeShapeType="1" noTextEdit="1"/>
                </p:cNvSpPr>
                <p:nvPr/>
              </p:nvSpPr>
              <p:spPr>
                <a:xfrm>
                  <a:off x="1200016" y="4702359"/>
                  <a:ext cx="2699907" cy="1200329"/>
                </a:xfrm>
                <a:prstGeom prst="rect">
                  <a:avLst/>
                </a:prstGeom>
                <a:blipFill>
                  <a:blip r:embed="rId11"/>
                  <a:stretch>
                    <a:fillRect l="-3612" t="-4061" b="-10660"/>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AEDEAB3-86B9-2200-5433-C097C5A518DD}"/>
                </a:ext>
              </a:extLst>
            </p:cNvPr>
            <p:cNvCxnSpPr>
              <a:cxnSpLocks/>
              <a:endCxn id="37" idx="3"/>
            </p:cNvCxnSpPr>
            <p:nvPr/>
          </p:nvCxnSpPr>
          <p:spPr>
            <a:xfrm flipH="1">
              <a:off x="3899923" y="4943061"/>
              <a:ext cx="754954" cy="3594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7410294-275C-C6E5-0240-F6AAD44345BC}"/>
              </a:ext>
            </a:extLst>
          </p:cNvPr>
          <p:cNvGrpSpPr/>
          <p:nvPr/>
        </p:nvGrpSpPr>
        <p:grpSpPr>
          <a:xfrm>
            <a:off x="8851557" y="2341516"/>
            <a:ext cx="2337478" cy="1100250"/>
            <a:chOff x="8851557" y="2341516"/>
            <a:chExt cx="2337478" cy="1100250"/>
          </a:xfrm>
        </p:grpSpPr>
        <p:sp>
          <p:nvSpPr>
            <p:cNvPr id="36" name="TextBox 35">
              <a:extLst>
                <a:ext uri="{FF2B5EF4-FFF2-40B4-BE49-F238E27FC236}">
                  <a16:creationId xmlns:a16="http://schemas.microsoft.com/office/drawing/2014/main" id="{CDFDDDAE-98C6-357D-3430-ACA079480AD2}"/>
                </a:ext>
              </a:extLst>
            </p:cNvPr>
            <p:cNvSpPr txBox="1"/>
            <p:nvPr/>
          </p:nvSpPr>
          <p:spPr>
            <a:xfrm>
              <a:off x="9007348" y="2918546"/>
              <a:ext cx="2181687" cy="523220"/>
            </a:xfrm>
            <a:prstGeom prst="rect">
              <a:avLst/>
            </a:prstGeom>
            <a:noFill/>
          </p:spPr>
          <p:txBody>
            <a:bodyPr wrap="none" rtlCol="0">
              <a:spAutoFit/>
            </a:bodyPr>
            <a:lstStyle/>
            <a:p>
              <a:r>
                <a:rPr lang="en-US" sz="2800" dirty="0">
                  <a:latin typeface="+mj-lt"/>
                </a:rPr>
                <a:t>Basis element</a:t>
              </a:r>
            </a:p>
          </p:txBody>
        </p:sp>
        <p:sp>
          <p:nvSpPr>
            <p:cNvPr id="44" name="Freeform: Shape 43">
              <a:extLst>
                <a:ext uri="{FF2B5EF4-FFF2-40B4-BE49-F238E27FC236}">
                  <a16:creationId xmlns:a16="http://schemas.microsoft.com/office/drawing/2014/main" id="{5DAE1EE5-88A1-159D-3F05-E6ACCACE58B8}"/>
                </a:ext>
              </a:extLst>
            </p:cNvPr>
            <p:cNvSpPr/>
            <p:nvPr/>
          </p:nvSpPr>
          <p:spPr>
            <a:xfrm>
              <a:off x="8851557" y="2341516"/>
              <a:ext cx="648729" cy="593124"/>
            </a:xfrm>
            <a:custGeom>
              <a:avLst/>
              <a:gdLst>
                <a:gd name="connsiteX0" fmla="*/ 0 w 648729"/>
                <a:gd name="connsiteY0" fmla="*/ 0 h 593124"/>
                <a:gd name="connsiteX1" fmla="*/ 463378 w 648729"/>
                <a:gd name="connsiteY1" fmla="*/ 160638 h 593124"/>
                <a:gd name="connsiteX2" fmla="*/ 648729 w 648729"/>
                <a:gd name="connsiteY2" fmla="*/ 593124 h 593124"/>
              </a:gdLst>
              <a:ahLst/>
              <a:cxnLst>
                <a:cxn ang="0">
                  <a:pos x="connsiteX0" y="connsiteY0"/>
                </a:cxn>
                <a:cxn ang="0">
                  <a:pos x="connsiteX1" y="connsiteY1"/>
                </a:cxn>
                <a:cxn ang="0">
                  <a:pos x="connsiteX2" y="connsiteY2"/>
                </a:cxn>
              </a:cxnLst>
              <a:rect l="l" t="t" r="r" b="b"/>
              <a:pathLst>
                <a:path w="648729" h="593124">
                  <a:moveTo>
                    <a:pt x="0" y="0"/>
                  </a:moveTo>
                  <a:cubicBezTo>
                    <a:pt x="177628" y="30892"/>
                    <a:pt x="355257" y="61784"/>
                    <a:pt x="463378" y="160638"/>
                  </a:cubicBezTo>
                  <a:cubicBezTo>
                    <a:pt x="571500" y="259492"/>
                    <a:pt x="610114" y="426308"/>
                    <a:pt x="648729" y="593124"/>
                  </a:cubicBezTo>
                </a:path>
              </a:pathLst>
            </a:custGeom>
            <a:noFill/>
            <a:ln w="3810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7427CA25-C6CC-1D18-97F8-96AA8989044B}"/>
              </a:ext>
            </a:extLst>
          </p:cNvPr>
          <p:cNvGrpSpPr/>
          <p:nvPr/>
        </p:nvGrpSpPr>
        <p:grpSpPr>
          <a:xfrm>
            <a:off x="1200016" y="2053521"/>
            <a:ext cx="3440699" cy="2889540"/>
            <a:chOff x="1200016" y="2053521"/>
            <a:chExt cx="3440699" cy="2889540"/>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92A0E2A-84E6-72D7-9194-9ADE1FFBE14B}"/>
                    </a:ext>
                  </a:extLst>
                </p:cNvPr>
                <p:cNvSpPr txBox="1"/>
                <p:nvPr/>
              </p:nvSpPr>
              <p:spPr>
                <a:xfrm>
                  <a:off x="1200016" y="2053521"/>
                  <a:ext cx="2666608" cy="2308324"/>
                </a:xfrm>
                <a:prstGeom prst="rect">
                  <a:avLst/>
                </a:prstGeom>
                <a:noFill/>
              </p:spPr>
              <p:txBody>
                <a:bodyPr wrap="square">
                  <a:spAutoFit/>
                </a:bodyPr>
                <a:lstStyle/>
                <a:p>
                  <a:r>
                    <a:rPr lang="en-US" sz="2400" dirty="0">
                      <a:latin typeface="+mj-lt"/>
                    </a:rPr>
                    <a:t>Reconstruct an approximation to the original data point from a linear combination of the building blocks in </a:t>
                  </a:r>
                  <a14:m>
                    <m:oMath xmlns:m="http://schemas.openxmlformats.org/officeDocument/2006/math">
                      <m:r>
                        <a:rPr lang="en-US" sz="2400" b="0" i="1" smtClean="0">
                          <a:latin typeface="Cambria Math" panose="02040503050406030204" pitchFamily="18" charset="0"/>
                          <a:ea typeface="Cambria Math" panose="02040503050406030204" pitchFamily="18" charset="0"/>
                        </a:rPr>
                        <m:t>𝑊</m:t>
                      </m:r>
                    </m:oMath>
                  </a14:m>
                  <a:endParaRPr lang="en-US" sz="2400" dirty="0">
                    <a:latin typeface="+mj-lt"/>
                  </a:endParaRPr>
                </a:p>
              </p:txBody>
            </p:sp>
          </mc:Choice>
          <mc:Fallback xmlns="">
            <p:sp>
              <p:nvSpPr>
                <p:cNvPr id="47" name="TextBox 46">
                  <a:extLst>
                    <a:ext uri="{FF2B5EF4-FFF2-40B4-BE49-F238E27FC236}">
                      <a16:creationId xmlns:a16="http://schemas.microsoft.com/office/drawing/2014/main" id="{892A0E2A-84E6-72D7-9194-9ADE1FFBE14B}"/>
                    </a:ext>
                  </a:extLst>
                </p:cNvPr>
                <p:cNvSpPr txBox="1">
                  <a:spLocks noRot="1" noChangeAspect="1" noMove="1" noResize="1" noEditPoints="1" noAdjustHandles="1" noChangeArrowheads="1" noChangeShapeType="1" noTextEdit="1"/>
                </p:cNvSpPr>
                <p:nvPr/>
              </p:nvSpPr>
              <p:spPr>
                <a:xfrm>
                  <a:off x="1200016" y="2053521"/>
                  <a:ext cx="2666608" cy="2308324"/>
                </a:xfrm>
                <a:prstGeom prst="rect">
                  <a:avLst/>
                </a:prstGeom>
                <a:blipFill>
                  <a:blip r:embed="rId12"/>
                  <a:stretch>
                    <a:fillRect l="-3661" t="-2111" r="-458" b="-5013"/>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81F4E552-3530-CDE5-861F-CEAA52F094D7}"/>
                </a:ext>
              </a:extLst>
            </p:cNvPr>
            <p:cNvCxnSpPr>
              <a:cxnSpLocks/>
              <a:endCxn id="47" idx="3"/>
            </p:cNvCxnSpPr>
            <p:nvPr/>
          </p:nvCxnSpPr>
          <p:spPr>
            <a:xfrm flipH="1" flipV="1">
              <a:off x="3866624" y="3207683"/>
              <a:ext cx="774091" cy="17353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42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656ACB6-43B4-018E-43DD-5EA23510D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989" y="424068"/>
            <a:ext cx="10870021" cy="5559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F65364-7A78-79E7-F4DE-82EA984606BF}"/>
              </a:ext>
            </a:extLst>
          </p:cNvPr>
          <p:cNvSpPr txBox="1"/>
          <p:nvPr/>
        </p:nvSpPr>
        <p:spPr>
          <a:xfrm>
            <a:off x="1467679" y="6213470"/>
            <a:ext cx="9256642" cy="369332"/>
          </a:xfrm>
          <a:prstGeom prst="rect">
            <a:avLst/>
          </a:prstGeom>
          <a:noFill/>
        </p:spPr>
        <p:txBody>
          <a:bodyPr wrap="square">
            <a:spAutoFit/>
          </a:bodyPr>
          <a:lstStyle/>
          <a:p>
            <a:pPr algn="ctr"/>
            <a:r>
              <a:rPr lang="en-US" dirty="0">
                <a:latin typeface="+mj-lt"/>
              </a:rPr>
              <a:t>https://blog.acolyer.org/2019/02/18/the-why-and-how-of-nonnegative-matrix-factorization/</a:t>
            </a:r>
          </a:p>
        </p:txBody>
      </p:sp>
    </p:spTree>
    <p:extLst>
      <p:ext uri="{BB962C8B-B14F-4D97-AF65-F5344CB8AC3E}">
        <p14:creationId xmlns:p14="http://schemas.microsoft.com/office/powerpoint/2010/main" val="474576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2186939" y="472440"/>
            <a:ext cx="781812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Linear dependence</a:t>
            </a:r>
          </a:p>
        </p:txBody>
      </p:sp>
      <p:pic>
        <p:nvPicPr>
          <p:cNvPr id="5" name="Graphic 4">
            <a:extLst>
              <a:ext uri="{FF2B5EF4-FFF2-40B4-BE49-F238E27FC236}">
                <a16:creationId xmlns:a16="http://schemas.microsoft.com/office/drawing/2014/main" id="{EAE2CB8B-96A0-C3FD-8919-FDE052C1F1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9120" y="1508760"/>
            <a:ext cx="8493760" cy="4777740"/>
          </a:xfrm>
          <a:prstGeom prst="rect">
            <a:avLst/>
          </a:prstGeom>
        </p:spPr>
      </p:pic>
    </p:spTree>
    <p:extLst>
      <p:ext uri="{BB962C8B-B14F-4D97-AF65-F5344CB8AC3E}">
        <p14:creationId xmlns:p14="http://schemas.microsoft.com/office/powerpoint/2010/main" val="361558380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3048000" y="543061"/>
            <a:ext cx="6096000" cy="1323439"/>
          </a:xfrm>
          <a:prstGeom prst="rect">
            <a:avLst/>
          </a:prstGeom>
          <a:noFill/>
        </p:spPr>
        <p:txBody>
          <a:bodyPr wrap="square">
            <a:spAutoFit/>
          </a:bodyPr>
          <a:lstStyle/>
          <a:p>
            <a:pPr algn="ctr"/>
            <a:r>
              <a:rPr lang="en-US" sz="4000" b="1" dirty="0">
                <a:latin typeface="Helvetica" panose="020B0500000000000000" pitchFamily="34" charset="0"/>
              </a:rPr>
              <a:t>Nonnegative Matrix Factorization (NMF)</a:t>
            </a:r>
          </a:p>
        </p:txBody>
      </p:sp>
      <p:pic>
        <p:nvPicPr>
          <p:cNvPr id="14" name="Picture 13">
            <a:extLst>
              <a:ext uri="{FF2B5EF4-FFF2-40B4-BE49-F238E27FC236}">
                <a16:creationId xmlns:a16="http://schemas.microsoft.com/office/drawing/2014/main" id="{04E332C6-B16D-7D49-3BEF-5C5B9F12D520}"/>
              </a:ext>
            </a:extLst>
          </p:cNvPr>
          <p:cNvPicPr>
            <a:picLocks noChangeAspect="1"/>
          </p:cNvPicPr>
          <p:nvPr/>
        </p:nvPicPr>
        <p:blipFill>
          <a:blip r:embed="rId2"/>
          <a:stretch>
            <a:fillRect/>
          </a:stretch>
        </p:blipFill>
        <p:spPr>
          <a:xfrm>
            <a:off x="5162582" y="2487541"/>
            <a:ext cx="5685074" cy="2811232"/>
          </a:xfrm>
          <a:prstGeom prst="rect">
            <a:avLst/>
          </a:prstGeom>
        </p:spPr>
      </p:pic>
      <p:sp>
        <p:nvSpPr>
          <p:cNvPr id="16" name="TextBox 15">
            <a:extLst>
              <a:ext uri="{FF2B5EF4-FFF2-40B4-BE49-F238E27FC236}">
                <a16:creationId xmlns:a16="http://schemas.microsoft.com/office/drawing/2014/main" id="{07C2867A-2490-1EEC-7A21-6D6E97DDD373}"/>
              </a:ext>
            </a:extLst>
          </p:cNvPr>
          <p:cNvSpPr txBox="1"/>
          <p:nvPr/>
        </p:nvSpPr>
        <p:spPr>
          <a:xfrm>
            <a:off x="3048000" y="6314939"/>
            <a:ext cx="6096000" cy="307777"/>
          </a:xfrm>
          <a:prstGeom prst="rect">
            <a:avLst/>
          </a:prstGeom>
          <a:noFill/>
        </p:spPr>
        <p:txBody>
          <a:bodyPr wrap="square">
            <a:spAutoFit/>
          </a:bodyPr>
          <a:lstStyle/>
          <a:p>
            <a:pPr algn="ctr"/>
            <a:r>
              <a:rPr lang="en-US" sz="1400" dirty="0">
                <a:latin typeface="+mj-lt"/>
              </a:rPr>
              <a:t>Non Negative Matrix Factorizations for Intelligent Data Analysis G. </a:t>
            </a:r>
            <a:r>
              <a:rPr lang="en-US" sz="1400" dirty="0" err="1">
                <a:latin typeface="+mj-lt"/>
              </a:rPr>
              <a:t>Casalino</a:t>
            </a:r>
            <a:r>
              <a:rPr lang="en-US" sz="1400" dirty="0">
                <a:latin typeface="+mj-lt"/>
              </a:rPr>
              <a:t> et al.,</a:t>
            </a:r>
          </a:p>
        </p:txBody>
      </p:sp>
      <p:sp>
        <p:nvSpPr>
          <p:cNvPr id="3" name="TextBox 2">
            <a:extLst>
              <a:ext uri="{FF2B5EF4-FFF2-40B4-BE49-F238E27FC236}">
                <a16:creationId xmlns:a16="http://schemas.microsoft.com/office/drawing/2014/main" id="{13931700-7DDB-A84B-542C-A9E5E6CD7DF7}"/>
              </a:ext>
            </a:extLst>
          </p:cNvPr>
          <p:cNvSpPr txBox="1"/>
          <p:nvPr/>
        </p:nvSpPr>
        <p:spPr>
          <a:xfrm>
            <a:off x="1212507" y="2923661"/>
            <a:ext cx="3118536" cy="1938992"/>
          </a:xfrm>
          <a:prstGeom prst="rect">
            <a:avLst/>
          </a:prstGeom>
          <a:noFill/>
        </p:spPr>
        <p:txBody>
          <a:bodyPr wrap="square">
            <a:spAutoFit/>
          </a:bodyPr>
          <a:lstStyle/>
          <a:p>
            <a:r>
              <a:rPr lang="en-US" sz="2400" dirty="0">
                <a:latin typeface="Helvetica" panose="020B0500000000000000" pitchFamily="34" charset="0"/>
              </a:rPr>
              <a:t>Nonnegative Matrix Factorization (NMF) does not inherently have the assumption of orthogonality. </a:t>
            </a:r>
          </a:p>
        </p:txBody>
      </p:sp>
    </p:spTree>
    <p:extLst>
      <p:ext uri="{BB962C8B-B14F-4D97-AF65-F5344CB8AC3E}">
        <p14:creationId xmlns:p14="http://schemas.microsoft.com/office/powerpoint/2010/main" val="146136930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388417"/>
            <a:ext cx="11231432" cy="461665"/>
          </a:xfrm>
          <a:prstGeom prst="rect">
            <a:avLst/>
          </a:prstGeom>
          <a:noFill/>
        </p:spPr>
        <p:txBody>
          <a:bodyPr wrap="square">
            <a:spAutoFit/>
          </a:bodyPr>
          <a:lstStyle/>
          <a:p>
            <a:pPr algn="ctr"/>
            <a:r>
              <a:rPr lang="en-US" sz="2400" b="1" dirty="0">
                <a:latin typeface="Helvetica" panose="020B0500000000000000" pitchFamily="34" charset="0"/>
              </a:rPr>
              <a:t>Timeseries Patterns and Nonnegative Matrix Factorization (NMF)</a:t>
            </a:r>
          </a:p>
        </p:txBody>
      </p:sp>
      <p:grpSp>
        <p:nvGrpSpPr>
          <p:cNvPr id="4" name="Group 3">
            <a:extLst>
              <a:ext uri="{FF2B5EF4-FFF2-40B4-BE49-F238E27FC236}">
                <a16:creationId xmlns:a16="http://schemas.microsoft.com/office/drawing/2014/main" id="{8ABC7F48-3601-2ACE-3A9F-AB5AC5EBEC4D}"/>
              </a:ext>
            </a:extLst>
          </p:cNvPr>
          <p:cNvGrpSpPr/>
          <p:nvPr/>
        </p:nvGrpSpPr>
        <p:grpSpPr>
          <a:xfrm>
            <a:off x="2089962" y="1196457"/>
            <a:ext cx="8026868" cy="5169131"/>
            <a:chOff x="2089962" y="1196457"/>
            <a:chExt cx="8026868" cy="5169131"/>
          </a:xfrm>
        </p:grpSpPr>
        <p:grpSp>
          <p:nvGrpSpPr>
            <p:cNvPr id="30" name="Group 29">
              <a:extLst>
                <a:ext uri="{FF2B5EF4-FFF2-40B4-BE49-F238E27FC236}">
                  <a16:creationId xmlns:a16="http://schemas.microsoft.com/office/drawing/2014/main" id="{B3D78509-45B5-E363-28D7-85EB7541F898}"/>
                </a:ext>
              </a:extLst>
            </p:cNvPr>
            <p:cNvGrpSpPr/>
            <p:nvPr/>
          </p:nvGrpSpPr>
          <p:grpSpPr>
            <a:xfrm>
              <a:off x="2089962" y="1196457"/>
              <a:ext cx="8026868" cy="5169131"/>
              <a:chOff x="2089962" y="1196457"/>
              <a:chExt cx="8026868" cy="5169131"/>
            </a:xfrm>
          </p:grpSpPr>
          <p:grpSp>
            <p:nvGrpSpPr>
              <p:cNvPr id="17" name="Group 16">
                <a:extLst>
                  <a:ext uri="{FF2B5EF4-FFF2-40B4-BE49-F238E27FC236}">
                    <a16:creationId xmlns:a16="http://schemas.microsoft.com/office/drawing/2014/main" id="{1ED58CF4-5AD1-1624-324A-E6639A4F13F2}"/>
                  </a:ext>
                </a:extLst>
              </p:cNvPr>
              <p:cNvGrpSpPr/>
              <p:nvPr/>
            </p:nvGrpSpPr>
            <p:grpSpPr>
              <a:xfrm>
                <a:off x="2089962" y="1196457"/>
                <a:ext cx="8026868" cy="5169131"/>
                <a:chOff x="819572" y="1014922"/>
                <a:chExt cx="8026868" cy="5169131"/>
              </a:xfrm>
            </p:grpSpPr>
            <p:pic>
              <p:nvPicPr>
                <p:cNvPr id="14" name="Picture 13" descr="A screenshot of a graph&#10;&#10;Description automatically generated">
                  <a:extLst>
                    <a:ext uri="{FF2B5EF4-FFF2-40B4-BE49-F238E27FC236}">
                      <a16:creationId xmlns:a16="http://schemas.microsoft.com/office/drawing/2014/main" id="{BFE32AAF-5D16-E922-EAF8-43D3EC1A626D}"/>
                    </a:ext>
                  </a:extLst>
                </p:cNvPr>
                <p:cNvPicPr>
                  <a:picLocks noChangeAspect="1"/>
                </p:cNvPicPr>
                <p:nvPr/>
              </p:nvPicPr>
              <p:blipFill rotWithShape="1">
                <a:blip r:embed="rId2">
                  <a:extLst>
                    <a:ext uri="{28A0092B-C50C-407E-A947-70E740481C1C}">
                      <a14:useLocalDpi xmlns:a14="http://schemas.microsoft.com/office/drawing/2010/main" val="0"/>
                    </a:ext>
                  </a:extLst>
                </a:blip>
                <a:srcRect l="8511" r="11462"/>
                <a:stretch/>
              </p:blipFill>
              <p:spPr>
                <a:xfrm>
                  <a:off x="819572" y="1014922"/>
                  <a:ext cx="8026868" cy="5169131"/>
                </a:xfrm>
                <a:prstGeom prst="rect">
                  <a:avLst/>
                </a:prstGeom>
              </p:spPr>
            </p:pic>
            <p:pic>
              <p:nvPicPr>
                <p:cNvPr id="16" name="Picture 15" descr="A graph of a number of numbers&#10;&#10;Description automatically generated with medium confidence">
                  <a:extLst>
                    <a:ext uri="{FF2B5EF4-FFF2-40B4-BE49-F238E27FC236}">
                      <a16:creationId xmlns:a16="http://schemas.microsoft.com/office/drawing/2014/main" id="{B8F8B95B-C5BF-CFF9-9063-F81A2C9BE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659" y="4315706"/>
                  <a:ext cx="2245659" cy="1684245"/>
                </a:xfrm>
                <a:prstGeom prst="rect">
                  <a:avLst/>
                </a:prstGeom>
              </p:spPr>
            </p:pic>
          </p:grpSp>
          <p:sp>
            <p:nvSpPr>
              <p:cNvPr id="18" name="Rectangle 17">
                <a:extLst>
                  <a:ext uri="{FF2B5EF4-FFF2-40B4-BE49-F238E27FC236}">
                    <a16:creationId xmlns:a16="http://schemas.microsoft.com/office/drawing/2014/main" id="{731900B8-311A-0FA6-FEFE-DBF4266F47C5}"/>
                  </a:ext>
                </a:extLst>
              </p:cNvPr>
              <p:cNvSpPr/>
              <p:nvPr/>
            </p:nvSpPr>
            <p:spPr>
              <a:xfrm>
                <a:off x="7436224" y="1580029"/>
                <a:ext cx="1324535" cy="71941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37E24B7-4AA9-4030-6C84-128B0A17913D}"/>
                  </a:ext>
                </a:extLst>
              </p:cNvPr>
              <p:cNvSpPr/>
              <p:nvPr/>
            </p:nvSpPr>
            <p:spPr>
              <a:xfrm>
                <a:off x="8761430" y="2771326"/>
                <a:ext cx="1324535" cy="276550"/>
              </a:xfrm>
              <a:prstGeom prst="rect">
                <a:avLst/>
              </a:prstGeom>
              <a:noFill/>
              <a:ln w="38100">
                <a:solidFill>
                  <a:srgbClr val="B517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1CB50AA-7C5D-2E78-1C8B-752BB814951D}"/>
                  </a:ext>
                </a:extLst>
              </p:cNvPr>
              <p:cNvSpPr/>
              <p:nvPr/>
            </p:nvSpPr>
            <p:spPr>
              <a:xfrm>
                <a:off x="2566147" y="2771326"/>
                <a:ext cx="4466665" cy="276550"/>
              </a:xfrm>
              <a:prstGeom prst="rect">
                <a:avLst/>
              </a:prstGeom>
              <a:noFill/>
              <a:ln w="38100">
                <a:solidFill>
                  <a:srgbClr val="B517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7491691-E366-375B-1F4F-8FF82B50058B}"/>
                  </a:ext>
                </a:extLst>
              </p:cNvPr>
              <p:cNvSpPr/>
              <p:nvPr/>
            </p:nvSpPr>
            <p:spPr>
              <a:xfrm>
                <a:off x="2566147" y="1580029"/>
                <a:ext cx="4466665" cy="71941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B887A59-FB99-120D-5F48-0905082A2FAF}"/>
                  </a:ext>
                </a:extLst>
              </p:cNvPr>
              <p:cNvSpPr/>
              <p:nvPr/>
            </p:nvSpPr>
            <p:spPr>
              <a:xfrm>
                <a:off x="2566147" y="4276165"/>
                <a:ext cx="4466665" cy="7678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05024A2-1D7D-1030-3BD8-0C89C2546168}"/>
                  </a:ext>
                </a:extLst>
              </p:cNvPr>
              <p:cNvSpPr/>
              <p:nvPr/>
            </p:nvSpPr>
            <p:spPr>
              <a:xfrm>
                <a:off x="2566146" y="5044028"/>
                <a:ext cx="4466665" cy="767863"/>
              </a:xfrm>
              <a:prstGeom prst="rect">
                <a:avLst/>
              </a:prstGeom>
              <a:noFill/>
              <a:ln w="38100">
                <a:solidFill>
                  <a:srgbClr val="B517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EF6769A0-4BAE-1BF9-0BD8-48A25EE203D2}"/>
                </a:ext>
              </a:extLst>
            </p:cNvPr>
            <p:cNvSpPr/>
            <p:nvPr/>
          </p:nvSpPr>
          <p:spPr>
            <a:xfrm>
              <a:off x="8445843" y="1402494"/>
              <a:ext cx="648730" cy="14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F72EE77-350E-F51B-A505-4A70FC01EA52}"/>
                </a:ext>
              </a:extLst>
            </p:cNvPr>
            <p:cNvSpPr/>
            <p:nvPr/>
          </p:nvSpPr>
          <p:spPr>
            <a:xfrm>
              <a:off x="4475113" y="4075672"/>
              <a:ext cx="648730" cy="14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222383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388417"/>
            <a:ext cx="11231432" cy="461665"/>
          </a:xfrm>
          <a:prstGeom prst="rect">
            <a:avLst/>
          </a:prstGeom>
          <a:noFill/>
        </p:spPr>
        <p:txBody>
          <a:bodyPr wrap="square">
            <a:spAutoFit/>
          </a:bodyPr>
          <a:lstStyle/>
          <a:p>
            <a:pPr algn="ctr"/>
            <a:r>
              <a:rPr lang="en-US" sz="2400" b="1" dirty="0">
                <a:latin typeface="Helvetica" panose="020B0500000000000000" pitchFamily="34" charset="0"/>
              </a:rPr>
              <a:t>Timeseries Patterns and Nonnegative Matrix Factorization (NMF)</a:t>
            </a:r>
          </a:p>
        </p:txBody>
      </p:sp>
      <p:grpSp>
        <p:nvGrpSpPr>
          <p:cNvPr id="5" name="Group 4">
            <a:extLst>
              <a:ext uri="{FF2B5EF4-FFF2-40B4-BE49-F238E27FC236}">
                <a16:creationId xmlns:a16="http://schemas.microsoft.com/office/drawing/2014/main" id="{534A6379-B963-70B3-A0EC-9E5703D3096E}"/>
              </a:ext>
            </a:extLst>
          </p:cNvPr>
          <p:cNvGrpSpPr/>
          <p:nvPr/>
        </p:nvGrpSpPr>
        <p:grpSpPr>
          <a:xfrm>
            <a:off x="1761884" y="904759"/>
            <a:ext cx="8668231" cy="5564824"/>
            <a:chOff x="1761884" y="904759"/>
            <a:chExt cx="8668231" cy="5564824"/>
          </a:xfrm>
        </p:grpSpPr>
        <p:pic>
          <p:nvPicPr>
            <p:cNvPr id="3" name="Picture 2" descr="A screenshot of a computer&#10;&#10;Description automatically generated">
              <a:extLst>
                <a:ext uri="{FF2B5EF4-FFF2-40B4-BE49-F238E27FC236}">
                  <a16:creationId xmlns:a16="http://schemas.microsoft.com/office/drawing/2014/main" id="{5BB54189-7A0D-12D5-804C-BF9C360AF29D}"/>
                </a:ext>
              </a:extLst>
            </p:cNvPr>
            <p:cNvPicPr>
              <a:picLocks noChangeAspect="1"/>
            </p:cNvPicPr>
            <p:nvPr/>
          </p:nvPicPr>
          <p:blipFill rotWithShape="1">
            <a:blip r:embed="rId2">
              <a:extLst>
                <a:ext uri="{28A0092B-C50C-407E-A947-70E740481C1C}">
                  <a14:useLocalDpi xmlns:a14="http://schemas.microsoft.com/office/drawing/2010/main" val="0"/>
                </a:ext>
              </a:extLst>
            </a:blip>
            <a:srcRect l="8160" r="11562"/>
            <a:stretch/>
          </p:blipFill>
          <p:spPr>
            <a:xfrm>
              <a:off x="1761884" y="904759"/>
              <a:ext cx="8668231" cy="5564824"/>
            </a:xfrm>
            <a:prstGeom prst="rect">
              <a:avLst/>
            </a:prstGeom>
          </p:spPr>
        </p:pic>
        <p:sp>
          <p:nvSpPr>
            <p:cNvPr id="2" name="Rectangle 1">
              <a:extLst>
                <a:ext uri="{FF2B5EF4-FFF2-40B4-BE49-F238E27FC236}">
                  <a16:creationId xmlns:a16="http://schemas.microsoft.com/office/drawing/2014/main" id="{67F0483A-0272-A2A2-4693-0563A45B4CDC}"/>
                </a:ext>
              </a:extLst>
            </p:cNvPr>
            <p:cNvSpPr/>
            <p:nvPr/>
          </p:nvSpPr>
          <p:spPr>
            <a:xfrm>
              <a:off x="4329468" y="4012995"/>
              <a:ext cx="648730" cy="14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288B106-44BB-67D1-37AB-44676F4487C2}"/>
                </a:ext>
              </a:extLst>
            </p:cNvPr>
            <p:cNvSpPr/>
            <p:nvPr/>
          </p:nvSpPr>
          <p:spPr>
            <a:xfrm>
              <a:off x="8633738" y="1131811"/>
              <a:ext cx="648730" cy="14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E53AA622-6E9F-0B34-21AF-6CBF79A55C2F}"/>
              </a:ext>
            </a:extLst>
          </p:cNvPr>
          <p:cNvSpPr txBox="1"/>
          <p:nvPr/>
        </p:nvSpPr>
        <p:spPr>
          <a:xfrm>
            <a:off x="7535265" y="4441842"/>
            <a:ext cx="2845675" cy="1631216"/>
          </a:xfrm>
          <a:prstGeom prst="rect">
            <a:avLst/>
          </a:prstGeom>
          <a:noFill/>
        </p:spPr>
        <p:txBody>
          <a:bodyPr wrap="square">
            <a:spAutoFit/>
          </a:bodyPr>
          <a:lstStyle/>
          <a:p>
            <a:r>
              <a:rPr lang="en-US" sz="2000" b="0" i="0" dirty="0">
                <a:solidFill>
                  <a:srgbClr val="000000"/>
                </a:solidFill>
                <a:effectLst/>
                <a:latin typeface="Helvetica" panose="020B0500000000000000" pitchFamily="34" charset="0"/>
              </a:rPr>
              <a:t>Estimating the correct number of components is important in NMF and is a parameter of most of algorithms</a:t>
            </a:r>
          </a:p>
        </p:txBody>
      </p:sp>
    </p:spTree>
    <p:extLst>
      <p:ext uri="{BB962C8B-B14F-4D97-AF65-F5344CB8AC3E}">
        <p14:creationId xmlns:p14="http://schemas.microsoft.com/office/powerpoint/2010/main" val="24963543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388417"/>
            <a:ext cx="11231432" cy="461665"/>
          </a:xfrm>
          <a:prstGeom prst="rect">
            <a:avLst/>
          </a:prstGeom>
          <a:noFill/>
        </p:spPr>
        <p:txBody>
          <a:bodyPr wrap="square">
            <a:spAutoFit/>
          </a:bodyPr>
          <a:lstStyle/>
          <a:p>
            <a:pPr algn="ctr"/>
            <a:r>
              <a:rPr lang="en-US" sz="2400" b="1" dirty="0">
                <a:latin typeface="Helvetica" panose="020B0500000000000000" pitchFamily="34" charset="0"/>
              </a:rPr>
              <a:t>Timeseries Patterns and Nonnegative Matrix Factorization (NMF)</a:t>
            </a:r>
          </a:p>
        </p:txBody>
      </p:sp>
      <p:grpSp>
        <p:nvGrpSpPr>
          <p:cNvPr id="8" name="Group 7">
            <a:extLst>
              <a:ext uri="{FF2B5EF4-FFF2-40B4-BE49-F238E27FC236}">
                <a16:creationId xmlns:a16="http://schemas.microsoft.com/office/drawing/2014/main" id="{44A1BDD7-7FB6-593E-84CF-77B5A399ABF0}"/>
              </a:ext>
            </a:extLst>
          </p:cNvPr>
          <p:cNvGrpSpPr/>
          <p:nvPr/>
        </p:nvGrpSpPr>
        <p:grpSpPr>
          <a:xfrm>
            <a:off x="1587873" y="954742"/>
            <a:ext cx="9016255" cy="5797716"/>
            <a:chOff x="1587873" y="954742"/>
            <a:chExt cx="9016255" cy="5797716"/>
          </a:xfrm>
        </p:grpSpPr>
        <p:grpSp>
          <p:nvGrpSpPr>
            <p:cNvPr id="7" name="Group 6">
              <a:extLst>
                <a:ext uri="{FF2B5EF4-FFF2-40B4-BE49-F238E27FC236}">
                  <a16:creationId xmlns:a16="http://schemas.microsoft.com/office/drawing/2014/main" id="{DC7769A4-814D-A905-906A-CC489439C75D}"/>
                </a:ext>
              </a:extLst>
            </p:cNvPr>
            <p:cNvGrpSpPr/>
            <p:nvPr/>
          </p:nvGrpSpPr>
          <p:grpSpPr>
            <a:xfrm>
              <a:off x="1587873" y="954742"/>
              <a:ext cx="9016255" cy="5797716"/>
              <a:chOff x="1587873" y="900953"/>
              <a:chExt cx="9016255" cy="5797716"/>
            </a:xfrm>
          </p:grpSpPr>
          <p:pic>
            <p:nvPicPr>
              <p:cNvPr id="3" name="Picture 2" descr="A collage of a graph&#10;&#10;Description automatically generated">
                <a:extLst>
                  <a:ext uri="{FF2B5EF4-FFF2-40B4-BE49-F238E27FC236}">
                    <a16:creationId xmlns:a16="http://schemas.microsoft.com/office/drawing/2014/main" id="{3B05D85C-23A5-B0C4-1DD1-A695799E7CBA}"/>
                  </a:ext>
                </a:extLst>
              </p:cNvPr>
              <p:cNvPicPr>
                <a:picLocks noChangeAspect="1"/>
              </p:cNvPicPr>
              <p:nvPr/>
            </p:nvPicPr>
            <p:blipFill rotWithShape="1">
              <a:blip r:embed="rId2">
                <a:extLst>
                  <a:ext uri="{28A0092B-C50C-407E-A947-70E740481C1C}">
                    <a14:useLocalDpi xmlns:a14="http://schemas.microsoft.com/office/drawing/2010/main" val="0"/>
                  </a:ext>
                </a:extLst>
              </a:blip>
              <a:srcRect l="8258" r="11595"/>
              <a:stretch/>
            </p:blipFill>
            <p:spPr>
              <a:xfrm>
                <a:off x="1587873" y="900953"/>
                <a:ext cx="9016254" cy="5797716"/>
              </a:xfrm>
              <a:prstGeom prst="rect">
                <a:avLst/>
              </a:prstGeom>
            </p:spPr>
          </p:pic>
          <p:sp>
            <p:nvSpPr>
              <p:cNvPr id="18" name="Rectangle 17">
                <a:extLst>
                  <a:ext uri="{FF2B5EF4-FFF2-40B4-BE49-F238E27FC236}">
                    <a16:creationId xmlns:a16="http://schemas.microsoft.com/office/drawing/2014/main" id="{731900B8-311A-0FA6-FEFE-DBF4266F47C5}"/>
                  </a:ext>
                </a:extLst>
              </p:cNvPr>
              <p:cNvSpPr/>
              <p:nvPr/>
            </p:nvSpPr>
            <p:spPr>
              <a:xfrm>
                <a:off x="7631766" y="1358953"/>
                <a:ext cx="1471893" cy="7678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37E24B7-4AA9-4030-6C84-128B0A17913D}"/>
                  </a:ext>
                </a:extLst>
              </p:cNvPr>
              <p:cNvSpPr/>
              <p:nvPr/>
            </p:nvSpPr>
            <p:spPr>
              <a:xfrm>
                <a:off x="9103660" y="1851497"/>
                <a:ext cx="1500468" cy="562250"/>
              </a:xfrm>
              <a:prstGeom prst="rect">
                <a:avLst/>
              </a:prstGeom>
              <a:noFill/>
              <a:ln w="38100">
                <a:solidFill>
                  <a:srgbClr val="B517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1CB50AA-7C5D-2E78-1C8B-752BB814951D}"/>
                  </a:ext>
                </a:extLst>
              </p:cNvPr>
              <p:cNvSpPr/>
              <p:nvPr/>
            </p:nvSpPr>
            <p:spPr>
              <a:xfrm>
                <a:off x="2135841" y="1850265"/>
                <a:ext cx="5011271" cy="563482"/>
              </a:xfrm>
              <a:prstGeom prst="rect">
                <a:avLst/>
              </a:prstGeom>
              <a:noFill/>
              <a:ln w="38100">
                <a:solidFill>
                  <a:srgbClr val="B517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7491691-E366-375B-1F4F-8FF82B50058B}"/>
                  </a:ext>
                </a:extLst>
              </p:cNvPr>
              <p:cNvSpPr/>
              <p:nvPr/>
            </p:nvSpPr>
            <p:spPr>
              <a:xfrm>
                <a:off x="2135841" y="1358953"/>
                <a:ext cx="5011271" cy="76786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B887A59-FB99-120D-5F48-0905082A2FAF}"/>
                  </a:ext>
                </a:extLst>
              </p:cNvPr>
              <p:cNvSpPr/>
              <p:nvPr/>
            </p:nvSpPr>
            <p:spPr>
              <a:xfrm>
                <a:off x="2118472" y="4347254"/>
                <a:ext cx="5028640" cy="83658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05024A2-1D7D-1030-3BD8-0C89C2546168}"/>
                  </a:ext>
                </a:extLst>
              </p:cNvPr>
              <p:cNvSpPr/>
              <p:nvPr/>
            </p:nvSpPr>
            <p:spPr>
              <a:xfrm>
                <a:off x="2118472" y="5198669"/>
                <a:ext cx="5028640" cy="836587"/>
              </a:xfrm>
              <a:prstGeom prst="rect">
                <a:avLst/>
              </a:prstGeom>
              <a:noFill/>
              <a:ln w="38100">
                <a:solidFill>
                  <a:srgbClr val="B517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number of numbers&#10;&#10;Description automatically generated with medium confidence">
                <a:extLst>
                  <a:ext uri="{FF2B5EF4-FFF2-40B4-BE49-F238E27FC236}">
                    <a16:creationId xmlns:a16="http://schemas.microsoft.com/office/drawing/2014/main" id="{2FE5F22B-B93B-1104-D402-28A6EBF22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7116" y="4601640"/>
                <a:ext cx="2393085" cy="1794814"/>
              </a:xfrm>
              <a:prstGeom prst="rect">
                <a:avLst/>
              </a:prstGeom>
            </p:spPr>
          </p:pic>
        </p:grpSp>
        <p:sp>
          <p:nvSpPr>
            <p:cNvPr id="2" name="Rectangle 1">
              <a:extLst>
                <a:ext uri="{FF2B5EF4-FFF2-40B4-BE49-F238E27FC236}">
                  <a16:creationId xmlns:a16="http://schemas.microsoft.com/office/drawing/2014/main" id="{3CF3BC54-4291-5EEA-A4A8-CAF2751C61C2}"/>
                </a:ext>
              </a:extLst>
            </p:cNvPr>
            <p:cNvSpPr/>
            <p:nvPr/>
          </p:nvSpPr>
          <p:spPr>
            <a:xfrm>
              <a:off x="4317111" y="4223060"/>
              <a:ext cx="648730" cy="14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1CA810C-0627-47CC-1994-86EAD55433D7}"/>
                </a:ext>
              </a:extLst>
            </p:cNvPr>
            <p:cNvSpPr/>
            <p:nvPr/>
          </p:nvSpPr>
          <p:spPr>
            <a:xfrm>
              <a:off x="8779293" y="1195981"/>
              <a:ext cx="648730" cy="1466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008767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3048000" y="543061"/>
            <a:ext cx="6096000" cy="1323439"/>
          </a:xfrm>
          <a:prstGeom prst="rect">
            <a:avLst/>
          </a:prstGeom>
          <a:noFill/>
        </p:spPr>
        <p:txBody>
          <a:bodyPr wrap="square">
            <a:spAutoFit/>
          </a:bodyPr>
          <a:lstStyle/>
          <a:p>
            <a:pPr algn="ctr"/>
            <a:r>
              <a:rPr lang="en-US" sz="4000" b="1" dirty="0">
                <a:latin typeface="Helvetica" panose="020B0500000000000000" pitchFamily="34" charset="0"/>
              </a:rPr>
              <a:t>Nonnegative Matrix Factorization (NMF)</a:t>
            </a:r>
          </a:p>
        </p:txBody>
      </p:sp>
      <p:sp>
        <p:nvSpPr>
          <p:cNvPr id="16" name="TextBox 15">
            <a:extLst>
              <a:ext uri="{FF2B5EF4-FFF2-40B4-BE49-F238E27FC236}">
                <a16:creationId xmlns:a16="http://schemas.microsoft.com/office/drawing/2014/main" id="{58112988-BBA5-AAA2-9B69-CAFA3DDEEACC}"/>
              </a:ext>
            </a:extLst>
          </p:cNvPr>
          <p:cNvSpPr txBox="1"/>
          <p:nvPr/>
        </p:nvSpPr>
        <p:spPr>
          <a:xfrm>
            <a:off x="2425700" y="6314939"/>
            <a:ext cx="7340600" cy="307777"/>
          </a:xfrm>
          <a:prstGeom prst="rect">
            <a:avLst/>
          </a:prstGeom>
          <a:noFill/>
        </p:spPr>
        <p:txBody>
          <a:bodyPr wrap="square">
            <a:spAutoFit/>
          </a:bodyPr>
          <a:lstStyle/>
          <a:p>
            <a:pPr algn="ctr"/>
            <a:r>
              <a:rPr lang="en-US" sz="1400" dirty="0" err="1">
                <a:latin typeface="+mj-lt"/>
              </a:rPr>
              <a:t>Mackevicius</a:t>
            </a:r>
            <a:r>
              <a:rPr lang="en-US" sz="1400" dirty="0">
                <a:latin typeface="+mj-lt"/>
              </a:rPr>
              <a:t> et al., </a:t>
            </a:r>
            <a:r>
              <a:rPr lang="en-US" sz="1400" dirty="0" err="1">
                <a:latin typeface="+mj-lt"/>
              </a:rPr>
              <a:t>eLife</a:t>
            </a:r>
            <a:r>
              <a:rPr lang="en-US" sz="1400" dirty="0">
                <a:latin typeface="+mj-lt"/>
              </a:rPr>
              <a:t> 2019</a:t>
            </a:r>
          </a:p>
        </p:txBody>
      </p:sp>
      <p:pic>
        <p:nvPicPr>
          <p:cNvPr id="3" name="Picture 2">
            <a:extLst>
              <a:ext uri="{FF2B5EF4-FFF2-40B4-BE49-F238E27FC236}">
                <a16:creationId xmlns:a16="http://schemas.microsoft.com/office/drawing/2014/main" id="{D3947BF1-01E4-50EB-AE78-3E69327CC74A}"/>
              </a:ext>
            </a:extLst>
          </p:cNvPr>
          <p:cNvPicPr>
            <a:picLocks noChangeAspect="1"/>
          </p:cNvPicPr>
          <p:nvPr/>
        </p:nvPicPr>
        <p:blipFill>
          <a:blip r:embed="rId2"/>
          <a:stretch>
            <a:fillRect/>
          </a:stretch>
        </p:blipFill>
        <p:spPr>
          <a:xfrm>
            <a:off x="1854646" y="2466959"/>
            <a:ext cx="8482707" cy="3336261"/>
          </a:xfrm>
          <a:prstGeom prst="rect">
            <a:avLst/>
          </a:prstGeom>
        </p:spPr>
      </p:pic>
    </p:spTree>
    <p:extLst>
      <p:ext uri="{BB962C8B-B14F-4D97-AF65-F5344CB8AC3E}">
        <p14:creationId xmlns:p14="http://schemas.microsoft.com/office/powerpoint/2010/main" val="629217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7C2867A-2490-1EEC-7A21-6D6E97DDD373}"/>
              </a:ext>
            </a:extLst>
          </p:cNvPr>
          <p:cNvSpPr txBox="1"/>
          <p:nvPr/>
        </p:nvSpPr>
        <p:spPr>
          <a:xfrm>
            <a:off x="3048000" y="6314939"/>
            <a:ext cx="6096000" cy="307777"/>
          </a:xfrm>
          <a:prstGeom prst="rect">
            <a:avLst/>
          </a:prstGeom>
          <a:noFill/>
        </p:spPr>
        <p:txBody>
          <a:bodyPr wrap="square">
            <a:spAutoFit/>
          </a:bodyPr>
          <a:lstStyle/>
          <a:p>
            <a:pPr algn="ctr"/>
            <a:r>
              <a:rPr lang="en-US" sz="1400" dirty="0">
                <a:latin typeface="+mj-lt"/>
              </a:rPr>
              <a:t>https://github.com/hiroyuki-kasai/NMFLibrary</a:t>
            </a:r>
          </a:p>
        </p:txBody>
      </p:sp>
      <p:pic>
        <p:nvPicPr>
          <p:cNvPr id="3" name="Picture 2">
            <a:extLst>
              <a:ext uri="{FF2B5EF4-FFF2-40B4-BE49-F238E27FC236}">
                <a16:creationId xmlns:a16="http://schemas.microsoft.com/office/drawing/2014/main" id="{645C7327-51A3-460B-5E8B-B479BF21B1B5}"/>
              </a:ext>
            </a:extLst>
          </p:cNvPr>
          <p:cNvPicPr>
            <a:picLocks noChangeAspect="1"/>
          </p:cNvPicPr>
          <p:nvPr/>
        </p:nvPicPr>
        <p:blipFill>
          <a:blip r:embed="rId2"/>
          <a:stretch>
            <a:fillRect/>
          </a:stretch>
        </p:blipFill>
        <p:spPr>
          <a:xfrm>
            <a:off x="1390531" y="803189"/>
            <a:ext cx="9410937" cy="5034009"/>
          </a:xfrm>
          <a:prstGeom prst="rect">
            <a:avLst/>
          </a:prstGeom>
        </p:spPr>
      </p:pic>
    </p:spTree>
    <p:extLst>
      <p:ext uri="{BB962C8B-B14F-4D97-AF65-F5344CB8AC3E}">
        <p14:creationId xmlns:p14="http://schemas.microsoft.com/office/powerpoint/2010/main" val="8127397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03BD6-558C-3B4E-1746-0814A0B2B084}"/>
              </a:ext>
            </a:extLst>
          </p:cNvPr>
          <p:cNvPicPr>
            <a:picLocks noChangeAspect="1"/>
          </p:cNvPicPr>
          <p:nvPr/>
        </p:nvPicPr>
        <p:blipFill>
          <a:blip r:embed="rId2"/>
          <a:stretch>
            <a:fillRect/>
          </a:stretch>
        </p:blipFill>
        <p:spPr>
          <a:xfrm>
            <a:off x="273353" y="768625"/>
            <a:ext cx="11645293" cy="5221315"/>
          </a:xfrm>
          <a:prstGeom prst="rect">
            <a:avLst/>
          </a:prstGeom>
        </p:spPr>
      </p:pic>
    </p:spTree>
    <p:extLst>
      <p:ext uri="{BB962C8B-B14F-4D97-AF65-F5344CB8AC3E}">
        <p14:creationId xmlns:p14="http://schemas.microsoft.com/office/powerpoint/2010/main" val="210894903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7074722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84936" y="543061"/>
            <a:ext cx="10222129" cy="707886"/>
          </a:xfrm>
          <a:prstGeom prst="rect">
            <a:avLst/>
          </a:prstGeom>
          <a:noFill/>
        </p:spPr>
        <p:txBody>
          <a:bodyPr wrap="square">
            <a:spAutoFit/>
          </a:bodyPr>
          <a:lstStyle/>
          <a:p>
            <a:pPr algn="ctr"/>
            <a:r>
              <a:rPr lang="en-US" sz="4000" b="1" dirty="0">
                <a:latin typeface="Helvetica" panose="020B0500000000000000" pitchFamily="34" charset="0"/>
              </a:rPr>
              <a:t>Assumptions of NNMF</a:t>
            </a:r>
          </a:p>
        </p:txBody>
      </p:sp>
      <p:sp>
        <p:nvSpPr>
          <p:cNvPr id="3" name="TextBox 2">
            <a:extLst>
              <a:ext uri="{FF2B5EF4-FFF2-40B4-BE49-F238E27FC236}">
                <a16:creationId xmlns:a16="http://schemas.microsoft.com/office/drawing/2014/main" id="{A747E11F-E7A8-C9C3-ACD9-929E81BFBDEE}"/>
              </a:ext>
            </a:extLst>
          </p:cNvPr>
          <p:cNvSpPr txBox="1"/>
          <p:nvPr/>
        </p:nvSpPr>
        <p:spPr>
          <a:xfrm>
            <a:off x="754313" y="1870871"/>
            <a:ext cx="10683374" cy="3416320"/>
          </a:xfrm>
          <a:prstGeom prst="rect">
            <a:avLst/>
          </a:prstGeom>
          <a:noFill/>
        </p:spPr>
        <p:txBody>
          <a:bodyPr wrap="square">
            <a:spAutoFit/>
          </a:bodyPr>
          <a:lstStyle/>
          <a:p>
            <a:r>
              <a:rPr lang="en-US" sz="2400" b="1" dirty="0">
                <a:latin typeface="Helvetica" panose="020B0500000000000000" pitchFamily="34" charset="0"/>
              </a:rPr>
              <a:t>Non-negativity</a:t>
            </a:r>
            <a:r>
              <a:rPr lang="en-US" sz="2400" dirty="0">
                <a:latin typeface="Helvetica" panose="020B0500000000000000" pitchFamily="34" charset="0"/>
              </a:rPr>
              <a:t>: The most fundamental assumption of NMF is that the data represented in the matrix V and the matrices W and H it factors into must be non-negative. This constraint leads to a parts-based representation because only additive, not subtractive, combinations are allowed.</a:t>
            </a:r>
          </a:p>
          <a:p>
            <a:endParaRPr lang="en-US" sz="2400" dirty="0">
              <a:latin typeface="Helvetica" panose="020B0500000000000000" pitchFamily="34" charset="0"/>
            </a:endParaRPr>
          </a:p>
          <a:p>
            <a:r>
              <a:rPr lang="en-US" sz="2400" b="1" dirty="0">
                <a:latin typeface="Helvetica" panose="020B0500000000000000" pitchFamily="34" charset="0"/>
              </a:rPr>
              <a:t>Additivity</a:t>
            </a:r>
            <a:r>
              <a:rPr lang="en-US" sz="2400" dirty="0">
                <a:latin typeface="Helvetica" panose="020B0500000000000000" pitchFamily="34" charset="0"/>
              </a:rPr>
              <a:t>: NMF assumes that the features extracted in the components matrix W combine additively to form the original dataset. This is suitable for data where the features are often additive (e.g., pixels in images or topics in documents).</a:t>
            </a:r>
          </a:p>
        </p:txBody>
      </p:sp>
    </p:spTree>
    <p:extLst>
      <p:ext uri="{BB962C8B-B14F-4D97-AF65-F5344CB8AC3E}">
        <p14:creationId xmlns:p14="http://schemas.microsoft.com/office/powerpoint/2010/main" val="109179773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84936" y="543061"/>
            <a:ext cx="10222129" cy="707886"/>
          </a:xfrm>
          <a:prstGeom prst="rect">
            <a:avLst/>
          </a:prstGeom>
          <a:noFill/>
        </p:spPr>
        <p:txBody>
          <a:bodyPr wrap="square">
            <a:spAutoFit/>
          </a:bodyPr>
          <a:lstStyle/>
          <a:p>
            <a:pPr algn="ctr"/>
            <a:r>
              <a:rPr lang="en-US" sz="4000" b="1" dirty="0">
                <a:latin typeface="Helvetica" panose="020B0500000000000000" pitchFamily="34" charset="0"/>
              </a:rPr>
              <a:t>Assumptions of NNMF</a:t>
            </a:r>
          </a:p>
        </p:txBody>
      </p:sp>
      <p:sp>
        <p:nvSpPr>
          <p:cNvPr id="3" name="TextBox 2">
            <a:extLst>
              <a:ext uri="{FF2B5EF4-FFF2-40B4-BE49-F238E27FC236}">
                <a16:creationId xmlns:a16="http://schemas.microsoft.com/office/drawing/2014/main" id="{A747E11F-E7A8-C9C3-ACD9-929E81BFBDEE}"/>
              </a:ext>
            </a:extLst>
          </p:cNvPr>
          <p:cNvSpPr txBox="1"/>
          <p:nvPr/>
        </p:nvSpPr>
        <p:spPr>
          <a:xfrm>
            <a:off x="754313" y="1824488"/>
            <a:ext cx="10683374" cy="4524315"/>
          </a:xfrm>
          <a:prstGeom prst="rect">
            <a:avLst/>
          </a:prstGeom>
          <a:noFill/>
        </p:spPr>
        <p:txBody>
          <a:bodyPr wrap="square">
            <a:spAutoFit/>
          </a:bodyPr>
          <a:lstStyle/>
          <a:p>
            <a:r>
              <a:rPr lang="en-US" sz="2400" b="1" dirty="0">
                <a:latin typeface="Helvetica" panose="020B0500000000000000" pitchFamily="34" charset="0"/>
              </a:rPr>
              <a:t>Independence and Sparsity</a:t>
            </a:r>
            <a:r>
              <a:rPr lang="en-US" sz="2400" dirty="0">
                <a:latin typeface="Helvetica" panose="020B0500000000000000" pitchFamily="34" charset="0"/>
              </a:rPr>
              <a:t>: NMF often works best when the underlying factors are somewhat independent or sparse. In practice, this means that the features represented by W should not overlap too much, and many entries in W and H are zero or near-zero, leading to sparse representations.</a:t>
            </a:r>
            <a:endParaRPr lang="en-US" sz="2400" b="1" dirty="0">
              <a:latin typeface="Helvetica" panose="020B0500000000000000" pitchFamily="34" charset="0"/>
            </a:endParaRPr>
          </a:p>
          <a:p>
            <a:endParaRPr lang="en-US" sz="2400" b="1" dirty="0">
              <a:latin typeface="Helvetica" panose="020B0500000000000000" pitchFamily="34" charset="0"/>
            </a:endParaRPr>
          </a:p>
          <a:p>
            <a:r>
              <a:rPr lang="en-US" sz="2400" b="1" dirty="0">
                <a:latin typeface="Helvetica" panose="020B0500000000000000" pitchFamily="34" charset="0"/>
              </a:rPr>
              <a:t>Stationarity</a:t>
            </a:r>
            <a:r>
              <a:rPr lang="en-US" sz="2400" dirty="0">
                <a:latin typeface="Helvetica" panose="020B0500000000000000" pitchFamily="34" charset="0"/>
              </a:rPr>
              <a:t>: NMF assumes that the data does not change its underlying structure over time, which makes it less suitable for time-series data where underlying factors might change.</a:t>
            </a:r>
          </a:p>
          <a:p>
            <a:endParaRPr lang="en-US" sz="2400" dirty="0">
              <a:latin typeface="Helvetica" panose="020B0500000000000000" pitchFamily="34" charset="0"/>
            </a:endParaRPr>
          </a:p>
          <a:p>
            <a:r>
              <a:rPr lang="en-US" sz="2400" b="1" dirty="0">
                <a:latin typeface="Helvetica" panose="020B0500000000000000" pitchFamily="34" charset="0"/>
              </a:rPr>
              <a:t>Linearity</a:t>
            </a:r>
            <a:r>
              <a:rPr lang="en-US" sz="2400" dirty="0">
                <a:latin typeface="Helvetica" panose="020B0500000000000000" pitchFamily="34" charset="0"/>
              </a:rPr>
              <a:t>: The model assumes a linear relationship between the components in W and the reconstructions in V. This might not hold for complex datasets where interactions between components are non-linear.</a:t>
            </a:r>
          </a:p>
        </p:txBody>
      </p:sp>
    </p:spTree>
    <p:extLst>
      <p:ext uri="{BB962C8B-B14F-4D97-AF65-F5344CB8AC3E}">
        <p14:creationId xmlns:p14="http://schemas.microsoft.com/office/powerpoint/2010/main" val="3587402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2186939" y="472440"/>
            <a:ext cx="781812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Linear dependence</a:t>
            </a:r>
          </a:p>
        </p:txBody>
      </p:sp>
      <p:pic>
        <p:nvPicPr>
          <p:cNvPr id="8" name="Graphic 7">
            <a:extLst>
              <a:ext uri="{FF2B5EF4-FFF2-40B4-BE49-F238E27FC236}">
                <a16:creationId xmlns:a16="http://schemas.microsoft.com/office/drawing/2014/main" id="{1B0A7321-77E6-027A-BCAD-E93207425F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24249" y="1375410"/>
            <a:ext cx="5143500" cy="5143500"/>
          </a:xfrm>
          <a:prstGeom prst="rect">
            <a:avLst/>
          </a:prstGeom>
        </p:spPr>
      </p:pic>
    </p:spTree>
    <p:extLst>
      <p:ext uri="{BB962C8B-B14F-4D97-AF65-F5344CB8AC3E}">
        <p14:creationId xmlns:p14="http://schemas.microsoft.com/office/powerpoint/2010/main" val="24843655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2149249" y="1843950"/>
            <a:ext cx="7893508" cy="2800767"/>
          </a:xfrm>
          <a:prstGeom prst="rect">
            <a:avLst/>
          </a:prstGeom>
          <a:noFill/>
        </p:spPr>
        <p:txBody>
          <a:bodyPr wrap="none" rtlCol="0">
            <a:spAutoFit/>
          </a:bodyPr>
          <a:lstStyle/>
          <a:p>
            <a:pPr algn="ctr"/>
            <a:r>
              <a:rPr lang="en-US" sz="8800" dirty="0">
                <a:solidFill>
                  <a:srgbClr val="C00000"/>
                </a:solidFill>
                <a:latin typeface="Helvetica" panose="020B0500000000000000" pitchFamily="34" charset="0"/>
              </a:rPr>
              <a:t>NNMF</a:t>
            </a:r>
          </a:p>
          <a:p>
            <a:pPr algn="ctr"/>
            <a:r>
              <a:rPr lang="en-US" sz="8800" dirty="0">
                <a:latin typeface="Helvetica" panose="020B0500000000000000" pitchFamily="34" charset="0"/>
              </a:rPr>
              <a:t>Implementation</a:t>
            </a:r>
          </a:p>
        </p:txBody>
      </p:sp>
    </p:spTree>
    <p:extLst>
      <p:ext uri="{BB962C8B-B14F-4D97-AF65-F5344CB8AC3E}">
        <p14:creationId xmlns:p14="http://schemas.microsoft.com/office/powerpoint/2010/main" val="324007833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994401-DEA6-6A47-93D1-6BCC58763ADD}"/>
              </a:ext>
            </a:extLst>
          </p:cNvPr>
          <p:cNvPicPr>
            <a:picLocks noChangeAspect="1"/>
          </p:cNvPicPr>
          <p:nvPr/>
        </p:nvPicPr>
        <p:blipFill>
          <a:blip r:embed="rId2"/>
          <a:stretch>
            <a:fillRect/>
          </a:stretch>
        </p:blipFill>
        <p:spPr>
          <a:xfrm>
            <a:off x="848139" y="5038928"/>
            <a:ext cx="10495722" cy="851004"/>
          </a:xfrm>
          <a:prstGeom prst="rect">
            <a:avLst/>
          </a:prstGeom>
        </p:spPr>
      </p:pic>
      <p:grpSp>
        <p:nvGrpSpPr>
          <p:cNvPr id="21" name="Group 20">
            <a:extLst>
              <a:ext uri="{FF2B5EF4-FFF2-40B4-BE49-F238E27FC236}">
                <a16:creationId xmlns:a16="http://schemas.microsoft.com/office/drawing/2014/main" id="{8CE19ED2-4962-850A-87D6-1FB04D39AEC0}"/>
              </a:ext>
            </a:extLst>
          </p:cNvPr>
          <p:cNvGrpSpPr/>
          <p:nvPr/>
        </p:nvGrpSpPr>
        <p:grpSpPr>
          <a:xfrm>
            <a:off x="3394266" y="962586"/>
            <a:ext cx="5403467" cy="3062762"/>
            <a:chOff x="3419599" y="366238"/>
            <a:chExt cx="5403467" cy="3062762"/>
          </a:xfrm>
        </p:grpSpPr>
        <p:sp>
          <p:nvSpPr>
            <p:cNvPr id="9" name="Left Bracket 8">
              <a:extLst>
                <a:ext uri="{FF2B5EF4-FFF2-40B4-BE49-F238E27FC236}">
                  <a16:creationId xmlns:a16="http://schemas.microsoft.com/office/drawing/2014/main" id="{AA0A5748-9FBC-EE7F-33D5-928783DB4E82}"/>
                </a:ext>
              </a:extLst>
            </p:cNvPr>
            <p:cNvSpPr/>
            <p:nvPr/>
          </p:nvSpPr>
          <p:spPr>
            <a:xfrm>
              <a:off x="3419599" y="14935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41BBD8B8-AD4C-7996-066B-B2D3B50261CB}"/>
                </a:ext>
              </a:extLst>
            </p:cNvPr>
            <p:cNvSpPr/>
            <p:nvPr/>
          </p:nvSpPr>
          <p:spPr>
            <a:xfrm flipH="1">
              <a:off x="5399353" y="14935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48BFFB88-BE49-DC87-E85F-04230E408924}"/>
                </a:ext>
              </a:extLst>
            </p:cNvPr>
            <p:cNvSpPr/>
            <p:nvPr/>
          </p:nvSpPr>
          <p:spPr>
            <a:xfrm>
              <a:off x="6199367" y="1493520"/>
              <a:ext cx="638120" cy="1935480"/>
            </a:xfrm>
            <a:prstGeom prst="rect">
              <a:avLst/>
            </a:prstGeom>
            <a:solidFill>
              <a:schemeClr val="bg1">
                <a:lumMod val="8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459AB0-BC7D-2E2D-00AA-D124D8EA0199}"/>
                </a:ext>
              </a:extLst>
            </p:cNvPr>
            <p:cNvSpPr/>
            <p:nvPr/>
          </p:nvSpPr>
          <p:spPr>
            <a:xfrm rot="5400000">
              <a:off x="7566863" y="907877"/>
              <a:ext cx="670560" cy="1841846"/>
            </a:xfrm>
            <a:prstGeom prst="rect">
              <a:avLst/>
            </a:prstGeom>
            <a:solidFill>
              <a:srgbClr val="C0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93AADC-EE51-4A6C-3969-AC65FD3526C2}"/>
                    </a:ext>
                  </a:extLst>
                </p:cNvPr>
                <p:cNvSpPr txBox="1"/>
                <p:nvPr/>
              </p:nvSpPr>
              <p:spPr>
                <a:xfrm>
                  <a:off x="4163484" y="371720"/>
                  <a:ext cx="50292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𝑉</m:t>
                        </m:r>
                      </m:oMath>
                    </m:oMathPara>
                  </a14:m>
                  <a:endParaRPr lang="en-US" sz="4000" dirty="0"/>
                </a:p>
              </p:txBody>
            </p:sp>
          </mc:Choice>
          <mc:Fallback xmlns="">
            <p:sp>
              <p:nvSpPr>
                <p:cNvPr id="13" name="TextBox 12">
                  <a:extLst>
                    <a:ext uri="{FF2B5EF4-FFF2-40B4-BE49-F238E27FC236}">
                      <a16:creationId xmlns:a16="http://schemas.microsoft.com/office/drawing/2014/main" id="{DD93AADC-EE51-4A6C-3969-AC65FD3526C2}"/>
                    </a:ext>
                  </a:extLst>
                </p:cNvPr>
                <p:cNvSpPr txBox="1">
                  <a:spLocks noRot="1" noChangeAspect="1" noMove="1" noResize="1" noEditPoints="1" noAdjustHandles="1" noChangeArrowheads="1" noChangeShapeType="1" noTextEdit="1"/>
                </p:cNvSpPr>
                <p:nvPr/>
              </p:nvSpPr>
              <p:spPr>
                <a:xfrm>
                  <a:off x="4163484" y="371720"/>
                  <a:ext cx="502920"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D2E7E68-0374-CF05-F8F0-363443E3AC73}"/>
                    </a:ext>
                  </a:extLst>
                </p:cNvPr>
                <p:cNvSpPr txBox="1"/>
                <p:nvPr/>
              </p:nvSpPr>
              <p:spPr>
                <a:xfrm>
                  <a:off x="6266967" y="380796"/>
                  <a:ext cx="50292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𝑊</m:t>
                        </m:r>
                      </m:oMath>
                    </m:oMathPara>
                  </a14:m>
                  <a:endParaRPr lang="en-US" sz="4000" dirty="0"/>
                </a:p>
              </p:txBody>
            </p:sp>
          </mc:Choice>
          <mc:Fallback xmlns="">
            <p:sp>
              <p:nvSpPr>
                <p:cNvPr id="14" name="TextBox 13">
                  <a:extLst>
                    <a:ext uri="{FF2B5EF4-FFF2-40B4-BE49-F238E27FC236}">
                      <a16:creationId xmlns:a16="http://schemas.microsoft.com/office/drawing/2014/main" id="{4D2E7E68-0374-CF05-F8F0-363443E3AC73}"/>
                    </a:ext>
                  </a:extLst>
                </p:cNvPr>
                <p:cNvSpPr txBox="1">
                  <a:spLocks noRot="1" noChangeAspect="1" noMove="1" noResize="1" noEditPoints="1" noAdjustHandles="1" noChangeArrowheads="1" noChangeShapeType="1" noTextEdit="1"/>
                </p:cNvSpPr>
                <p:nvPr/>
              </p:nvSpPr>
              <p:spPr>
                <a:xfrm>
                  <a:off x="6266967" y="380796"/>
                  <a:ext cx="502920" cy="707886"/>
                </a:xfrm>
                <a:prstGeom prst="rect">
                  <a:avLst/>
                </a:prstGeom>
                <a:blipFill>
                  <a:blip r:embed="rId4"/>
                  <a:stretch>
                    <a:fillRect l="-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4E22C76-5496-8600-280B-78047966ADBE}"/>
                    </a:ext>
                  </a:extLst>
                </p:cNvPr>
                <p:cNvSpPr txBox="1"/>
                <p:nvPr/>
              </p:nvSpPr>
              <p:spPr>
                <a:xfrm>
                  <a:off x="7494767" y="366238"/>
                  <a:ext cx="711200" cy="71885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𝐻</m:t>
                        </m:r>
                      </m:oMath>
                    </m:oMathPara>
                  </a14:m>
                  <a:endParaRPr lang="en-US" sz="4000" dirty="0"/>
                </a:p>
              </p:txBody>
            </p:sp>
          </mc:Choice>
          <mc:Fallback xmlns="">
            <p:sp>
              <p:nvSpPr>
                <p:cNvPr id="15" name="TextBox 14">
                  <a:extLst>
                    <a:ext uri="{FF2B5EF4-FFF2-40B4-BE49-F238E27FC236}">
                      <a16:creationId xmlns:a16="http://schemas.microsoft.com/office/drawing/2014/main" id="{94E22C76-5496-8600-280B-78047966ADBE}"/>
                    </a:ext>
                  </a:extLst>
                </p:cNvPr>
                <p:cNvSpPr txBox="1">
                  <a:spLocks noRot="1" noChangeAspect="1" noMove="1" noResize="1" noEditPoints="1" noAdjustHandles="1" noChangeArrowheads="1" noChangeShapeType="1" noTextEdit="1"/>
                </p:cNvSpPr>
                <p:nvPr/>
              </p:nvSpPr>
              <p:spPr>
                <a:xfrm>
                  <a:off x="7494767" y="366238"/>
                  <a:ext cx="711200" cy="7188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5EBD26-168B-D2E4-A856-21698039A839}"/>
                    </a:ext>
                  </a:extLst>
                </p:cNvPr>
                <p:cNvSpPr txBox="1"/>
                <p:nvPr/>
              </p:nvSpPr>
              <p:spPr>
                <a:xfrm>
                  <a:off x="5538720" y="2107317"/>
                  <a:ext cx="63812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7" name="TextBox 16">
                  <a:extLst>
                    <a:ext uri="{FF2B5EF4-FFF2-40B4-BE49-F238E27FC236}">
                      <a16:creationId xmlns:a16="http://schemas.microsoft.com/office/drawing/2014/main" id="{2F5EBD26-168B-D2E4-A856-21698039A839}"/>
                    </a:ext>
                  </a:extLst>
                </p:cNvPr>
                <p:cNvSpPr txBox="1">
                  <a:spLocks noRot="1" noChangeAspect="1" noMove="1" noResize="1" noEditPoints="1" noAdjustHandles="1" noChangeArrowheads="1" noChangeShapeType="1" noTextEdit="1"/>
                </p:cNvSpPr>
                <p:nvPr/>
              </p:nvSpPr>
              <p:spPr>
                <a:xfrm>
                  <a:off x="5538720" y="2107317"/>
                  <a:ext cx="638120" cy="7078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8EF3131-5F76-3A19-0BE5-0B27D8F29C25}"/>
                    </a:ext>
                  </a:extLst>
                </p:cNvPr>
                <p:cNvSpPr txBox="1"/>
                <p:nvPr/>
              </p:nvSpPr>
              <p:spPr>
                <a:xfrm>
                  <a:off x="3962572" y="1079606"/>
                  <a:ext cx="9047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18" name="TextBox 17">
                  <a:extLst>
                    <a:ext uri="{FF2B5EF4-FFF2-40B4-BE49-F238E27FC236}">
                      <a16:creationId xmlns:a16="http://schemas.microsoft.com/office/drawing/2014/main" id="{68EF3131-5F76-3A19-0BE5-0B27D8F29C25}"/>
                    </a:ext>
                  </a:extLst>
                </p:cNvPr>
                <p:cNvSpPr txBox="1">
                  <a:spLocks noRot="1" noChangeAspect="1" noMove="1" noResize="1" noEditPoints="1" noAdjustHandles="1" noChangeArrowheads="1" noChangeShapeType="1" noTextEdit="1"/>
                </p:cNvSpPr>
                <p:nvPr/>
              </p:nvSpPr>
              <p:spPr>
                <a:xfrm>
                  <a:off x="3962572" y="1079606"/>
                  <a:ext cx="9047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3A11F3A-C40F-6840-CB72-FD81B8C52E8F}"/>
                    </a:ext>
                  </a:extLst>
                </p:cNvPr>
                <p:cNvSpPr txBox="1"/>
                <p:nvPr/>
              </p:nvSpPr>
              <p:spPr>
                <a:xfrm>
                  <a:off x="6021315" y="1079606"/>
                  <a:ext cx="9047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m:oMathPara>
                  </a14:m>
                  <a:endParaRPr lang="en-US" dirty="0"/>
                </a:p>
              </p:txBody>
            </p:sp>
          </mc:Choice>
          <mc:Fallback xmlns="">
            <p:sp>
              <p:nvSpPr>
                <p:cNvPr id="19" name="TextBox 18">
                  <a:extLst>
                    <a:ext uri="{FF2B5EF4-FFF2-40B4-BE49-F238E27FC236}">
                      <a16:creationId xmlns:a16="http://schemas.microsoft.com/office/drawing/2014/main" id="{C3A11F3A-C40F-6840-CB72-FD81B8C52E8F}"/>
                    </a:ext>
                  </a:extLst>
                </p:cNvPr>
                <p:cNvSpPr txBox="1">
                  <a:spLocks noRot="1" noChangeAspect="1" noMove="1" noResize="1" noEditPoints="1" noAdjustHandles="1" noChangeArrowheads="1" noChangeShapeType="1" noTextEdit="1"/>
                </p:cNvSpPr>
                <p:nvPr/>
              </p:nvSpPr>
              <p:spPr>
                <a:xfrm>
                  <a:off x="6021315" y="1079606"/>
                  <a:ext cx="9047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0AF79AA-AD57-0CEA-E37E-40947602EF7B}"/>
                    </a:ext>
                  </a:extLst>
                </p:cNvPr>
                <p:cNvSpPr txBox="1"/>
                <p:nvPr/>
              </p:nvSpPr>
              <p:spPr>
                <a:xfrm>
                  <a:off x="7301223" y="1075407"/>
                  <a:ext cx="9047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0" name="TextBox 19">
                  <a:extLst>
                    <a:ext uri="{FF2B5EF4-FFF2-40B4-BE49-F238E27FC236}">
                      <a16:creationId xmlns:a16="http://schemas.microsoft.com/office/drawing/2014/main" id="{50AF79AA-AD57-0CEA-E37E-40947602EF7B}"/>
                    </a:ext>
                  </a:extLst>
                </p:cNvPr>
                <p:cNvSpPr txBox="1">
                  <a:spLocks noRot="1" noChangeAspect="1" noMove="1" noResize="1" noEditPoints="1" noAdjustHandles="1" noChangeArrowheads="1" noChangeShapeType="1" noTextEdit="1"/>
                </p:cNvSpPr>
                <p:nvPr/>
              </p:nvSpPr>
              <p:spPr>
                <a:xfrm>
                  <a:off x="7301223" y="1075407"/>
                  <a:ext cx="904744"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5661885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750313"/>
            <a:ext cx="4435503" cy="707886"/>
          </a:xfrm>
          <a:prstGeom prst="rect">
            <a:avLst/>
          </a:prstGeom>
          <a:noFill/>
        </p:spPr>
        <p:txBody>
          <a:bodyPr wrap="square">
            <a:spAutoFit/>
          </a:bodyPr>
          <a:lstStyle/>
          <a:p>
            <a:pPr algn="l"/>
            <a:r>
              <a:rPr lang="en-US" sz="4000" b="1" dirty="0">
                <a:latin typeface="Helvetica" panose="020B0500000000000000" pitchFamily="34" charset="0"/>
              </a:rPr>
              <a:t>Optimization</a:t>
            </a:r>
          </a:p>
        </p:txBody>
      </p:sp>
      <p:sp>
        <p:nvSpPr>
          <p:cNvPr id="3" name="TextBox 2">
            <a:extLst>
              <a:ext uri="{FF2B5EF4-FFF2-40B4-BE49-F238E27FC236}">
                <a16:creationId xmlns:a16="http://schemas.microsoft.com/office/drawing/2014/main" id="{619425AE-3F38-9BD1-FE75-9DB2D2CF9533}"/>
              </a:ext>
            </a:extLst>
          </p:cNvPr>
          <p:cNvSpPr txBox="1"/>
          <p:nvPr/>
        </p:nvSpPr>
        <p:spPr>
          <a:xfrm>
            <a:off x="487679" y="1941588"/>
            <a:ext cx="4435503" cy="3785652"/>
          </a:xfrm>
          <a:prstGeom prst="rect">
            <a:avLst/>
          </a:prstGeom>
          <a:noFill/>
        </p:spPr>
        <p:txBody>
          <a:bodyPr wrap="square">
            <a:spAutoFit/>
          </a:bodyPr>
          <a:lstStyle/>
          <a:p>
            <a:r>
              <a:rPr lang="en-US" sz="2000" dirty="0">
                <a:latin typeface="Helvetica" panose="020B0500000000000000" pitchFamily="34" charset="0"/>
              </a:rPr>
              <a:t>In the more general approach, an optimization problem consists of maximizing or minimizing a real function by systematically choosing input values from within an allowed set and computing the value of the function. </a:t>
            </a:r>
          </a:p>
          <a:p>
            <a:endParaRPr lang="en-US" sz="2000" dirty="0">
              <a:latin typeface="Helvetica" panose="020B0500000000000000" pitchFamily="34" charset="0"/>
            </a:endParaRPr>
          </a:p>
          <a:p>
            <a:r>
              <a:rPr lang="en-US" sz="2000" dirty="0">
                <a:latin typeface="Helvetica" panose="020B0500000000000000" pitchFamily="34" charset="0"/>
              </a:rPr>
              <a:t>Optimization is the selection of a best element, with regard to some criteria, from some set of available alternatives.</a:t>
            </a:r>
          </a:p>
        </p:txBody>
      </p:sp>
      <p:pic>
        <p:nvPicPr>
          <p:cNvPr id="15362" name="Picture 2" descr="Mathematical optimization - Wikipedia">
            <a:extLst>
              <a:ext uri="{FF2B5EF4-FFF2-40B4-BE49-F238E27FC236}">
                <a16:creationId xmlns:a16="http://schemas.microsoft.com/office/drawing/2014/main" id="{53BA9D50-130B-30F1-D3D9-F861C8E28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834" y="1070610"/>
            <a:ext cx="5895975" cy="4716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81645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750313"/>
            <a:ext cx="4435503" cy="707886"/>
          </a:xfrm>
          <a:prstGeom prst="rect">
            <a:avLst/>
          </a:prstGeom>
          <a:noFill/>
        </p:spPr>
        <p:txBody>
          <a:bodyPr wrap="square">
            <a:spAutoFit/>
          </a:bodyPr>
          <a:lstStyle/>
          <a:p>
            <a:pPr algn="l"/>
            <a:r>
              <a:rPr lang="en-US" sz="4000" b="1" dirty="0">
                <a:latin typeface="Helvetica" panose="020B0500000000000000" pitchFamily="34" charset="0"/>
              </a:rPr>
              <a:t>Optimization</a:t>
            </a:r>
          </a:p>
        </p:txBody>
      </p:sp>
      <p:sp>
        <p:nvSpPr>
          <p:cNvPr id="3" name="TextBox 2">
            <a:extLst>
              <a:ext uri="{FF2B5EF4-FFF2-40B4-BE49-F238E27FC236}">
                <a16:creationId xmlns:a16="http://schemas.microsoft.com/office/drawing/2014/main" id="{619425AE-3F38-9BD1-FE75-9DB2D2CF9533}"/>
              </a:ext>
            </a:extLst>
          </p:cNvPr>
          <p:cNvSpPr txBox="1"/>
          <p:nvPr/>
        </p:nvSpPr>
        <p:spPr>
          <a:xfrm>
            <a:off x="487679" y="1941588"/>
            <a:ext cx="4435503" cy="3785652"/>
          </a:xfrm>
          <a:prstGeom prst="rect">
            <a:avLst/>
          </a:prstGeom>
          <a:noFill/>
        </p:spPr>
        <p:txBody>
          <a:bodyPr wrap="square">
            <a:spAutoFit/>
          </a:bodyPr>
          <a:lstStyle/>
          <a:p>
            <a:r>
              <a:rPr lang="en-US" sz="2000" dirty="0">
                <a:latin typeface="Helvetica" panose="020B0500000000000000" pitchFamily="34" charset="0"/>
              </a:rPr>
              <a:t>In the more general approach, an optimization problem consists of maximizing or minimizing a real function by systematically choosing input values from within an allowed set and computing the value of the function. </a:t>
            </a:r>
          </a:p>
          <a:p>
            <a:endParaRPr lang="en-US" sz="2000" dirty="0">
              <a:latin typeface="Helvetica" panose="020B0500000000000000" pitchFamily="34" charset="0"/>
            </a:endParaRPr>
          </a:p>
          <a:p>
            <a:r>
              <a:rPr lang="en-US" sz="2000" dirty="0">
                <a:latin typeface="Helvetica" panose="020B0500000000000000" pitchFamily="34" charset="0"/>
              </a:rPr>
              <a:t>Optimization is the selection of a best element, with regard to some criteria, from some set of available alternatives.</a:t>
            </a:r>
          </a:p>
        </p:txBody>
      </p:sp>
      <p:pic>
        <p:nvPicPr>
          <p:cNvPr id="18434" name="Picture 2">
            <a:extLst>
              <a:ext uri="{FF2B5EF4-FFF2-40B4-BE49-F238E27FC236}">
                <a16:creationId xmlns:a16="http://schemas.microsoft.com/office/drawing/2014/main" id="{F1FFB4E0-0E13-926B-0643-0BF7C79E9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42716"/>
            <a:ext cx="4884071" cy="2998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8664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33F72B-314E-FA30-9675-2D2DAE94DDAC}"/>
              </a:ext>
            </a:extLst>
          </p:cNvPr>
          <p:cNvGrpSpPr/>
          <p:nvPr/>
        </p:nvGrpSpPr>
        <p:grpSpPr>
          <a:xfrm>
            <a:off x="1118646" y="1264170"/>
            <a:ext cx="9954708" cy="4032664"/>
            <a:chOff x="1368946" y="1264170"/>
            <a:chExt cx="9954708" cy="4032664"/>
          </a:xfrm>
        </p:grpSpPr>
        <p:sp>
          <p:nvSpPr>
            <p:cNvPr id="6" name="TextBox 5">
              <a:extLst>
                <a:ext uri="{FF2B5EF4-FFF2-40B4-BE49-F238E27FC236}">
                  <a16:creationId xmlns:a16="http://schemas.microsoft.com/office/drawing/2014/main" id="{D742529A-E160-4B10-ADD3-55F1207F8ABB}"/>
                </a:ext>
              </a:extLst>
            </p:cNvPr>
            <p:cNvSpPr txBox="1"/>
            <p:nvPr/>
          </p:nvSpPr>
          <p:spPr>
            <a:xfrm>
              <a:off x="1368946" y="1264170"/>
              <a:ext cx="4435503" cy="1323439"/>
            </a:xfrm>
            <a:prstGeom prst="rect">
              <a:avLst/>
            </a:prstGeom>
            <a:noFill/>
          </p:spPr>
          <p:txBody>
            <a:bodyPr wrap="square">
              <a:spAutoFit/>
            </a:bodyPr>
            <a:lstStyle/>
            <a:p>
              <a:pPr algn="l"/>
              <a:r>
                <a:rPr lang="en-US" sz="4000" b="1" dirty="0">
                  <a:latin typeface="Helvetica" panose="020B0500000000000000" pitchFamily="34" charset="0"/>
                </a:rPr>
                <a:t>Key Concepts in Optimization</a:t>
              </a:r>
            </a:p>
          </p:txBody>
        </p:sp>
        <p:sp>
          <p:nvSpPr>
            <p:cNvPr id="3" name="TextBox 2">
              <a:extLst>
                <a:ext uri="{FF2B5EF4-FFF2-40B4-BE49-F238E27FC236}">
                  <a16:creationId xmlns:a16="http://schemas.microsoft.com/office/drawing/2014/main" id="{619425AE-3F38-9BD1-FE75-9DB2D2CF9533}"/>
                </a:ext>
              </a:extLst>
            </p:cNvPr>
            <p:cNvSpPr txBox="1"/>
            <p:nvPr/>
          </p:nvSpPr>
          <p:spPr>
            <a:xfrm>
              <a:off x="1368946" y="2988510"/>
              <a:ext cx="4435503" cy="2308324"/>
            </a:xfrm>
            <a:prstGeom prst="rect">
              <a:avLst/>
            </a:prstGeom>
            <a:noFill/>
          </p:spPr>
          <p:txBody>
            <a:bodyPr wrap="square">
              <a:spAutoFit/>
            </a:bodyPr>
            <a:lstStyle/>
            <a:p>
              <a:r>
                <a:rPr lang="en-US" sz="2400" b="1" dirty="0">
                  <a:latin typeface="Helvetica" panose="020B0500000000000000" pitchFamily="34" charset="0"/>
                </a:rPr>
                <a:t>Objective/Cost Function: </a:t>
              </a:r>
              <a:r>
                <a:rPr lang="en-US" sz="2400" dirty="0">
                  <a:latin typeface="Helvetica" panose="020B0500000000000000" pitchFamily="34" charset="0"/>
                </a:rPr>
                <a:t>This is the function that needs to be minimized or maximized. It represents a measure of "goodness" or "cost" that needs to be optimized.</a:t>
              </a:r>
            </a:p>
          </p:txBody>
        </p:sp>
        <p:pic>
          <p:nvPicPr>
            <p:cNvPr id="2" name="Picture 1">
              <a:extLst>
                <a:ext uri="{FF2B5EF4-FFF2-40B4-BE49-F238E27FC236}">
                  <a16:creationId xmlns:a16="http://schemas.microsoft.com/office/drawing/2014/main" id="{D9C581F7-188E-2F2C-4B94-9E5E9010EFA3}"/>
                </a:ext>
              </a:extLst>
            </p:cNvPr>
            <p:cNvPicPr>
              <a:picLocks noChangeAspect="1"/>
            </p:cNvPicPr>
            <p:nvPr/>
          </p:nvPicPr>
          <p:blipFill rotWithShape="1">
            <a:blip r:embed="rId2"/>
            <a:srcRect r="51209"/>
            <a:stretch/>
          </p:blipFill>
          <p:spPr>
            <a:xfrm>
              <a:off x="6202682" y="3717170"/>
              <a:ext cx="5120972" cy="851004"/>
            </a:xfrm>
            <a:prstGeom prst="rect">
              <a:avLst/>
            </a:prstGeom>
          </p:spPr>
        </p:pic>
      </p:grpSp>
    </p:spTree>
    <p:extLst>
      <p:ext uri="{BB962C8B-B14F-4D97-AF65-F5344CB8AC3E}">
        <p14:creationId xmlns:p14="http://schemas.microsoft.com/office/powerpoint/2010/main" val="18909843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368EE39-CCC8-FCCC-6538-BB469F8537E0}"/>
              </a:ext>
            </a:extLst>
          </p:cNvPr>
          <p:cNvPicPr>
            <a:picLocks noChangeAspect="1"/>
          </p:cNvPicPr>
          <p:nvPr/>
        </p:nvPicPr>
        <p:blipFill rotWithShape="1">
          <a:blip r:embed="rId2"/>
          <a:srcRect l="59086" r="3901" b="26124"/>
          <a:stretch/>
        </p:blipFill>
        <p:spPr>
          <a:xfrm>
            <a:off x="5957257" y="5530931"/>
            <a:ext cx="2028449" cy="886333"/>
          </a:xfrm>
          <a:prstGeom prst="rect">
            <a:avLst/>
          </a:prstGeom>
        </p:spPr>
      </p:pic>
      <p:sp>
        <p:nvSpPr>
          <p:cNvPr id="6" name="TextBox 5">
            <a:extLst>
              <a:ext uri="{FF2B5EF4-FFF2-40B4-BE49-F238E27FC236}">
                <a16:creationId xmlns:a16="http://schemas.microsoft.com/office/drawing/2014/main" id="{D742529A-E160-4B10-ADD3-55F1207F8ABB}"/>
              </a:ext>
            </a:extLst>
          </p:cNvPr>
          <p:cNvSpPr txBox="1"/>
          <p:nvPr/>
        </p:nvSpPr>
        <p:spPr>
          <a:xfrm>
            <a:off x="3048000" y="543061"/>
            <a:ext cx="6096000" cy="707886"/>
          </a:xfrm>
          <a:prstGeom prst="rect">
            <a:avLst/>
          </a:prstGeom>
          <a:noFill/>
        </p:spPr>
        <p:txBody>
          <a:bodyPr wrap="square">
            <a:spAutoFit/>
          </a:bodyPr>
          <a:lstStyle/>
          <a:p>
            <a:pPr algn="ctr"/>
            <a:r>
              <a:rPr lang="en-US" sz="4000" b="1" dirty="0" err="1">
                <a:latin typeface="Helvetica" panose="020B0500000000000000" pitchFamily="34" charset="0"/>
              </a:rPr>
              <a:t>Frobenius</a:t>
            </a:r>
            <a:r>
              <a:rPr lang="en-US" sz="4000" b="1" dirty="0">
                <a:latin typeface="Helvetica" panose="020B0500000000000000" pitchFamily="34" charset="0"/>
              </a:rPr>
              <a:t> norm</a:t>
            </a:r>
          </a:p>
        </p:txBody>
      </p:sp>
      <p:pic>
        <p:nvPicPr>
          <p:cNvPr id="11" name="Picture 10">
            <a:extLst>
              <a:ext uri="{FF2B5EF4-FFF2-40B4-BE49-F238E27FC236}">
                <a16:creationId xmlns:a16="http://schemas.microsoft.com/office/drawing/2014/main" id="{50507ABB-AC79-00E7-0525-A2E4FDC7E824}"/>
              </a:ext>
            </a:extLst>
          </p:cNvPr>
          <p:cNvPicPr>
            <a:picLocks noChangeAspect="1"/>
          </p:cNvPicPr>
          <p:nvPr/>
        </p:nvPicPr>
        <p:blipFill>
          <a:blip r:embed="rId2"/>
          <a:stretch>
            <a:fillRect/>
          </a:stretch>
        </p:blipFill>
        <p:spPr>
          <a:xfrm>
            <a:off x="2880943" y="1612181"/>
            <a:ext cx="6430113" cy="1407673"/>
          </a:xfrm>
          <a:prstGeom prst="rect">
            <a:avLst/>
          </a:prstGeom>
        </p:spPr>
      </p:pic>
      <p:graphicFrame>
        <p:nvGraphicFramePr>
          <p:cNvPr id="12" name="Table 11">
            <a:extLst>
              <a:ext uri="{FF2B5EF4-FFF2-40B4-BE49-F238E27FC236}">
                <a16:creationId xmlns:a16="http://schemas.microsoft.com/office/drawing/2014/main" id="{053366D9-CF11-D8C9-3D7D-F2E46D0D3652}"/>
              </a:ext>
            </a:extLst>
          </p:cNvPr>
          <p:cNvGraphicFramePr>
            <a:graphicFrameLocks noGrp="1"/>
          </p:cNvGraphicFramePr>
          <p:nvPr>
            <p:extLst>
              <p:ext uri="{D42A27DB-BD31-4B8C-83A1-F6EECF244321}">
                <p14:modId xmlns:p14="http://schemas.microsoft.com/office/powerpoint/2010/main" val="2852398326"/>
              </p:ext>
            </p:extLst>
          </p:nvPr>
        </p:nvGraphicFramePr>
        <p:xfrm>
          <a:off x="3670300" y="3332937"/>
          <a:ext cx="1846580" cy="1854200"/>
        </p:xfrm>
        <a:graphic>
          <a:graphicData uri="http://schemas.openxmlformats.org/drawingml/2006/table">
            <a:tbl>
              <a:tblPr firstRow="1" bandRow="1">
                <a:tableStyleId>{5940675A-B579-460E-94D1-54222C63F5DA}</a:tableStyleId>
              </a:tblPr>
              <a:tblGrid>
                <a:gridCol w="369316">
                  <a:extLst>
                    <a:ext uri="{9D8B030D-6E8A-4147-A177-3AD203B41FA5}">
                      <a16:colId xmlns:a16="http://schemas.microsoft.com/office/drawing/2014/main" val="224000106"/>
                    </a:ext>
                  </a:extLst>
                </a:gridCol>
                <a:gridCol w="369316">
                  <a:extLst>
                    <a:ext uri="{9D8B030D-6E8A-4147-A177-3AD203B41FA5}">
                      <a16:colId xmlns:a16="http://schemas.microsoft.com/office/drawing/2014/main" val="1884924468"/>
                    </a:ext>
                  </a:extLst>
                </a:gridCol>
                <a:gridCol w="369316">
                  <a:extLst>
                    <a:ext uri="{9D8B030D-6E8A-4147-A177-3AD203B41FA5}">
                      <a16:colId xmlns:a16="http://schemas.microsoft.com/office/drawing/2014/main" val="950401661"/>
                    </a:ext>
                  </a:extLst>
                </a:gridCol>
                <a:gridCol w="369316">
                  <a:extLst>
                    <a:ext uri="{9D8B030D-6E8A-4147-A177-3AD203B41FA5}">
                      <a16:colId xmlns:a16="http://schemas.microsoft.com/office/drawing/2014/main" val="3081802724"/>
                    </a:ext>
                  </a:extLst>
                </a:gridCol>
                <a:gridCol w="369316">
                  <a:extLst>
                    <a:ext uri="{9D8B030D-6E8A-4147-A177-3AD203B41FA5}">
                      <a16:colId xmlns:a16="http://schemas.microsoft.com/office/drawing/2014/main" val="1589520094"/>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15893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3005116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652708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481739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43588077"/>
                  </a:ext>
                </a:extLst>
              </a:tr>
            </a:tbl>
          </a:graphicData>
        </a:graphic>
      </p:graphicFrame>
      <p:graphicFrame>
        <p:nvGraphicFramePr>
          <p:cNvPr id="13" name="Table 12">
            <a:extLst>
              <a:ext uri="{FF2B5EF4-FFF2-40B4-BE49-F238E27FC236}">
                <a16:creationId xmlns:a16="http://schemas.microsoft.com/office/drawing/2014/main" id="{2369161C-7AF3-EF7B-DB98-6DCFC586DA3D}"/>
              </a:ext>
            </a:extLst>
          </p:cNvPr>
          <p:cNvGraphicFramePr>
            <a:graphicFrameLocks noGrp="1"/>
          </p:cNvGraphicFramePr>
          <p:nvPr>
            <p:extLst>
              <p:ext uri="{D42A27DB-BD31-4B8C-83A1-F6EECF244321}">
                <p14:modId xmlns:p14="http://schemas.microsoft.com/office/powerpoint/2010/main" val="3929312276"/>
              </p:ext>
            </p:extLst>
          </p:nvPr>
        </p:nvGraphicFramePr>
        <p:xfrm>
          <a:off x="6992620" y="3332937"/>
          <a:ext cx="1846580" cy="1854200"/>
        </p:xfrm>
        <a:graphic>
          <a:graphicData uri="http://schemas.openxmlformats.org/drawingml/2006/table">
            <a:tbl>
              <a:tblPr firstRow="1" bandRow="1">
                <a:tableStyleId>{5940675A-B579-460E-94D1-54222C63F5DA}</a:tableStyleId>
              </a:tblPr>
              <a:tblGrid>
                <a:gridCol w="369316">
                  <a:extLst>
                    <a:ext uri="{9D8B030D-6E8A-4147-A177-3AD203B41FA5}">
                      <a16:colId xmlns:a16="http://schemas.microsoft.com/office/drawing/2014/main" val="224000106"/>
                    </a:ext>
                  </a:extLst>
                </a:gridCol>
                <a:gridCol w="369316">
                  <a:extLst>
                    <a:ext uri="{9D8B030D-6E8A-4147-A177-3AD203B41FA5}">
                      <a16:colId xmlns:a16="http://schemas.microsoft.com/office/drawing/2014/main" val="1884924468"/>
                    </a:ext>
                  </a:extLst>
                </a:gridCol>
                <a:gridCol w="369316">
                  <a:extLst>
                    <a:ext uri="{9D8B030D-6E8A-4147-A177-3AD203B41FA5}">
                      <a16:colId xmlns:a16="http://schemas.microsoft.com/office/drawing/2014/main" val="950401661"/>
                    </a:ext>
                  </a:extLst>
                </a:gridCol>
                <a:gridCol w="369316">
                  <a:extLst>
                    <a:ext uri="{9D8B030D-6E8A-4147-A177-3AD203B41FA5}">
                      <a16:colId xmlns:a16="http://schemas.microsoft.com/office/drawing/2014/main" val="3081802724"/>
                    </a:ext>
                  </a:extLst>
                </a:gridCol>
                <a:gridCol w="369316">
                  <a:extLst>
                    <a:ext uri="{9D8B030D-6E8A-4147-A177-3AD203B41FA5}">
                      <a16:colId xmlns:a16="http://schemas.microsoft.com/office/drawing/2014/main" val="1589520094"/>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15893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3005116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652708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4817391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43588077"/>
                  </a:ext>
                </a:extLst>
              </a:tr>
            </a:tbl>
          </a:graphicData>
        </a:graphic>
      </p:graphicFrame>
      <p:sp>
        <p:nvSpPr>
          <p:cNvPr id="14" name="Oval 13">
            <a:extLst>
              <a:ext uri="{FF2B5EF4-FFF2-40B4-BE49-F238E27FC236}">
                <a16:creationId xmlns:a16="http://schemas.microsoft.com/office/drawing/2014/main" id="{EEB26586-2CA2-53C1-4B30-FA2C79414494}"/>
              </a:ext>
            </a:extLst>
          </p:cNvPr>
          <p:cNvSpPr/>
          <p:nvPr/>
        </p:nvSpPr>
        <p:spPr>
          <a:xfrm>
            <a:off x="5250180" y="4918616"/>
            <a:ext cx="160020" cy="17089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C0B9D4-905E-59EB-6918-F5F744E02796}"/>
              </a:ext>
            </a:extLst>
          </p:cNvPr>
          <p:cNvSpPr/>
          <p:nvPr/>
        </p:nvSpPr>
        <p:spPr>
          <a:xfrm>
            <a:off x="8555445" y="4918616"/>
            <a:ext cx="160020" cy="17089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CB6D605-F337-9646-0729-42BCB95646B5}"/>
              </a:ext>
            </a:extLst>
          </p:cNvPr>
          <p:cNvSpPr/>
          <p:nvPr/>
        </p:nvSpPr>
        <p:spPr>
          <a:xfrm>
            <a:off x="5330189" y="5291409"/>
            <a:ext cx="3282587" cy="304874"/>
          </a:xfrm>
          <a:custGeom>
            <a:avLst/>
            <a:gdLst>
              <a:gd name="connsiteX0" fmla="*/ 0 w 1828800"/>
              <a:gd name="connsiteY0" fmla="*/ 22860 h 304874"/>
              <a:gd name="connsiteX1" fmla="*/ 914400 w 1828800"/>
              <a:gd name="connsiteY1" fmla="*/ 304800 h 304874"/>
              <a:gd name="connsiteX2" fmla="*/ 1828800 w 1828800"/>
              <a:gd name="connsiteY2" fmla="*/ 0 h 304874"/>
            </a:gdLst>
            <a:ahLst/>
            <a:cxnLst>
              <a:cxn ang="0">
                <a:pos x="connsiteX0" y="connsiteY0"/>
              </a:cxn>
              <a:cxn ang="0">
                <a:pos x="connsiteX1" y="connsiteY1"/>
              </a:cxn>
              <a:cxn ang="0">
                <a:pos x="connsiteX2" y="connsiteY2"/>
              </a:cxn>
            </a:cxnLst>
            <a:rect l="l" t="t" r="r" b="b"/>
            <a:pathLst>
              <a:path w="1828800" h="304874">
                <a:moveTo>
                  <a:pt x="0" y="22860"/>
                </a:moveTo>
                <a:cubicBezTo>
                  <a:pt x="304800" y="165735"/>
                  <a:pt x="609600" y="308610"/>
                  <a:pt x="914400" y="304800"/>
                </a:cubicBezTo>
                <a:cubicBezTo>
                  <a:pt x="1219200" y="300990"/>
                  <a:pt x="1524000" y="150495"/>
                  <a:pt x="1828800" y="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5003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2880360" y="543061"/>
            <a:ext cx="6431280" cy="707886"/>
          </a:xfrm>
          <a:prstGeom prst="rect">
            <a:avLst/>
          </a:prstGeom>
          <a:noFill/>
        </p:spPr>
        <p:txBody>
          <a:bodyPr wrap="square">
            <a:spAutoFit/>
          </a:bodyPr>
          <a:lstStyle/>
          <a:p>
            <a:pPr algn="l"/>
            <a:r>
              <a:rPr lang="en-US" sz="4000" b="1" dirty="0" err="1">
                <a:latin typeface="Helvetica" panose="020B0500000000000000" pitchFamily="34" charset="0"/>
              </a:rPr>
              <a:t>Frobenius</a:t>
            </a:r>
            <a:r>
              <a:rPr lang="en-US" sz="4000" b="1" dirty="0">
                <a:latin typeface="Helvetica" panose="020B0500000000000000" pitchFamily="34" charset="0"/>
              </a:rPr>
              <a:t> norm and SVD</a:t>
            </a:r>
          </a:p>
        </p:txBody>
      </p:sp>
      <p:pic>
        <p:nvPicPr>
          <p:cNvPr id="7" name="Picture 6">
            <a:extLst>
              <a:ext uri="{FF2B5EF4-FFF2-40B4-BE49-F238E27FC236}">
                <a16:creationId xmlns:a16="http://schemas.microsoft.com/office/drawing/2014/main" id="{079BFA3F-6C0D-6A39-A158-C34CA497CEDC}"/>
              </a:ext>
            </a:extLst>
          </p:cNvPr>
          <p:cNvPicPr>
            <a:picLocks noChangeAspect="1"/>
          </p:cNvPicPr>
          <p:nvPr/>
        </p:nvPicPr>
        <p:blipFill>
          <a:blip r:embed="rId2"/>
          <a:stretch>
            <a:fillRect/>
          </a:stretch>
        </p:blipFill>
        <p:spPr>
          <a:xfrm>
            <a:off x="628856" y="1724482"/>
            <a:ext cx="5253784" cy="1807405"/>
          </a:xfrm>
          <a:prstGeom prst="rect">
            <a:avLst/>
          </a:prstGeom>
        </p:spPr>
      </p:pic>
      <p:grpSp>
        <p:nvGrpSpPr>
          <p:cNvPr id="17" name="Group 16">
            <a:extLst>
              <a:ext uri="{FF2B5EF4-FFF2-40B4-BE49-F238E27FC236}">
                <a16:creationId xmlns:a16="http://schemas.microsoft.com/office/drawing/2014/main" id="{5787F9CD-13E7-ED45-134C-5659D10A9E8A}"/>
              </a:ext>
            </a:extLst>
          </p:cNvPr>
          <p:cNvGrpSpPr/>
          <p:nvPr/>
        </p:nvGrpSpPr>
        <p:grpSpPr>
          <a:xfrm>
            <a:off x="6570032" y="1724482"/>
            <a:ext cx="4993112" cy="4721097"/>
            <a:chOff x="5309145" y="3296269"/>
            <a:chExt cx="4582080" cy="4332457"/>
          </a:xfrm>
        </p:grpSpPr>
        <p:pic>
          <p:nvPicPr>
            <p:cNvPr id="12" name="Picture 11">
              <a:extLst>
                <a:ext uri="{FF2B5EF4-FFF2-40B4-BE49-F238E27FC236}">
                  <a16:creationId xmlns:a16="http://schemas.microsoft.com/office/drawing/2014/main" id="{D6432A41-4161-C0ED-C20F-7AC0DDCE6F98}"/>
                </a:ext>
              </a:extLst>
            </p:cNvPr>
            <p:cNvPicPr>
              <a:picLocks noChangeAspect="1"/>
            </p:cNvPicPr>
            <p:nvPr/>
          </p:nvPicPr>
          <p:blipFill rotWithShape="1">
            <a:blip r:embed="rId3"/>
            <a:srcRect l="2928"/>
            <a:stretch/>
          </p:blipFill>
          <p:spPr>
            <a:xfrm>
              <a:off x="5309145" y="4943305"/>
              <a:ext cx="3407951" cy="796645"/>
            </a:xfrm>
            <a:prstGeom prst="rect">
              <a:avLst/>
            </a:prstGeom>
          </p:spPr>
        </p:pic>
        <p:pic>
          <p:nvPicPr>
            <p:cNvPr id="14" name="Picture 13">
              <a:extLst>
                <a:ext uri="{FF2B5EF4-FFF2-40B4-BE49-F238E27FC236}">
                  <a16:creationId xmlns:a16="http://schemas.microsoft.com/office/drawing/2014/main" id="{4DCE3310-85BD-DD01-2D0D-C018A81D47B2}"/>
                </a:ext>
              </a:extLst>
            </p:cNvPr>
            <p:cNvPicPr>
              <a:picLocks noChangeAspect="1"/>
            </p:cNvPicPr>
            <p:nvPr/>
          </p:nvPicPr>
          <p:blipFill rotWithShape="1">
            <a:blip r:embed="rId4"/>
            <a:srcRect l="5296"/>
            <a:stretch/>
          </p:blipFill>
          <p:spPr>
            <a:xfrm>
              <a:off x="5309145" y="5958519"/>
              <a:ext cx="3236356" cy="1670207"/>
            </a:xfrm>
            <a:prstGeom prst="rect">
              <a:avLst/>
            </a:prstGeom>
          </p:spPr>
        </p:pic>
        <p:pic>
          <p:nvPicPr>
            <p:cNvPr id="16" name="Picture 15">
              <a:extLst>
                <a:ext uri="{FF2B5EF4-FFF2-40B4-BE49-F238E27FC236}">
                  <a16:creationId xmlns:a16="http://schemas.microsoft.com/office/drawing/2014/main" id="{3B3AE181-62C6-C845-723F-0C67C69E9643}"/>
                </a:ext>
              </a:extLst>
            </p:cNvPr>
            <p:cNvPicPr>
              <a:picLocks noChangeAspect="1"/>
            </p:cNvPicPr>
            <p:nvPr/>
          </p:nvPicPr>
          <p:blipFill>
            <a:blip r:embed="rId5"/>
            <a:stretch>
              <a:fillRect/>
            </a:stretch>
          </p:blipFill>
          <p:spPr>
            <a:xfrm>
              <a:off x="5309145" y="3296269"/>
              <a:ext cx="4582080" cy="1428466"/>
            </a:xfrm>
            <a:prstGeom prst="rect">
              <a:avLst/>
            </a:prstGeom>
          </p:spPr>
        </p:pic>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61F515-A4DD-1D7B-E8D6-69B90182A13A}"/>
                  </a:ext>
                </a:extLst>
              </p:cNvPr>
              <p:cNvSpPr txBox="1"/>
              <p:nvPr/>
            </p:nvSpPr>
            <p:spPr>
              <a:xfrm>
                <a:off x="628856" y="5299276"/>
                <a:ext cx="5327183" cy="1015663"/>
              </a:xfrm>
              <a:prstGeom prst="rect">
                <a:avLst/>
              </a:prstGeom>
              <a:noFill/>
            </p:spPr>
            <p:txBody>
              <a:bodyPr wrap="square">
                <a:spAutoFit/>
              </a:bodyPr>
              <a:lstStyle/>
              <a:p>
                <a:r>
                  <a:rPr lang="en-US" sz="2000" dirty="0">
                    <a:latin typeface="Helvetica" panose="020B0500000000000000" pitchFamily="34" charset="0"/>
                  </a:rPr>
                  <a:t>Using the property that the </a:t>
                </a:r>
                <a:r>
                  <a:rPr lang="en-US" sz="2000" dirty="0" err="1">
                    <a:latin typeface="Helvetica" panose="020B0500000000000000" pitchFamily="34" charset="0"/>
                  </a:rPr>
                  <a:t>Frobenius</a:t>
                </a:r>
                <a:r>
                  <a:rPr lang="en-US" sz="2000" dirty="0">
                    <a:latin typeface="Helvetica" panose="020B0500000000000000" pitchFamily="34" charset="0"/>
                  </a:rPr>
                  <a:t> norm is invariant under multiplication by orthogonal matrices (</a:t>
                </a:r>
                <a14:m>
                  <m:oMath xmlns:m="http://schemas.openxmlformats.org/officeDocument/2006/math">
                    <m:r>
                      <a:rPr lang="en-US" sz="2000" i="1" dirty="0" smtClean="0">
                        <a:latin typeface="Cambria Math" panose="02040503050406030204" pitchFamily="18" charset="0"/>
                      </a:rPr>
                      <m:t>𝑈</m:t>
                    </m:r>
                  </m:oMath>
                </a14:m>
                <a:r>
                  <a:rPr lang="en-US" sz="2000" dirty="0">
                    <a:latin typeface="Helvetica" panose="020B0500000000000000" pitchFamily="34" charset="0"/>
                  </a:rPr>
                  <a:t> and </a:t>
                </a:r>
                <a14:m>
                  <m:oMath xmlns:m="http://schemas.openxmlformats.org/officeDocument/2006/math">
                    <m:r>
                      <a:rPr lang="en-US" sz="2000" i="1" dirty="0" smtClean="0">
                        <a:latin typeface="Cambria Math" panose="02040503050406030204" pitchFamily="18" charset="0"/>
                      </a:rPr>
                      <m:t>𝑉</m:t>
                    </m:r>
                  </m:oMath>
                </a14:m>
                <a:r>
                  <a:rPr lang="en-US" sz="2000" dirty="0">
                    <a:latin typeface="Helvetica" panose="020B0500000000000000" pitchFamily="34" charset="0"/>
                  </a:rPr>
                  <a:t> are orthogonal), we get:</a:t>
                </a:r>
              </a:p>
            </p:txBody>
          </p:sp>
        </mc:Choice>
        <mc:Fallback xmlns="">
          <p:sp>
            <p:nvSpPr>
              <p:cNvPr id="19" name="TextBox 18">
                <a:extLst>
                  <a:ext uri="{FF2B5EF4-FFF2-40B4-BE49-F238E27FC236}">
                    <a16:creationId xmlns:a16="http://schemas.microsoft.com/office/drawing/2014/main" id="{0961F515-A4DD-1D7B-E8D6-69B90182A13A}"/>
                  </a:ext>
                </a:extLst>
              </p:cNvPr>
              <p:cNvSpPr txBox="1">
                <a:spLocks noRot="1" noChangeAspect="1" noMove="1" noResize="1" noEditPoints="1" noAdjustHandles="1" noChangeArrowheads="1" noChangeShapeType="1" noTextEdit="1"/>
              </p:cNvSpPr>
              <p:nvPr/>
            </p:nvSpPr>
            <p:spPr>
              <a:xfrm>
                <a:off x="628856" y="5299276"/>
                <a:ext cx="5327183" cy="1015663"/>
              </a:xfrm>
              <a:prstGeom prst="rect">
                <a:avLst/>
              </a:prstGeom>
              <a:blipFill>
                <a:blip r:embed="rId6"/>
                <a:stretch>
                  <a:fillRect l="-1144" t="-3593" r="-1602" b="-8982"/>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10307B66-3487-362F-B2EB-1632C3F14289}"/>
              </a:ext>
            </a:extLst>
          </p:cNvPr>
          <p:cNvPicPr>
            <a:picLocks noChangeAspect="1"/>
          </p:cNvPicPr>
          <p:nvPr/>
        </p:nvPicPr>
        <p:blipFill>
          <a:blip r:embed="rId7"/>
          <a:stretch>
            <a:fillRect/>
          </a:stretch>
        </p:blipFill>
        <p:spPr>
          <a:xfrm>
            <a:off x="628856" y="3922543"/>
            <a:ext cx="4100778" cy="1020500"/>
          </a:xfrm>
          <a:prstGeom prst="rect">
            <a:avLst/>
          </a:prstGeom>
        </p:spPr>
      </p:pic>
    </p:spTree>
    <p:extLst>
      <p:ext uri="{BB962C8B-B14F-4D97-AF65-F5344CB8AC3E}">
        <p14:creationId xmlns:p14="http://schemas.microsoft.com/office/powerpoint/2010/main" val="186969894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2880360" y="543061"/>
            <a:ext cx="6431280" cy="707886"/>
          </a:xfrm>
          <a:prstGeom prst="rect">
            <a:avLst/>
          </a:prstGeom>
          <a:noFill/>
        </p:spPr>
        <p:txBody>
          <a:bodyPr wrap="square">
            <a:spAutoFit/>
          </a:bodyPr>
          <a:lstStyle/>
          <a:p>
            <a:pPr algn="l"/>
            <a:r>
              <a:rPr lang="en-US" sz="4000" b="1" dirty="0" err="1">
                <a:latin typeface="Helvetica" panose="020B0500000000000000" pitchFamily="34" charset="0"/>
              </a:rPr>
              <a:t>Frobenius</a:t>
            </a:r>
            <a:r>
              <a:rPr lang="en-US" sz="4000" b="1" dirty="0">
                <a:latin typeface="Helvetica" panose="020B0500000000000000" pitchFamily="34" charset="0"/>
              </a:rPr>
              <a:t> norm and SVD</a:t>
            </a:r>
          </a:p>
        </p:txBody>
      </p:sp>
      <p:pic>
        <p:nvPicPr>
          <p:cNvPr id="3" name="Picture 2">
            <a:extLst>
              <a:ext uri="{FF2B5EF4-FFF2-40B4-BE49-F238E27FC236}">
                <a16:creationId xmlns:a16="http://schemas.microsoft.com/office/drawing/2014/main" id="{0668860B-9EF5-ACD8-FCE2-DB18D262618A}"/>
              </a:ext>
            </a:extLst>
          </p:cNvPr>
          <p:cNvPicPr>
            <a:picLocks noChangeAspect="1"/>
          </p:cNvPicPr>
          <p:nvPr/>
        </p:nvPicPr>
        <p:blipFill>
          <a:blip r:embed="rId2"/>
          <a:stretch>
            <a:fillRect/>
          </a:stretch>
        </p:blipFill>
        <p:spPr>
          <a:xfrm>
            <a:off x="1609099" y="2562104"/>
            <a:ext cx="8973802" cy="1733792"/>
          </a:xfrm>
          <a:prstGeom prst="rect">
            <a:avLst/>
          </a:prstGeom>
        </p:spPr>
      </p:pic>
    </p:spTree>
    <p:extLst>
      <p:ext uri="{BB962C8B-B14F-4D97-AF65-F5344CB8AC3E}">
        <p14:creationId xmlns:p14="http://schemas.microsoft.com/office/powerpoint/2010/main" val="396213228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33F72B-314E-FA30-9675-2D2DAE94DDAC}"/>
              </a:ext>
            </a:extLst>
          </p:cNvPr>
          <p:cNvGrpSpPr/>
          <p:nvPr/>
        </p:nvGrpSpPr>
        <p:grpSpPr>
          <a:xfrm>
            <a:off x="1118645" y="1264170"/>
            <a:ext cx="9954709" cy="3791682"/>
            <a:chOff x="1368945" y="1264170"/>
            <a:chExt cx="9954709" cy="3791682"/>
          </a:xfrm>
        </p:grpSpPr>
        <p:sp>
          <p:nvSpPr>
            <p:cNvPr id="6" name="TextBox 5">
              <a:extLst>
                <a:ext uri="{FF2B5EF4-FFF2-40B4-BE49-F238E27FC236}">
                  <a16:creationId xmlns:a16="http://schemas.microsoft.com/office/drawing/2014/main" id="{D742529A-E160-4B10-ADD3-55F1207F8ABB}"/>
                </a:ext>
              </a:extLst>
            </p:cNvPr>
            <p:cNvSpPr txBox="1"/>
            <p:nvPr/>
          </p:nvSpPr>
          <p:spPr>
            <a:xfrm>
              <a:off x="1368946" y="1264170"/>
              <a:ext cx="4435503" cy="1323439"/>
            </a:xfrm>
            <a:prstGeom prst="rect">
              <a:avLst/>
            </a:prstGeom>
            <a:noFill/>
          </p:spPr>
          <p:txBody>
            <a:bodyPr wrap="square">
              <a:spAutoFit/>
            </a:bodyPr>
            <a:lstStyle/>
            <a:p>
              <a:pPr algn="l"/>
              <a:r>
                <a:rPr lang="en-US" sz="4000" b="1" dirty="0">
                  <a:latin typeface="Helvetica" panose="020B0500000000000000" pitchFamily="34" charset="0"/>
                </a:rPr>
                <a:t>Key Concepts in Optimization</a:t>
              </a:r>
            </a:p>
          </p:txBody>
        </p:sp>
        <p:sp>
          <p:nvSpPr>
            <p:cNvPr id="3" name="TextBox 2">
              <a:extLst>
                <a:ext uri="{FF2B5EF4-FFF2-40B4-BE49-F238E27FC236}">
                  <a16:creationId xmlns:a16="http://schemas.microsoft.com/office/drawing/2014/main" id="{619425AE-3F38-9BD1-FE75-9DB2D2CF9533}"/>
                </a:ext>
              </a:extLst>
            </p:cNvPr>
            <p:cNvSpPr txBox="1"/>
            <p:nvPr/>
          </p:nvSpPr>
          <p:spPr>
            <a:xfrm>
              <a:off x="1368945" y="3239970"/>
              <a:ext cx="4435503" cy="1815882"/>
            </a:xfrm>
            <a:prstGeom prst="rect">
              <a:avLst/>
            </a:prstGeom>
            <a:noFill/>
          </p:spPr>
          <p:txBody>
            <a:bodyPr wrap="square">
              <a:spAutoFit/>
            </a:bodyPr>
            <a:lstStyle/>
            <a:p>
              <a:r>
                <a:rPr lang="en-US" sz="2800" b="1" dirty="0">
                  <a:latin typeface="Helvetica" panose="020B0500000000000000" pitchFamily="34" charset="0"/>
                </a:rPr>
                <a:t>Constraints: </a:t>
              </a:r>
              <a:r>
                <a:rPr lang="en-US" sz="2800" dirty="0">
                  <a:latin typeface="Helvetica" panose="020B0500000000000000" pitchFamily="34" charset="0"/>
                </a:rPr>
                <a:t>These are the limitations or requirements that the solution must satisfy.</a:t>
              </a:r>
            </a:p>
          </p:txBody>
        </p:sp>
        <p:pic>
          <p:nvPicPr>
            <p:cNvPr id="2" name="Picture 1">
              <a:extLst>
                <a:ext uri="{FF2B5EF4-FFF2-40B4-BE49-F238E27FC236}">
                  <a16:creationId xmlns:a16="http://schemas.microsoft.com/office/drawing/2014/main" id="{D9C581F7-188E-2F2C-4B94-9E5E9010EFA3}"/>
                </a:ext>
              </a:extLst>
            </p:cNvPr>
            <p:cNvPicPr>
              <a:picLocks noChangeAspect="1"/>
            </p:cNvPicPr>
            <p:nvPr/>
          </p:nvPicPr>
          <p:blipFill rotWithShape="1">
            <a:blip r:embed="rId2"/>
            <a:srcRect r="51209"/>
            <a:stretch/>
          </p:blipFill>
          <p:spPr>
            <a:xfrm>
              <a:off x="6202682" y="2988510"/>
              <a:ext cx="5120972" cy="851004"/>
            </a:xfrm>
            <a:prstGeom prst="rect">
              <a:avLst/>
            </a:prstGeom>
          </p:spPr>
        </p:pic>
      </p:grpSp>
      <p:pic>
        <p:nvPicPr>
          <p:cNvPr id="5" name="Picture 4">
            <a:extLst>
              <a:ext uri="{FF2B5EF4-FFF2-40B4-BE49-F238E27FC236}">
                <a16:creationId xmlns:a16="http://schemas.microsoft.com/office/drawing/2014/main" id="{E5E47378-DF23-6D10-3629-CA7E90CD37EE}"/>
              </a:ext>
            </a:extLst>
          </p:cNvPr>
          <p:cNvPicPr>
            <a:picLocks noChangeAspect="1"/>
          </p:cNvPicPr>
          <p:nvPr/>
        </p:nvPicPr>
        <p:blipFill rotWithShape="1">
          <a:blip r:embed="rId2"/>
          <a:srcRect l="50000"/>
          <a:stretch/>
        </p:blipFill>
        <p:spPr>
          <a:xfrm>
            <a:off x="5888937" y="4419671"/>
            <a:ext cx="5247861" cy="851004"/>
          </a:xfrm>
          <a:prstGeom prst="rect">
            <a:avLst/>
          </a:prstGeom>
        </p:spPr>
      </p:pic>
    </p:spTree>
    <p:extLst>
      <p:ext uri="{BB962C8B-B14F-4D97-AF65-F5344CB8AC3E}">
        <p14:creationId xmlns:p14="http://schemas.microsoft.com/office/powerpoint/2010/main" val="239958820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CFC6CF-C351-88BB-AA94-AACFCDDEDFBA}"/>
              </a:ext>
            </a:extLst>
          </p:cNvPr>
          <p:cNvGrpSpPr/>
          <p:nvPr/>
        </p:nvGrpSpPr>
        <p:grpSpPr>
          <a:xfrm>
            <a:off x="899365" y="1264170"/>
            <a:ext cx="10393270" cy="4586662"/>
            <a:chOff x="1118646" y="1264170"/>
            <a:chExt cx="10393270" cy="4586662"/>
          </a:xfrm>
        </p:grpSpPr>
        <p:grpSp>
          <p:nvGrpSpPr>
            <p:cNvPr id="4" name="Group 3">
              <a:extLst>
                <a:ext uri="{FF2B5EF4-FFF2-40B4-BE49-F238E27FC236}">
                  <a16:creationId xmlns:a16="http://schemas.microsoft.com/office/drawing/2014/main" id="{6B33F72B-314E-FA30-9675-2D2DAE94DDAC}"/>
                </a:ext>
              </a:extLst>
            </p:cNvPr>
            <p:cNvGrpSpPr/>
            <p:nvPr/>
          </p:nvGrpSpPr>
          <p:grpSpPr>
            <a:xfrm>
              <a:off x="1118646" y="1264170"/>
              <a:ext cx="4435503" cy="4586662"/>
              <a:chOff x="1368946" y="1264170"/>
              <a:chExt cx="4435503" cy="4586662"/>
            </a:xfrm>
          </p:grpSpPr>
          <p:sp>
            <p:nvSpPr>
              <p:cNvPr id="6" name="TextBox 5">
                <a:extLst>
                  <a:ext uri="{FF2B5EF4-FFF2-40B4-BE49-F238E27FC236}">
                    <a16:creationId xmlns:a16="http://schemas.microsoft.com/office/drawing/2014/main" id="{D742529A-E160-4B10-ADD3-55F1207F8ABB}"/>
                  </a:ext>
                </a:extLst>
              </p:cNvPr>
              <p:cNvSpPr txBox="1"/>
              <p:nvPr/>
            </p:nvSpPr>
            <p:spPr>
              <a:xfrm>
                <a:off x="1368946" y="1264170"/>
                <a:ext cx="4435503" cy="1323439"/>
              </a:xfrm>
              <a:prstGeom prst="rect">
                <a:avLst/>
              </a:prstGeom>
              <a:noFill/>
            </p:spPr>
            <p:txBody>
              <a:bodyPr wrap="square">
                <a:spAutoFit/>
              </a:bodyPr>
              <a:lstStyle/>
              <a:p>
                <a:pPr algn="l"/>
                <a:r>
                  <a:rPr lang="en-US" sz="4000" b="1" dirty="0">
                    <a:latin typeface="Helvetica" panose="020B0500000000000000" pitchFamily="34" charset="0"/>
                  </a:rPr>
                  <a:t>Key Concepts in Optimization</a:t>
                </a:r>
              </a:p>
            </p:txBody>
          </p:sp>
          <p:sp>
            <p:nvSpPr>
              <p:cNvPr id="3" name="TextBox 2">
                <a:extLst>
                  <a:ext uri="{FF2B5EF4-FFF2-40B4-BE49-F238E27FC236}">
                    <a16:creationId xmlns:a16="http://schemas.microsoft.com/office/drawing/2014/main" id="{619425AE-3F38-9BD1-FE75-9DB2D2CF9533}"/>
                  </a:ext>
                </a:extLst>
              </p:cNvPr>
              <p:cNvSpPr txBox="1"/>
              <p:nvPr/>
            </p:nvSpPr>
            <p:spPr>
              <a:xfrm>
                <a:off x="1368946" y="2988510"/>
                <a:ext cx="4435503" cy="2862322"/>
              </a:xfrm>
              <a:prstGeom prst="rect">
                <a:avLst/>
              </a:prstGeom>
              <a:noFill/>
            </p:spPr>
            <p:txBody>
              <a:bodyPr wrap="square">
                <a:spAutoFit/>
              </a:bodyPr>
              <a:lstStyle/>
              <a:p>
                <a:r>
                  <a:rPr lang="en-US" sz="2000" b="1" dirty="0">
                    <a:latin typeface="Helvetica" panose="020B0500000000000000" pitchFamily="34" charset="0"/>
                  </a:rPr>
                  <a:t>Global vs. Local Optima: </a:t>
                </a:r>
                <a:r>
                  <a:rPr lang="en-US" sz="2000" dirty="0">
                    <a:latin typeface="Helvetica" panose="020B0500000000000000" pitchFamily="34" charset="0"/>
                  </a:rPr>
                  <a:t>In optimization, a global optimum is the best possible solution out of all possible solutions, while local optima are the best solutions within a neighborhood of solutions. For many problems, finding the global optimum can be challenging, especially in non-convex optimization landscapes.</a:t>
                </a:r>
              </a:p>
            </p:txBody>
          </p:sp>
        </p:grpSp>
        <p:pic>
          <p:nvPicPr>
            <p:cNvPr id="9218" name="Picture 2" descr="Maximum and minimum - Wikipedia">
              <a:extLst>
                <a:ext uri="{FF2B5EF4-FFF2-40B4-BE49-F238E27FC236}">
                  <a16:creationId xmlns:a16="http://schemas.microsoft.com/office/drawing/2014/main" id="{52E34310-36C3-65D1-A962-A1B82C8F7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926" y="1386840"/>
              <a:ext cx="5579990" cy="44639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74055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2186939" y="472440"/>
            <a:ext cx="781812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Linear independence</a:t>
            </a:r>
          </a:p>
        </p:txBody>
      </p:sp>
      <p:pic>
        <p:nvPicPr>
          <p:cNvPr id="3" name="Graphic 2">
            <a:extLst>
              <a:ext uri="{FF2B5EF4-FFF2-40B4-BE49-F238E27FC236}">
                <a16:creationId xmlns:a16="http://schemas.microsoft.com/office/drawing/2014/main" id="{8C7EA006-C823-6ED4-98D7-341E48F68E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24249" y="1352550"/>
            <a:ext cx="5143500" cy="5143500"/>
          </a:xfrm>
          <a:prstGeom prst="rect">
            <a:avLst/>
          </a:prstGeom>
        </p:spPr>
      </p:pic>
    </p:spTree>
    <p:extLst>
      <p:ext uri="{BB962C8B-B14F-4D97-AF65-F5344CB8AC3E}">
        <p14:creationId xmlns:p14="http://schemas.microsoft.com/office/powerpoint/2010/main" val="255025041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541020" y="1161772"/>
            <a:ext cx="4504914" cy="1323439"/>
          </a:xfrm>
          <a:prstGeom prst="rect">
            <a:avLst/>
          </a:prstGeom>
          <a:noFill/>
        </p:spPr>
        <p:txBody>
          <a:bodyPr wrap="square">
            <a:spAutoFit/>
          </a:bodyPr>
          <a:lstStyle/>
          <a:p>
            <a:pPr algn="l"/>
            <a:r>
              <a:rPr lang="en-US" sz="4000" b="1" dirty="0">
                <a:latin typeface="Helvetica" panose="020B0500000000000000" pitchFamily="34" charset="0"/>
              </a:rPr>
              <a:t>Concave and Convex functions</a:t>
            </a:r>
          </a:p>
        </p:txBody>
      </p:sp>
      <p:pic>
        <p:nvPicPr>
          <p:cNvPr id="9220" name="Picture 4">
            <a:extLst>
              <a:ext uri="{FF2B5EF4-FFF2-40B4-BE49-F238E27FC236}">
                <a16:creationId xmlns:a16="http://schemas.microsoft.com/office/drawing/2014/main" id="{B9B39D81-2C1E-7B22-670C-25CF5E4FE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69018"/>
            <a:ext cx="12192000" cy="305593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6ADA72D6-4AFD-6331-D0DD-1AACAD94A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92717"/>
            <a:ext cx="5554980" cy="266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2954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541020" y="1161772"/>
            <a:ext cx="4504914" cy="1323439"/>
          </a:xfrm>
          <a:prstGeom prst="rect">
            <a:avLst/>
          </a:prstGeom>
          <a:noFill/>
        </p:spPr>
        <p:txBody>
          <a:bodyPr wrap="square">
            <a:spAutoFit/>
          </a:bodyPr>
          <a:lstStyle/>
          <a:p>
            <a:pPr algn="l"/>
            <a:r>
              <a:rPr lang="en-US" sz="4000" b="1" dirty="0">
                <a:latin typeface="Helvetica" panose="020B0500000000000000" pitchFamily="34" charset="0"/>
              </a:rPr>
              <a:t>Concave and Convex functions</a:t>
            </a:r>
          </a:p>
        </p:txBody>
      </p:sp>
      <p:pic>
        <p:nvPicPr>
          <p:cNvPr id="9222" name="Picture 6">
            <a:extLst>
              <a:ext uri="{FF2B5EF4-FFF2-40B4-BE49-F238E27FC236}">
                <a16:creationId xmlns:a16="http://schemas.microsoft.com/office/drawing/2014/main" id="{6ADA72D6-4AFD-6331-D0DD-1AACAD94A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92717"/>
            <a:ext cx="5554980" cy="26615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8E66A9-642E-E07A-0FF8-D080BA438B96}"/>
              </a:ext>
            </a:extLst>
          </p:cNvPr>
          <p:cNvSpPr txBox="1"/>
          <p:nvPr/>
        </p:nvSpPr>
        <p:spPr>
          <a:xfrm>
            <a:off x="541020" y="4268124"/>
            <a:ext cx="11109960" cy="1569660"/>
          </a:xfrm>
          <a:prstGeom prst="rect">
            <a:avLst/>
          </a:prstGeom>
          <a:noFill/>
        </p:spPr>
        <p:txBody>
          <a:bodyPr wrap="square">
            <a:spAutoFit/>
          </a:bodyPr>
          <a:lstStyle/>
          <a:p>
            <a:r>
              <a:rPr lang="en-US" sz="2400" b="0" i="0" dirty="0">
                <a:solidFill>
                  <a:srgbClr val="242424"/>
                </a:solidFill>
                <a:effectLst/>
                <a:latin typeface="Helvetica" panose="020B0500000000000000" pitchFamily="34" charset="0"/>
              </a:rPr>
              <a:t>Convex functions are particularly important because they have a unique global minimum. This means that if we want to optimize a convex function, we can be sure that we will always find the best solution by searching for the minimum value of the function. This makes optimization easier and more reliable.</a:t>
            </a:r>
            <a:endParaRPr lang="en-US" sz="2400" dirty="0">
              <a:latin typeface="Helvetica" panose="020B0500000000000000" pitchFamily="34" charset="0"/>
            </a:endParaRPr>
          </a:p>
        </p:txBody>
      </p:sp>
    </p:spTree>
    <p:extLst>
      <p:ext uri="{BB962C8B-B14F-4D97-AF65-F5344CB8AC3E}">
        <p14:creationId xmlns:p14="http://schemas.microsoft.com/office/powerpoint/2010/main" val="17981919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8112988-BBA5-AAA2-9B69-CAFA3DDEEACC}"/>
              </a:ext>
            </a:extLst>
          </p:cNvPr>
          <p:cNvSpPr txBox="1"/>
          <p:nvPr/>
        </p:nvSpPr>
        <p:spPr>
          <a:xfrm>
            <a:off x="1978660" y="6281525"/>
            <a:ext cx="8234680" cy="307777"/>
          </a:xfrm>
          <a:prstGeom prst="rect">
            <a:avLst/>
          </a:prstGeom>
          <a:noFill/>
        </p:spPr>
        <p:txBody>
          <a:bodyPr wrap="square">
            <a:spAutoFit/>
          </a:bodyPr>
          <a:lstStyle/>
          <a:p>
            <a:pPr algn="ctr"/>
            <a:r>
              <a:rPr lang="en-US" sz="1400" dirty="0">
                <a:latin typeface="+mj-lt"/>
              </a:rPr>
              <a:t>https://ccrma.stanford.edu/~njb/teaching/sstutorial/part2.pdf</a:t>
            </a:r>
          </a:p>
        </p:txBody>
      </p:sp>
      <p:pic>
        <p:nvPicPr>
          <p:cNvPr id="7" name="Picture 6">
            <a:extLst>
              <a:ext uri="{FF2B5EF4-FFF2-40B4-BE49-F238E27FC236}">
                <a16:creationId xmlns:a16="http://schemas.microsoft.com/office/drawing/2014/main" id="{F864EE50-1BD3-6A46-7ADA-5896448C2730}"/>
              </a:ext>
            </a:extLst>
          </p:cNvPr>
          <p:cNvPicPr>
            <a:picLocks noChangeAspect="1"/>
          </p:cNvPicPr>
          <p:nvPr/>
        </p:nvPicPr>
        <p:blipFill>
          <a:blip r:embed="rId2"/>
          <a:stretch>
            <a:fillRect/>
          </a:stretch>
        </p:blipFill>
        <p:spPr>
          <a:xfrm>
            <a:off x="2262316" y="553737"/>
            <a:ext cx="7667368" cy="5750526"/>
          </a:xfrm>
          <a:prstGeom prst="rect">
            <a:avLst/>
          </a:prstGeom>
        </p:spPr>
      </p:pic>
    </p:spTree>
    <p:extLst>
      <p:ext uri="{BB962C8B-B14F-4D97-AF65-F5344CB8AC3E}">
        <p14:creationId xmlns:p14="http://schemas.microsoft.com/office/powerpoint/2010/main" val="413598520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5161F2-FBF1-1DDC-1A9A-E314C36C6840}"/>
              </a:ext>
            </a:extLst>
          </p:cNvPr>
          <p:cNvPicPr>
            <a:picLocks noChangeAspect="1"/>
          </p:cNvPicPr>
          <p:nvPr/>
        </p:nvPicPr>
        <p:blipFill>
          <a:blip r:embed="rId2"/>
          <a:stretch>
            <a:fillRect/>
          </a:stretch>
        </p:blipFill>
        <p:spPr>
          <a:xfrm>
            <a:off x="1080052" y="1686864"/>
            <a:ext cx="10031896" cy="3484272"/>
          </a:xfrm>
          <a:prstGeom prst="rect">
            <a:avLst/>
          </a:prstGeom>
        </p:spPr>
      </p:pic>
    </p:spTree>
    <p:extLst>
      <p:ext uri="{BB962C8B-B14F-4D97-AF65-F5344CB8AC3E}">
        <p14:creationId xmlns:p14="http://schemas.microsoft.com/office/powerpoint/2010/main" val="40189364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84936" y="543061"/>
            <a:ext cx="10222129" cy="707886"/>
          </a:xfrm>
          <a:prstGeom prst="rect">
            <a:avLst/>
          </a:prstGeom>
          <a:noFill/>
        </p:spPr>
        <p:txBody>
          <a:bodyPr wrap="square">
            <a:spAutoFit/>
          </a:bodyPr>
          <a:lstStyle/>
          <a:p>
            <a:pPr algn="ctr"/>
            <a:r>
              <a:rPr lang="en-US" sz="4000" b="1" dirty="0">
                <a:latin typeface="Helvetica" panose="020B0500000000000000" pitchFamily="34" charset="0"/>
              </a:rPr>
              <a:t>Limitations of NNMF</a:t>
            </a:r>
          </a:p>
        </p:txBody>
      </p:sp>
      <p:sp>
        <p:nvSpPr>
          <p:cNvPr id="3" name="TextBox 2">
            <a:extLst>
              <a:ext uri="{FF2B5EF4-FFF2-40B4-BE49-F238E27FC236}">
                <a16:creationId xmlns:a16="http://schemas.microsoft.com/office/drawing/2014/main" id="{A747E11F-E7A8-C9C3-ACD9-929E81BFBDEE}"/>
              </a:ext>
            </a:extLst>
          </p:cNvPr>
          <p:cNvSpPr txBox="1"/>
          <p:nvPr/>
        </p:nvSpPr>
        <p:spPr>
          <a:xfrm>
            <a:off x="754313" y="1605958"/>
            <a:ext cx="10683374" cy="4893647"/>
          </a:xfrm>
          <a:prstGeom prst="rect">
            <a:avLst/>
          </a:prstGeom>
          <a:noFill/>
        </p:spPr>
        <p:txBody>
          <a:bodyPr wrap="square">
            <a:spAutoFit/>
          </a:bodyPr>
          <a:lstStyle/>
          <a:p>
            <a:r>
              <a:rPr lang="en-US" sz="2400" b="1" dirty="0">
                <a:latin typeface="Helvetica" panose="020B0500000000000000" pitchFamily="34" charset="0"/>
              </a:rPr>
              <a:t>Requirement for Non-negativity</a:t>
            </a:r>
            <a:r>
              <a:rPr lang="en-US" sz="2400" dirty="0">
                <a:latin typeface="Helvetica" panose="020B0500000000000000" pitchFamily="34" charset="0"/>
              </a:rPr>
              <a:t>: Since NMF requires non-negative data, it cannot be directly applied to data that contains negative values without preprocessing (e.g., shifting all values to be positive).</a:t>
            </a:r>
          </a:p>
          <a:p>
            <a:endParaRPr lang="en-US" sz="2400" dirty="0">
              <a:latin typeface="Helvetica" panose="020B0500000000000000" pitchFamily="34" charset="0"/>
            </a:endParaRPr>
          </a:p>
          <a:p>
            <a:r>
              <a:rPr lang="en-US" sz="2400" b="1" dirty="0">
                <a:latin typeface="Helvetica" panose="020B0500000000000000" pitchFamily="34" charset="0"/>
              </a:rPr>
              <a:t>Determining the Rank</a:t>
            </a:r>
            <a:r>
              <a:rPr lang="en-US" sz="2400" dirty="0">
                <a:latin typeface="Helvetica" panose="020B0500000000000000" pitchFamily="34" charset="0"/>
              </a:rPr>
              <a:t>: Choosing the number of components k (the rank of matrices W and H) is not straightforward and typically requires domain knowledge or experimentation. Incorrect choices of </a:t>
            </a:r>
            <a:r>
              <a:rPr lang="en-US" sz="2400" dirty="0" err="1">
                <a:latin typeface="Helvetica" panose="020B0500000000000000" pitchFamily="34" charset="0"/>
              </a:rPr>
              <a:t>kkk</a:t>
            </a:r>
            <a:r>
              <a:rPr lang="en-US" sz="2400" dirty="0">
                <a:latin typeface="Helvetica" panose="020B0500000000000000" pitchFamily="34" charset="0"/>
              </a:rPr>
              <a:t> can lead to overfitting or underfitting.</a:t>
            </a:r>
          </a:p>
          <a:p>
            <a:endParaRPr lang="en-US" sz="2400" dirty="0">
              <a:latin typeface="Helvetica" panose="020B0500000000000000" pitchFamily="34" charset="0"/>
            </a:endParaRPr>
          </a:p>
          <a:p>
            <a:r>
              <a:rPr lang="en-US" sz="2400" b="1" dirty="0">
                <a:latin typeface="Helvetica" panose="020B0500000000000000" pitchFamily="34" charset="0"/>
              </a:rPr>
              <a:t>Local Minima</a:t>
            </a:r>
            <a:r>
              <a:rPr lang="en-US" sz="2400" dirty="0">
                <a:latin typeface="Helvetica" panose="020B0500000000000000" pitchFamily="34" charset="0"/>
              </a:rPr>
              <a:t>: NMF involves non-convex optimization problems (typically solved using iterative methods like alternating least squares or gradient descent), which can converge to local, rather than global, minima. The initialization of W and H can significantly affect the results.</a:t>
            </a:r>
          </a:p>
        </p:txBody>
      </p:sp>
    </p:spTree>
    <p:extLst>
      <p:ext uri="{BB962C8B-B14F-4D97-AF65-F5344CB8AC3E}">
        <p14:creationId xmlns:p14="http://schemas.microsoft.com/office/powerpoint/2010/main" val="405042293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84936" y="543061"/>
            <a:ext cx="10222129" cy="707886"/>
          </a:xfrm>
          <a:prstGeom prst="rect">
            <a:avLst/>
          </a:prstGeom>
          <a:noFill/>
        </p:spPr>
        <p:txBody>
          <a:bodyPr wrap="square">
            <a:spAutoFit/>
          </a:bodyPr>
          <a:lstStyle/>
          <a:p>
            <a:pPr algn="ctr"/>
            <a:r>
              <a:rPr lang="en-US" sz="4000" b="1" dirty="0">
                <a:latin typeface="Helvetica" panose="020B0500000000000000" pitchFamily="34" charset="0"/>
              </a:rPr>
              <a:t>Limitations of NNMF</a:t>
            </a:r>
          </a:p>
        </p:txBody>
      </p:sp>
      <p:sp>
        <p:nvSpPr>
          <p:cNvPr id="3" name="TextBox 2">
            <a:extLst>
              <a:ext uri="{FF2B5EF4-FFF2-40B4-BE49-F238E27FC236}">
                <a16:creationId xmlns:a16="http://schemas.microsoft.com/office/drawing/2014/main" id="{A747E11F-E7A8-C9C3-ACD9-929E81BFBDEE}"/>
              </a:ext>
            </a:extLst>
          </p:cNvPr>
          <p:cNvSpPr txBox="1"/>
          <p:nvPr/>
        </p:nvSpPr>
        <p:spPr>
          <a:xfrm>
            <a:off x="754313" y="2045468"/>
            <a:ext cx="10683374" cy="3416320"/>
          </a:xfrm>
          <a:prstGeom prst="rect">
            <a:avLst/>
          </a:prstGeom>
          <a:noFill/>
        </p:spPr>
        <p:txBody>
          <a:bodyPr wrap="square">
            <a:spAutoFit/>
          </a:bodyPr>
          <a:lstStyle/>
          <a:p>
            <a:r>
              <a:rPr lang="en-US" sz="2400" b="1" dirty="0">
                <a:latin typeface="Helvetica" panose="020B0500000000000000" pitchFamily="34" charset="0"/>
              </a:rPr>
              <a:t>Scalability</a:t>
            </a:r>
            <a:r>
              <a:rPr lang="en-US" sz="2400" dirty="0">
                <a:latin typeface="Helvetica" panose="020B0500000000000000" pitchFamily="34" charset="0"/>
              </a:rPr>
              <a:t>: NMF computations can be intensive, particularly for large datasets, although there have been developments in more scalable algorithms.</a:t>
            </a:r>
          </a:p>
          <a:p>
            <a:endParaRPr lang="en-US" sz="2400" dirty="0">
              <a:latin typeface="Helvetica" panose="020B0500000000000000" pitchFamily="34" charset="0"/>
            </a:endParaRPr>
          </a:p>
          <a:p>
            <a:r>
              <a:rPr lang="en-US" sz="2400" b="1" dirty="0">
                <a:latin typeface="Helvetica" panose="020B0500000000000000" pitchFamily="34" charset="0"/>
              </a:rPr>
              <a:t>Absence of Consensus on Evaluation Metrics</a:t>
            </a:r>
            <a:r>
              <a:rPr lang="en-US" sz="2400" dirty="0">
                <a:latin typeface="Helvetica" panose="020B0500000000000000" pitchFamily="34" charset="0"/>
              </a:rPr>
              <a:t>: There is no universally agreed-upon way to evaluate the quality of the factorization, particularly in unsupervised learning scenarios. Common practices include using reconstruction error, but this might not always reflect the meaningfulness or usefulness of the extracted features.</a:t>
            </a:r>
          </a:p>
        </p:txBody>
      </p:sp>
    </p:spTree>
    <p:extLst>
      <p:ext uri="{BB962C8B-B14F-4D97-AF65-F5344CB8AC3E}">
        <p14:creationId xmlns:p14="http://schemas.microsoft.com/office/powerpoint/2010/main" val="372253052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5A55BD1-9CFE-26DE-8886-8F1CC7C98A89}"/>
              </a:ext>
            </a:extLst>
          </p:cNvPr>
          <p:cNvSpPr txBox="1"/>
          <p:nvPr/>
        </p:nvSpPr>
        <p:spPr>
          <a:xfrm>
            <a:off x="848139" y="5232025"/>
            <a:ext cx="10495721" cy="1200329"/>
          </a:xfrm>
          <a:prstGeom prst="rect">
            <a:avLst/>
          </a:prstGeom>
          <a:noFill/>
        </p:spPr>
        <p:txBody>
          <a:bodyPr wrap="square">
            <a:spAutoFit/>
          </a:bodyPr>
          <a:lstStyle/>
          <a:p>
            <a:r>
              <a:rPr lang="en-US" sz="2400" b="0" i="0" dirty="0">
                <a:solidFill>
                  <a:srgbClr val="000000"/>
                </a:solidFill>
                <a:effectLst/>
                <a:latin typeface="Helvetica" panose="020B0500000000000000" pitchFamily="34" charset="0"/>
              </a:rPr>
              <a:t>An important issue with NMF is that there is not guaranteed to be a single unique decomposition (in general, there might be many schemes for defining sets of basis elements). </a:t>
            </a:r>
            <a:endParaRPr lang="en-US" sz="2400" dirty="0">
              <a:latin typeface="Helvetica" panose="020B0500000000000000" pitchFamily="34" charset="0"/>
            </a:endParaRPr>
          </a:p>
        </p:txBody>
      </p:sp>
      <p:pic>
        <p:nvPicPr>
          <p:cNvPr id="10" name="Picture 9">
            <a:extLst>
              <a:ext uri="{FF2B5EF4-FFF2-40B4-BE49-F238E27FC236}">
                <a16:creationId xmlns:a16="http://schemas.microsoft.com/office/drawing/2014/main" id="{F6A31D55-1516-DFC4-D703-C9B74A7CAD9A}"/>
              </a:ext>
            </a:extLst>
          </p:cNvPr>
          <p:cNvPicPr>
            <a:picLocks noChangeAspect="1"/>
          </p:cNvPicPr>
          <p:nvPr/>
        </p:nvPicPr>
        <p:blipFill>
          <a:blip r:embed="rId2"/>
          <a:stretch>
            <a:fillRect/>
          </a:stretch>
        </p:blipFill>
        <p:spPr>
          <a:xfrm>
            <a:off x="848139" y="4106119"/>
            <a:ext cx="10495722" cy="851004"/>
          </a:xfrm>
          <a:prstGeom prst="rect">
            <a:avLst/>
          </a:prstGeom>
        </p:spPr>
      </p:pic>
      <p:grpSp>
        <p:nvGrpSpPr>
          <p:cNvPr id="11" name="Group 10">
            <a:extLst>
              <a:ext uri="{FF2B5EF4-FFF2-40B4-BE49-F238E27FC236}">
                <a16:creationId xmlns:a16="http://schemas.microsoft.com/office/drawing/2014/main" id="{339B9FDB-F402-F14C-6016-DD9BF2D94575}"/>
              </a:ext>
            </a:extLst>
          </p:cNvPr>
          <p:cNvGrpSpPr/>
          <p:nvPr/>
        </p:nvGrpSpPr>
        <p:grpSpPr>
          <a:xfrm>
            <a:off x="3394266" y="634926"/>
            <a:ext cx="5403467" cy="3062762"/>
            <a:chOff x="3419599" y="366238"/>
            <a:chExt cx="5403467" cy="3062762"/>
          </a:xfrm>
        </p:grpSpPr>
        <p:sp>
          <p:nvSpPr>
            <p:cNvPr id="12" name="Left Bracket 11">
              <a:extLst>
                <a:ext uri="{FF2B5EF4-FFF2-40B4-BE49-F238E27FC236}">
                  <a16:creationId xmlns:a16="http://schemas.microsoft.com/office/drawing/2014/main" id="{D99BA24D-4E5C-04DA-9F5C-58DA5047983C}"/>
                </a:ext>
              </a:extLst>
            </p:cNvPr>
            <p:cNvSpPr/>
            <p:nvPr/>
          </p:nvSpPr>
          <p:spPr>
            <a:xfrm>
              <a:off x="3419599" y="14935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E277C826-F048-1F99-2138-DEEFF67BA1B6}"/>
                </a:ext>
              </a:extLst>
            </p:cNvPr>
            <p:cNvSpPr/>
            <p:nvPr/>
          </p:nvSpPr>
          <p:spPr>
            <a:xfrm flipH="1">
              <a:off x="5399353" y="14935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A512C098-5EFF-6F00-2015-7ABBF7E1DF0D}"/>
                </a:ext>
              </a:extLst>
            </p:cNvPr>
            <p:cNvSpPr/>
            <p:nvPr/>
          </p:nvSpPr>
          <p:spPr>
            <a:xfrm>
              <a:off x="6199367" y="1493520"/>
              <a:ext cx="638120" cy="1935480"/>
            </a:xfrm>
            <a:prstGeom prst="rect">
              <a:avLst/>
            </a:prstGeom>
            <a:solidFill>
              <a:schemeClr val="bg1">
                <a:lumMod val="8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FCD524C-BF90-7606-EF77-8BA27C5717D9}"/>
                </a:ext>
              </a:extLst>
            </p:cNvPr>
            <p:cNvSpPr/>
            <p:nvPr/>
          </p:nvSpPr>
          <p:spPr>
            <a:xfrm rot="5400000">
              <a:off x="7566863" y="907877"/>
              <a:ext cx="670560" cy="1841846"/>
            </a:xfrm>
            <a:prstGeom prst="rect">
              <a:avLst/>
            </a:prstGeom>
            <a:solidFill>
              <a:srgbClr val="C0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3CA9DE5-D8FD-0F7D-F668-382E52B0EA24}"/>
                    </a:ext>
                  </a:extLst>
                </p:cNvPr>
                <p:cNvSpPr txBox="1"/>
                <p:nvPr/>
              </p:nvSpPr>
              <p:spPr>
                <a:xfrm>
                  <a:off x="4163484" y="371720"/>
                  <a:ext cx="50292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𝑉</m:t>
                        </m:r>
                      </m:oMath>
                    </m:oMathPara>
                  </a14:m>
                  <a:endParaRPr lang="en-US" sz="4000" dirty="0"/>
                </a:p>
              </p:txBody>
            </p:sp>
          </mc:Choice>
          <mc:Fallback xmlns="">
            <p:sp>
              <p:nvSpPr>
                <p:cNvPr id="16" name="TextBox 15">
                  <a:extLst>
                    <a:ext uri="{FF2B5EF4-FFF2-40B4-BE49-F238E27FC236}">
                      <a16:creationId xmlns:a16="http://schemas.microsoft.com/office/drawing/2014/main" id="{D3CA9DE5-D8FD-0F7D-F668-382E52B0EA24}"/>
                    </a:ext>
                  </a:extLst>
                </p:cNvPr>
                <p:cNvSpPr txBox="1">
                  <a:spLocks noRot="1" noChangeAspect="1" noMove="1" noResize="1" noEditPoints="1" noAdjustHandles="1" noChangeArrowheads="1" noChangeShapeType="1" noTextEdit="1"/>
                </p:cNvSpPr>
                <p:nvPr/>
              </p:nvSpPr>
              <p:spPr>
                <a:xfrm>
                  <a:off x="4163484" y="371720"/>
                  <a:ext cx="502920"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3D64155-035C-32DB-D06D-A88AF807B5B4}"/>
                    </a:ext>
                  </a:extLst>
                </p:cNvPr>
                <p:cNvSpPr txBox="1"/>
                <p:nvPr/>
              </p:nvSpPr>
              <p:spPr>
                <a:xfrm>
                  <a:off x="6266967" y="380796"/>
                  <a:ext cx="502920"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𝑊</m:t>
                        </m:r>
                      </m:oMath>
                    </m:oMathPara>
                  </a14:m>
                  <a:endParaRPr lang="en-US" sz="4000" dirty="0"/>
                </a:p>
              </p:txBody>
            </p:sp>
          </mc:Choice>
          <mc:Fallback xmlns="">
            <p:sp>
              <p:nvSpPr>
                <p:cNvPr id="17" name="TextBox 16">
                  <a:extLst>
                    <a:ext uri="{FF2B5EF4-FFF2-40B4-BE49-F238E27FC236}">
                      <a16:creationId xmlns:a16="http://schemas.microsoft.com/office/drawing/2014/main" id="{D3D64155-035C-32DB-D06D-A88AF807B5B4}"/>
                    </a:ext>
                  </a:extLst>
                </p:cNvPr>
                <p:cNvSpPr txBox="1">
                  <a:spLocks noRot="1" noChangeAspect="1" noMove="1" noResize="1" noEditPoints="1" noAdjustHandles="1" noChangeArrowheads="1" noChangeShapeType="1" noTextEdit="1"/>
                </p:cNvSpPr>
                <p:nvPr/>
              </p:nvSpPr>
              <p:spPr>
                <a:xfrm>
                  <a:off x="6266967" y="380796"/>
                  <a:ext cx="502920" cy="707886"/>
                </a:xfrm>
                <a:prstGeom prst="rect">
                  <a:avLst/>
                </a:prstGeom>
                <a:blipFill>
                  <a:blip r:embed="rId4"/>
                  <a:stretch>
                    <a:fillRect l="-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00AACD8-CBD2-B7C2-8BA3-78A0C28F4676}"/>
                    </a:ext>
                  </a:extLst>
                </p:cNvPr>
                <p:cNvSpPr txBox="1"/>
                <p:nvPr/>
              </p:nvSpPr>
              <p:spPr>
                <a:xfrm>
                  <a:off x="7494767" y="366238"/>
                  <a:ext cx="711200" cy="71885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rPr>
                          <m:t>𝐻</m:t>
                        </m:r>
                      </m:oMath>
                    </m:oMathPara>
                  </a14:m>
                  <a:endParaRPr lang="en-US" sz="4000" dirty="0"/>
                </a:p>
              </p:txBody>
            </p:sp>
          </mc:Choice>
          <mc:Fallback xmlns="">
            <p:sp>
              <p:nvSpPr>
                <p:cNvPr id="18" name="TextBox 17">
                  <a:extLst>
                    <a:ext uri="{FF2B5EF4-FFF2-40B4-BE49-F238E27FC236}">
                      <a16:creationId xmlns:a16="http://schemas.microsoft.com/office/drawing/2014/main" id="{D00AACD8-CBD2-B7C2-8BA3-78A0C28F4676}"/>
                    </a:ext>
                  </a:extLst>
                </p:cNvPr>
                <p:cNvSpPr txBox="1">
                  <a:spLocks noRot="1" noChangeAspect="1" noMove="1" noResize="1" noEditPoints="1" noAdjustHandles="1" noChangeArrowheads="1" noChangeShapeType="1" noTextEdit="1"/>
                </p:cNvSpPr>
                <p:nvPr/>
              </p:nvSpPr>
              <p:spPr>
                <a:xfrm>
                  <a:off x="7494767" y="366238"/>
                  <a:ext cx="711200" cy="7188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7B257ED-C9E4-AB85-0C87-14E51F154A08}"/>
                    </a:ext>
                  </a:extLst>
                </p:cNvPr>
                <p:cNvSpPr txBox="1"/>
                <p:nvPr/>
              </p:nvSpPr>
              <p:spPr>
                <a:xfrm>
                  <a:off x="5538720" y="2107317"/>
                  <a:ext cx="63812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9" name="TextBox 18">
                  <a:extLst>
                    <a:ext uri="{FF2B5EF4-FFF2-40B4-BE49-F238E27FC236}">
                      <a16:creationId xmlns:a16="http://schemas.microsoft.com/office/drawing/2014/main" id="{C7B257ED-C9E4-AB85-0C87-14E51F154A08}"/>
                    </a:ext>
                  </a:extLst>
                </p:cNvPr>
                <p:cNvSpPr txBox="1">
                  <a:spLocks noRot="1" noChangeAspect="1" noMove="1" noResize="1" noEditPoints="1" noAdjustHandles="1" noChangeArrowheads="1" noChangeShapeType="1" noTextEdit="1"/>
                </p:cNvSpPr>
                <p:nvPr/>
              </p:nvSpPr>
              <p:spPr>
                <a:xfrm>
                  <a:off x="5538720" y="2107317"/>
                  <a:ext cx="638120" cy="7078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1E3277E-1D36-6AF6-40FE-0D28B593D6E4}"/>
                    </a:ext>
                  </a:extLst>
                </p:cNvPr>
                <p:cNvSpPr txBox="1"/>
                <p:nvPr/>
              </p:nvSpPr>
              <p:spPr>
                <a:xfrm>
                  <a:off x="3962572" y="1079606"/>
                  <a:ext cx="9047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0" name="TextBox 19">
                  <a:extLst>
                    <a:ext uri="{FF2B5EF4-FFF2-40B4-BE49-F238E27FC236}">
                      <a16:creationId xmlns:a16="http://schemas.microsoft.com/office/drawing/2014/main" id="{81E3277E-1D36-6AF6-40FE-0D28B593D6E4}"/>
                    </a:ext>
                  </a:extLst>
                </p:cNvPr>
                <p:cNvSpPr txBox="1">
                  <a:spLocks noRot="1" noChangeAspect="1" noMove="1" noResize="1" noEditPoints="1" noAdjustHandles="1" noChangeArrowheads="1" noChangeShapeType="1" noTextEdit="1"/>
                </p:cNvSpPr>
                <p:nvPr/>
              </p:nvSpPr>
              <p:spPr>
                <a:xfrm>
                  <a:off x="3962572" y="1079606"/>
                  <a:ext cx="90474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1AE3ECA-C73B-59BD-A52D-53EC2C27CB53}"/>
                    </a:ext>
                  </a:extLst>
                </p:cNvPr>
                <p:cNvSpPr txBox="1"/>
                <p:nvPr/>
              </p:nvSpPr>
              <p:spPr>
                <a:xfrm>
                  <a:off x="6021315" y="1079606"/>
                  <a:ext cx="9047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oMath>
                    </m:oMathPara>
                  </a14:m>
                  <a:endParaRPr lang="en-US" dirty="0"/>
                </a:p>
              </p:txBody>
            </p:sp>
          </mc:Choice>
          <mc:Fallback xmlns="">
            <p:sp>
              <p:nvSpPr>
                <p:cNvPr id="21" name="TextBox 20">
                  <a:extLst>
                    <a:ext uri="{FF2B5EF4-FFF2-40B4-BE49-F238E27FC236}">
                      <a16:creationId xmlns:a16="http://schemas.microsoft.com/office/drawing/2014/main" id="{31AE3ECA-C73B-59BD-A52D-53EC2C27CB53}"/>
                    </a:ext>
                  </a:extLst>
                </p:cNvPr>
                <p:cNvSpPr txBox="1">
                  <a:spLocks noRot="1" noChangeAspect="1" noMove="1" noResize="1" noEditPoints="1" noAdjustHandles="1" noChangeArrowheads="1" noChangeShapeType="1" noTextEdit="1"/>
                </p:cNvSpPr>
                <p:nvPr/>
              </p:nvSpPr>
              <p:spPr>
                <a:xfrm>
                  <a:off x="6021315" y="1079606"/>
                  <a:ext cx="90474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BF867C-480A-A64B-EFD1-0D9F9731BA23}"/>
                    </a:ext>
                  </a:extLst>
                </p:cNvPr>
                <p:cNvSpPr txBox="1"/>
                <p:nvPr/>
              </p:nvSpPr>
              <p:spPr>
                <a:xfrm>
                  <a:off x="7301223" y="1075407"/>
                  <a:ext cx="9047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2" name="TextBox 21">
                  <a:extLst>
                    <a:ext uri="{FF2B5EF4-FFF2-40B4-BE49-F238E27FC236}">
                      <a16:creationId xmlns:a16="http://schemas.microsoft.com/office/drawing/2014/main" id="{0CBF867C-480A-A64B-EFD1-0D9F9731BA23}"/>
                    </a:ext>
                  </a:extLst>
                </p:cNvPr>
                <p:cNvSpPr txBox="1">
                  <a:spLocks noRot="1" noChangeAspect="1" noMove="1" noResize="1" noEditPoints="1" noAdjustHandles="1" noChangeArrowheads="1" noChangeShapeType="1" noTextEdit="1"/>
                </p:cNvSpPr>
                <p:nvPr/>
              </p:nvSpPr>
              <p:spPr>
                <a:xfrm>
                  <a:off x="7301223" y="1075407"/>
                  <a:ext cx="904744" cy="369332"/>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3343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543061"/>
            <a:ext cx="6096000" cy="461665"/>
          </a:xfrm>
          <a:prstGeom prst="rect">
            <a:avLst/>
          </a:prstGeom>
          <a:noFill/>
        </p:spPr>
        <p:txBody>
          <a:bodyPr wrap="square">
            <a:spAutoFit/>
          </a:bodyPr>
          <a:lstStyle/>
          <a:p>
            <a:pPr algn="l"/>
            <a:r>
              <a:rPr lang="en-US" sz="2400" b="1" dirty="0">
                <a:latin typeface="Helvetica" panose="020B0500000000000000" pitchFamily="34" charset="0"/>
              </a:rPr>
              <a:t>NMF implementation</a:t>
            </a:r>
          </a:p>
        </p:txBody>
      </p:sp>
      <p:sp>
        <p:nvSpPr>
          <p:cNvPr id="16" name="TextBox 15">
            <a:extLst>
              <a:ext uri="{FF2B5EF4-FFF2-40B4-BE49-F238E27FC236}">
                <a16:creationId xmlns:a16="http://schemas.microsoft.com/office/drawing/2014/main" id="{58112988-BBA5-AAA2-9B69-CAFA3DDEEACC}"/>
              </a:ext>
            </a:extLst>
          </p:cNvPr>
          <p:cNvSpPr txBox="1"/>
          <p:nvPr/>
        </p:nvSpPr>
        <p:spPr>
          <a:xfrm>
            <a:off x="1978660" y="6075785"/>
            <a:ext cx="8234680" cy="523220"/>
          </a:xfrm>
          <a:prstGeom prst="rect">
            <a:avLst/>
          </a:prstGeom>
          <a:noFill/>
        </p:spPr>
        <p:txBody>
          <a:bodyPr wrap="square">
            <a:spAutoFit/>
          </a:bodyPr>
          <a:lstStyle/>
          <a:p>
            <a:pPr algn="ctr"/>
            <a:r>
              <a:rPr lang="en-US" sz="1400" dirty="0">
                <a:latin typeface="+mj-lt"/>
              </a:rPr>
              <a:t>Lee, D.D. and Seung, H.S. (1999) Learning the Parts of Objects by Nonnegative matrix Factorization. Nature</a:t>
            </a:r>
          </a:p>
          <a:p>
            <a:pPr algn="ctr"/>
            <a:r>
              <a:rPr lang="en-US" sz="1400" dirty="0">
                <a:latin typeface="+mj-lt"/>
              </a:rPr>
              <a:t>https://ccrma.stanford.edu/~njb/teaching/sstutorial/part2.pdf</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094B63-B574-DE65-AE62-2E6337E4B4F4}"/>
                  </a:ext>
                </a:extLst>
              </p:cNvPr>
              <p:cNvSpPr txBox="1"/>
              <p:nvPr/>
            </p:nvSpPr>
            <p:spPr>
              <a:xfrm>
                <a:off x="632460" y="4442017"/>
                <a:ext cx="4398512" cy="1032206"/>
              </a:xfrm>
              <a:prstGeom prst="rect">
                <a:avLst/>
              </a:prstGeom>
              <a:noFill/>
            </p:spPr>
            <p:txBody>
              <a:bodyPr wrap="none" lIns="0" tIns="0" rIns="0" bIns="0" rtlCol="0">
                <a:spAutoFit/>
              </a:bodyPr>
              <a:lstStyle/>
              <a:p>
                <a:pPr algn="ctr"/>
                <a14:m>
                  <m:oMathPara xmlns:m="http://schemas.openxmlformats.org/officeDocument/2006/math">
                    <m:oMathParaPr>
                      <m:jc m:val="left"/>
                    </m:oMathParaPr>
                    <m:oMath xmlns:m="http://schemas.openxmlformats.org/officeDocument/2006/math">
                      <m:r>
                        <a:rPr lang="en-US" sz="2000" i="1" smtClean="0">
                          <a:solidFill>
                            <a:schemeClr val="tx1"/>
                          </a:solidFill>
                          <a:latin typeface="Cambria Math" panose="02040503050406030204" pitchFamily="18" charset="0"/>
                        </a:rPr>
                        <m:t>𝐷</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𝑉</m:t>
                          </m:r>
                          <m:r>
                            <a:rPr lang="en-US" sz="2000" b="0" i="1" smtClean="0">
                              <a:solidFill>
                                <a:schemeClr val="tx1"/>
                              </a:solidFill>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𝑉</m:t>
                              </m:r>
                            </m:e>
                          </m:acc>
                        </m:e>
                      </m:d>
                      <m:r>
                        <a:rPr lang="en-US" sz="2000" i="1" smtClean="0">
                          <a:solidFill>
                            <a:schemeClr val="tx1"/>
                          </a:solidFill>
                          <a:latin typeface="Cambria Math" panose="02040503050406030204" pitchFamily="18" charset="0"/>
                        </a:rPr>
                        <m:t>=</m:t>
                      </m:r>
                      <m:nary>
                        <m:naryPr>
                          <m:chr m:val="∑"/>
                          <m:limLoc m:val="undOvr"/>
                          <m:grow m:val="on"/>
                          <m:supHide m:val="on"/>
                          <m:ctrlPr>
                            <a:rPr lang="en-US" sz="2000" i="1" smtClean="0">
                              <a:solidFill>
                                <a:schemeClr val="tx1"/>
                              </a:solidFill>
                              <a:latin typeface="Cambria Math" panose="02040503050406030204" pitchFamily="18" charset="0"/>
                            </a:rPr>
                          </m:ctrlPr>
                        </m:naryPr>
                        <m:sub>
                          <m:r>
                            <a:rPr lang="en-US" sz="2000" i="1" smtClean="0">
                              <a:solidFill>
                                <a:schemeClr val="tx1"/>
                              </a:solidFill>
                              <a:latin typeface="Cambria Math" panose="02040503050406030204" pitchFamily="18" charset="0"/>
                            </a:rPr>
                            <m:t>𝑖</m:t>
                          </m:r>
                          <m:r>
                            <a:rPr lang="en-US" sz="2000" i="1" smtClean="0">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𝑗</m:t>
                          </m:r>
                        </m:sub>
                        <m:sup/>
                        <m:e>
                          <m:d>
                            <m:dPr>
                              <m:ctrlPr>
                                <a:rPr lang="en-US" sz="2000" i="1" smtClean="0">
                                  <a:solidFill>
                                    <a:schemeClr val="tx1"/>
                                  </a:solidFill>
                                  <a:latin typeface="Cambria Math" panose="02040503050406030204" pitchFamily="18" charset="0"/>
                                </a:rPr>
                              </m:ctrlPr>
                            </m:dPr>
                            <m:e>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i="1" smtClean="0">
                                      <a:solidFill>
                                        <a:schemeClr val="tx1"/>
                                      </a:solidFill>
                                      <a:latin typeface="Cambria Math" panose="02040503050406030204" pitchFamily="18" charset="0"/>
                                    </a:rPr>
                                    <m:t>𝑖𝑗</m:t>
                                  </m:r>
                                </m:sub>
                              </m:sSub>
                              <m:func>
                                <m:funcPr>
                                  <m:ctrlPr>
                                    <a:rPr lang="en-US" sz="2000" i="1" smtClean="0">
                                      <a:solidFill>
                                        <a:schemeClr val="tx1"/>
                                      </a:solidFill>
                                      <a:latin typeface="Cambria Math" panose="02040503050406030204" pitchFamily="18" charset="0"/>
                                    </a:rPr>
                                  </m:ctrlPr>
                                </m:funcPr>
                                <m:fName>
                                  <m:r>
                                    <m:rPr>
                                      <m:sty m:val="p"/>
                                    </m:rPr>
                                    <a:rPr lang="en-US" sz="2000" i="1" smtClean="0">
                                      <a:solidFill>
                                        <a:schemeClr val="tx1"/>
                                      </a:solidFill>
                                      <a:latin typeface="Cambria Math" panose="02040503050406030204" pitchFamily="18" charset="0"/>
                                    </a:rPr>
                                    <m:t>log</m:t>
                                  </m:r>
                                </m:fName>
                                <m:e>
                                  <m:f>
                                    <m:fPr>
                                      <m:ctrlPr>
                                        <a:rPr lang="en-US" sz="2000" i="1" smtClean="0">
                                          <a:solidFill>
                                            <a:schemeClr val="tx1"/>
                                          </a:solidFill>
                                          <a:latin typeface="Cambria Math" panose="02040503050406030204" pitchFamily="18" charset="0"/>
                                        </a:rPr>
                                      </m:ctrlPr>
                                    </m:fPr>
                                    <m:num>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i="1" smtClean="0">
                                              <a:solidFill>
                                                <a:schemeClr val="tx1"/>
                                              </a:solidFill>
                                              <a:latin typeface="Cambria Math" panose="02040503050406030204" pitchFamily="18" charset="0"/>
                                            </a:rPr>
                                            <m:t>𝑖𝑗</m:t>
                                          </m:r>
                                        </m:sub>
                                      </m:sSub>
                                    </m:num>
                                    <m:den>
                                      <m:sSub>
                                        <m:sSubPr>
                                          <m:ctrlPr>
                                            <a:rPr lang="en-US" sz="2000" i="1" smtClean="0">
                                              <a:solidFill>
                                                <a:schemeClr val="tx1"/>
                                              </a:solidFill>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e>
                                        <m:sub>
                                          <m:r>
                                            <a:rPr lang="en-US" sz="2000" b="0" i="1" smtClean="0">
                                              <a:solidFill>
                                                <a:schemeClr val="tx1"/>
                                              </a:solidFill>
                                              <a:latin typeface="Cambria Math" panose="02040503050406030204" pitchFamily="18" charset="0"/>
                                            </a:rPr>
                                            <m:t>𝑖</m:t>
                                          </m:r>
                                          <m:acc>
                                            <m:accPr>
                                              <m:chr m:val="̇"/>
                                              <m:ctrlPr>
                                                <a:rPr lang="en-US" sz="2000" i="1" smtClean="0">
                                                  <a:solidFill>
                                                    <a:schemeClr val="tx1"/>
                                                  </a:solidFill>
                                                  <a:latin typeface="Cambria Math" panose="02040503050406030204" pitchFamily="18" charset="0"/>
                                                </a:rPr>
                                              </m:ctrlPr>
                                            </m:accPr>
                                            <m:e>
                                              <m:r>
                                                <a:rPr lang="en-US" sz="2000" i="1" smtClean="0">
                                                  <a:solidFill>
                                                    <a:schemeClr val="tx1"/>
                                                  </a:solidFill>
                                                  <a:latin typeface="Cambria Math" panose="02040503050406030204" pitchFamily="18" charset="0"/>
                                                </a:rPr>
                                                <m:t>𝑗</m:t>
                                              </m:r>
                                            </m:e>
                                          </m:acc>
                                        </m:sub>
                                      </m:sSub>
                                    </m:den>
                                  </m:f>
                                </m:e>
                              </m:func>
                              <m:r>
                                <a:rPr lang="en-US" sz="2000" i="1" smtClean="0">
                                  <a:solidFill>
                                    <a:schemeClr val="tx1"/>
                                  </a:solidFill>
                                  <a:latin typeface="Cambria Math" panose="02040503050406030204" pitchFamily="18" charset="0"/>
                                </a:rPr>
                                <m:t>−</m:t>
                              </m:r>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i="1" smtClean="0">
                                      <a:solidFill>
                                        <a:schemeClr val="tx1"/>
                                      </a:solidFill>
                                      <a:latin typeface="Cambria Math" panose="02040503050406030204" pitchFamily="18" charset="0"/>
                                    </a:rPr>
                                    <m:t>𝑖𝑗</m:t>
                                  </m:r>
                                </m:sub>
                              </m:sSub>
                              <m:r>
                                <a:rPr lang="en-US" sz="2000" i="1" smtClean="0">
                                  <a:solidFill>
                                    <a:schemeClr val="tx1"/>
                                  </a:solidFill>
                                  <a:latin typeface="Cambria Math" panose="02040503050406030204" pitchFamily="18" charset="0"/>
                                </a:rPr>
                                <m:t>+</m:t>
                              </m:r>
                              <m:sSub>
                                <m:sSubPr>
                                  <m:ctrlPr>
                                    <a:rPr lang="en-US" sz="2000" i="1" smtClean="0">
                                      <a:solidFill>
                                        <a:schemeClr val="tx1"/>
                                      </a:solidFill>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𝑉</m:t>
                                      </m:r>
                                    </m:e>
                                  </m:acc>
                                </m:e>
                                <m:sub>
                                  <m:r>
                                    <a:rPr lang="en-US" sz="2000" i="1" smtClean="0">
                                      <a:solidFill>
                                        <a:schemeClr val="tx1"/>
                                      </a:solidFill>
                                      <a:latin typeface="Cambria Math" panose="02040503050406030204" pitchFamily="18" charset="0"/>
                                    </a:rPr>
                                    <m:t>𝑖𝑗</m:t>
                                  </m:r>
                                </m:sub>
                              </m:sSub>
                            </m:e>
                          </m:d>
                        </m:e>
                      </m:nary>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1F094B63-B574-DE65-AE62-2E6337E4B4F4}"/>
                  </a:ext>
                </a:extLst>
              </p:cNvPr>
              <p:cNvSpPr txBox="1">
                <a:spLocks noRot="1" noChangeAspect="1" noMove="1" noResize="1" noEditPoints="1" noAdjustHandles="1" noChangeArrowheads="1" noChangeShapeType="1" noTextEdit="1"/>
              </p:cNvSpPr>
              <p:nvPr/>
            </p:nvSpPr>
            <p:spPr>
              <a:xfrm>
                <a:off x="632460" y="4442017"/>
                <a:ext cx="4398512" cy="103220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DE37F4-1E14-FDB9-8D70-F93C44D243C3}"/>
                  </a:ext>
                </a:extLst>
              </p:cNvPr>
              <p:cNvSpPr txBox="1"/>
              <p:nvPr/>
            </p:nvSpPr>
            <p:spPr>
              <a:xfrm>
                <a:off x="632460" y="1705225"/>
                <a:ext cx="4153124" cy="93326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4400" i="1" smtClean="0">
                              <a:solidFill>
                                <a:schemeClr val="tx1"/>
                              </a:solidFill>
                              <a:latin typeface="Cambria Math" panose="02040503050406030204" pitchFamily="18" charset="0"/>
                            </a:rPr>
                          </m:ctrlPr>
                        </m:funcPr>
                        <m:fName>
                          <m:limLow>
                            <m:limLowPr>
                              <m:ctrlPr>
                                <a:rPr lang="en-US" sz="4400" i="1" smtClean="0">
                                  <a:solidFill>
                                    <a:schemeClr val="tx1"/>
                                  </a:solidFill>
                                  <a:latin typeface="Cambria Math" panose="02040503050406030204" pitchFamily="18" charset="0"/>
                                </a:rPr>
                              </m:ctrlPr>
                            </m:limLowPr>
                            <m:e>
                              <m:r>
                                <m:rPr>
                                  <m:sty m:val="p"/>
                                </m:rPr>
                                <a:rPr lang="en-US" sz="4400" b="0" i="0" smtClean="0">
                                  <a:solidFill>
                                    <a:schemeClr val="tx1"/>
                                  </a:solidFill>
                                  <a:latin typeface="Cambria Math" panose="02040503050406030204" pitchFamily="18" charset="0"/>
                                </a:rPr>
                                <m:t>min</m:t>
                              </m:r>
                            </m:e>
                            <m:lim>
                              <m:r>
                                <a:rPr lang="en-US" sz="4400" b="0" i="1" smtClean="0">
                                  <a:solidFill>
                                    <a:schemeClr val="tx1"/>
                                  </a:solidFill>
                                  <a:latin typeface="Cambria Math" panose="02040503050406030204" pitchFamily="18" charset="0"/>
                                </a:rPr>
                                <m:t>𝑊</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𝐻</m:t>
                              </m:r>
                              <m:r>
                                <a:rPr lang="en-US" sz="4400" b="0" i="1" smtClean="0">
                                  <a:solidFill>
                                    <a:schemeClr val="tx1"/>
                                  </a:solidFill>
                                  <a:latin typeface="Cambria Math" panose="02040503050406030204" pitchFamily="18" charset="0"/>
                                </a:rPr>
                                <m:t>≥0</m:t>
                              </m:r>
                            </m:lim>
                          </m:limLow>
                        </m:fName>
                        <m:e>
                          <m:r>
                            <a:rPr lang="en-US" sz="4400" b="0" i="1">
                              <a:latin typeface="Cambria Math" panose="02040503050406030204" pitchFamily="18" charset="0"/>
                            </a:rPr>
                            <m:t>𝐷</m:t>
                          </m:r>
                          <m:d>
                            <m:dPr>
                              <m:ctrlPr>
                                <a:rPr lang="en-US" sz="4400" i="1">
                                  <a:latin typeface="Cambria Math" panose="02040503050406030204" pitchFamily="18" charset="0"/>
                                </a:rPr>
                              </m:ctrlPr>
                            </m:dPr>
                            <m:e>
                              <m:r>
                                <a:rPr lang="en-US" sz="4400" b="0" i="1">
                                  <a:latin typeface="Cambria Math" panose="02040503050406030204" pitchFamily="18" charset="0"/>
                                </a:rPr>
                                <m:t>𝑉</m:t>
                              </m:r>
                              <m:r>
                                <a:rPr lang="en-US" sz="4400" b="0" i="1">
                                  <a:latin typeface="Cambria Math" panose="02040503050406030204" pitchFamily="18" charset="0"/>
                                </a:rPr>
                                <m:t>||</m:t>
                              </m:r>
                              <m:r>
                                <a:rPr lang="en-US" sz="4400" b="0" i="1">
                                  <a:latin typeface="Cambria Math" panose="02040503050406030204" pitchFamily="18" charset="0"/>
                                </a:rPr>
                                <m:t>𝑊𝐻</m:t>
                              </m:r>
                            </m:e>
                          </m:d>
                        </m:e>
                      </m:func>
                    </m:oMath>
                  </m:oMathPara>
                </a14:m>
                <a:endParaRPr lang="en-US" sz="4400" dirty="0">
                  <a:solidFill>
                    <a:schemeClr val="tx1"/>
                  </a:solidFill>
                </a:endParaRPr>
              </a:p>
            </p:txBody>
          </p:sp>
        </mc:Choice>
        <mc:Fallback xmlns="">
          <p:sp>
            <p:nvSpPr>
              <p:cNvPr id="3" name="TextBox 2">
                <a:extLst>
                  <a:ext uri="{FF2B5EF4-FFF2-40B4-BE49-F238E27FC236}">
                    <a16:creationId xmlns:a16="http://schemas.microsoft.com/office/drawing/2014/main" id="{77DE37F4-1E14-FDB9-8D70-F93C44D243C3}"/>
                  </a:ext>
                </a:extLst>
              </p:cNvPr>
              <p:cNvSpPr txBox="1">
                <a:spLocks noRot="1" noChangeAspect="1" noMove="1" noResize="1" noEditPoints="1" noAdjustHandles="1" noChangeArrowheads="1" noChangeShapeType="1" noTextEdit="1"/>
              </p:cNvSpPr>
              <p:nvPr/>
            </p:nvSpPr>
            <p:spPr>
              <a:xfrm>
                <a:off x="632460" y="1705225"/>
                <a:ext cx="4153124" cy="93326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931FCA-B321-91B7-EF9D-EE58EEAEE6AE}"/>
                  </a:ext>
                </a:extLst>
              </p:cNvPr>
              <p:cNvSpPr txBox="1"/>
              <p:nvPr/>
            </p:nvSpPr>
            <p:spPr>
              <a:xfrm>
                <a:off x="579120" y="3403412"/>
                <a:ext cx="3291840" cy="874085"/>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r>
                        <a:rPr lang="en-US" sz="2000" i="1" smtClean="0">
                          <a:solidFill>
                            <a:schemeClr val="tx1"/>
                          </a:solidFill>
                          <a:latin typeface="Cambria Math" panose="02040503050406030204" pitchFamily="18" charset="0"/>
                        </a:rPr>
                        <m:t>𝐷</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𝑉</m:t>
                          </m:r>
                          <m:r>
                            <a:rPr lang="en-US" sz="2000" b="0" i="1" smtClean="0">
                              <a:solidFill>
                                <a:schemeClr val="tx1"/>
                              </a:solidFill>
                              <a:latin typeface="Cambria Math" panose="02040503050406030204" pitchFamily="18" charset="0"/>
                            </a:rPr>
                            <m:t>||</m:t>
                          </m:r>
                          <m:acc>
                            <m:accPr>
                              <m:chr m:val="̂"/>
                              <m:ctrlPr>
                                <a:rPr lang="en-US" sz="2000" i="1">
                                  <a:solidFill>
                                    <a:schemeClr val="tx1"/>
                                  </a:solidFill>
                                  <a:latin typeface="Cambria Math" panose="02040503050406030204" pitchFamily="18" charset="0"/>
                                </a:rPr>
                              </m:ctrlPr>
                            </m:accPr>
                            <m:e>
                              <m:r>
                                <a:rPr lang="en-US" sz="2000" b="0" i="1" smtClean="0">
                                  <a:solidFill>
                                    <a:schemeClr val="tx1"/>
                                  </a:solidFill>
                                  <a:latin typeface="Cambria Math" panose="02040503050406030204" pitchFamily="18" charset="0"/>
                                </a:rPr>
                                <m:t>𝑉</m:t>
                              </m:r>
                            </m:e>
                          </m:acc>
                        </m:e>
                      </m:d>
                      <m:r>
                        <a:rPr lang="en-US" sz="2000" b="0" i="1" smtClean="0">
                          <a:solidFill>
                            <a:schemeClr val="tx1"/>
                          </a:solidFill>
                          <a:latin typeface="Cambria Math" panose="02040503050406030204" pitchFamily="18" charset="0"/>
                        </a:rPr>
                        <m:t>=</m:t>
                      </m:r>
                      <m:nary>
                        <m:naryPr>
                          <m:chr m:val="∑"/>
                          <m:supHide m:val="on"/>
                          <m:ctrlPr>
                            <a:rPr lang="en-US" sz="2000" b="0" i="1" smtClean="0">
                              <a:solidFill>
                                <a:schemeClr val="tx1"/>
                              </a:solidFill>
                              <a:latin typeface="Cambria Math" panose="02040503050406030204" pitchFamily="18" charset="0"/>
                            </a:rPr>
                          </m:ctrlPr>
                        </m:naryPr>
                        <m:sub>
                          <m:r>
                            <m:rPr>
                              <m:brk m:alnAt="7"/>
                            </m:rP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𝑗</m:t>
                          </m:r>
                        </m:sub>
                        <m:sup/>
                        <m:e>
                          <m:sSup>
                            <m:sSupPr>
                              <m:ctrlPr>
                                <a:rPr lang="en-US" sz="2000" i="1" smtClean="0">
                                  <a:solidFill>
                                    <a:schemeClr val="tx1"/>
                                  </a:solidFill>
                                  <a:latin typeface="Cambria Math" panose="02040503050406030204" pitchFamily="18" charset="0"/>
                                </a:rPr>
                              </m:ctrlPr>
                            </m:sSupPr>
                            <m:e>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𝑉</m:t>
                                  </m:r>
                                </m:e>
                                <m:sub>
                                  <m:r>
                                    <a:rPr lang="en-US" sz="2000" i="1">
                                      <a:solidFill>
                                        <a:schemeClr val="tx1"/>
                                      </a:solidFill>
                                      <a:latin typeface="Cambria Math" panose="02040503050406030204" pitchFamily="18" charset="0"/>
                                    </a:rPr>
                                    <m:t>𝑖𝑗</m:t>
                                  </m:r>
                                </m:sub>
                              </m:sSub>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i="1">
                                      <a:solidFill>
                                        <a:schemeClr val="tx1"/>
                                      </a:solidFill>
                                      <a:latin typeface="Cambria Math" panose="02040503050406030204" pitchFamily="18" charset="0"/>
                                    </a:rPr>
                                    <m:t>𝑖𝑗</m:t>
                                  </m:r>
                                </m:sub>
                              </m:sSub>
                              <m:r>
                                <a:rPr lang="en-US" sz="2000" b="0" i="1" smtClean="0">
                                  <a:solidFill>
                                    <a:schemeClr val="tx1"/>
                                  </a:solidFill>
                                  <a:latin typeface="Cambria Math" panose="02040503050406030204" pitchFamily="18" charset="0"/>
                                </a:rPr>
                                <m:t>)</m:t>
                              </m:r>
                            </m:e>
                            <m:sup>
                              <m:r>
                                <a:rPr lang="en-US" sz="2000" b="0" i="1" smtClean="0">
                                  <a:solidFill>
                                    <a:schemeClr val="tx1"/>
                                  </a:solidFill>
                                  <a:latin typeface="Cambria Math" panose="02040503050406030204" pitchFamily="18" charset="0"/>
                                </a:rPr>
                                <m:t>2</m:t>
                              </m:r>
                            </m:sup>
                          </m:sSup>
                        </m:e>
                      </m:nary>
                    </m:oMath>
                  </m:oMathPara>
                </a14:m>
                <a:endParaRPr lang="en-US" sz="2000" dirty="0">
                  <a:solidFill>
                    <a:schemeClr val="tx1"/>
                  </a:solidFill>
                </a:endParaRPr>
              </a:p>
            </p:txBody>
          </p:sp>
        </mc:Choice>
        <mc:Fallback xmlns="">
          <p:sp>
            <p:nvSpPr>
              <p:cNvPr id="5" name="TextBox 4">
                <a:extLst>
                  <a:ext uri="{FF2B5EF4-FFF2-40B4-BE49-F238E27FC236}">
                    <a16:creationId xmlns:a16="http://schemas.microsoft.com/office/drawing/2014/main" id="{65931FCA-B321-91B7-EF9D-EE58EEAEE6AE}"/>
                  </a:ext>
                </a:extLst>
              </p:cNvPr>
              <p:cNvSpPr txBox="1">
                <a:spLocks noRot="1" noChangeAspect="1" noMove="1" noResize="1" noEditPoints="1" noAdjustHandles="1" noChangeArrowheads="1" noChangeShapeType="1" noTextEdit="1"/>
              </p:cNvSpPr>
              <p:nvPr/>
            </p:nvSpPr>
            <p:spPr>
              <a:xfrm>
                <a:off x="579120" y="3403412"/>
                <a:ext cx="3291840" cy="874085"/>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3D13B99-42BC-DE5F-4397-F6D9F158133D}"/>
              </a:ext>
            </a:extLst>
          </p:cNvPr>
          <p:cNvPicPr>
            <a:picLocks noChangeAspect="1"/>
          </p:cNvPicPr>
          <p:nvPr/>
        </p:nvPicPr>
        <p:blipFill>
          <a:blip r:embed="rId5"/>
          <a:stretch>
            <a:fillRect/>
          </a:stretch>
        </p:blipFill>
        <p:spPr>
          <a:xfrm>
            <a:off x="5708431" y="1238250"/>
            <a:ext cx="5851109" cy="4381500"/>
          </a:xfrm>
          <a:prstGeom prst="rect">
            <a:avLst/>
          </a:prstGeom>
        </p:spPr>
      </p:pic>
    </p:spTree>
    <p:extLst>
      <p:ext uri="{BB962C8B-B14F-4D97-AF65-F5344CB8AC3E}">
        <p14:creationId xmlns:p14="http://schemas.microsoft.com/office/powerpoint/2010/main" val="42932004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543061"/>
            <a:ext cx="6096000" cy="461665"/>
          </a:xfrm>
          <a:prstGeom prst="rect">
            <a:avLst/>
          </a:prstGeom>
          <a:noFill/>
        </p:spPr>
        <p:txBody>
          <a:bodyPr wrap="square">
            <a:spAutoFit/>
          </a:bodyPr>
          <a:lstStyle/>
          <a:p>
            <a:pPr algn="l"/>
            <a:r>
              <a:rPr lang="en-US" sz="2400" b="1" dirty="0">
                <a:latin typeface="Helvetica" panose="020B0500000000000000" pitchFamily="34" charset="0"/>
              </a:rPr>
              <a:t>NMF implementation</a:t>
            </a:r>
          </a:p>
        </p:txBody>
      </p:sp>
      <p:sp>
        <p:nvSpPr>
          <p:cNvPr id="16" name="TextBox 15">
            <a:extLst>
              <a:ext uri="{FF2B5EF4-FFF2-40B4-BE49-F238E27FC236}">
                <a16:creationId xmlns:a16="http://schemas.microsoft.com/office/drawing/2014/main" id="{58112988-BBA5-AAA2-9B69-CAFA3DDEEACC}"/>
              </a:ext>
            </a:extLst>
          </p:cNvPr>
          <p:cNvSpPr txBox="1"/>
          <p:nvPr/>
        </p:nvSpPr>
        <p:spPr>
          <a:xfrm>
            <a:off x="1978660" y="6312005"/>
            <a:ext cx="8234680" cy="307777"/>
          </a:xfrm>
          <a:prstGeom prst="rect">
            <a:avLst/>
          </a:prstGeom>
          <a:noFill/>
        </p:spPr>
        <p:txBody>
          <a:bodyPr wrap="square">
            <a:spAutoFit/>
          </a:bodyPr>
          <a:lstStyle/>
          <a:p>
            <a:pPr algn="ctr"/>
            <a:r>
              <a:rPr lang="en-US" sz="1400" dirty="0">
                <a:latin typeface="+mj-lt"/>
              </a:rPr>
              <a:t>https://ccrma.stanford.edu/~njb/teaching/sstutorial/part2.pdf</a:t>
            </a:r>
          </a:p>
        </p:txBody>
      </p:sp>
      <p:pic>
        <p:nvPicPr>
          <p:cNvPr id="7" name="Picture 6">
            <a:extLst>
              <a:ext uri="{FF2B5EF4-FFF2-40B4-BE49-F238E27FC236}">
                <a16:creationId xmlns:a16="http://schemas.microsoft.com/office/drawing/2014/main" id="{D1D35E96-5235-F9BB-7813-D1F386BFBC0F}"/>
              </a:ext>
            </a:extLst>
          </p:cNvPr>
          <p:cNvPicPr>
            <a:picLocks noChangeAspect="1"/>
          </p:cNvPicPr>
          <p:nvPr/>
        </p:nvPicPr>
        <p:blipFill>
          <a:blip r:embed="rId2"/>
          <a:stretch>
            <a:fillRect/>
          </a:stretch>
        </p:blipFill>
        <p:spPr>
          <a:xfrm>
            <a:off x="232064" y="1377683"/>
            <a:ext cx="6399211" cy="4325145"/>
          </a:xfrm>
          <a:prstGeom prst="rect">
            <a:avLst/>
          </a:prstGeom>
        </p:spPr>
      </p:pic>
      <p:pic>
        <p:nvPicPr>
          <p:cNvPr id="10" name="Picture 9">
            <a:extLst>
              <a:ext uri="{FF2B5EF4-FFF2-40B4-BE49-F238E27FC236}">
                <a16:creationId xmlns:a16="http://schemas.microsoft.com/office/drawing/2014/main" id="{06E2D8E5-BCD4-9625-EE72-E33322F28F8E}"/>
              </a:ext>
            </a:extLst>
          </p:cNvPr>
          <p:cNvPicPr>
            <a:picLocks noChangeAspect="1"/>
          </p:cNvPicPr>
          <p:nvPr/>
        </p:nvPicPr>
        <p:blipFill rotWithShape="1">
          <a:blip r:embed="rId3"/>
          <a:srcRect t="13113" b="23697"/>
          <a:stretch/>
        </p:blipFill>
        <p:spPr>
          <a:xfrm>
            <a:off x="6303276" y="2956560"/>
            <a:ext cx="5511880" cy="2354580"/>
          </a:xfrm>
          <a:prstGeom prst="rect">
            <a:avLst/>
          </a:prstGeom>
        </p:spPr>
      </p:pic>
    </p:spTree>
    <p:extLst>
      <p:ext uri="{BB962C8B-B14F-4D97-AF65-F5344CB8AC3E}">
        <p14:creationId xmlns:p14="http://schemas.microsoft.com/office/powerpoint/2010/main" val="34364459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84936" y="543061"/>
            <a:ext cx="10222129" cy="707886"/>
          </a:xfrm>
          <a:prstGeom prst="rect">
            <a:avLst/>
          </a:prstGeom>
          <a:noFill/>
        </p:spPr>
        <p:txBody>
          <a:bodyPr wrap="square">
            <a:spAutoFit/>
          </a:bodyPr>
          <a:lstStyle/>
          <a:p>
            <a:pPr algn="ctr"/>
            <a:r>
              <a:rPr lang="en-US" sz="4000" b="1" dirty="0">
                <a:latin typeface="Helvetica" panose="020B0500000000000000" pitchFamily="34" charset="0"/>
              </a:rPr>
              <a:t>References</a:t>
            </a:r>
          </a:p>
        </p:txBody>
      </p:sp>
      <p:sp>
        <p:nvSpPr>
          <p:cNvPr id="3" name="TextBox 2">
            <a:extLst>
              <a:ext uri="{FF2B5EF4-FFF2-40B4-BE49-F238E27FC236}">
                <a16:creationId xmlns:a16="http://schemas.microsoft.com/office/drawing/2014/main" id="{A747E11F-E7A8-C9C3-ACD9-929E81BFBDEE}"/>
              </a:ext>
            </a:extLst>
          </p:cNvPr>
          <p:cNvSpPr txBox="1"/>
          <p:nvPr/>
        </p:nvSpPr>
        <p:spPr>
          <a:xfrm>
            <a:off x="754313" y="1513625"/>
            <a:ext cx="10683374" cy="4801314"/>
          </a:xfrm>
          <a:prstGeom prst="rect">
            <a:avLst/>
          </a:prstGeom>
          <a:noFill/>
        </p:spPr>
        <p:txBody>
          <a:bodyPr wrap="square">
            <a:spAutoFit/>
          </a:bodyPr>
          <a:lstStyle/>
          <a:p>
            <a:r>
              <a:rPr lang="en-US" dirty="0" err="1">
                <a:latin typeface="Helvetica" panose="020B0500000000000000" pitchFamily="34" charset="0"/>
              </a:rPr>
              <a:t>Paatero</a:t>
            </a:r>
            <a:r>
              <a:rPr lang="en-US" dirty="0">
                <a:latin typeface="Helvetica" panose="020B0500000000000000" pitchFamily="34" charset="0"/>
              </a:rPr>
              <a:t>, </a:t>
            </a:r>
            <a:r>
              <a:rPr lang="en-US" dirty="0" err="1">
                <a:latin typeface="Helvetica" panose="020B0500000000000000" pitchFamily="34" charset="0"/>
              </a:rPr>
              <a:t>Pentti</a:t>
            </a:r>
            <a:r>
              <a:rPr lang="en-US" dirty="0">
                <a:latin typeface="Helvetica" panose="020B0500000000000000" pitchFamily="34" charset="0"/>
              </a:rPr>
              <a:t>, and Unto Tapper (1994). Positive matrix factorization: A non‐negative factor model with optimal utilization of error estimates of data values. </a:t>
            </a:r>
            <a:r>
              <a:rPr lang="en-US" dirty="0" err="1">
                <a:latin typeface="Helvetica" panose="020B0500000000000000" pitchFamily="34" charset="0"/>
              </a:rPr>
              <a:t>Environmetrics</a:t>
            </a:r>
            <a:r>
              <a:rPr lang="en-US" dirty="0">
                <a:latin typeface="Helvetica" panose="020B0500000000000000" pitchFamily="34" charset="0"/>
              </a:rPr>
              <a:t> 5.2: 111-126.</a:t>
            </a:r>
          </a:p>
          <a:p>
            <a:endParaRPr lang="en-US" dirty="0">
              <a:latin typeface="Helvetica" panose="020B0500000000000000" pitchFamily="34" charset="0"/>
            </a:endParaRPr>
          </a:p>
          <a:p>
            <a:r>
              <a:rPr lang="en-US" dirty="0">
                <a:latin typeface="Helvetica" panose="020B0500000000000000" pitchFamily="34" charset="0"/>
              </a:rPr>
              <a:t>Lee, D. D., &amp; Seung, H. S. (1999). Learning the parts of objects by non-negative matrix factorization. </a:t>
            </a:r>
            <a:r>
              <a:rPr lang="en-US" i="1" dirty="0">
                <a:latin typeface="Helvetica" panose="020B0500000000000000" pitchFamily="34" charset="0"/>
              </a:rPr>
              <a:t>Nature</a:t>
            </a:r>
            <a:r>
              <a:rPr lang="en-US" dirty="0">
                <a:latin typeface="Helvetica" panose="020B0500000000000000" pitchFamily="34" charset="0"/>
              </a:rPr>
              <a:t>, 401(6755), 788-791.</a:t>
            </a:r>
          </a:p>
          <a:p>
            <a:endParaRPr lang="en-US" dirty="0">
              <a:latin typeface="Helvetica" panose="020B0500000000000000" pitchFamily="34" charset="0"/>
            </a:endParaRPr>
          </a:p>
          <a:p>
            <a:r>
              <a:rPr lang="en-US" dirty="0">
                <a:latin typeface="Helvetica" panose="020B0500000000000000" pitchFamily="34" charset="0"/>
              </a:rPr>
              <a:t>Lee, D. D., &amp; Seung, H. S. (2001). Algorithms for non-negative matrix factorization. In </a:t>
            </a:r>
            <a:r>
              <a:rPr lang="en-US" i="1" dirty="0">
                <a:latin typeface="Helvetica" panose="020B0500000000000000" pitchFamily="34" charset="0"/>
              </a:rPr>
              <a:t>Advances in neural information processing systems</a:t>
            </a:r>
            <a:r>
              <a:rPr lang="en-US" dirty="0">
                <a:latin typeface="Helvetica" panose="020B0500000000000000" pitchFamily="34" charset="0"/>
              </a:rPr>
              <a:t> (pp. 556-562).</a:t>
            </a:r>
          </a:p>
          <a:p>
            <a:endParaRPr lang="en-US" dirty="0">
              <a:latin typeface="Helvetica" panose="020B0500000000000000" pitchFamily="34" charset="0"/>
            </a:endParaRPr>
          </a:p>
          <a:p>
            <a:r>
              <a:rPr lang="en-US" dirty="0" err="1">
                <a:latin typeface="Helvetica" panose="020B0500000000000000" pitchFamily="34" charset="0"/>
              </a:rPr>
              <a:t>Cichocki</a:t>
            </a:r>
            <a:r>
              <a:rPr lang="en-US" dirty="0">
                <a:latin typeface="Helvetica" panose="020B0500000000000000" pitchFamily="34" charset="0"/>
              </a:rPr>
              <a:t>, A., </a:t>
            </a:r>
            <a:r>
              <a:rPr lang="en-US" dirty="0" err="1">
                <a:latin typeface="Helvetica" panose="020B0500000000000000" pitchFamily="34" charset="0"/>
              </a:rPr>
              <a:t>Zdunek</a:t>
            </a:r>
            <a:r>
              <a:rPr lang="en-US" dirty="0">
                <a:latin typeface="Helvetica" panose="020B0500000000000000" pitchFamily="34" charset="0"/>
              </a:rPr>
              <a:t>, R., Phan, A. H., &amp; Amari, S. (2009). </a:t>
            </a:r>
            <a:r>
              <a:rPr lang="en-US" i="1" dirty="0">
                <a:latin typeface="Helvetica" panose="020B0500000000000000" pitchFamily="34" charset="0"/>
              </a:rPr>
              <a:t>Nonnegative Matrix and Tensor Factorizations: Applications to Exploratory Multi-way Data Analysis and Blind Source Separation</a:t>
            </a:r>
            <a:r>
              <a:rPr lang="en-US" dirty="0">
                <a:latin typeface="Helvetica" panose="020B0500000000000000" pitchFamily="34" charset="0"/>
              </a:rPr>
              <a:t>. Wiley.</a:t>
            </a:r>
          </a:p>
          <a:p>
            <a:endParaRPr lang="en-US" dirty="0">
              <a:latin typeface="Helvetica" panose="020B0500000000000000" pitchFamily="34" charset="0"/>
            </a:endParaRPr>
          </a:p>
          <a:p>
            <a:r>
              <a:rPr lang="en-US" dirty="0">
                <a:latin typeface="Helvetica" panose="020B0500000000000000" pitchFamily="34" charset="0"/>
              </a:rPr>
              <a:t>Gillis, N. (2014). Introduction to Nonnegative Matrix Factorization. </a:t>
            </a:r>
            <a:r>
              <a:rPr lang="en-US" i="1" dirty="0" err="1">
                <a:latin typeface="Helvetica" panose="020B0500000000000000" pitchFamily="34" charset="0"/>
              </a:rPr>
              <a:t>arXiv</a:t>
            </a:r>
            <a:r>
              <a:rPr lang="en-US" i="1" dirty="0">
                <a:latin typeface="Helvetica" panose="020B0500000000000000" pitchFamily="34" charset="0"/>
              </a:rPr>
              <a:t> preprint arXiv:1401.5226</a:t>
            </a:r>
            <a:r>
              <a:rPr lang="en-US" dirty="0">
                <a:latin typeface="Helvetica" panose="020B0500000000000000" pitchFamily="34" charset="0"/>
              </a:rPr>
              <a:t>.</a:t>
            </a:r>
          </a:p>
          <a:p>
            <a:endParaRPr lang="en-US" dirty="0">
              <a:latin typeface="Helvetica" panose="020B0500000000000000" pitchFamily="34" charset="0"/>
            </a:endParaRPr>
          </a:p>
          <a:p>
            <a:r>
              <a:rPr lang="en-US" dirty="0">
                <a:latin typeface="Helvetica" panose="020B0500000000000000" pitchFamily="34" charset="0"/>
              </a:rPr>
              <a:t>Berry, M. W., Browne, M., </a:t>
            </a:r>
            <a:r>
              <a:rPr lang="en-US" dirty="0" err="1">
                <a:latin typeface="Helvetica" panose="020B0500000000000000" pitchFamily="34" charset="0"/>
              </a:rPr>
              <a:t>Langville</a:t>
            </a:r>
            <a:r>
              <a:rPr lang="en-US" dirty="0">
                <a:latin typeface="Helvetica" panose="020B0500000000000000" pitchFamily="34" charset="0"/>
              </a:rPr>
              <a:t>, A. N., </a:t>
            </a:r>
            <a:r>
              <a:rPr lang="en-US" dirty="0" err="1">
                <a:latin typeface="Helvetica" panose="020B0500000000000000" pitchFamily="34" charset="0"/>
              </a:rPr>
              <a:t>Pauca</a:t>
            </a:r>
            <a:r>
              <a:rPr lang="en-US" dirty="0">
                <a:latin typeface="Helvetica" panose="020B0500000000000000" pitchFamily="34" charset="0"/>
              </a:rPr>
              <a:t>, V. P., &amp; </a:t>
            </a:r>
            <a:r>
              <a:rPr lang="en-US" dirty="0" err="1">
                <a:latin typeface="Helvetica" panose="020B0500000000000000" pitchFamily="34" charset="0"/>
              </a:rPr>
              <a:t>Plemmons</a:t>
            </a:r>
            <a:r>
              <a:rPr lang="en-US" dirty="0">
                <a:latin typeface="Helvetica" panose="020B0500000000000000" pitchFamily="34" charset="0"/>
              </a:rPr>
              <a:t>, R. J. (2007). Algorithms and applications for approximate nonnegative matrix factorization. </a:t>
            </a:r>
            <a:r>
              <a:rPr lang="en-US" i="1" dirty="0">
                <a:latin typeface="Helvetica" panose="020B0500000000000000" pitchFamily="34" charset="0"/>
              </a:rPr>
              <a:t>Computational statistics &amp; data analysis</a:t>
            </a:r>
            <a:r>
              <a:rPr lang="en-US" dirty="0">
                <a:latin typeface="Helvetica" panose="020B0500000000000000" pitchFamily="34" charset="0"/>
              </a:rPr>
              <a:t>, 52(1), 155-173.</a:t>
            </a:r>
          </a:p>
        </p:txBody>
      </p:sp>
    </p:spTree>
    <p:extLst>
      <p:ext uri="{BB962C8B-B14F-4D97-AF65-F5344CB8AC3E}">
        <p14:creationId xmlns:p14="http://schemas.microsoft.com/office/powerpoint/2010/main" val="583726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1299634" y="394038"/>
            <a:ext cx="9592733" cy="769441"/>
          </a:xfrm>
          <a:prstGeom prst="rect">
            <a:avLst/>
          </a:prstGeom>
          <a:noFill/>
        </p:spPr>
        <p:txBody>
          <a:bodyPr wrap="square">
            <a:spAutoFit/>
          </a:bodyPr>
          <a:lstStyle/>
          <a:p>
            <a:pPr algn="ctr">
              <a:defRPr/>
            </a:pPr>
            <a:r>
              <a:rPr lang="en-US" sz="4400" b="1" dirty="0">
                <a:latin typeface="Helvetica" panose="020B0500000000000000" pitchFamily="34" charset="0"/>
              </a:rPr>
              <a:t>Vector operations: Dot product</a:t>
            </a:r>
          </a:p>
        </p:txBody>
      </p:sp>
      <p:grpSp>
        <p:nvGrpSpPr>
          <p:cNvPr id="9" name="Group 8">
            <a:extLst>
              <a:ext uri="{FF2B5EF4-FFF2-40B4-BE49-F238E27FC236}">
                <a16:creationId xmlns:a16="http://schemas.microsoft.com/office/drawing/2014/main" id="{F3E6B55D-7E25-3188-5EAB-B548106F0901}"/>
              </a:ext>
            </a:extLst>
          </p:cNvPr>
          <p:cNvGrpSpPr/>
          <p:nvPr/>
        </p:nvGrpSpPr>
        <p:grpSpPr>
          <a:xfrm>
            <a:off x="3386945" y="1559405"/>
            <a:ext cx="5418111" cy="2519985"/>
            <a:chOff x="2997199" y="1559405"/>
            <a:chExt cx="5418111" cy="251998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8D2DFC-496F-D8A2-B2E1-BA14D4F4CA93}"/>
                    </a:ext>
                  </a:extLst>
                </p:cNvPr>
                <p:cNvSpPr txBox="1"/>
                <p:nvPr/>
              </p:nvSpPr>
              <p:spPr>
                <a:xfrm>
                  <a:off x="2997199" y="1743365"/>
                  <a:ext cx="2287293" cy="2152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1" i="1" smtClean="0">
                            <a:latin typeface="Cambria Math" panose="02040503050406030204" pitchFamily="18" charset="0"/>
                          </a:rPr>
                          <m:t>𝒂</m:t>
                        </m:r>
                        <m:r>
                          <a:rPr lang="en-US" sz="4400" b="0" i="1" smtClean="0">
                            <a:latin typeface="Cambria Math" panose="02040503050406030204" pitchFamily="18" charset="0"/>
                          </a:rPr>
                          <m:t>=</m:t>
                        </m:r>
                        <m:d>
                          <m:dPr>
                            <m:begChr m:val="["/>
                            <m:endChr m:val="]"/>
                            <m:ctrlPr>
                              <a:rPr lang="en-US" sz="4400" b="0" i="1" smtClean="0">
                                <a:latin typeface="Cambria Math" panose="02040503050406030204" pitchFamily="18" charset="0"/>
                              </a:rPr>
                            </m:ctrlPr>
                          </m:dPr>
                          <m:e>
                            <m:m>
                              <m:mPr>
                                <m:mcs>
                                  <m:mc>
                                    <m:mcPr>
                                      <m:count m:val="1"/>
                                      <m:mcJc m:val="center"/>
                                    </m:mcPr>
                                  </m:mc>
                                </m:mcs>
                                <m:ctrlPr>
                                  <a:rPr lang="en-US" sz="4400" i="1">
                                    <a:latin typeface="Cambria Math" panose="02040503050406030204" pitchFamily="18" charset="0"/>
                                  </a:rPr>
                                </m:ctrlPr>
                              </m:mPr>
                              <m:mr>
                                <m:e>
                                  <m:sSub>
                                    <m:sSubPr>
                                      <m:ctrlPr>
                                        <a:rPr lang="en-US" sz="4400" i="1">
                                          <a:latin typeface="Cambria Math" panose="02040503050406030204" pitchFamily="18" charset="0"/>
                                        </a:rPr>
                                      </m:ctrlPr>
                                    </m:sSubPr>
                                    <m:e>
                                      <m:r>
                                        <a:rPr lang="en-US" sz="4400" i="1">
                                          <a:latin typeface="Cambria Math" panose="02040503050406030204" pitchFamily="18" charset="0"/>
                                        </a:rPr>
                                        <m:t>𝑎</m:t>
                                      </m:r>
                                    </m:e>
                                    <m:sub>
                                      <m:r>
                                        <a:rPr lang="en-US" sz="4400" i="1">
                                          <a:latin typeface="Cambria Math" panose="02040503050406030204" pitchFamily="18" charset="0"/>
                                        </a:rPr>
                                        <m:t>1</m:t>
                                      </m:r>
                                    </m:sub>
                                  </m:sSub>
                                </m:e>
                              </m:mr>
                              <m:mr>
                                <m:e>
                                  <m:eqArr>
                                    <m:eqArrPr>
                                      <m:ctrlPr>
                                        <a:rPr lang="en-US" sz="4400" i="1">
                                          <a:latin typeface="Cambria Math" panose="02040503050406030204" pitchFamily="18" charset="0"/>
                                        </a:rPr>
                                      </m:ctrlPr>
                                    </m:eqArrPr>
                                    <m:e>
                                      <m:sSub>
                                        <m:sSubPr>
                                          <m:ctrlPr>
                                            <a:rPr lang="en-US" sz="4400" i="1">
                                              <a:latin typeface="Cambria Math" panose="02040503050406030204" pitchFamily="18" charset="0"/>
                                            </a:rPr>
                                          </m:ctrlPr>
                                        </m:sSubPr>
                                        <m:e>
                                          <m:r>
                                            <a:rPr lang="en-US" sz="4400" i="1">
                                              <a:latin typeface="Cambria Math" panose="02040503050406030204" pitchFamily="18" charset="0"/>
                                            </a:rPr>
                                            <m:t>𝑎</m:t>
                                          </m:r>
                                        </m:e>
                                        <m:sub>
                                          <m:r>
                                            <a:rPr lang="en-US" sz="4400" i="1">
                                              <a:latin typeface="Cambria Math" panose="02040503050406030204" pitchFamily="18" charset="0"/>
                                            </a:rPr>
                                            <m:t>2</m:t>
                                          </m:r>
                                        </m:sub>
                                      </m:sSub>
                                    </m:e>
                                    <m:e>
                                      <m:r>
                                        <a:rPr lang="en-US" sz="4400" i="1">
                                          <a:latin typeface="Cambria Math" panose="02040503050406030204" pitchFamily="18" charset="0"/>
                                        </a:rPr>
                                        <m:t>…</m:t>
                                      </m:r>
                                    </m:e>
                                  </m:eqArr>
                                </m:e>
                              </m:mr>
                              <m:mr>
                                <m:e>
                                  <m:sSub>
                                    <m:sSubPr>
                                      <m:ctrlPr>
                                        <a:rPr lang="en-US" sz="4400" i="1">
                                          <a:latin typeface="Cambria Math" panose="02040503050406030204" pitchFamily="18" charset="0"/>
                                        </a:rPr>
                                      </m:ctrlPr>
                                    </m:sSubPr>
                                    <m:e>
                                      <m:r>
                                        <a:rPr lang="en-US" sz="4400" i="1">
                                          <a:latin typeface="Cambria Math" panose="02040503050406030204" pitchFamily="18" charset="0"/>
                                        </a:rPr>
                                        <m:t>𝑎</m:t>
                                      </m:r>
                                    </m:e>
                                    <m:sub>
                                      <m:r>
                                        <a:rPr lang="en-US" sz="4400" i="1">
                                          <a:latin typeface="Cambria Math" panose="02040503050406030204" pitchFamily="18" charset="0"/>
                                        </a:rPr>
                                        <m:t>𝑛</m:t>
                                      </m:r>
                                    </m:sub>
                                  </m:sSub>
                                </m:e>
                              </m:mr>
                            </m:m>
                          </m:e>
                        </m:d>
                      </m:oMath>
                    </m:oMathPara>
                  </a14:m>
                  <a:endParaRPr lang="en-US" sz="4400" dirty="0"/>
                </a:p>
              </p:txBody>
            </p:sp>
          </mc:Choice>
          <mc:Fallback xmlns="">
            <p:sp>
              <p:nvSpPr>
                <p:cNvPr id="3" name="TextBox 2">
                  <a:extLst>
                    <a:ext uri="{FF2B5EF4-FFF2-40B4-BE49-F238E27FC236}">
                      <a16:creationId xmlns:a16="http://schemas.microsoft.com/office/drawing/2014/main" id="{1D8D2DFC-496F-D8A2-B2E1-BA14D4F4CA93}"/>
                    </a:ext>
                  </a:extLst>
                </p:cNvPr>
                <p:cNvSpPr txBox="1">
                  <a:spLocks noRot="1" noChangeAspect="1" noMove="1" noResize="1" noEditPoints="1" noAdjustHandles="1" noChangeArrowheads="1" noChangeShapeType="1" noTextEdit="1"/>
                </p:cNvSpPr>
                <p:nvPr/>
              </p:nvSpPr>
              <p:spPr>
                <a:xfrm>
                  <a:off x="2997199" y="1743365"/>
                  <a:ext cx="2287293" cy="215206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057486C-E977-EB21-C408-3A273D6AFFBD}"/>
                    </a:ext>
                  </a:extLst>
                </p:cNvPr>
                <p:cNvSpPr txBox="1"/>
                <p:nvPr/>
              </p:nvSpPr>
              <p:spPr>
                <a:xfrm>
                  <a:off x="6163732" y="1559405"/>
                  <a:ext cx="2251578" cy="25199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1" i="1" smtClean="0">
                            <a:latin typeface="Cambria Math" panose="02040503050406030204" pitchFamily="18" charset="0"/>
                          </a:rPr>
                          <m:t>𝒃</m:t>
                        </m:r>
                        <m:r>
                          <a:rPr lang="en-US" sz="4400" b="0" i="1" smtClean="0">
                            <a:latin typeface="Cambria Math" panose="02040503050406030204" pitchFamily="18" charset="0"/>
                          </a:rPr>
                          <m:t>=</m:t>
                        </m:r>
                        <m:d>
                          <m:dPr>
                            <m:begChr m:val="["/>
                            <m:endChr m:val="]"/>
                            <m:ctrlPr>
                              <a:rPr lang="en-US" sz="4400" b="0" i="1" smtClean="0">
                                <a:latin typeface="Cambria Math" panose="02040503050406030204" pitchFamily="18" charset="0"/>
                              </a:rPr>
                            </m:ctrlPr>
                          </m:dPr>
                          <m:e>
                            <m:m>
                              <m:mPr>
                                <m:mcs>
                                  <m:mc>
                                    <m:mcPr>
                                      <m:count m:val="1"/>
                                      <m:mcJc m:val="center"/>
                                    </m:mcPr>
                                  </m:mc>
                                </m:mcs>
                                <m:ctrlPr>
                                  <a:rPr lang="en-US" sz="4400" i="1">
                                    <a:latin typeface="Cambria Math" panose="02040503050406030204" pitchFamily="18" charset="0"/>
                                  </a:rPr>
                                </m:ctrlPr>
                              </m:mPr>
                              <m:mr>
                                <m:e>
                                  <m:sSub>
                                    <m:sSubPr>
                                      <m:ctrlPr>
                                        <a:rPr lang="en-US"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1</m:t>
                                      </m:r>
                                    </m:sub>
                                  </m:sSub>
                                </m:e>
                              </m:mr>
                              <m:mr>
                                <m:e>
                                  <m:eqArr>
                                    <m:eqArrPr>
                                      <m:ctrlPr>
                                        <a:rPr lang="en-US" sz="4400" i="1">
                                          <a:latin typeface="Cambria Math" panose="02040503050406030204" pitchFamily="18" charset="0"/>
                                        </a:rPr>
                                      </m:ctrlPr>
                                    </m:eqArrPr>
                                    <m:e>
                                      <m:sSub>
                                        <m:sSubPr>
                                          <m:ctrlPr>
                                            <a:rPr lang="en-US"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2</m:t>
                                          </m:r>
                                        </m:sub>
                                      </m:sSub>
                                    </m:e>
                                    <m:e>
                                      <m:r>
                                        <a:rPr lang="en-US" sz="4400" i="1">
                                          <a:latin typeface="Cambria Math" panose="02040503050406030204" pitchFamily="18" charset="0"/>
                                        </a:rPr>
                                        <m:t>…</m:t>
                                      </m:r>
                                    </m:e>
                                  </m:eqArr>
                                </m:e>
                              </m:mr>
                              <m:mr>
                                <m:e>
                                  <m:sSub>
                                    <m:sSubPr>
                                      <m:ctrlPr>
                                        <a:rPr lang="en-US"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𝑛</m:t>
                                      </m:r>
                                    </m:sub>
                                  </m:sSub>
                                </m:e>
                              </m:mr>
                            </m:m>
                          </m:e>
                        </m:d>
                      </m:oMath>
                    </m:oMathPara>
                  </a14:m>
                  <a:endParaRPr lang="en-US" sz="4400" dirty="0"/>
                </a:p>
              </p:txBody>
            </p:sp>
          </mc:Choice>
          <mc:Fallback xmlns="">
            <p:sp>
              <p:nvSpPr>
                <p:cNvPr id="4" name="TextBox 3">
                  <a:extLst>
                    <a:ext uri="{FF2B5EF4-FFF2-40B4-BE49-F238E27FC236}">
                      <a16:creationId xmlns:a16="http://schemas.microsoft.com/office/drawing/2014/main" id="{9057486C-E977-EB21-C408-3A273D6AFFBD}"/>
                    </a:ext>
                  </a:extLst>
                </p:cNvPr>
                <p:cNvSpPr txBox="1">
                  <a:spLocks noRot="1" noChangeAspect="1" noMove="1" noResize="1" noEditPoints="1" noAdjustHandles="1" noChangeArrowheads="1" noChangeShapeType="1" noTextEdit="1"/>
                </p:cNvSpPr>
                <p:nvPr/>
              </p:nvSpPr>
              <p:spPr>
                <a:xfrm>
                  <a:off x="6163732" y="1559405"/>
                  <a:ext cx="2251578" cy="2519985"/>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0F109A-49AC-B6A5-D700-800963839C9E}"/>
                  </a:ext>
                </a:extLst>
              </p:cNvPr>
              <p:cNvSpPr txBox="1"/>
              <p:nvPr/>
            </p:nvSpPr>
            <p:spPr>
              <a:xfrm>
                <a:off x="2320189" y="4419661"/>
                <a:ext cx="7551622" cy="2108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i="1">
                              <a:latin typeface="Cambria Math" panose="02040503050406030204" pitchFamily="18" charset="0"/>
                            </a:rPr>
                            <m:t>𝑎</m:t>
                          </m:r>
                        </m:e>
                      </m:acc>
                      <m:r>
                        <a:rPr lang="en-US" sz="4800" b="0" i="1" smtClean="0">
                          <a:latin typeface="Cambria Math" panose="02040503050406030204" pitchFamily="18" charset="0"/>
                        </a:rPr>
                        <m:t>.</m:t>
                      </m:r>
                      <m:acc>
                        <m:accPr>
                          <m:chr m:val="⃗"/>
                          <m:ctrlPr>
                            <a:rPr lang="en-US" sz="4800" i="1">
                              <a:latin typeface="Cambria Math" panose="02040503050406030204" pitchFamily="18" charset="0"/>
                            </a:rPr>
                          </m:ctrlPr>
                        </m:accPr>
                        <m:e>
                          <m:r>
                            <a:rPr lang="en-US" sz="4800" b="0" i="1" smtClean="0">
                              <a:latin typeface="Cambria Math" panose="02040503050406030204" pitchFamily="18" charset="0"/>
                            </a:rPr>
                            <m:t>𝑏</m:t>
                          </m:r>
                        </m:e>
                      </m:acc>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𝑎</m:t>
                          </m:r>
                        </m:e>
                        <m:sup>
                          <m:r>
                            <a:rPr lang="en-US" sz="4800" b="0" i="1" smtClean="0">
                              <a:latin typeface="Cambria Math" panose="02040503050406030204" pitchFamily="18" charset="0"/>
                            </a:rPr>
                            <m:t>𝑇</m:t>
                          </m:r>
                        </m:sup>
                      </m:sSup>
                      <m:r>
                        <a:rPr lang="en-US" sz="4800" b="0" i="1" smtClean="0">
                          <a:latin typeface="Cambria Math" panose="02040503050406030204" pitchFamily="18" charset="0"/>
                        </a:rPr>
                        <m:t>𝑏</m:t>
                      </m:r>
                      <m:r>
                        <a:rPr lang="en-US" sz="4800" b="0" i="1" smtClean="0">
                          <a:latin typeface="Cambria Math" panose="02040503050406030204" pitchFamily="18" charset="0"/>
                        </a:rPr>
                        <m:t>=</m:t>
                      </m:r>
                      <m:nary>
                        <m:naryPr>
                          <m:chr m:val="∑"/>
                          <m:ctrlPr>
                            <a:rPr lang="en-US" sz="4800" b="0" i="1" smtClean="0">
                              <a:latin typeface="Cambria Math" panose="02040503050406030204" pitchFamily="18" charset="0"/>
                            </a:rPr>
                          </m:ctrlPr>
                        </m:naryPr>
                        <m:sub>
                          <m:r>
                            <m:rPr>
                              <m:brk m:alnAt="23"/>
                            </m:rPr>
                            <a:rPr lang="en-US" sz="4800" b="0" i="1" smtClean="0">
                              <a:latin typeface="Cambria Math" panose="02040503050406030204" pitchFamily="18" charset="0"/>
                            </a:rPr>
                            <m:t>𝑖</m:t>
                          </m:r>
                          <m:r>
                            <a:rPr lang="en-US" sz="4800" b="0" i="1" smtClean="0">
                              <a:latin typeface="Cambria Math" panose="02040503050406030204" pitchFamily="18" charset="0"/>
                            </a:rPr>
                            <m:t>=1</m:t>
                          </m:r>
                        </m:sub>
                        <m:sup>
                          <m:r>
                            <a:rPr lang="en-US" sz="4800" b="0" i="1" smtClean="0">
                              <a:latin typeface="Cambria Math" panose="02040503050406030204" pitchFamily="18" charset="0"/>
                            </a:rPr>
                            <m:t>𝑛</m:t>
                          </m:r>
                        </m:sup>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𝑎</m:t>
                              </m:r>
                            </m:e>
                            <m:sub>
                              <m:r>
                                <a:rPr lang="en-US" sz="4800" b="0" i="1" smtClean="0">
                                  <a:latin typeface="Cambria Math" panose="02040503050406030204" pitchFamily="18" charset="0"/>
                                </a:rPr>
                                <m:t>𝑖</m:t>
                              </m:r>
                            </m:sub>
                          </m:sSub>
                        </m:e>
                      </m:nary>
                      <m:sSub>
                        <m:sSubPr>
                          <m:ctrlPr>
                            <a:rPr lang="en-US" sz="4800" i="1">
                              <a:latin typeface="Cambria Math" panose="02040503050406030204" pitchFamily="18" charset="0"/>
                            </a:rPr>
                          </m:ctrlPr>
                        </m:sSubPr>
                        <m:e>
                          <m:r>
                            <a:rPr lang="en-US" sz="4800" b="0" i="1" smtClean="0">
                              <a:latin typeface="Cambria Math" panose="02040503050406030204" pitchFamily="18" charset="0"/>
                            </a:rPr>
                            <m:t>𝑏</m:t>
                          </m:r>
                        </m:e>
                        <m:sub>
                          <m:r>
                            <a:rPr lang="en-US" sz="4800" i="1">
                              <a:latin typeface="Cambria Math" panose="02040503050406030204" pitchFamily="18" charset="0"/>
                            </a:rPr>
                            <m:t>𝑖</m:t>
                          </m:r>
                        </m:sub>
                      </m:sSub>
                      <m:r>
                        <a:rPr lang="en-US" sz="4800" b="0" i="1" smtClean="0">
                          <a:latin typeface="Cambria Math" panose="02040503050406030204" pitchFamily="18" charset="0"/>
                        </a:rPr>
                        <m:t>=</m:t>
                      </m:r>
                      <m:r>
                        <a:rPr lang="en-US" sz="4800" b="0" i="1" smtClean="0">
                          <a:latin typeface="Cambria Math" panose="02040503050406030204" pitchFamily="18" charset="0"/>
                        </a:rPr>
                        <m:t>𝑐</m:t>
                      </m:r>
                    </m:oMath>
                  </m:oMathPara>
                </a14:m>
                <a:endParaRPr lang="en-US" sz="4800" dirty="0"/>
              </a:p>
            </p:txBody>
          </p:sp>
        </mc:Choice>
        <mc:Fallback xmlns="">
          <p:sp>
            <p:nvSpPr>
              <p:cNvPr id="8" name="TextBox 7">
                <a:extLst>
                  <a:ext uri="{FF2B5EF4-FFF2-40B4-BE49-F238E27FC236}">
                    <a16:creationId xmlns:a16="http://schemas.microsoft.com/office/drawing/2014/main" id="{4F0F109A-49AC-B6A5-D700-800963839C9E}"/>
                  </a:ext>
                </a:extLst>
              </p:cNvPr>
              <p:cNvSpPr txBox="1">
                <a:spLocks noRot="1" noChangeAspect="1" noMove="1" noResize="1" noEditPoints="1" noAdjustHandles="1" noChangeArrowheads="1" noChangeShapeType="1" noTextEdit="1"/>
              </p:cNvSpPr>
              <p:nvPr/>
            </p:nvSpPr>
            <p:spPr>
              <a:xfrm>
                <a:off x="2320189" y="4419661"/>
                <a:ext cx="7551622" cy="210871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57125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514B29-AE13-2F20-5FA8-14963C477596}"/>
              </a:ext>
            </a:extLst>
          </p:cNvPr>
          <p:cNvPicPr>
            <a:picLocks noChangeAspect="1"/>
          </p:cNvPicPr>
          <p:nvPr/>
        </p:nvPicPr>
        <p:blipFill>
          <a:blip r:embed="rId2"/>
          <a:stretch>
            <a:fillRect/>
          </a:stretch>
        </p:blipFill>
        <p:spPr>
          <a:xfrm>
            <a:off x="709578" y="0"/>
            <a:ext cx="10772843" cy="6858000"/>
          </a:xfrm>
          <a:prstGeom prst="rect">
            <a:avLst/>
          </a:prstGeom>
        </p:spPr>
      </p:pic>
    </p:spTree>
    <p:extLst>
      <p:ext uri="{BB962C8B-B14F-4D97-AF65-F5344CB8AC3E}">
        <p14:creationId xmlns:p14="http://schemas.microsoft.com/office/powerpoint/2010/main" val="6023708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85D1-F095-4E20-8EF3-64C043D00BC1}"/>
              </a:ext>
            </a:extLst>
          </p:cNvPr>
          <p:cNvSpPr txBox="1"/>
          <p:nvPr/>
        </p:nvSpPr>
        <p:spPr>
          <a:xfrm>
            <a:off x="1231527" y="1982589"/>
            <a:ext cx="9728947" cy="923330"/>
          </a:xfrm>
          <a:prstGeom prst="rect">
            <a:avLst/>
          </a:prstGeom>
          <a:noFill/>
        </p:spPr>
        <p:txBody>
          <a:bodyPr wrap="square" rtlCol="0">
            <a:spAutoFit/>
          </a:bodyPr>
          <a:lstStyle/>
          <a:p>
            <a:pPr algn="ctr"/>
            <a:r>
              <a:rPr lang="en-US" sz="5400" b="1" dirty="0" err="1">
                <a:latin typeface="Helvetica" panose="020B0500000000000000" pitchFamily="34" charset="0"/>
              </a:rPr>
              <a:t>Neurosyntax</a:t>
            </a:r>
            <a:r>
              <a:rPr lang="en-US" sz="5400" b="1" dirty="0">
                <a:latin typeface="Helvetica" panose="020B0500000000000000" pitchFamily="34" charset="0"/>
              </a:rPr>
              <a:t> Academy</a:t>
            </a:r>
          </a:p>
        </p:txBody>
      </p:sp>
      <p:grpSp>
        <p:nvGrpSpPr>
          <p:cNvPr id="20" name="Group 19">
            <a:extLst>
              <a:ext uri="{FF2B5EF4-FFF2-40B4-BE49-F238E27FC236}">
                <a16:creationId xmlns:a16="http://schemas.microsoft.com/office/drawing/2014/main" id="{AECBF1E0-876B-4090-2A3A-3EE6E6829384}"/>
              </a:ext>
            </a:extLst>
          </p:cNvPr>
          <p:cNvGrpSpPr/>
          <p:nvPr/>
        </p:nvGrpSpPr>
        <p:grpSpPr>
          <a:xfrm>
            <a:off x="2295297" y="3320758"/>
            <a:ext cx="2382335" cy="1554654"/>
            <a:chOff x="2295297" y="3320758"/>
            <a:chExt cx="2382335" cy="1554654"/>
          </a:xfrm>
        </p:grpSpPr>
        <p:sp>
          <p:nvSpPr>
            <p:cNvPr id="4" name="TextBox 3">
              <a:extLst>
                <a:ext uri="{FF2B5EF4-FFF2-40B4-BE49-F238E27FC236}">
                  <a16:creationId xmlns:a16="http://schemas.microsoft.com/office/drawing/2014/main" id="{A47AC466-5BCC-D664-2165-4F5476F97432}"/>
                </a:ext>
              </a:extLst>
            </p:cNvPr>
            <p:cNvSpPr txBox="1"/>
            <p:nvPr/>
          </p:nvSpPr>
          <p:spPr>
            <a:xfrm>
              <a:off x="2295297" y="4506080"/>
              <a:ext cx="2382335" cy="369332"/>
            </a:xfrm>
            <a:prstGeom prst="rect">
              <a:avLst/>
            </a:prstGeom>
            <a:noFill/>
          </p:spPr>
          <p:txBody>
            <a:bodyPr wrap="square">
              <a:spAutoFit/>
            </a:bodyPr>
            <a:lstStyle/>
            <a:p>
              <a:pPr algn="ctr" fontAlgn="ctr"/>
              <a:r>
                <a:rPr lang="en-US" b="0" i="0" dirty="0">
                  <a:effectLst/>
                  <a:latin typeface="+mj-lt"/>
                </a:rPr>
                <a:t>@neurosyntaxacademy</a:t>
              </a:r>
            </a:p>
          </p:txBody>
        </p:sp>
        <p:pic>
          <p:nvPicPr>
            <p:cNvPr id="6" name="Graphic 5">
              <a:extLst>
                <a:ext uri="{FF2B5EF4-FFF2-40B4-BE49-F238E27FC236}">
                  <a16:creationId xmlns:a16="http://schemas.microsoft.com/office/drawing/2014/main" id="{5F98B361-0FBC-7370-412E-E9054BF454E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7560" y="3320758"/>
              <a:ext cx="1257810" cy="867455"/>
            </a:xfrm>
            <a:prstGeom prst="rect">
              <a:avLst/>
            </a:prstGeom>
          </p:spPr>
        </p:pic>
      </p:grpSp>
      <p:grpSp>
        <p:nvGrpSpPr>
          <p:cNvPr id="18" name="Group 17">
            <a:extLst>
              <a:ext uri="{FF2B5EF4-FFF2-40B4-BE49-F238E27FC236}">
                <a16:creationId xmlns:a16="http://schemas.microsoft.com/office/drawing/2014/main" id="{F886F3A0-C0D6-0EE7-DA89-0FD398F9FA10}"/>
              </a:ext>
            </a:extLst>
          </p:cNvPr>
          <p:cNvGrpSpPr/>
          <p:nvPr/>
        </p:nvGrpSpPr>
        <p:grpSpPr>
          <a:xfrm>
            <a:off x="5496904" y="3317721"/>
            <a:ext cx="1663549" cy="1557691"/>
            <a:chOff x="5518914" y="3317721"/>
            <a:chExt cx="1663549" cy="1557691"/>
          </a:xfrm>
        </p:grpSpPr>
        <p:sp>
          <p:nvSpPr>
            <p:cNvPr id="8" name="TextBox 7">
              <a:extLst>
                <a:ext uri="{FF2B5EF4-FFF2-40B4-BE49-F238E27FC236}">
                  <a16:creationId xmlns:a16="http://schemas.microsoft.com/office/drawing/2014/main" id="{A8CFB58E-47C5-D17A-61FF-8972F9E96533}"/>
                </a:ext>
              </a:extLst>
            </p:cNvPr>
            <p:cNvSpPr txBox="1"/>
            <p:nvPr/>
          </p:nvSpPr>
          <p:spPr>
            <a:xfrm>
              <a:off x="5518914" y="4506080"/>
              <a:ext cx="1663549" cy="369332"/>
            </a:xfrm>
            <a:prstGeom prst="rect">
              <a:avLst/>
            </a:prstGeom>
            <a:noFill/>
          </p:spPr>
          <p:txBody>
            <a:bodyPr wrap="square">
              <a:spAutoFit/>
            </a:bodyPr>
            <a:lstStyle/>
            <a:p>
              <a:pPr algn="ctr" fontAlgn="ctr"/>
              <a:r>
                <a:rPr lang="en-US" dirty="0">
                  <a:latin typeface="+mj-lt"/>
                </a:rPr>
                <a:t>@</a:t>
              </a:r>
              <a:r>
                <a:rPr lang="en-US" b="0" i="0" dirty="0">
                  <a:effectLst/>
                  <a:latin typeface="+mj-lt"/>
                </a:rPr>
                <a:t>Neuro_Syntax</a:t>
              </a:r>
            </a:p>
          </p:txBody>
        </p:sp>
        <p:pic>
          <p:nvPicPr>
            <p:cNvPr id="10" name="Picture 9" descr="A blue circle with a white triangle in the middle&#10;&#10;Description automatically generated">
              <a:extLst>
                <a:ext uri="{FF2B5EF4-FFF2-40B4-BE49-F238E27FC236}">
                  <a16:creationId xmlns:a16="http://schemas.microsoft.com/office/drawing/2014/main" id="{17C817BE-ADC6-868B-EC4B-835D683D7BFA}"/>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14938" y="3317721"/>
              <a:ext cx="871503" cy="871503"/>
            </a:xfrm>
            <a:prstGeom prst="rect">
              <a:avLst/>
            </a:prstGeom>
          </p:spPr>
        </p:pic>
      </p:grpSp>
      <p:grpSp>
        <p:nvGrpSpPr>
          <p:cNvPr id="19" name="Group 18">
            <a:extLst>
              <a:ext uri="{FF2B5EF4-FFF2-40B4-BE49-F238E27FC236}">
                <a16:creationId xmlns:a16="http://schemas.microsoft.com/office/drawing/2014/main" id="{0A857EB8-EAE0-02EF-4AD2-E151CF90D4BB}"/>
              </a:ext>
            </a:extLst>
          </p:cNvPr>
          <p:cNvGrpSpPr/>
          <p:nvPr/>
        </p:nvGrpSpPr>
        <p:grpSpPr>
          <a:xfrm>
            <a:off x="7979725" y="3318733"/>
            <a:ext cx="1663549" cy="1556679"/>
            <a:chOff x="7979725" y="3318733"/>
            <a:chExt cx="1663549" cy="1556679"/>
          </a:xfrm>
        </p:grpSpPr>
        <p:sp>
          <p:nvSpPr>
            <p:cNvPr id="11" name="TextBox 10">
              <a:extLst>
                <a:ext uri="{FF2B5EF4-FFF2-40B4-BE49-F238E27FC236}">
                  <a16:creationId xmlns:a16="http://schemas.microsoft.com/office/drawing/2014/main" id="{575805F1-FFE9-C65E-E3C2-4D734A9EC489}"/>
                </a:ext>
              </a:extLst>
            </p:cNvPr>
            <p:cNvSpPr txBox="1"/>
            <p:nvPr/>
          </p:nvSpPr>
          <p:spPr>
            <a:xfrm>
              <a:off x="7979725" y="4506080"/>
              <a:ext cx="1663549" cy="369332"/>
            </a:xfrm>
            <a:prstGeom prst="rect">
              <a:avLst/>
            </a:prstGeom>
            <a:noFill/>
          </p:spPr>
          <p:txBody>
            <a:bodyPr wrap="square">
              <a:spAutoFit/>
            </a:bodyPr>
            <a:lstStyle/>
            <a:p>
              <a:pPr algn="ctr" fontAlgn="ctr"/>
              <a:r>
                <a:rPr lang="en-US" b="0" i="0" dirty="0" err="1">
                  <a:effectLst/>
                  <a:latin typeface="+mj-lt"/>
                </a:rPr>
                <a:t>neurosyntax</a:t>
              </a:r>
              <a:endParaRPr lang="en-US" b="0" i="0" dirty="0">
                <a:effectLst/>
                <a:latin typeface="+mj-lt"/>
              </a:endParaRPr>
            </a:p>
          </p:txBody>
        </p:sp>
        <p:pic>
          <p:nvPicPr>
            <p:cNvPr id="13" name="Graphic 12">
              <a:extLst>
                <a:ext uri="{FF2B5EF4-FFF2-40B4-BE49-F238E27FC236}">
                  <a16:creationId xmlns:a16="http://schemas.microsoft.com/office/drawing/2014/main" id="{5D31E01C-C1B9-8447-C43A-6D1776FB73C5}"/>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748" y="3318733"/>
              <a:ext cx="871504" cy="871504"/>
            </a:xfrm>
            <a:prstGeom prst="rect">
              <a:avLst/>
            </a:prstGeom>
          </p:spPr>
        </p:pic>
      </p:grpSp>
    </p:spTree>
    <p:extLst>
      <p:ext uri="{BB962C8B-B14F-4D97-AF65-F5344CB8AC3E}">
        <p14:creationId xmlns:p14="http://schemas.microsoft.com/office/powerpoint/2010/main" val="108552303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3187191" y="2421032"/>
            <a:ext cx="5817618" cy="2015936"/>
          </a:xfrm>
          <a:prstGeom prst="rect">
            <a:avLst/>
          </a:prstGeom>
          <a:noFill/>
        </p:spPr>
        <p:txBody>
          <a:bodyPr wrap="none" rtlCol="0">
            <a:spAutoFit/>
          </a:bodyPr>
          <a:lstStyle/>
          <a:p>
            <a:pPr algn="ctr"/>
            <a:r>
              <a:rPr lang="en-US" sz="10000" dirty="0">
                <a:latin typeface="Helvetica" panose="020B0500000000000000" pitchFamily="34" charset="0"/>
              </a:rPr>
              <a:t>Session 8</a:t>
            </a:r>
          </a:p>
          <a:p>
            <a:pPr algn="ctr"/>
            <a:r>
              <a:rPr lang="en-US" sz="2500" dirty="0">
                <a:latin typeface="Helvetica" panose="020B0500000000000000" pitchFamily="34" charset="0"/>
              </a:rPr>
              <a:t>Lecturer: Saman Abbaspoor</a:t>
            </a:r>
          </a:p>
        </p:txBody>
      </p:sp>
    </p:spTree>
    <p:extLst>
      <p:ext uri="{BB962C8B-B14F-4D97-AF65-F5344CB8AC3E}">
        <p14:creationId xmlns:p14="http://schemas.microsoft.com/office/powerpoint/2010/main" val="211212489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832381" y="1843950"/>
            <a:ext cx="10527241" cy="2800767"/>
          </a:xfrm>
          <a:prstGeom prst="rect">
            <a:avLst/>
          </a:prstGeom>
          <a:noFill/>
        </p:spPr>
        <p:txBody>
          <a:bodyPr wrap="none" rtlCol="0">
            <a:spAutoFit/>
          </a:bodyPr>
          <a:lstStyle/>
          <a:p>
            <a:pPr algn="ctr"/>
            <a:r>
              <a:rPr lang="en-US" sz="8800" dirty="0">
                <a:solidFill>
                  <a:srgbClr val="C00000"/>
                </a:solidFill>
                <a:latin typeface="Helvetica" panose="020B0500000000000000" pitchFamily="34" charset="0"/>
              </a:rPr>
              <a:t>Independent</a:t>
            </a:r>
          </a:p>
          <a:p>
            <a:pPr algn="ctr"/>
            <a:r>
              <a:rPr lang="en-US" sz="8800" dirty="0">
                <a:latin typeface="Helvetica" panose="020B0500000000000000" pitchFamily="34" charset="0"/>
              </a:rPr>
              <a:t>Component Analysis</a:t>
            </a:r>
          </a:p>
        </p:txBody>
      </p:sp>
    </p:spTree>
    <p:extLst>
      <p:ext uri="{BB962C8B-B14F-4D97-AF65-F5344CB8AC3E}">
        <p14:creationId xmlns:p14="http://schemas.microsoft.com/office/powerpoint/2010/main" val="428080420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973928" y="321981"/>
            <a:ext cx="7720555" cy="707886"/>
          </a:xfrm>
          <a:prstGeom prst="rect">
            <a:avLst/>
          </a:prstGeom>
          <a:noFill/>
        </p:spPr>
        <p:txBody>
          <a:bodyPr wrap="square">
            <a:spAutoFit/>
          </a:bodyPr>
          <a:lstStyle/>
          <a:p>
            <a:pPr algn="ctr"/>
            <a:r>
              <a:rPr lang="en-US" sz="4000" b="1" dirty="0">
                <a:latin typeface="Helvetica" panose="020B0500000000000000" pitchFamily="34" charset="0"/>
              </a:rPr>
              <a:t>Cocktail Party Problem</a:t>
            </a:r>
          </a:p>
        </p:txBody>
      </p:sp>
      <p:sp>
        <p:nvSpPr>
          <p:cNvPr id="88" name="Freeform: Shape 87">
            <a:extLst>
              <a:ext uri="{FF2B5EF4-FFF2-40B4-BE49-F238E27FC236}">
                <a16:creationId xmlns:a16="http://schemas.microsoft.com/office/drawing/2014/main" id="{8032334E-D452-2F76-F649-82EC8F5C2AD7}"/>
              </a:ext>
            </a:extLst>
          </p:cNvPr>
          <p:cNvSpPr/>
          <p:nvPr/>
        </p:nvSpPr>
        <p:spPr>
          <a:xfrm>
            <a:off x="4582405" y="1481093"/>
            <a:ext cx="1520205" cy="789821"/>
          </a:xfrm>
          <a:custGeom>
            <a:avLst/>
            <a:gdLst>
              <a:gd name="connsiteX0" fmla="*/ 0 w 2548318"/>
              <a:gd name="connsiteY0" fmla="*/ 661988 h 1323975"/>
              <a:gd name="connsiteX1" fmla="*/ 52006 w 2548318"/>
              <a:gd name="connsiteY1" fmla="*/ 457424 h 1323975"/>
              <a:gd name="connsiteX2" fmla="*/ 104013 w 2548318"/>
              <a:gd name="connsiteY2" fmla="*/ 272882 h 1323975"/>
              <a:gd name="connsiteX3" fmla="*/ 156019 w 2548318"/>
              <a:gd name="connsiteY3" fmla="*/ 126430 h 1323975"/>
              <a:gd name="connsiteX4" fmla="*/ 208026 w 2548318"/>
              <a:gd name="connsiteY4" fmla="*/ 32399 h 1323975"/>
              <a:gd name="connsiteX5" fmla="*/ 260032 w 2548318"/>
              <a:gd name="connsiteY5" fmla="*/ 0 h 1323975"/>
              <a:gd name="connsiteX6" fmla="*/ 312039 w 2548318"/>
              <a:gd name="connsiteY6" fmla="*/ 32399 h 1323975"/>
              <a:gd name="connsiteX7" fmla="*/ 364045 w 2548318"/>
              <a:gd name="connsiteY7" fmla="*/ 126430 h 1323975"/>
              <a:gd name="connsiteX8" fmla="*/ 416052 w 2548318"/>
              <a:gd name="connsiteY8" fmla="*/ 272882 h 1323975"/>
              <a:gd name="connsiteX9" fmla="*/ 468059 w 2548318"/>
              <a:gd name="connsiteY9" fmla="*/ 457424 h 1323975"/>
              <a:gd name="connsiteX10" fmla="*/ 520065 w 2548318"/>
              <a:gd name="connsiteY10" fmla="*/ 661988 h 1323975"/>
              <a:gd name="connsiteX11" fmla="*/ 572072 w 2548318"/>
              <a:gd name="connsiteY11" fmla="*/ 866551 h 1323975"/>
              <a:gd name="connsiteX12" fmla="*/ 624078 w 2548318"/>
              <a:gd name="connsiteY12" fmla="*/ 1051093 h 1323975"/>
              <a:gd name="connsiteX13" fmla="*/ 676084 w 2548318"/>
              <a:gd name="connsiteY13" fmla="*/ 1197545 h 1323975"/>
              <a:gd name="connsiteX14" fmla="*/ 728091 w 2548318"/>
              <a:gd name="connsiteY14" fmla="*/ 1291576 h 1323975"/>
              <a:gd name="connsiteX15" fmla="*/ 780097 w 2548318"/>
              <a:gd name="connsiteY15" fmla="*/ 1323975 h 1323975"/>
              <a:gd name="connsiteX16" fmla="*/ 832104 w 2548318"/>
              <a:gd name="connsiteY16" fmla="*/ 1291576 h 1323975"/>
              <a:gd name="connsiteX17" fmla="*/ 884110 w 2548318"/>
              <a:gd name="connsiteY17" fmla="*/ 1197545 h 1323975"/>
              <a:gd name="connsiteX18" fmla="*/ 936117 w 2548318"/>
              <a:gd name="connsiteY18" fmla="*/ 1051093 h 1323975"/>
              <a:gd name="connsiteX19" fmla="*/ 988124 w 2548318"/>
              <a:gd name="connsiteY19" fmla="*/ 866551 h 1323975"/>
              <a:gd name="connsiteX20" fmla="*/ 1040130 w 2548318"/>
              <a:gd name="connsiteY20" fmla="*/ 661988 h 1323975"/>
              <a:gd name="connsiteX21" fmla="*/ 1092136 w 2548318"/>
              <a:gd name="connsiteY21" fmla="*/ 457424 h 1323975"/>
              <a:gd name="connsiteX22" fmla="*/ 1144143 w 2548318"/>
              <a:gd name="connsiteY22" fmla="*/ 272882 h 1323975"/>
              <a:gd name="connsiteX23" fmla="*/ 1196150 w 2548318"/>
              <a:gd name="connsiteY23" fmla="*/ 126430 h 1323975"/>
              <a:gd name="connsiteX24" fmla="*/ 1248156 w 2548318"/>
              <a:gd name="connsiteY24" fmla="*/ 32399 h 1323975"/>
              <a:gd name="connsiteX25" fmla="*/ 1300162 w 2548318"/>
              <a:gd name="connsiteY25" fmla="*/ 0 h 1323975"/>
              <a:gd name="connsiteX26" fmla="*/ 1352169 w 2548318"/>
              <a:gd name="connsiteY26" fmla="*/ 32399 h 1323975"/>
              <a:gd name="connsiteX27" fmla="*/ 1404176 w 2548318"/>
              <a:gd name="connsiteY27" fmla="*/ 126430 h 1323975"/>
              <a:gd name="connsiteX28" fmla="*/ 1456182 w 2548318"/>
              <a:gd name="connsiteY28" fmla="*/ 272882 h 1323975"/>
              <a:gd name="connsiteX29" fmla="*/ 1508188 w 2548318"/>
              <a:gd name="connsiteY29" fmla="*/ 457424 h 1323975"/>
              <a:gd name="connsiteX30" fmla="*/ 1560195 w 2548318"/>
              <a:gd name="connsiteY30" fmla="*/ 661988 h 1323975"/>
              <a:gd name="connsiteX31" fmla="*/ 1612202 w 2548318"/>
              <a:gd name="connsiteY31" fmla="*/ 866551 h 1323975"/>
              <a:gd name="connsiteX32" fmla="*/ 1664208 w 2548318"/>
              <a:gd name="connsiteY32" fmla="*/ 1051093 h 1323975"/>
              <a:gd name="connsiteX33" fmla="*/ 1716215 w 2548318"/>
              <a:gd name="connsiteY33" fmla="*/ 1197545 h 1323975"/>
              <a:gd name="connsiteX34" fmla="*/ 1768221 w 2548318"/>
              <a:gd name="connsiteY34" fmla="*/ 1291576 h 1323975"/>
              <a:gd name="connsiteX35" fmla="*/ 1820227 w 2548318"/>
              <a:gd name="connsiteY35" fmla="*/ 1323975 h 1323975"/>
              <a:gd name="connsiteX36" fmla="*/ 1872234 w 2548318"/>
              <a:gd name="connsiteY36" fmla="*/ 1291576 h 1323975"/>
              <a:gd name="connsiteX37" fmla="*/ 1924241 w 2548318"/>
              <a:gd name="connsiteY37" fmla="*/ 1197545 h 1323975"/>
              <a:gd name="connsiteX38" fmla="*/ 1976247 w 2548318"/>
              <a:gd name="connsiteY38" fmla="*/ 1051093 h 1323975"/>
              <a:gd name="connsiteX39" fmla="*/ 2028253 w 2548318"/>
              <a:gd name="connsiteY39" fmla="*/ 866551 h 1323975"/>
              <a:gd name="connsiteX40" fmla="*/ 2080260 w 2548318"/>
              <a:gd name="connsiteY40" fmla="*/ 661988 h 1323975"/>
              <a:gd name="connsiteX41" fmla="*/ 2132267 w 2548318"/>
              <a:gd name="connsiteY41" fmla="*/ 457424 h 1323975"/>
              <a:gd name="connsiteX42" fmla="*/ 2184273 w 2548318"/>
              <a:gd name="connsiteY42" fmla="*/ 272882 h 1323975"/>
              <a:gd name="connsiteX43" fmla="*/ 2236279 w 2548318"/>
              <a:gd name="connsiteY43" fmla="*/ 126430 h 1323975"/>
              <a:gd name="connsiteX44" fmla="*/ 2288286 w 2548318"/>
              <a:gd name="connsiteY44" fmla="*/ 32399 h 1323975"/>
              <a:gd name="connsiteX45" fmla="*/ 2340293 w 2548318"/>
              <a:gd name="connsiteY45" fmla="*/ 0 h 1323975"/>
              <a:gd name="connsiteX46" fmla="*/ 2392299 w 2548318"/>
              <a:gd name="connsiteY46" fmla="*/ 32399 h 1323975"/>
              <a:gd name="connsiteX47" fmla="*/ 2444305 w 2548318"/>
              <a:gd name="connsiteY47" fmla="*/ 126430 h 1323975"/>
              <a:gd name="connsiteX48" fmla="*/ 2496312 w 2548318"/>
              <a:gd name="connsiteY48" fmla="*/ 272882 h 1323975"/>
              <a:gd name="connsiteX49" fmla="*/ 2548319 w 2548318"/>
              <a:gd name="connsiteY49" fmla="*/ 457424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661988"/>
                </a:moveTo>
                <a:lnTo>
                  <a:pt x="52006" y="457424"/>
                </a:lnTo>
                <a:lnTo>
                  <a:pt x="104013" y="272882"/>
                </a:lnTo>
                <a:lnTo>
                  <a:pt x="156019" y="126430"/>
                </a:lnTo>
                <a:lnTo>
                  <a:pt x="208026" y="32399"/>
                </a:lnTo>
                <a:lnTo>
                  <a:pt x="260032" y="0"/>
                </a:lnTo>
                <a:lnTo>
                  <a:pt x="312039" y="32399"/>
                </a:lnTo>
                <a:lnTo>
                  <a:pt x="364045" y="126430"/>
                </a:lnTo>
                <a:lnTo>
                  <a:pt x="416052" y="272882"/>
                </a:lnTo>
                <a:lnTo>
                  <a:pt x="468059" y="457424"/>
                </a:lnTo>
                <a:lnTo>
                  <a:pt x="520065" y="661988"/>
                </a:lnTo>
                <a:lnTo>
                  <a:pt x="572072" y="866551"/>
                </a:lnTo>
                <a:lnTo>
                  <a:pt x="624078" y="1051093"/>
                </a:lnTo>
                <a:lnTo>
                  <a:pt x="676084" y="1197545"/>
                </a:lnTo>
                <a:lnTo>
                  <a:pt x="728091" y="1291576"/>
                </a:lnTo>
                <a:lnTo>
                  <a:pt x="780097" y="1323975"/>
                </a:lnTo>
                <a:lnTo>
                  <a:pt x="832104" y="1291576"/>
                </a:lnTo>
                <a:lnTo>
                  <a:pt x="884110" y="1197545"/>
                </a:lnTo>
                <a:lnTo>
                  <a:pt x="936117" y="1051093"/>
                </a:lnTo>
                <a:lnTo>
                  <a:pt x="988124" y="866551"/>
                </a:lnTo>
                <a:lnTo>
                  <a:pt x="1040130" y="661988"/>
                </a:lnTo>
                <a:lnTo>
                  <a:pt x="1092136" y="457424"/>
                </a:lnTo>
                <a:lnTo>
                  <a:pt x="1144143" y="272882"/>
                </a:lnTo>
                <a:lnTo>
                  <a:pt x="1196150" y="126430"/>
                </a:lnTo>
                <a:lnTo>
                  <a:pt x="1248156" y="32399"/>
                </a:lnTo>
                <a:lnTo>
                  <a:pt x="1300162" y="0"/>
                </a:lnTo>
                <a:lnTo>
                  <a:pt x="1352169" y="32399"/>
                </a:lnTo>
                <a:lnTo>
                  <a:pt x="1404176" y="126430"/>
                </a:lnTo>
                <a:lnTo>
                  <a:pt x="1456182" y="272882"/>
                </a:lnTo>
                <a:lnTo>
                  <a:pt x="1508188" y="457424"/>
                </a:lnTo>
                <a:lnTo>
                  <a:pt x="1560195" y="661988"/>
                </a:lnTo>
                <a:lnTo>
                  <a:pt x="1612202" y="866551"/>
                </a:lnTo>
                <a:lnTo>
                  <a:pt x="1664208" y="1051093"/>
                </a:lnTo>
                <a:lnTo>
                  <a:pt x="1716215" y="1197545"/>
                </a:lnTo>
                <a:lnTo>
                  <a:pt x="1768221" y="1291576"/>
                </a:lnTo>
                <a:lnTo>
                  <a:pt x="1820227" y="1323975"/>
                </a:lnTo>
                <a:lnTo>
                  <a:pt x="1872234" y="1291576"/>
                </a:lnTo>
                <a:lnTo>
                  <a:pt x="1924241" y="1197545"/>
                </a:lnTo>
                <a:lnTo>
                  <a:pt x="1976247" y="1051093"/>
                </a:lnTo>
                <a:lnTo>
                  <a:pt x="2028253" y="866551"/>
                </a:lnTo>
                <a:lnTo>
                  <a:pt x="2080260" y="661988"/>
                </a:lnTo>
                <a:lnTo>
                  <a:pt x="2132267" y="457424"/>
                </a:lnTo>
                <a:lnTo>
                  <a:pt x="2184273" y="272882"/>
                </a:lnTo>
                <a:lnTo>
                  <a:pt x="2236279" y="126430"/>
                </a:lnTo>
                <a:lnTo>
                  <a:pt x="2288286" y="32399"/>
                </a:lnTo>
                <a:lnTo>
                  <a:pt x="2340293" y="0"/>
                </a:lnTo>
                <a:lnTo>
                  <a:pt x="2392299" y="32399"/>
                </a:lnTo>
                <a:lnTo>
                  <a:pt x="2444305" y="126430"/>
                </a:lnTo>
                <a:lnTo>
                  <a:pt x="2496312" y="272882"/>
                </a:lnTo>
                <a:lnTo>
                  <a:pt x="2548319" y="457424"/>
                </a:lnTo>
              </a:path>
            </a:pathLst>
          </a:custGeom>
          <a:noFill/>
          <a:ln w="28575" cap="flat">
            <a:solidFill>
              <a:srgbClr val="7030A0"/>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EC8034E9-9D7A-69AD-6F4D-0CC932C32A5C}"/>
              </a:ext>
            </a:extLst>
          </p:cNvPr>
          <p:cNvSpPr/>
          <p:nvPr/>
        </p:nvSpPr>
        <p:spPr>
          <a:xfrm>
            <a:off x="4582405" y="2530860"/>
            <a:ext cx="1520205" cy="789821"/>
          </a:xfrm>
          <a:custGeom>
            <a:avLst/>
            <a:gdLst>
              <a:gd name="connsiteX0" fmla="*/ 0 w 2548318"/>
              <a:gd name="connsiteY0" fmla="*/ 0 h 1323975"/>
              <a:gd name="connsiteX1" fmla="*/ 52006 w 2548318"/>
              <a:gd name="connsiteY1" fmla="*/ 0 h 1323975"/>
              <a:gd name="connsiteX2" fmla="*/ 104013 w 2548318"/>
              <a:gd name="connsiteY2" fmla="*/ 0 h 1323975"/>
              <a:gd name="connsiteX3" fmla="*/ 156020 w 2548318"/>
              <a:gd name="connsiteY3" fmla="*/ 0 h 1323975"/>
              <a:gd name="connsiteX4" fmla="*/ 208026 w 2548318"/>
              <a:gd name="connsiteY4" fmla="*/ 0 h 1323975"/>
              <a:gd name="connsiteX5" fmla="*/ 260032 w 2548318"/>
              <a:gd name="connsiteY5" fmla="*/ 1323975 h 1323975"/>
              <a:gd name="connsiteX6" fmla="*/ 312039 w 2548318"/>
              <a:gd name="connsiteY6" fmla="*/ 1323975 h 1323975"/>
              <a:gd name="connsiteX7" fmla="*/ 364045 w 2548318"/>
              <a:gd name="connsiteY7" fmla="*/ 1323975 h 1323975"/>
              <a:gd name="connsiteX8" fmla="*/ 416052 w 2548318"/>
              <a:gd name="connsiteY8" fmla="*/ 1323975 h 1323975"/>
              <a:gd name="connsiteX9" fmla="*/ 468058 w 2548318"/>
              <a:gd name="connsiteY9" fmla="*/ 0 h 1323975"/>
              <a:gd name="connsiteX10" fmla="*/ 520065 w 2548318"/>
              <a:gd name="connsiteY10" fmla="*/ 0 h 1323975"/>
              <a:gd name="connsiteX11" fmla="*/ 572072 w 2548318"/>
              <a:gd name="connsiteY11" fmla="*/ 0 h 1323975"/>
              <a:gd name="connsiteX12" fmla="*/ 624078 w 2548318"/>
              <a:gd name="connsiteY12" fmla="*/ 0 h 1323975"/>
              <a:gd name="connsiteX13" fmla="*/ 676084 w 2548318"/>
              <a:gd name="connsiteY13" fmla="*/ 1323975 h 1323975"/>
              <a:gd name="connsiteX14" fmla="*/ 728091 w 2548318"/>
              <a:gd name="connsiteY14" fmla="*/ 1323975 h 1323975"/>
              <a:gd name="connsiteX15" fmla="*/ 780097 w 2548318"/>
              <a:gd name="connsiteY15" fmla="*/ 1323975 h 1323975"/>
              <a:gd name="connsiteX16" fmla="*/ 832104 w 2548318"/>
              <a:gd name="connsiteY16" fmla="*/ 1323975 h 1323975"/>
              <a:gd name="connsiteX17" fmla="*/ 884111 w 2548318"/>
              <a:gd name="connsiteY17" fmla="*/ 0 h 1323975"/>
              <a:gd name="connsiteX18" fmla="*/ 936117 w 2548318"/>
              <a:gd name="connsiteY18" fmla="*/ 0 h 1323975"/>
              <a:gd name="connsiteX19" fmla="*/ 988123 w 2548318"/>
              <a:gd name="connsiteY19" fmla="*/ 0 h 1323975"/>
              <a:gd name="connsiteX20" fmla="*/ 1040130 w 2548318"/>
              <a:gd name="connsiteY20" fmla="*/ 0 h 1323975"/>
              <a:gd name="connsiteX21" fmla="*/ 1092136 w 2548318"/>
              <a:gd name="connsiteY21" fmla="*/ 1323975 h 1323975"/>
              <a:gd name="connsiteX22" fmla="*/ 1144143 w 2548318"/>
              <a:gd name="connsiteY22" fmla="*/ 1323975 h 1323975"/>
              <a:gd name="connsiteX23" fmla="*/ 1196149 w 2548318"/>
              <a:gd name="connsiteY23" fmla="*/ 1323975 h 1323975"/>
              <a:gd name="connsiteX24" fmla="*/ 1248156 w 2548318"/>
              <a:gd name="connsiteY24" fmla="*/ 1323975 h 1323975"/>
              <a:gd name="connsiteX25" fmla="*/ 1300163 w 2548318"/>
              <a:gd name="connsiteY25" fmla="*/ 0 h 1323975"/>
              <a:gd name="connsiteX26" fmla="*/ 1352169 w 2548318"/>
              <a:gd name="connsiteY26" fmla="*/ 0 h 1323975"/>
              <a:gd name="connsiteX27" fmla="*/ 1404175 w 2548318"/>
              <a:gd name="connsiteY27" fmla="*/ 0 h 1323975"/>
              <a:gd name="connsiteX28" fmla="*/ 1456182 w 2548318"/>
              <a:gd name="connsiteY28" fmla="*/ 0 h 1323975"/>
              <a:gd name="connsiteX29" fmla="*/ 1508188 w 2548318"/>
              <a:gd name="connsiteY29" fmla="*/ 0 h 1323975"/>
              <a:gd name="connsiteX30" fmla="*/ 1560195 w 2548318"/>
              <a:gd name="connsiteY30" fmla="*/ 1323975 h 1323975"/>
              <a:gd name="connsiteX31" fmla="*/ 1612201 w 2548318"/>
              <a:gd name="connsiteY31" fmla="*/ 1323975 h 1323975"/>
              <a:gd name="connsiteX32" fmla="*/ 1664208 w 2548318"/>
              <a:gd name="connsiteY32" fmla="*/ 1323975 h 1323975"/>
              <a:gd name="connsiteX33" fmla="*/ 1716214 w 2548318"/>
              <a:gd name="connsiteY33" fmla="*/ 1323975 h 1323975"/>
              <a:gd name="connsiteX34" fmla="*/ 1768221 w 2548318"/>
              <a:gd name="connsiteY34" fmla="*/ 0 h 1323975"/>
              <a:gd name="connsiteX35" fmla="*/ 1820227 w 2548318"/>
              <a:gd name="connsiteY35" fmla="*/ 0 h 1323975"/>
              <a:gd name="connsiteX36" fmla="*/ 1872234 w 2548318"/>
              <a:gd name="connsiteY36" fmla="*/ 0 h 1323975"/>
              <a:gd name="connsiteX37" fmla="*/ 1924240 w 2548318"/>
              <a:gd name="connsiteY37" fmla="*/ 0 h 1323975"/>
              <a:gd name="connsiteX38" fmla="*/ 1976247 w 2548318"/>
              <a:gd name="connsiteY38" fmla="*/ 1323975 h 1323975"/>
              <a:gd name="connsiteX39" fmla="*/ 2028254 w 2548318"/>
              <a:gd name="connsiteY39" fmla="*/ 1323975 h 1323975"/>
              <a:gd name="connsiteX40" fmla="*/ 2080260 w 2548318"/>
              <a:gd name="connsiteY40" fmla="*/ 1323975 h 1323975"/>
              <a:gd name="connsiteX41" fmla="*/ 2132266 w 2548318"/>
              <a:gd name="connsiteY41" fmla="*/ 1323975 h 1323975"/>
              <a:gd name="connsiteX42" fmla="*/ 2184273 w 2548318"/>
              <a:gd name="connsiteY42" fmla="*/ 0 h 1323975"/>
              <a:gd name="connsiteX43" fmla="*/ 2236279 w 2548318"/>
              <a:gd name="connsiteY43" fmla="*/ 0 h 1323975"/>
              <a:gd name="connsiteX44" fmla="*/ 2288286 w 2548318"/>
              <a:gd name="connsiteY44" fmla="*/ 0 h 1323975"/>
              <a:gd name="connsiteX45" fmla="*/ 2340292 w 2548318"/>
              <a:gd name="connsiteY45" fmla="*/ 0 h 1323975"/>
              <a:gd name="connsiteX46" fmla="*/ 2392299 w 2548318"/>
              <a:gd name="connsiteY46" fmla="*/ 1323975 h 1323975"/>
              <a:gd name="connsiteX47" fmla="*/ 2444306 w 2548318"/>
              <a:gd name="connsiteY47" fmla="*/ 1323975 h 1323975"/>
              <a:gd name="connsiteX48" fmla="*/ 2496312 w 2548318"/>
              <a:gd name="connsiteY48" fmla="*/ 1323975 h 1323975"/>
              <a:gd name="connsiteX49" fmla="*/ 2548318 w 2548318"/>
              <a:gd name="connsiteY49"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0"/>
                </a:moveTo>
                <a:lnTo>
                  <a:pt x="52006" y="0"/>
                </a:lnTo>
                <a:lnTo>
                  <a:pt x="104013" y="0"/>
                </a:lnTo>
                <a:lnTo>
                  <a:pt x="156020" y="0"/>
                </a:lnTo>
                <a:lnTo>
                  <a:pt x="208026" y="0"/>
                </a:lnTo>
                <a:lnTo>
                  <a:pt x="260032" y="1323975"/>
                </a:lnTo>
                <a:lnTo>
                  <a:pt x="312039" y="1323975"/>
                </a:lnTo>
                <a:lnTo>
                  <a:pt x="364045" y="1323975"/>
                </a:lnTo>
                <a:lnTo>
                  <a:pt x="416052" y="1323975"/>
                </a:lnTo>
                <a:lnTo>
                  <a:pt x="468058" y="0"/>
                </a:lnTo>
                <a:lnTo>
                  <a:pt x="520065" y="0"/>
                </a:lnTo>
                <a:lnTo>
                  <a:pt x="572072" y="0"/>
                </a:lnTo>
                <a:lnTo>
                  <a:pt x="624078" y="0"/>
                </a:lnTo>
                <a:lnTo>
                  <a:pt x="676084" y="1323975"/>
                </a:lnTo>
                <a:lnTo>
                  <a:pt x="728091" y="1323975"/>
                </a:lnTo>
                <a:lnTo>
                  <a:pt x="780097" y="1323975"/>
                </a:lnTo>
                <a:lnTo>
                  <a:pt x="832104" y="1323975"/>
                </a:lnTo>
                <a:lnTo>
                  <a:pt x="884111" y="0"/>
                </a:lnTo>
                <a:lnTo>
                  <a:pt x="936117" y="0"/>
                </a:lnTo>
                <a:lnTo>
                  <a:pt x="988123" y="0"/>
                </a:lnTo>
                <a:lnTo>
                  <a:pt x="1040130" y="0"/>
                </a:lnTo>
                <a:lnTo>
                  <a:pt x="1092136" y="1323975"/>
                </a:lnTo>
                <a:lnTo>
                  <a:pt x="1144143" y="1323975"/>
                </a:lnTo>
                <a:lnTo>
                  <a:pt x="1196149" y="1323975"/>
                </a:lnTo>
                <a:lnTo>
                  <a:pt x="1248156" y="1323975"/>
                </a:lnTo>
                <a:lnTo>
                  <a:pt x="1300163" y="0"/>
                </a:lnTo>
                <a:lnTo>
                  <a:pt x="1352169" y="0"/>
                </a:lnTo>
                <a:lnTo>
                  <a:pt x="1404175" y="0"/>
                </a:lnTo>
                <a:lnTo>
                  <a:pt x="1456182" y="0"/>
                </a:lnTo>
                <a:lnTo>
                  <a:pt x="1508188" y="0"/>
                </a:lnTo>
                <a:lnTo>
                  <a:pt x="1560195" y="1323975"/>
                </a:lnTo>
                <a:lnTo>
                  <a:pt x="1612201" y="1323975"/>
                </a:lnTo>
                <a:lnTo>
                  <a:pt x="1664208" y="1323975"/>
                </a:lnTo>
                <a:lnTo>
                  <a:pt x="1716214" y="1323975"/>
                </a:lnTo>
                <a:lnTo>
                  <a:pt x="1768221" y="0"/>
                </a:lnTo>
                <a:lnTo>
                  <a:pt x="1820227" y="0"/>
                </a:lnTo>
                <a:lnTo>
                  <a:pt x="1872234" y="0"/>
                </a:lnTo>
                <a:lnTo>
                  <a:pt x="1924240" y="0"/>
                </a:lnTo>
                <a:lnTo>
                  <a:pt x="1976247" y="1323975"/>
                </a:lnTo>
                <a:lnTo>
                  <a:pt x="2028254" y="1323975"/>
                </a:lnTo>
                <a:lnTo>
                  <a:pt x="2080260" y="1323975"/>
                </a:lnTo>
                <a:lnTo>
                  <a:pt x="2132266" y="1323975"/>
                </a:lnTo>
                <a:lnTo>
                  <a:pt x="2184273" y="0"/>
                </a:lnTo>
                <a:lnTo>
                  <a:pt x="2236279" y="0"/>
                </a:lnTo>
                <a:lnTo>
                  <a:pt x="2288286" y="0"/>
                </a:lnTo>
                <a:lnTo>
                  <a:pt x="2340292" y="0"/>
                </a:lnTo>
                <a:lnTo>
                  <a:pt x="2392299" y="1323975"/>
                </a:lnTo>
                <a:lnTo>
                  <a:pt x="2444306" y="1323975"/>
                </a:lnTo>
                <a:lnTo>
                  <a:pt x="2496312" y="1323975"/>
                </a:lnTo>
                <a:lnTo>
                  <a:pt x="2548318" y="1323975"/>
                </a:lnTo>
              </a:path>
            </a:pathLst>
          </a:custGeom>
          <a:noFill/>
          <a:ln w="28575" cap="flat">
            <a:solidFill>
              <a:srgbClr val="00B0F0"/>
            </a:solid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41E79770-FA16-50A6-F36F-1B59C5363ED8}"/>
              </a:ext>
            </a:extLst>
          </p:cNvPr>
          <p:cNvSpPr/>
          <p:nvPr/>
        </p:nvSpPr>
        <p:spPr>
          <a:xfrm>
            <a:off x="4579620" y="3580627"/>
            <a:ext cx="1522990" cy="702062"/>
          </a:xfrm>
          <a:custGeom>
            <a:avLst/>
            <a:gdLst>
              <a:gd name="connsiteX0" fmla="*/ 0 w 2552986"/>
              <a:gd name="connsiteY0" fmla="*/ 1176866 h 1176866"/>
              <a:gd name="connsiteX1" fmla="*/ 52102 w 2552986"/>
              <a:gd name="connsiteY1" fmla="*/ 882648 h 1176866"/>
              <a:gd name="connsiteX2" fmla="*/ 104204 w 2552986"/>
              <a:gd name="connsiteY2" fmla="*/ 588431 h 1176866"/>
              <a:gd name="connsiteX3" fmla="*/ 156306 w 2552986"/>
              <a:gd name="connsiteY3" fmla="*/ 294218 h 1176866"/>
              <a:gd name="connsiteX4" fmla="*/ 208407 w 2552986"/>
              <a:gd name="connsiteY4" fmla="*/ 0 h 1176866"/>
              <a:gd name="connsiteX5" fmla="*/ 260509 w 2552986"/>
              <a:gd name="connsiteY5" fmla="*/ 1176866 h 1176866"/>
              <a:gd name="connsiteX6" fmla="*/ 312611 w 2552986"/>
              <a:gd name="connsiteY6" fmla="*/ 882648 h 1176866"/>
              <a:gd name="connsiteX7" fmla="*/ 364713 w 2552986"/>
              <a:gd name="connsiteY7" fmla="*/ 588431 h 1176866"/>
              <a:gd name="connsiteX8" fmla="*/ 416814 w 2552986"/>
              <a:gd name="connsiteY8" fmla="*/ 294218 h 1176866"/>
              <a:gd name="connsiteX9" fmla="*/ 468916 w 2552986"/>
              <a:gd name="connsiteY9" fmla="*/ 0 h 1176866"/>
              <a:gd name="connsiteX10" fmla="*/ 521018 w 2552986"/>
              <a:gd name="connsiteY10" fmla="*/ 1176866 h 1176866"/>
              <a:gd name="connsiteX11" fmla="*/ 573120 w 2552986"/>
              <a:gd name="connsiteY11" fmla="*/ 882648 h 1176866"/>
              <a:gd name="connsiteX12" fmla="*/ 625221 w 2552986"/>
              <a:gd name="connsiteY12" fmla="*/ 588431 h 1176866"/>
              <a:gd name="connsiteX13" fmla="*/ 677323 w 2552986"/>
              <a:gd name="connsiteY13" fmla="*/ 294218 h 1176866"/>
              <a:gd name="connsiteX14" fmla="*/ 729425 w 2552986"/>
              <a:gd name="connsiteY14" fmla="*/ 0 h 1176866"/>
              <a:gd name="connsiteX15" fmla="*/ 781527 w 2552986"/>
              <a:gd name="connsiteY15" fmla="*/ 1176866 h 1176866"/>
              <a:gd name="connsiteX16" fmla="*/ 833628 w 2552986"/>
              <a:gd name="connsiteY16" fmla="*/ 882648 h 1176866"/>
              <a:gd name="connsiteX17" fmla="*/ 885730 w 2552986"/>
              <a:gd name="connsiteY17" fmla="*/ 588431 h 1176866"/>
              <a:gd name="connsiteX18" fmla="*/ 937832 w 2552986"/>
              <a:gd name="connsiteY18" fmla="*/ 294218 h 1176866"/>
              <a:gd name="connsiteX19" fmla="*/ 989934 w 2552986"/>
              <a:gd name="connsiteY19" fmla="*/ 0 h 1176866"/>
              <a:gd name="connsiteX20" fmla="*/ 1042035 w 2552986"/>
              <a:gd name="connsiteY20" fmla="*/ 1176866 h 1176866"/>
              <a:gd name="connsiteX21" fmla="*/ 1094137 w 2552986"/>
              <a:gd name="connsiteY21" fmla="*/ 882648 h 1176866"/>
              <a:gd name="connsiteX22" fmla="*/ 1146239 w 2552986"/>
              <a:gd name="connsiteY22" fmla="*/ 588431 h 1176866"/>
              <a:gd name="connsiteX23" fmla="*/ 1198341 w 2552986"/>
              <a:gd name="connsiteY23" fmla="*/ 294218 h 1176866"/>
              <a:gd name="connsiteX24" fmla="*/ 1250442 w 2552986"/>
              <a:gd name="connsiteY24" fmla="*/ 0 h 1176866"/>
              <a:gd name="connsiteX25" fmla="*/ 1302544 w 2552986"/>
              <a:gd name="connsiteY25" fmla="*/ 1176866 h 1176866"/>
              <a:gd name="connsiteX26" fmla="*/ 1354645 w 2552986"/>
              <a:gd name="connsiteY26" fmla="*/ 882648 h 1176866"/>
              <a:gd name="connsiteX27" fmla="*/ 1406748 w 2552986"/>
              <a:gd name="connsiteY27" fmla="*/ 588431 h 1176866"/>
              <a:gd name="connsiteX28" fmla="*/ 1458849 w 2552986"/>
              <a:gd name="connsiteY28" fmla="*/ 294218 h 1176866"/>
              <a:gd name="connsiteX29" fmla="*/ 1510951 w 2552986"/>
              <a:gd name="connsiteY29" fmla="*/ 0 h 1176866"/>
              <a:gd name="connsiteX30" fmla="*/ 1563052 w 2552986"/>
              <a:gd name="connsiteY30" fmla="*/ 1176866 h 1176866"/>
              <a:gd name="connsiteX31" fmla="*/ 1615155 w 2552986"/>
              <a:gd name="connsiteY31" fmla="*/ 882648 h 1176866"/>
              <a:gd name="connsiteX32" fmla="*/ 1667256 w 2552986"/>
              <a:gd name="connsiteY32" fmla="*/ 588431 h 1176866"/>
              <a:gd name="connsiteX33" fmla="*/ 1719358 w 2552986"/>
              <a:gd name="connsiteY33" fmla="*/ 294218 h 1176866"/>
              <a:gd name="connsiteX34" fmla="*/ 1771459 w 2552986"/>
              <a:gd name="connsiteY34" fmla="*/ 0 h 1176866"/>
              <a:gd name="connsiteX35" fmla="*/ 1823562 w 2552986"/>
              <a:gd name="connsiteY35" fmla="*/ 1176866 h 1176866"/>
              <a:gd name="connsiteX36" fmla="*/ 1875663 w 2552986"/>
              <a:gd name="connsiteY36" fmla="*/ 882648 h 1176866"/>
              <a:gd name="connsiteX37" fmla="*/ 1927765 w 2552986"/>
              <a:gd name="connsiteY37" fmla="*/ 588431 h 1176866"/>
              <a:gd name="connsiteX38" fmla="*/ 1979866 w 2552986"/>
              <a:gd name="connsiteY38" fmla="*/ 294218 h 1176866"/>
              <a:gd name="connsiteX39" fmla="*/ 2031969 w 2552986"/>
              <a:gd name="connsiteY39" fmla="*/ 0 h 1176866"/>
              <a:gd name="connsiteX40" fmla="*/ 2084071 w 2552986"/>
              <a:gd name="connsiteY40" fmla="*/ 1176866 h 1176866"/>
              <a:gd name="connsiteX41" fmla="*/ 2136172 w 2552986"/>
              <a:gd name="connsiteY41" fmla="*/ 882648 h 1176866"/>
              <a:gd name="connsiteX42" fmla="*/ 2188274 w 2552986"/>
              <a:gd name="connsiteY42" fmla="*/ 588431 h 1176866"/>
              <a:gd name="connsiteX43" fmla="*/ 2240376 w 2552986"/>
              <a:gd name="connsiteY43" fmla="*/ 294218 h 1176866"/>
              <a:gd name="connsiteX44" fmla="*/ 2292478 w 2552986"/>
              <a:gd name="connsiteY44" fmla="*/ 0 h 1176866"/>
              <a:gd name="connsiteX45" fmla="*/ 2344579 w 2552986"/>
              <a:gd name="connsiteY45" fmla="*/ 1176866 h 1176866"/>
              <a:gd name="connsiteX46" fmla="*/ 2396681 w 2552986"/>
              <a:gd name="connsiteY46" fmla="*/ 882648 h 1176866"/>
              <a:gd name="connsiteX47" fmla="*/ 2448783 w 2552986"/>
              <a:gd name="connsiteY47" fmla="*/ 588431 h 1176866"/>
              <a:gd name="connsiteX48" fmla="*/ 2500885 w 2552986"/>
              <a:gd name="connsiteY48" fmla="*/ 294218 h 1176866"/>
              <a:gd name="connsiteX49" fmla="*/ 2552986 w 2552986"/>
              <a:gd name="connsiteY49" fmla="*/ 0 h 117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52986" h="1176866">
                <a:moveTo>
                  <a:pt x="0" y="1176866"/>
                </a:moveTo>
                <a:lnTo>
                  <a:pt x="52102" y="882648"/>
                </a:lnTo>
                <a:lnTo>
                  <a:pt x="104204" y="588431"/>
                </a:lnTo>
                <a:lnTo>
                  <a:pt x="156306" y="294218"/>
                </a:lnTo>
                <a:lnTo>
                  <a:pt x="208407" y="0"/>
                </a:lnTo>
                <a:lnTo>
                  <a:pt x="260509" y="1176866"/>
                </a:lnTo>
                <a:lnTo>
                  <a:pt x="312611" y="882648"/>
                </a:lnTo>
                <a:lnTo>
                  <a:pt x="364713" y="588431"/>
                </a:lnTo>
                <a:lnTo>
                  <a:pt x="416814" y="294218"/>
                </a:lnTo>
                <a:lnTo>
                  <a:pt x="468916" y="0"/>
                </a:lnTo>
                <a:lnTo>
                  <a:pt x="521018" y="1176866"/>
                </a:lnTo>
                <a:lnTo>
                  <a:pt x="573120" y="882648"/>
                </a:lnTo>
                <a:lnTo>
                  <a:pt x="625221" y="588431"/>
                </a:lnTo>
                <a:lnTo>
                  <a:pt x="677323" y="294218"/>
                </a:lnTo>
                <a:lnTo>
                  <a:pt x="729425" y="0"/>
                </a:lnTo>
                <a:lnTo>
                  <a:pt x="781527" y="1176866"/>
                </a:lnTo>
                <a:lnTo>
                  <a:pt x="833628" y="882648"/>
                </a:lnTo>
                <a:lnTo>
                  <a:pt x="885730" y="588431"/>
                </a:lnTo>
                <a:lnTo>
                  <a:pt x="937832" y="294218"/>
                </a:lnTo>
                <a:lnTo>
                  <a:pt x="989934" y="0"/>
                </a:lnTo>
                <a:lnTo>
                  <a:pt x="1042035" y="1176866"/>
                </a:lnTo>
                <a:lnTo>
                  <a:pt x="1094137" y="882648"/>
                </a:lnTo>
                <a:lnTo>
                  <a:pt x="1146239" y="588431"/>
                </a:lnTo>
                <a:lnTo>
                  <a:pt x="1198341" y="294218"/>
                </a:lnTo>
                <a:lnTo>
                  <a:pt x="1250442" y="0"/>
                </a:lnTo>
                <a:lnTo>
                  <a:pt x="1302544" y="1176866"/>
                </a:lnTo>
                <a:lnTo>
                  <a:pt x="1354645" y="882648"/>
                </a:lnTo>
                <a:lnTo>
                  <a:pt x="1406748" y="588431"/>
                </a:lnTo>
                <a:lnTo>
                  <a:pt x="1458849" y="294218"/>
                </a:lnTo>
                <a:lnTo>
                  <a:pt x="1510951" y="0"/>
                </a:lnTo>
                <a:lnTo>
                  <a:pt x="1563052" y="1176866"/>
                </a:lnTo>
                <a:lnTo>
                  <a:pt x="1615155" y="882648"/>
                </a:lnTo>
                <a:lnTo>
                  <a:pt x="1667256" y="588431"/>
                </a:lnTo>
                <a:lnTo>
                  <a:pt x="1719358" y="294218"/>
                </a:lnTo>
                <a:lnTo>
                  <a:pt x="1771459" y="0"/>
                </a:lnTo>
                <a:lnTo>
                  <a:pt x="1823562" y="1176866"/>
                </a:lnTo>
                <a:lnTo>
                  <a:pt x="1875663" y="882648"/>
                </a:lnTo>
                <a:lnTo>
                  <a:pt x="1927765" y="588431"/>
                </a:lnTo>
                <a:lnTo>
                  <a:pt x="1979866" y="294218"/>
                </a:lnTo>
                <a:lnTo>
                  <a:pt x="2031969" y="0"/>
                </a:lnTo>
                <a:lnTo>
                  <a:pt x="2084071" y="1176866"/>
                </a:lnTo>
                <a:lnTo>
                  <a:pt x="2136172" y="882648"/>
                </a:lnTo>
                <a:lnTo>
                  <a:pt x="2188274" y="588431"/>
                </a:lnTo>
                <a:lnTo>
                  <a:pt x="2240376" y="294218"/>
                </a:lnTo>
                <a:lnTo>
                  <a:pt x="2292478" y="0"/>
                </a:lnTo>
                <a:lnTo>
                  <a:pt x="2344579" y="1176866"/>
                </a:lnTo>
                <a:lnTo>
                  <a:pt x="2396681" y="882648"/>
                </a:lnTo>
                <a:lnTo>
                  <a:pt x="2448783" y="588431"/>
                </a:lnTo>
                <a:lnTo>
                  <a:pt x="2500885" y="294218"/>
                </a:lnTo>
                <a:lnTo>
                  <a:pt x="2552986" y="0"/>
                </a:lnTo>
              </a:path>
            </a:pathLst>
          </a:custGeom>
          <a:noFill/>
          <a:ln w="28575" cap="flat">
            <a:solidFill>
              <a:srgbClr val="EF3B2C"/>
            </a:solidFill>
            <a:prstDash val="solid"/>
            <a:round/>
          </a:ln>
        </p:spPr>
        <p:txBody>
          <a:bodyPr rtlCol="0" anchor="ctr"/>
          <a:lstStyle/>
          <a:p>
            <a:endParaRPr lang="en-US"/>
          </a:p>
        </p:txBody>
      </p:sp>
      <p:sp>
        <p:nvSpPr>
          <p:cNvPr id="341" name="Freeform: Shape 340">
            <a:extLst>
              <a:ext uri="{FF2B5EF4-FFF2-40B4-BE49-F238E27FC236}">
                <a16:creationId xmlns:a16="http://schemas.microsoft.com/office/drawing/2014/main" id="{D392C03F-91EA-E09C-DF1F-AA172B0ECB60}"/>
              </a:ext>
            </a:extLst>
          </p:cNvPr>
          <p:cNvSpPr/>
          <p:nvPr/>
        </p:nvSpPr>
        <p:spPr>
          <a:xfrm>
            <a:off x="7665810" y="1570497"/>
            <a:ext cx="1520205" cy="700417"/>
          </a:xfrm>
          <a:custGeom>
            <a:avLst/>
            <a:gdLst>
              <a:gd name="connsiteX0" fmla="*/ 0 w 2548318"/>
              <a:gd name="connsiteY0" fmla="*/ 732782 h 1174108"/>
              <a:gd name="connsiteX1" fmla="*/ 52006 w 2548318"/>
              <a:gd name="connsiteY1" fmla="*/ 537010 h 1174108"/>
              <a:gd name="connsiteX2" fmla="*/ 104013 w 2548318"/>
              <a:gd name="connsiteY2" fmla="*/ 346572 h 1174108"/>
              <a:gd name="connsiteX3" fmla="*/ 156019 w 2548318"/>
              <a:gd name="connsiteY3" fmla="*/ 166297 h 1174108"/>
              <a:gd name="connsiteX4" fmla="*/ 208026 w 2548318"/>
              <a:gd name="connsiteY4" fmla="*/ 0 h 1174108"/>
              <a:gd name="connsiteX5" fmla="*/ 260032 w 2548318"/>
              <a:gd name="connsiteY5" fmla="*/ 821050 h 1174108"/>
              <a:gd name="connsiteX6" fmla="*/ 312039 w 2548318"/>
              <a:gd name="connsiteY6" fmla="*/ 688467 h 1174108"/>
              <a:gd name="connsiteX7" fmla="*/ 364045 w 2548318"/>
              <a:gd name="connsiteY7" fmla="*/ 572314 h 1174108"/>
              <a:gd name="connsiteX8" fmla="*/ 416052 w 2548318"/>
              <a:gd name="connsiteY8" fmla="*/ 470144 h 1174108"/>
              <a:gd name="connsiteX9" fmla="*/ 468059 w 2548318"/>
              <a:gd name="connsiteY9" fmla="*/ 113338 h 1174108"/>
              <a:gd name="connsiteX10" fmla="*/ 520065 w 2548318"/>
              <a:gd name="connsiteY10" fmla="*/ 732782 h 1174108"/>
              <a:gd name="connsiteX11" fmla="*/ 572072 w 2548318"/>
              <a:gd name="connsiteY11" fmla="*/ 646109 h 1174108"/>
              <a:gd name="connsiteX12" fmla="*/ 624078 w 2548318"/>
              <a:gd name="connsiteY12" fmla="*/ 554098 h 1174108"/>
              <a:gd name="connsiteX13" fmla="*/ 676084 w 2548318"/>
              <a:gd name="connsiteY13" fmla="*/ 716723 h 1174108"/>
              <a:gd name="connsiteX14" fmla="*/ 728091 w 2548318"/>
              <a:gd name="connsiteY14" fmla="*/ 600575 h 1174108"/>
              <a:gd name="connsiteX15" fmla="*/ 780097 w 2548318"/>
              <a:gd name="connsiteY15" fmla="*/ 1174109 h 1174108"/>
              <a:gd name="connsiteX16" fmla="*/ 832104 w 2548318"/>
              <a:gd name="connsiteY16" fmla="*/ 1024242 h 1174108"/>
              <a:gd name="connsiteX17" fmla="*/ 884110 w 2548318"/>
              <a:gd name="connsiteY17" fmla="*/ 593150 h 1174108"/>
              <a:gd name="connsiteX18" fmla="*/ 936117 w 2548318"/>
              <a:gd name="connsiteY18" fmla="*/ 412875 h 1174108"/>
              <a:gd name="connsiteX19" fmla="*/ 988124 w 2548318"/>
              <a:gd name="connsiteY19" fmla="*/ 222437 h 1174108"/>
              <a:gd name="connsiteX20" fmla="*/ 1040130 w 2548318"/>
              <a:gd name="connsiteY20" fmla="*/ 732782 h 1174108"/>
              <a:gd name="connsiteX21" fmla="*/ 1092136 w 2548318"/>
              <a:gd name="connsiteY21" fmla="*/ 801805 h 1174108"/>
              <a:gd name="connsiteX22" fmla="*/ 1144143 w 2548318"/>
              <a:gd name="connsiteY22" fmla="*/ 611367 h 1174108"/>
              <a:gd name="connsiteX23" fmla="*/ 1196150 w 2548318"/>
              <a:gd name="connsiteY23" fmla="*/ 431092 h 1174108"/>
              <a:gd name="connsiteX24" fmla="*/ 1248156 w 2548318"/>
              <a:gd name="connsiteY24" fmla="*/ 264795 h 1174108"/>
              <a:gd name="connsiteX25" fmla="*/ 1300162 w 2548318"/>
              <a:gd name="connsiteY25" fmla="*/ 556255 h 1174108"/>
              <a:gd name="connsiteX26" fmla="*/ 1352169 w 2548318"/>
              <a:gd name="connsiteY26" fmla="*/ 423667 h 1174108"/>
              <a:gd name="connsiteX27" fmla="*/ 1404176 w 2548318"/>
              <a:gd name="connsiteY27" fmla="*/ 307519 h 1174108"/>
              <a:gd name="connsiteX28" fmla="*/ 1456182 w 2548318"/>
              <a:gd name="connsiteY28" fmla="*/ 205349 h 1174108"/>
              <a:gd name="connsiteX29" fmla="*/ 1508188 w 2548318"/>
              <a:gd name="connsiteY29" fmla="*/ 113338 h 1174108"/>
              <a:gd name="connsiteX30" fmla="*/ 1560195 w 2548318"/>
              <a:gd name="connsiteY30" fmla="*/ 997577 h 1174108"/>
              <a:gd name="connsiteX31" fmla="*/ 1612202 w 2548318"/>
              <a:gd name="connsiteY31" fmla="*/ 910904 h 1174108"/>
              <a:gd name="connsiteX32" fmla="*/ 1664208 w 2548318"/>
              <a:gd name="connsiteY32" fmla="*/ 818893 h 1174108"/>
              <a:gd name="connsiteX33" fmla="*/ 1716215 w 2548318"/>
              <a:gd name="connsiteY33" fmla="*/ 716723 h 1174108"/>
              <a:gd name="connsiteX34" fmla="*/ 1768221 w 2548318"/>
              <a:gd name="connsiteY34" fmla="*/ 335775 h 1174108"/>
              <a:gd name="connsiteX35" fmla="*/ 1820227 w 2548318"/>
              <a:gd name="connsiteY35" fmla="*/ 909314 h 1174108"/>
              <a:gd name="connsiteX36" fmla="*/ 1872234 w 2548318"/>
              <a:gd name="connsiteY36" fmla="*/ 759447 h 1174108"/>
              <a:gd name="connsiteX37" fmla="*/ 1924241 w 2548318"/>
              <a:gd name="connsiteY37" fmla="*/ 593150 h 1174108"/>
              <a:gd name="connsiteX38" fmla="*/ 1976247 w 2548318"/>
              <a:gd name="connsiteY38" fmla="*/ 677670 h 1174108"/>
              <a:gd name="connsiteX39" fmla="*/ 2028253 w 2548318"/>
              <a:gd name="connsiteY39" fmla="*/ 487232 h 1174108"/>
              <a:gd name="connsiteX40" fmla="*/ 2080260 w 2548318"/>
              <a:gd name="connsiteY40" fmla="*/ 997577 h 1174108"/>
              <a:gd name="connsiteX41" fmla="*/ 2132267 w 2548318"/>
              <a:gd name="connsiteY41" fmla="*/ 801805 h 1174108"/>
              <a:gd name="connsiteX42" fmla="*/ 2184273 w 2548318"/>
              <a:gd name="connsiteY42" fmla="*/ 346572 h 1174108"/>
              <a:gd name="connsiteX43" fmla="*/ 2236279 w 2548318"/>
              <a:gd name="connsiteY43" fmla="*/ 166297 h 1174108"/>
              <a:gd name="connsiteX44" fmla="*/ 2288286 w 2548318"/>
              <a:gd name="connsiteY44" fmla="*/ 0 h 1174108"/>
              <a:gd name="connsiteX45" fmla="*/ 2340293 w 2548318"/>
              <a:gd name="connsiteY45" fmla="*/ 556255 h 1174108"/>
              <a:gd name="connsiteX46" fmla="*/ 2392299 w 2548318"/>
              <a:gd name="connsiteY46" fmla="*/ 688467 h 1174108"/>
              <a:gd name="connsiteX47" fmla="*/ 2444305 w 2548318"/>
              <a:gd name="connsiteY47" fmla="*/ 572314 h 1174108"/>
              <a:gd name="connsiteX48" fmla="*/ 2496312 w 2548318"/>
              <a:gd name="connsiteY48" fmla="*/ 470144 h 1174108"/>
              <a:gd name="connsiteX49" fmla="*/ 2548319 w 2548318"/>
              <a:gd name="connsiteY49" fmla="*/ 378133 h 117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174108">
                <a:moveTo>
                  <a:pt x="0" y="732782"/>
                </a:moveTo>
                <a:lnTo>
                  <a:pt x="52006" y="537010"/>
                </a:lnTo>
                <a:lnTo>
                  <a:pt x="104013" y="346572"/>
                </a:lnTo>
                <a:lnTo>
                  <a:pt x="156019" y="166297"/>
                </a:lnTo>
                <a:lnTo>
                  <a:pt x="208026" y="0"/>
                </a:lnTo>
                <a:lnTo>
                  <a:pt x="260032" y="821050"/>
                </a:lnTo>
                <a:lnTo>
                  <a:pt x="312039" y="688467"/>
                </a:lnTo>
                <a:lnTo>
                  <a:pt x="364045" y="572314"/>
                </a:lnTo>
                <a:lnTo>
                  <a:pt x="416052" y="470144"/>
                </a:lnTo>
                <a:lnTo>
                  <a:pt x="468059" y="113338"/>
                </a:lnTo>
                <a:lnTo>
                  <a:pt x="520065" y="732782"/>
                </a:lnTo>
                <a:lnTo>
                  <a:pt x="572072" y="646109"/>
                </a:lnTo>
                <a:lnTo>
                  <a:pt x="624078" y="554098"/>
                </a:lnTo>
                <a:lnTo>
                  <a:pt x="676084" y="716723"/>
                </a:lnTo>
                <a:lnTo>
                  <a:pt x="728091" y="600575"/>
                </a:lnTo>
                <a:lnTo>
                  <a:pt x="780097" y="1174109"/>
                </a:lnTo>
                <a:lnTo>
                  <a:pt x="832104" y="1024242"/>
                </a:lnTo>
                <a:lnTo>
                  <a:pt x="884110" y="593150"/>
                </a:lnTo>
                <a:lnTo>
                  <a:pt x="936117" y="412875"/>
                </a:lnTo>
                <a:lnTo>
                  <a:pt x="988124" y="222437"/>
                </a:lnTo>
                <a:lnTo>
                  <a:pt x="1040130" y="732782"/>
                </a:lnTo>
                <a:lnTo>
                  <a:pt x="1092136" y="801805"/>
                </a:lnTo>
                <a:lnTo>
                  <a:pt x="1144143" y="611367"/>
                </a:lnTo>
                <a:lnTo>
                  <a:pt x="1196150" y="431092"/>
                </a:lnTo>
                <a:lnTo>
                  <a:pt x="1248156" y="264795"/>
                </a:lnTo>
                <a:lnTo>
                  <a:pt x="1300162" y="556255"/>
                </a:lnTo>
                <a:lnTo>
                  <a:pt x="1352169" y="423667"/>
                </a:lnTo>
                <a:lnTo>
                  <a:pt x="1404176" y="307519"/>
                </a:lnTo>
                <a:lnTo>
                  <a:pt x="1456182" y="205349"/>
                </a:lnTo>
                <a:lnTo>
                  <a:pt x="1508188" y="113338"/>
                </a:lnTo>
                <a:lnTo>
                  <a:pt x="1560195" y="997577"/>
                </a:lnTo>
                <a:lnTo>
                  <a:pt x="1612202" y="910904"/>
                </a:lnTo>
                <a:lnTo>
                  <a:pt x="1664208" y="818893"/>
                </a:lnTo>
                <a:lnTo>
                  <a:pt x="1716215" y="716723"/>
                </a:lnTo>
                <a:lnTo>
                  <a:pt x="1768221" y="335775"/>
                </a:lnTo>
                <a:lnTo>
                  <a:pt x="1820227" y="909314"/>
                </a:lnTo>
                <a:lnTo>
                  <a:pt x="1872234" y="759447"/>
                </a:lnTo>
                <a:lnTo>
                  <a:pt x="1924241" y="593150"/>
                </a:lnTo>
                <a:lnTo>
                  <a:pt x="1976247" y="677670"/>
                </a:lnTo>
                <a:lnTo>
                  <a:pt x="2028253" y="487232"/>
                </a:lnTo>
                <a:lnTo>
                  <a:pt x="2080260" y="997577"/>
                </a:lnTo>
                <a:lnTo>
                  <a:pt x="2132267" y="801805"/>
                </a:lnTo>
                <a:lnTo>
                  <a:pt x="2184273" y="346572"/>
                </a:lnTo>
                <a:lnTo>
                  <a:pt x="2236279" y="166297"/>
                </a:lnTo>
                <a:lnTo>
                  <a:pt x="2288286" y="0"/>
                </a:lnTo>
                <a:lnTo>
                  <a:pt x="2340293" y="556255"/>
                </a:lnTo>
                <a:lnTo>
                  <a:pt x="2392299" y="688467"/>
                </a:lnTo>
                <a:lnTo>
                  <a:pt x="2444305" y="572314"/>
                </a:lnTo>
                <a:lnTo>
                  <a:pt x="2496312" y="470144"/>
                </a:lnTo>
                <a:lnTo>
                  <a:pt x="2548319" y="378133"/>
                </a:lnTo>
              </a:path>
            </a:pathLst>
          </a:custGeom>
          <a:noFill/>
          <a:ln w="28575" cap="flat">
            <a:solidFill>
              <a:schemeClr val="tx1"/>
            </a:solidFill>
            <a:prstDash val="solid"/>
            <a:round/>
          </a:ln>
        </p:spPr>
        <p:txBody>
          <a:bodyPr rtlCol="0" anchor="ctr"/>
          <a:lstStyle/>
          <a:p>
            <a:endParaRPr lang="en-US"/>
          </a:p>
        </p:txBody>
      </p:sp>
      <p:sp>
        <p:nvSpPr>
          <p:cNvPr id="436" name="Freeform: Shape 435">
            <a:extLst>
              <a:ext uri="{FF2B5EF4-FFF2-40B4-BE49-F238E27FC236}">
                <a16:creationId xmlns:a16="http://schemas.microsoft.com/office/drawing/2014/main" id="{D6BE4AA6-F4C5-76B6-79DB-E0FC17C2F3C4}"/>
              </a:ext>
            </a:extLst>
          </p:cNvPr>
          <p:cNvSpPr/>
          <p:nvPr/>
        </p:nvSpPr>
        <p:spPr>
          <a:xfrm>
            <a:off x="7664191" y="2623477"/>
            <a:ext cx="1520205" cy="703070"/>
          </a:xfrm>
          <a:custGeom>
            <a:avLst/>
            <a:gdLst>
              <a:gd name="connsiteX0" fmla="*/ 0 w 2548318"/>
              <a:gd name="connsiteY0" fmla="*/ 384172 h 1178556"/>
              <a:gd name="connsiteX1" fmla="*/ 52006 w 2548318"/>
              <a:gd name="connsiteY1" fmla="*/ 273453 h 1178556"/>
              <a:gd name="connsiteX2" fmla="*/ 104013 w 2548318"/>
              <a:gd name="connsiteY2" fmla="*/ 168969 h 1178556"/>
              <a:gd name="connsiteX3" fmla="*/ 156020 w 2548318"/>
              <a:gd name="connsiteY3" fmla="*/ 76328 h 1178556"/>
              <a:gd name="connsiteX4" fmla="*/ 208026 w 2548318"/>
              <a:gd name="connsiteY4" fmla="*/ 0 h 1178556"/>
              <a:gd name="connsiteX5" fmla="*/ 260032 w 2548318"/>
              <a:gd name="connsiteY5" fmla="*/ 766653 h 1178556"/>
              <a:gd name="connsiteX6" fmla="*/ 312039 w 2548318"/>
              <a:gd name="connsiteY6" fmla="*/ 729658 h 1178556"/>
              <a:gd name="connsiteX7" fmla="*/ 364045 w 2548318"/>
              <a:gd name="connsiteY7" fmla="*/ 711837 h 1178556"/>
              <a:gd name="connsiteX8" fmla="*/ 416052 w 2548318"/>
              <a:gd name="connsiteY8" fmla="*/ 710327 h 1178556"/>
              <a:gd name="connsiteX9" fmla="*/ 468058 w 2548318"/>
              <a:gd name="connsiteY9" fmla="*/ 132231 h 1178556"/>
              <a:gd name="connsiteX10" fmla="*/ 520065 w 2548318"/>
              <a:gd name="connsiteY10" fmla="*/ 384172 h 1178556"/>
              <a:gd name="connsiteX11" fmla="*/ 572072 w 2548318"/>
              <a:gd name="connsiteY11" fmla="*/ 400741 h 1178556"/>
              <a:gd name="connsiteX12" fmla="*/ 624078 w 2548318"/>
              <a:gd name="connsiteY12" fmla="*/ 411075 h 1178556"/>
              <a:gd name="connsiteX13" fmla="*/ 676084 w 2548318"/>
              <a:gd name="connsiteY13" fmla="*/ 998001 h 1178556"/>
              <a:gd name="connsiteX14" fmla="*/ 728091 w 2548318"/>
              <a:gd name="connsiteY14" fmla="*/ 980180 h 1178556"/>
              <a:gd name="connsiteX15" fmla="*/ 780097 w 2548318"/>
              <a:gd name="connsiteY15" fmla="*/ 1178557 h 1178556"/>
              <a:gd name="connsiteX16" fmla="*/ 832104 w 2548318"/>
              <a:gd name="connsiteY16" fmla="*/ 1121402 h 1178556"/>
              <a:gd name="connsiteX17" fmla="*/ 884111 w 2548318"/>
              <a:gd name="connsiteY17" fmla="*/ 456643 h 1178556"/>
              <a:gd name="connsiteX18" fmla="*/ 936117 w 2548318"/>
              <a:gd name="connsiteY18" fmla="*/ 364003 h 1178556"/>
              <a:gd name="connsiteX19" fmla="*/ 988123 w 2548318"/>
              <a:gd name="connsiteY19" fmla="*/ 259514 h 1178556"/>
              <a:gd name="connsiteX20" fmla="*/ 1040130 w 2548318"/>
              <a:gd name="connsiteY20" fmla="*/ 384172 h 1178556"/>
              <a:gd name="connsiteX21" fmla="*/ 1092136 w 2548318"/>
              <a:gd name="connsiteY21" fmla="*/ 861889 h 1178556"/>
              <a:gd name="connsiteX22" fmla="*/ 1144143 w 2548318"/>
              <a:gd name="connsiteY22" fmla="*/ 757400 h 1178556"/>
              <a:gd name="connsiteX23" fmla="*/ 1196149 w 2548318"/>
              <a:gd name="connsiteY23" fmla="*/ 664764 h 1178556"/>
              <a:gd name="connsiteX24" fmla="*/ 1248156 w 2548318"/>
              <a:gd name="connsiteY24" fmla="*/ 588436 h 1178556"/>
              <a:gd name="connsiteX25" fmla="*/ 1300163 w 2548318"/>
              <a:gd name="connsiteY25" fmla="*/ 178218 h 1178556"/>
              <a:gd name="connsiteX26" fmla="*/ 1352169 w 2548318"/>
              <a:gd name="connsiteY26" fmla="*/ 141227 h 1178556"/>
              <a:gd name="connsiteX27" fmla="*/ 1404175 w 2548318"/>
              <a:gd name="connsiteY27" fmla="*/ 123401 h 1178556"/>
              <a:gd name="connsiteX28" fmla="*/ 1456182 w 2548318"/>
              <a:gd name="connsiteY28" fmla="*/ 121891 h 1178556"/>
              <a:gd name="connsiteX29" fmla="*/ 1508188 w 2548318"/>
              <a:gd name="connsiteY29" fmla="*/ 132231 h 1178556"/>
              <a:gd name="connsiteX30" fmla="*/ 1560195 w 2548318"/>
              <a:gd name="connsiteY30" fmla="*/ 972603 h 1178556"/>
              <a:gd name="connsiteX31" fmla="*/ 1612201 w 2548318"/>
              <a:gd name="connsiteY31" fmla="*/ 989171 h 1178556"/>
              <a:gd name="connsiteX32" fmla="*/ 1664208 w 2548318"/>
              <a:gd name="connsiteY32" fmla="*/ 999511 h 1178556"/>
              <a:gd name="connsiteX33" fmla="*/ 1716214 w 2548318"/>
              <a:gd name="connsiteY33" fmla="*/ 998001 h 1178556"/>
              <a:gd name="connsiteX34" fmla="*/ 1768221 w 2548318"/>
              <a:gd name="connsiteY34" fmla="*/ 391744 h 1178556"/>
              <a:gd name="connsiteX35" fmla="*/ 1820227 w 2548318"/>
              <a:gd name="connsiteY35" fmla="*/ 590121 h 1178556"/>
              <a:gd name="connsiteX36" fmla="*/ 1872234 w 2548318"/>
              <a:gd name="connsiteY36" fmla="*/ 532967 h 1178556"/>
              <a:gd name="connsiteX37" fmla="*/ 1924240 w 2548318"/>
              <a:gd name="connsiteY37" fmla="*/ 456643 h 1178556"/>
              <a:gd name="connsiteX38" fmla="*/ 1976247 w 2548318"/>
              <a:gd name="connsiteY38" fmla="*/ 952438 h 1178556"/>
              <a:gd name="connsiteX39" fmla="*/ 2028254 w 2548318"/>
              <a:gd name="connsiteY39" fmla="*/ 847949 h 1178556"/>
              <a:gd name="connsiteX40" fmla="*/ 2080260 w 2548318"/>
              <a:gd name="connsiteY40" fmla="*/ 972603 h 1178556"/>
              <a:gd name="connsiteX41" fmla="*/ 2132266 w 2548318"/>
              <a:gd name="connsiteY41" fmla="*/ 861889 h 1178556"/>
              <a:gd name="connsiteX42" fmla="*/ 2184273 w 2548318"/>
              <a:gd name="connsiteY42" fmla="*/ 168969 h 1178556"/>
              <a:gd name="connsiteX43" fmla="*/ 2236279 w 2548318"/>
              <a:gd name="connsiteY43" fmla="*/ 76328 h 1178556"/>
              <a:gd name="connsiteX44" fmla="*/ 2288286 w 2548318"/>
              <a:gd name="connsiteY44" fmla="*/ 0 h 1178556"/>
              <a:gd name="connsiteX45" fmla="*/ 2340292 w 2548318"/>
              <a:gd name="connsiteY45" fmla="*/ 178218 h 1178556"/>
              <a:gd name="connsiteX46" fmla="*/ 2392299 w 2548318"/>
              <a:gd name="connsiteY46" fmla="*/ 729658 h 1178556"/>
              <a:gd name="connsiteX47" fmla="*/ 2444306 w 2548318"/>
              <a:gd name="connsiteY47" fmla="*/ 711837 h 1178556"/>
              <a:gd name="connsiteX48" fmla="*/ 2496312 w 2548318"/>
              <a:gd name="connsiteY48" fmla="*/ 710327 h 1178556"/>
              <a:gd name="connsiteX49" fmla="*/ 2548318 w 2548318"/>
              <a:gd name="connsiteY49" fmla="*/ 720662 h 117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178556">
                <a:moveTo>
                  <a:pt x="0" y="384172"/>
                </a:moveTo>
                <a:lnTo>
                  <a:pt x="52006" y="273453"/>
                </a:lnTo>
                <a:lnTo>
                  <a:pt x="104013" y="168969"/>
                </a:lnTo>
                <a:lnTo>
                  <a:pt x="156020" y="76328"/>
                </a:lnTo>
                <a:lnTo>
                  <a:pt x="208026" y="0"/>
                </a:lnTo>
                <a:lnTo>
                  <a:pt x="260032" y="766653"/>
                </a:lnTo>
                <a:lnTo>
                  <a:pt x="312039" y="729658"/>
                </a:lnTo>
                <a:lnTo>
                  <a:pt x="364045" y="711837"/>
                </a:lnTo>
                <a:lnTo>
                  <a:pt x="416052" y="710327"/>
                </a:lnTo>
                <a:lnTo>
                  <a:pt x="468058" y="132231"/>
                </a:lnTo>
                <a:lnTo>
                  <a:pt x="520065" y="384172"/>
                </a:lnTo>
                <a:lnTo>
                  <a:pt x="572072" y="400741"/>
                </a:lnTo>
                <a:lnTo>
                  <a:pt x="624078" y="411075"/>
                </a:lnTo>
                <a:lnTo>
                  <a:pt x="676084" y="998001"/>
                </a:lnTo>
                <a:lnTo>
                  <a:pt x="728091" y="980180"/>
                </a:lnTo>
                <a:lnTo>
                  <a:pt x="780097" y="1178557"/>
                </a:lnTo>
                <a:lnTo>
                  <a:pt x="832104" y="1121402"/>
                </a:lnTo>
                <a:lnTo>
                  <a:pt x="884111" y="456643"/>
                </a:lnTo>
                <a:lnTo>
                  <a:pt x="936117" y="364003"/>
                </a:lnTo>
                <a:lnTo>
                  <a:pt x="988123" y="259514"/>
                </a:lnTo>
                <a:lnTo>
                  <a:pt x="1040130" y="384172"/>
                </a:lnTo>
                <a:lnTo>
                  <a:pt x="1092136" y="861889"/>
                </a:lnTo>
                <a:lnTo>
                  <a:pt x="1144143" y="757400"/>
                </a:lnTo>
                <a:lnTo>
                  <a:pt x="1196149" y="664764"/>
                </a:lnTo>
                <a:lnTo>
                  <a:pt x="1248156" y="588436"/>
                </a:lnTo>
                <a:lnTo>
                  <a:pt x="1300163" y="178218"/>
                </a:lnTo>
                <a:lnTo>
                  <a:pt x="1352169" y="141227"/>
                </a:lnTo>
                <a:lnTo>
                  <a:pt x="1404175" y="123401"/>
                </a:lnTo>
                <a:lnTo>
                  <a:pt x="1456182" y="121891"/>
                </a:lnTo>
                <a:lnTo>
                  <a:pt x="1508188" y="132231"/>
                </a:lnTo>
                <a:lnTo>
                  <a:pt x="1560195" y="972603"/>
                </a:lnTo>
                <a:lnTo>
                  <a:pt x="1612201" y="989171"/>
                </a:lnTo>
                <a:lnTo>
                  <a:pt x="1664208" y="999511"/>
                </a:lnTo>
                <a:lnTo>
                  <a:pt x="1716214" y="998001"/>
                </a:lnTo>
                <a:lnTo>
                  <a:pt x="1768221" y="391744"/>
                </a:lnTo>
                <a:lnTo>
                  <a:pt x="1820227" y="590121"/>
                </a:lnTo>
                <a:lnTo>
                  <a:pt x="1872234" y="532967"/>
                </a:lnTo>
                <a:lnTo>
                  <a:pt x="1924240" y="456643"/>
                </a:lnTo>
                <a:lnTo>
                  <a:pt x="1976247" y="952438"/>
                </a:lnTo>
                <a:lnTo>
                  <a:pt x="2028254" y="847949"/>
                </a:lnTo>
                <a:lnTo>
                  <a:pt x="2080260" y="972603"/>
                </a:lnTo>
                <a:lnTo>
                  <a:pt x="2132266" y="861889"/>
                </a:lnTo>
                <a:lnTo>
                  <a:pt x="2184273" y="168969"/>
                </a:lnTo>
                <a:lnTo>
                  <a:pt x="2236279" y="76328"/>
                </a:lnTo>
                <a:lnTo>
                  <a:pt x="2288286" y="0"/>
                </a:lnTo>
                <a:lnTo>
                  <a:pt x="2340292" y="178218"/>
                </a:lnTo>
                <a:lnTo>
                  <a:pt x="2392299" y="729658"/>
                </a:lnTo>
                <a:lnTo>
                  <a:pt x="2444306" y="711837"/>
                </a:lnTo>
                <a:lnTo>
                  <a:pt x="2496312" y="710327"/>
                </a:lnTo>
                <a:lnTo>
                  <a:pt x="2548318" y="720662"/>
                </a:lnTo>
              </a:path>
            </a:pathLst>
          </a:custGeom>
          <a:noFill/>
          <a:ln w="28575" cap="flat">
            <a:solidFill>
              <a:schemeClr val="tx1"/>
            </a:solidFill>
            <a:prstDash val="solid"/>
            <a:round/>
          </a:ln>
        </p:spPr>
        <p:txBody>
          <a:bodyPr rtlCol="0" anchor="ctr"/>
          <a:lstStyle/>
          <a:p>
            <a:endParaRPr lang="en-US"/>
          </a:p>
        </p:txBody>
      </p:sp>
      <p:sp>
        <p:nvSpPr>
          <p:cNvPr id="527" name="Freeform: Shape 526">
            <a:extLst>
              <a:ext uri="{FF2B5EF4-FFF2-40B4-BE49-F238E27FC236}">
                <a16:creationId xmlns:a16="http://schemas.microsoft.com/office/drawing/2014/main" id="{B6CB5ABD-B5E7-7EF4-162C-1D519D8E1F89}"/>
              </a:ext>
            </a:extLst>
          </p:cNvPr>
          <p:cNvSpPr/>
          <p:nvPr/>
        </p:nvSpPr>
        <p:spPr>
          <a:xfrm>
            <a:off x="7661406" y="3580627"/>
            <a:ext cx="1522990" cy="717938"/>
          </a:xfrm>
          <a:custGeom>
            <a:avLst/>
            <a:gdLst>
              <a:gd name="connsiteX0" fmla="*/ 0 w 2552986"/>
              <a:gd name="connsiteY0" fmla="*/ 442193 h 1203478"/>
              <a:gd name="connsiteX1" fmla="*/ 52102 w 2552986"/>
              <a:gd name="connsiteY1" fmla="*/ 310420 h 1203478"/>
              <a:gd name="connsiteX2" fmla="*/ 104204 w 2552986"/>
              <a:gd name="connsiteY2" fmla="*/ 187657 h 1203478"/>
              <a:gd name="connsiteX3" fmla="*/ 156306 w 2552986"/>
              <a:gd name="connsiteY3" fmla="*/ 82034 h 1203478"/>
              <a:gd name="connsiteX4" fmla="*/ 208407 w 2552986"/>
              <a:gd name="connsiteY4" fmla="*/ 0 h 1203478"/>
              <a:gd name="connsiteX5" fmla="*/ 260509 w 2552986"/>
              <a:gd name="connsiteY5" fmla="*/ 607690 h 1203478"/>
              <a:gd name="connsiteX6" fmla="*/ 312611 w 2552986"/>
              <a:gd name="connsiteY6" fmla="*/ 582549 h 1203478"/>
              <a:gd name="connsiteX7" fmla="*/ 364713 w 2552986"/>
              <a:gd name="connsiteY7" fmla="*/ 585145 h 1203478"/>
              <a:gd name="connsiteX8" fmla="*/ 416814 w 2552986"/>
              <a:gd name="connsiteY8" fmla="*/ 611329 h 1203478"/>
              <a:gd name="connsiteX9" fmla="*/ 468916 w 2552986"/>
              <a:gd name="connsiteY9" fmla="*/ 191262 h 1203478"/>
              <a:gd name="connsiteX10" fmla="*/ 521018 w 2552986"/>
              <a:gd name="connsiteY10" fmla="*/ 442193 h 1203478"/>
              <a:gd name="connsiteX11" fmla="*/ 573120 w 2552986"/>
              <a:gd name="connsiteY11" fmla="*/ 494529 h 1203478"/>
              <a:gd name="connsiteX12" fmla="*/ 625221 w 2552986"/>
              <a:gd name="connsiteY12" fmla="*/ 537853 h 1203478"/>
              <a:gd name="connsiteX13" fmla="*/ 677323 w 2552986"/>
              <a:gd name="connsiteY13" fmla="*/ 1027428 h 1203478"/>
              <a:gd name="connsiteX14" fmla="*/ 729425 w 2552986"/>
              <a:gd name="connsiteY14" fmla="*/ 1030024 h 1203478"/>
              <a:gd name="connsiteX15" fmla="*/ 781527 w 2552986"/>
              <a:gd name="connsiteY15" fmla="*/ 1203479 h 1203478"/>
              <a:gd name="connsiteX16" fmla="*/ 833628 w 2552986"/>
              <a:gd name="connsiteY16" fmla="*/ 1149182 h 1203478"/>
              <a:gd name="connsiteX17" fmla="*/ 885730 w 2552986"/>
              <a:gd name="connsiteY17" fmla="*/ 603757 h 1203478"/>
              <a:gd name="connsiteX18" fmla="*/ 937832 w 2552986"/>
              <a:gd name="connsiteY18" fmla="*/ 498134 h 1203478"/>
              <a:gd name="connsiteX19" fmla="*/ 989934 w 2552986"/>
              <a:gd name="connsiteY19" fmla="*/ 375371 h 1203478"/>
              <a:gd name="connsiteX20" fmla="*/ 1042035 w 2552986"/>
              <a:gd name="connsiteY20" fmla="*/ 442193 h 1203478"/>
              <a:gd name="connsiteX21" fmla="*/ 1094137 w 2552986"/>
              <a:gd name="connsiteY21" fmla="*/ 773811 h 1203478"/>
              <a:gd name="connsiteX22" fmla="*/ 1146239 w 2552986"/>
              <a:gd name="connsiteY22" fmla="*/ 651048 h 1203478"/>
              <a:gd name="connsiteX23" fmla="*/ 1198341 w 2552986"/>
              <a:gd name="connsiteY23" fmla="*/ 545425 h 1203478"/>
              <a:gd name="connsiteX24" fmla="*/ 1250442 w 2552986"/>
              <a:gd name="connsiteY24" fmla="*/ 463391 h 1203478"/>
              <a:gd name="connsiteX25" fmla="*/ 1302544 w 2552986"/>
              <a:gd name="connsiteY25" fmla="*/ 144299 h 1203478"/>
              <a:gd name="connsiteX26" fmla="*/ 1354645 w 2552986"/>
              <a:gd name="connsiteY26" fmla="*/ 119158 h 1203478"/>
              <a:gd name="connsiteX27" fmla="*/ 1406748 w 2552986"/>
              <a:gd name="connsiteY27" fmla="*/ 121753 h 1203478"/>
              <a:gd name="connsiteX28" fmla="*/ 1458849 w 2552986"/>
              <a:gd name="connsiteY28" fmla="*/ 147938 h 1203478"/>
              <a:gd name="connsiteX29" fmla="*/ 1510951 w 2552986"/>
              <a:gd name="connsiteY29" fmla="*/ 191262 h 1203478"/>
              <a:gd name="connsiteX30" fmla="*/ 1563052 w 2552986"/>
              <a:gd name="connsiteY30" fmla="*/ 905585 h 1203478"/>
              <a:gd name="connsiteX31" fmla="*/ 1615155 w 2552986"/>
              <a:gd name="connsiteY31" fmla="*/ 957920 h 1203478"/>
              <a:gd name="connsiteX32" fmla="*/ 1667256 w 2552986"/>
              <a:gd name="connsiteY32" fmla="*/ 1001244 h 1203478"/>
              <a:gd name="connsiteX33" fmla="*/ 1719358 w 2552986"/>
              <a:gd name="connsiteY33" fmla="*/ 1027428 h 1203478"/>
              <a:gd name="connsiteX34" fmla="*/ 1771459 w 2552986"/>
              <a:gd name="connsiteY34" fmla="*/ 566633 h 1203478"/>
              <a:gd name="connsiteX35" fmla="*/ 1823562 w 2552986"/>
              <a:gd name="connsiteY35" fmla="*/ 740088 h 1203478"/>
              <a:gd name="connsiteX36" fmla="*/ 1875663 w 2552986"/>
              <a:gd name="connsiteY36" fmla="*/ 685790 h 1203478"/>
              <a:gd name="connsiteX37" fmla="*/ 1927765 w 2552986"/>
              <a:gd name="connsiteY37" fmla="*/ 603757 h 1203478"/>
              <a:gd name="connsiteX38" fmla="*/ 1979866 w 2552986"/>
              <a:gd name="connsiteY38" fmla="*/ 961525 h 1203478"/>
              <a:gd name="connsiteX39" fmla="*/ 2031969 w 2552986"/>
              <a:gd name="connsiteY39" fmla="*/ 838762 h 1203478"/>
              <a:gd name="connsiteX40" fmla="*/ 2084071 w 2552986"/>
              <a:gd name="connsiteY40" fmla="*/ 905585 h 1203478"/>
              <a:gd name="connsiteX41" fmla="*/ 2136172 w 2552986"/>
              <a:gd name="connsiteY41" fmla="*/ 773811 h 1203478"/>
              <a:gd name="connsiteX42" fmla="*/ 2188274 w 2552986"/>
              <a:gd name="connsiteY42" fmla="*/ 187657 h 1203478"/>
              <a:gd name="connsiteX43" fmla="*/ 2240376 w 2552986"/>
              <a:gd name="connsiteY43" fmla="*/ 82034 h 1203478"/>
              <a:gd name="connsiteX44" fmla="*/ 2292478 w 2552986"/>
              <a:gd name="connsiteY44" fmla="*/ 0 h 1203478"/>
              <a:gd name="connsiteX45" fmla="*/ 2344579 w 2552986"/>
              <a:gd name="connsiteY45" fmla="*/ 144299 h 1203478"/>
              <a:gd name="connsiteX46" fmla="*/ 2396681 w 2552986"/>
              <a:gd name="connsiteY46" fmla="*/ 582549 h 1203478"/>
              <a:gd name="connsiteX47" fmla="*/ 2448783 w 2552986"/>
              <a:gd name="connsiteY47" fmla="*/ 585145 h 1203478"/>
              <a:gd name="connsiteX48" fmla="*/ 2500885 w 2552986"/>
              <a:gd name="connsiteY48" fmla="*/ 611329 h 1203478"/>
              <a:gd name="connsiteX49" fmla="*/ 2552986 w 2552986"/>
              <a:gd name="connsiteY49" fmla="*/ 654653 h 12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52986" h="1203478">
                <a:moveTo>
                  <a:pt x="0" y="442193"/>
                </a:moveTo>
                <a:lnTo>
                  <a:pt x="52102" y="310420"/>
                </a:lnTo>
                <a:lnTo>
                  <a:pt x="104204" y="187657"/>
                </a:lnTo>
                <a:lnTo>
                  <a:pt x="156306" y="82034"/>
                </a:lnTo>
                <a:lnTo>
                  <a:pt x="208407" y="0"/>
                </a:lnTo>
                <a:lnTo>
                  <a:pt x="260509" y="607690"/>
                </a:lnTo>
                <a:lnTo>
                  <a:pt x="312611" y="582549"/>
                </a:lnTo>
                <a:lnTo>
                  <a:pt x="364713" y="585145"/>
                </a:lnTo>
                <a:lnTo>
                  <a:pt x="416814" y="611329"/>
                </a:lnTo>
                <a:lnTo>
                  <a:pt x="468916" y="191262"/>
                </a:lnTo>
                <a:lnTo>
                  <a:pt x="521018" y="442193"/>
                </a:lnTo>
                <a:lnTo>
                  <a:pt x="573120" y="494529"/>
                </a:lnTo>
                <a:lnTo>
                  <a:pt x="625221" y="537853"/>
                </a:lnTo>
                <a:lnTo>
                  <a:pt x="677323" y="1027428"/>
                </a:lnTo>
                <a:lnTo>
                  <a:pt x="729425" y="1030024"/>
                </a:lnTo>
                <a:lnTo>
                  <a:pt x="781527" y="1203479"/>
                </a:lnTo>
                <a:lnTo>
                  <a:pt x="833628" y="1149182"/>
                </a:lnTo>
                <a:lnTo>
                  <a:pt x="885730" y="603757"/>
                </a:lnTo>
                <a:lnTo>
                  <a:pt x="937832" y="498134"/>
                </a:lnTo>
                <a:lnTo>
                  <a:pt x="989934" y="375371"/>
                </a:lnTo>
                <a:lnTo>
                  <a:pt x="1042035" y="442193"/>
                </a:lnTo>
                <a:lnTo>
                  <a:pt x="1094137" y="773811"/>
                </a:lnTo>
                <a:lnTo>
                  <a:pt x="1146239" y="651048"/>
                </a:lnTo>
                <a:lnTo>
                  <a:pt x="1198341" y="545425"/>
                </a:lnTo>
                <a:lnTo>
                  <a:pt x="1250442" y="463391"/>
                </a:lnTo>
                <a:lnTo>
                  <a:pt x="1302544" y="144299"/>
                </a:lnTo>
                <a:lnTo>
                  <a:pt x="1354645" y="119158"/>
                </a:lnTo>
                <a:lnTo>
                  <a:pt x="1406748" y="121753"/>
                </a:lnTo>
                <a:lnTo>
                  <a:pt x="1458849" y="147938"/>
                </a:lnTo>
                <a:lnTo>
                  <a:pt x="1510951" y="191262"/>
                </a:lnTo>
                <a:lnTo>
                  <a:pt x="1563052" y="905585"/>
                </a:lnTo>
                <a:lnTo>
                  <a:pt x="1615155" y="957920"/>
                </a:lnTo>
                <a:lnTo>
                  <a:pt x="1667256" y="1001244"/>
                </a:lnTo>
                <a:lnTo>
                  <a:pt x="1719358" y="1027428"/>
                </a:lnTo>
                <a:lnTo>
                  <a:pt x="1771459" y="566633"/>
                </a:lnTo>
                <a:lnTo>
                  <a:pt x="1823562" y="740088"/>
                </a:lnTo>
                <a:lnTo>
                  <a:pt x="1875663" y="685790"/>
                </a:lnTo>
                <a:lnTo>
                  <a:pt x="1927765" y="603757"/>
                </a:lnTo>
                <a:lnTo>
                  <a:pt x="1979866" y="961525"/>
                </a:lnTo>
                <a:lnTo>
                  <a:pt x="2031969" y="838762"/>
                </a:lnTo>
                <a:lnTo>
                  <a:pt x="2084071" y="905585"/>
                </a:lnTo>
                <a:lnTo>
                  <a:pt x="2136172" y="773811"/>
                </a:lnTo>
                <a:lnTo>
                  <a:pt x="2188274" y="187657"/>
                </a:lnTo>
                <a:lnTo>
                  <a:pt x="2240376" y="82034"/>
                </a:lnTo>
                <a:lnTo>
                  <a:pt x="2292478" y="0"/>
                </a:lnTo>
                <a:lnTo>
                  <a:pt x="2344579" y="144299"/>
                </a:lnTo>
                <a:lnTo>
                  <a:pt x="2396681" y="582549"/>
                </a:lnTo>
                <a:lnTo>
                  <a:pt x="2448783" y="585145"/>
                </a:lnTo>
                <a:lnTo>
                  <a:pt x="2500885" y="611329"/>
                </a:lnTo>
                <a:lnTo>
                  <a:pt x="2552986" y="654653"/>
                </a:lnTo>
              </a:path>
            </a:pathLst>
          </a:custGeom>
          <a:noFill/>
          <a:ln w="28575" cap="flat">
            <a:solidFill>
              <a:schemeClr val="tx1"/>
            </a:solidFill>
            <a:prstDash val="solid"/>
            <a:round/>
          </a:ln>
        </p:spPr>
        <p:txBody>
          <a:bodyPr rtlCol="0" anchor="ctr"/>
          <a:lstStyle/>
          <a:p>
            <a:endParaRPr lang="en-US"/>
          </a:p>
        </p:txBody>
      </p:sp>
      <p:pic>
        <p:nvPicPr>
          <p:cNvPr id="784" name="Picture 783" descr="A group of people in suits&#10;&#10;Description automatically generated">
            <a:extLst>
              <a:ext uri="{FF2B5EF4-FFF2-40B4-BE49-F238E27FC236}">
                <a16:creationId xmlns:a16="http://schemas.microsoft.com/office/drawing/2014/main" id="{1D4BD0DA-E3A7-2D08-8D0D-7FFE844F8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05" y="1717040"/>
            <a:ext cx="3757775" cy="2345579"/>
          </a:xfrm>
          <a:prstGeom prst="rect">
            <a:avLst/>
          </a:prstGeom>
        </p:spPr>
      </p:pic>
      <p:sp>
        <p:nvSpPr>
          <p:cNvPr id="785" name="Oval 784">
            <a:extLst>
              <a:ext uri="{FF2B5EF4-FFF2-40B4-BE49-F238E27FC236}">
                <a16:creationId xmlns:a16="http://schemas.microsoft.com/office/drawing/2014/main" id="{64C4197F-EE90-36AC-C82D-448C24474043}"/>
              </a:ext>
            </a:extLst>
          </p:cNvPr>
          <p:cNvSpPr/>
          <p:nvPr/>
        </p:nvSpPr>
        <p:spPr>
          <a:xfrm>
            <a:off x="2731665" y="1590817"/>
            <a:ext cx="142240" cy="142240"/>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0B4183D2-8681-B0AE-A3CA-EE0B6DACAB2B}"/>
              </a:ext>
            </a:extLst>
          </p:cNvPr>
          <p:cNvSpPr/>
          <p:nvPr/>
        </p:nvSpPr>
        <p:spPr>
          <a:xfrm>
            <a:off x="3470822" y="1672787"/>
            <a:ext cx="142240" cy="14224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E338351D-86FF-8CAC-44A1-6A44D2530B54}"/>
              </a:ext>
            </a:extLst>
          </p:cNvPr>
          <p:cNvSpPr/>
          <p:nvPr/>
        </p:nvSpPr>
        <p:spPr>
          <a:xfrm>
            <a:off x="3894130" y="2623477"/>
            <a:ext cx="142240" cy="142240"/>
          </a:xfrm>
          <a:prstGeom prst="ellipse">
            <a:avLst/>
          </a:prstGeom>
          <a:solidFill>
            <a:srgbClr val="EF3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9" name="Straight Arrow Connector 788">
            <a:extLst>
              <a:ext uri="{FF2B5EF4-FFF2-40B4-BE49-F238E27FC236}">
                <a16:creationId xmlns:a16="http://schemas.microsoft.com/office/drawing/2014/main" id="{4CEB4F20-5584-EAF8-3D69-F01825BA2E54}"/>
              </a:ext>
            </a:extLst>
          </p:cNvPr>
          <p:cNvCxnSpPr/>
          <p:nvPr/>
        </p:nvCxnSpPr>
        <p:spPr>
          <a:xfrm>
            <a:off x="6535244" y="2925770"/>
            <a:ext cx="6146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10D55430-4EAD-9D3A-69A1-DF90941092CD}"/>
              </a:ext>
            </a:extLst>
          </p:cNvPr>
          <p:cNvGrpSpPr/>
          <p:nvPr/>
        </p:nvGrpSpPr>
        <p:grpSpPr>
          <a:xfrm>
            <a:off x="5043809" y="4640063"/>
            <a:ext cx="4232341" cy="1923715"/>
            <a:chOff x="5043809" y="4640063"/>
            <a:chExt cx="4232341" cy="1923715"/>
          </a:xfrm>
        </p:grpSpPr>
        <mc:AlternateContent xmlns:mc="http://schemas.openxmlformats.org/markup-compatibility/2006" xmlns:a14="http://schemas.microsoft.com/office/drawing/2010/main">
          <mc:Choice Requires="a14">
            <p:sp>
              <p:nvSpPr>
                <p:cNvPr id="795" name="TextBox 794">
                  <a:extLst>
                    <a:ext uri="{FF2B5EF4-FFF2-40B4-BE49-F238E27FC236}">
                      <a16:creationId xmlns:a16="http://schemas.microsoft.com/office/drawing/2014/main" id="{542CF698-8D01-7BF5-C146-0E5635B06013}"/>
                    </a:ext>
                  </a:extLst>
                </p:cNvPr>
                <p:cNvSpPr txBox="1"/>
                <p:nvPr/>
              </p:nvSpPr>
              <p:spPr>
                <a:xfrm>
                  <a:off x="5043809" y="4640063"/>
                  <a:ext cx="849271" cy="1549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e>
                        </m:d>
                      </m:oMath>
                    </m:oMathPara>
                  </a14:m>
                  <a:endParaRPr lang="en-US" dirty="0"/>
                </a:p>
              </p:txBody>
            </p:sp>
          </mc:Choice>
          <mc:Fallback xmlns="">
            <p:sp>
              <p:nvSpPr>
                <p:cNvPr id="795" name="TextBox 794">
                  <a:extLst>
                    <a:ext uri="{FF2B5EF4-FFF2-40B4-BE49-F238E27FC236}">
                      <a16:creationId xmlns:a16="http://schemas.microsoft.com/office/drawing/2014/main" id="{542CF698-8D01-7BF5-C146-0E5635B06013}"/>
                    </a:ext>
                  </a:extLst>
                </p:cNvPr>
                <p:cNvSpPr txBox="1">
                  <a:spLocks noRot="1" noChangeAspect="1" noMove="1" noResize="1" noEditPoints="1" noAdjustHandles="1" noChangeArrowheads="1" noChangeShapeType="1" noTextEdit="1"/>
                </p:cNvSpPr>
                <p:nvPr/>
              </p:nvSpPr>
              <p:spPr>
                <a:xfrm>
                  <a:off x="5043809" y="4640063"/>
                  <a:ext cx="849271" cy="15490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6" name="TextBox 795">
                  <a:extLst>
                    <a:ext uri="{FF2B5EF4-FFF2-40B4-BE49-F238E27FC236}">
                      <a16:creationId xmlns:a16="http://schemas.microsoft.com/office/drawing/2014/main" id="{D8232460-EB1B-9985-42FF-2680581E763C}"/>
                    </a:ext>
                  </a:extLst>
                </p:cNvPr>
                <p:cNvSpPr txBox="1"/>
                <p:nvPr/>
              </p:nvSpPr>
              <p:spPr>
                <a:xfrm>
                  <a:off x="7792089" y="4640063"/>
                  <a:ext cx="1484061" cy="1549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e>
                        </m:d>
                      </m:oMath>
                    </m:oMathPara>
                  </a14:m>
                  <a:endParaRPr lang="en-US" dirty="0"/>
                </a:p>
              </p:txBody>
            </p:sp>
          </mc:Choice>
          <mc:Fallback xmlns="">
            <p:sp>
              <p:nvSpPr>
                <p:cNvPr id="796" name="TextBox 795">
                  <a:extLst>
                    <a:ext uri="{FF2B5EF4-FFF2-40B4-BE49-F238E27FC236}">
                      <a16:creationId xmlns:a16="http://schemas.microsoft.com/office/drawing/2014/main" id="{D8232460-EB1B-9985-42FF-2680581E763C}"/>
                    </a:ext>
                  </a:extLst>
                </p:cNvPr>
                <p:cNvSpPr txBox="1">
                  <a:spLocks noRot="1" noChangeAspect="1" noMove="1" noResize="1" noEditPoints="1" noAdjustHandles="1" noChangeArrowheads="1" noChangeShapeType="1" noTextEdit="1"/>
                </p:cNvSpPr>
                <p:nvPr/>
              </p:nvSpPr>
              <p:spPr>
                <a:xfrm>
                  <a:off x="7792089" y="4640063"/>
                  <a:ext cx="1484061" cy="15490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8" name="TextBox 797">
                  <a:extLst>
                    <a:ext uri="{FF2B5EF4-FFF2-40B4-BE49-F238E27FC236}">
                      <a16:creationId xmlns:a16="http://schemas.microsoft.com/office/drawing/2014/main" id="{80552FE5-6367-C926-06EA-682FD4614D81}"/>
                    </a:ext>
                  </a:extLst>
                </p:cNvPr>
                <p:cNvSpPr txBox="1"/>
                <p:nvPr/>
              </p:nvSpPr>
              <p:spPr>
                <a:xfrm>
                  <a:off x="6300865" y="5107423"/>
                  <a:ext cx="1083438" cy="754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r>
                              <m:mr>
                                <m:e/>
                              </m:mr>
                              <m:mr>
                                <m:e/>
                              </m:mr>
                            </m:m>
                            <m:m>
                              <m:mPr>
                                <m:mcs>
                                  <m:mc>
                                    <m:mcPr>
                                      <m:count m:val="1"/>
                                      <m:mcJc m:val="center"/>
                                    </m:mcPr>
                                  </m:mc>
                                </m:mcs>
                                <m:ctrlPr>
                                  <a:rPr lang="en-US" i="1">
                                    <a:latin typeface="Cambria Math" panose="02040503050406030204" pitchFamily="18" charset="0"/>
                                  </a:rPr>
                                </m:ctrlPr>
                              </m:mPr>
                              <m:mr>
                                <m:e/>
                              </m:mr>
                              <m:mr>
                                <m:e/>
                              </m:mr>
                              <m:mr>
                                <m:e/>
                              </m:mr>
                            </m:m>
                            <m:m>
                              <m:mPr>
                                <m:mcs>
                                  <m:mc>
                                    <m:mcPr>
                                      <m:count m:val="1"/>
                                      <m:mcJc m:val="center"/>
                                    </m:mcPr>
                                  </m:mc>
                                </m:mcs>
                                <m:ctrlPr>
                                  <a:rPr lang="en-US" i="1">
                                    <a:latin typeface="Cambria Math" panose="02040503050406030204" pitchFamily="18" charset="0"/>
                                  </a:rPr>
                                </m:ctrlPr>
                              </m:mPr>
                              <m:mr>
                                <m:e/>
                              </m:mr>
                              <m:mr>
                                <m:e/>
                              </m:mr>
                              <m:mr>
                                <m:e/>
                              </m:mr>
                            </m:m>
                            <m:m>
                              <m:mPr>
                                <m:mcs>
                                  <m:mc>
                                    <m:mcPr>
                                      <m:count m:val="1"/>
                                      <m:mcJc m:val="center"/>
                                    </m:mcPr>
                                  </m:mc>
                                </m:mcs>
                                <m:ctrlPr>
                                  <a:rPr lang="en-US" i="1">
                                    <a:latin typeface="Cambria Math" panose="02040503050406030204" pitchFamily="18" charset="0"/>
                                  </a:rPr>
                                </m:ctrlPr>
                              </m:mPr>
                              <m:mr>
                                <m:e/>
                              </m:mr>
                              <m:mr>
                                <m:e/>
                              </m:mr>
                              <m:mr>
                                <m:e/>
                              </m:mr>
                            </m:m>
                          </m:e>
                        </m:d>
                      </m:oMath>
                    </m:oMathPara>
                  </a14:m>
                  <a:endParaRPr lang="en-US" dirty="0"/>
                </a:p>
              </p:txBody>
            </p:sp>
          </mc:Choice>
          <mc:Fallback xmlns="">
            <p:sp>
              <p:nvSpPr>
                <p:cNvPr id="798" name="TextBox 797">
                  <a:extLst>
                    <a:ext uri="{FF2B5EF4-FFF2-40B4-BE49-F238E27FC236}">
                      <a16:creationId xmlns:a16="http://schemas.microsoft.com/office/drawing/2014/main" id="{80552FE5-6367-C926-06EA-682FD4614D81}"/>
                    </a:ext>
                  </a:extLst>
                </p:cNvPr>
                <p:cNvSpPr txBox="1">
                  <a:spLocks noRot="1" noChangeAspect="1" noMove="1" noResize="1" noEditPoints="1" noAdjustHandles="1" noChangeArrowheads="1" noChangeShapeType="1" noTextEdit="1"/>
                </p:cNvSpPr>
                <p:nvPr/>
              </p:nvSpPr>
              <p:spPr>
                <a:xfrm>
                  <a:off x="6300865" y="5107423"/>
                  <a:ext cx="1083438" cy="7546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9" name="TextBox 798">
                  <a:extLst>
                    <a:ext uri="{FF2B5EF4-FFF2-40B4-BE49-F238E27FC236}">
                      <a16:creationId xmlns:a16="http://schemas.microsoft.com/office/drawing/2014/main" id="{8124FC85-4032-7FE8-A5E1-7CD8E109FAE0}"/>
                    </a:ext>
                  </a:extLst>
                </p:cNvPr>
                <p:cNvSpPr txBox="1"/>
                <p:nvPr/>
              </p:nvSpPr>
              <p:spPr>
                <a:xfrm>
                  <a:off x="5184456" y="6286779"/>
                  <a:ext cx="620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𝑁</m:t>
                        </m:r>
                      </m:oMath>
                    </m:oMathPara>
                  </a14:m>
                  <a:endParaRPr lang="en-US" dirty="0"/>
                </a:p>
              </p:txBody>
            </p:sp>
          </mc:Choice>
          <mc:Fallback xmlns="">
            <p:sp>
              <p:nvSpPr>
                <p:cNvPr id="799" name="TextBox 798">
                  <a:extLst>
                    <a:ext uri="{FF2B5EF4-FFF2-40B4-BE49-F238E27FC236}">
                      <a16:creationId xmlns:a16="http://schemas.microsoft.com/office/drawing/2014/main" id="{8124FC85-4032-7FE8-A5E1-7CD8E109FAE0}"/>
                    </a:ext>
                  </a:extLst>
                </p:cNvPr>
                <p:cNvSpPr txBox="1">
                  <a:spLocks noRot="1" noChangeAspect="1" noMove="1" noResize="1" noEditPoints="1" noAdjustHandles="1" noChangeArrowheads="1" noChangeShapeType="1" noTextEdit="1"/>
                </p:cNvSpPr>
                <p:nvPr/>
              </p:nvSpPr>
              <p:spPr>
                <a:xfrm>
                  <a:off x="5184456" y="6286779"/>
                  <a:ext cx="620875" cy="276999"/>
                </a:xfrm>
                <a:prstGeom prst="rect">
                  <a:avLst/>
                </a:prstGeom>
                <a:blipFill>
                  <a:blip r:embed="rId6"/>
                  <a:stretch>
                    <a:fillRect l="-7843" r="-88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0" name="TextBox 799">
                  <a:extLst>
                    <a:ext uri="{FF2B5EF4-FFF2-40B4-BE49-F238E27FC236}">
                      <a16:creationId xmlns:a16="http://schemas.microsoft.com/office/drawing/2014/main" id="{A98186B4-D06C-FA6C-635D-88EF732193E1}"/>
                    </a:ext>
                  </a:extLst>
                </p:cNvPr>
                <p:cNvSpPr txBox="1"/>
                <p:nvPr/>
              </p:nvSpPr>
              <p:spPr>
                <a:xfrm>
                  <a:off x="6535244" y="6286778"/>
                  <a:ext cx="697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oMath>
                    </m:oMathPara>
                  </a14:m>
                  <a:endParaRPr lang="en-US" dirty="0"/>
                </a:p>
              </p:txBody>
            </p:sp>
          </mc:Choice>
          <mc:Fallback xmlns="">
            <p:sp>
              <p:nvSpPr>
                <p:cNvPr id="800" name="TextBox 799">
                  <a:extLst>
                    <a:ext uri="{FF2B5EF4-FFF2-40B4-BE49-F238E27FC236}">
                      <a16:creationId xmlns:a16="http://schemas.microsoft.com/office/drawing/2014/main" id="{A98186B4-D06C-FA6C-635D-88EF732193E1}"/>
                    </a:ext>
                  </a:extLst>
                </p:cNvPr>
                <p:cNvSpPr txBox="1">
                  <a:spLocks noRot="1" noChangeAspect="1" noMove="1" noResize="1" noEditPoints="1" noAdjustHandles="1" noChangeArrowheads="1" noChangeShapeType="1" noTextEdit="1"/>
                </p:cNvSpPr>
                <p:nvPr/>
              </p:nvSpPr>
              <p:spPr>
                <a:xfrm>
                  <a:off x="6535244" y="6286778"/>
                  <a:ext cx="697370" cy="276999"/>
                </a:xfrm>
                <a:prstGeom prst="rect">
                  <a:avLst/>
                </a:prstGeom>
                <a:blipFill>
                  <a:blip r:embed="rId7"/>
                  <a:stretch>
                    <a:fillRect l="-7018" r="-7895"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1" name="TextBox 800">
                  <a:extLst>
                    <a:ext uri="{FF2B5EF4-FFF2-40B4-BE49-F238E27FC236}">
                      <a16:creationId xmlns:a16="http://schemas.microsoft.com/office/drawing/2014/main" id="{2D22194B-BAA7-246D-6E87-2AF14F0A2732}"/>
                    </a:ext>
                  </a:extLst>
                </p:cNvPr>
                <p:cNvSpPr txBox="1"/>
                <p:nvPr/>
              </p:nvSpPr>
              <p:spPr>
                <a:xfrm>
                  <a:off x="8235704" y="6286777"/>
                  <a:ext cx="649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𝑀</m:t>
                        </m:r>
                      </m:oMath>
                    </m:oMathPara>
                  </a14:m>
                  <a:endParaRPr lang="en-US" dirty="0"/>
                </a:p>
              </p:txBody>
            </p:sp>
          </mc:Choice>
          <mc:Fallback xmlns="">
            <p:sp>
              <p:nvSpPr>
                <p:cNvPr id="801" name="TextBox 800">
                  <a:extLst>
                    <a:ext uri="{FF2B5EF4-FFF2-40B4-BE49-F238E27FC236}">
                      <a16:creationId xmlns:a16="http://schemas.microsoft.com/office/drawing/2014/main" id="{2D22194B-BAA7-246D-6E87-2AF14F0A2732}"/>
                    </a:ext>
                  </a:extLst>
                </p:cNvPr>
                <p:cNvSpPr txBox="1">
                  <a:spLocks noRot="1" noChangeAspect="1" noMove="1" noResize="1" noEditPoints="1" noAdjustHandles="1" noChangeArrowheads="1" noChangeShapeType="1" noTextEdit="1"/>
                </p:cNvSpPr>
                <p:nvPr/>
              </p:nvSpPr>
              <p:spPr>
                <a:xfrm>
                  <a:off x="8235704" y="6286777"/>
                  <a:ext cx="649729" cy="276999"/>
                </a:xfrm>
                <a:prstGeom prst="rect">
                  <a:avLst/>
                </a:prstGeom>
                <a:blipFill>
                  <a:blip r:embed="rId8"/>
                  <a:stretch>
                    <a:fillRect l="-7477" r="-7477" b="-6522"/>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D214EF75-1C99-C966-865F-26B412BF8204}"/>
              </a:ext>
            </a:extLst>
          </p:cNvPr>
          <p:cNvGrpSpPr/>
          <p:nvPr/>
        </p:nvGrpSpPr>
        <p:grpSpPr>
          <a:xfrm>
            <a:off x="9370060" y="1481093"/>
            <a:ext cx="2268135" cy="5082682"/>
            <a:chOff x="9370060" y="1481093"/>
            <a:chExt cx="2268135" cy="5082682"/>
          </a:xfrm>
        </p:grpSpPr>
        <p:cxnSp>
          <p:nvCxnSpPr>
            <p:cNvPr id="790" name="Straight Arrow Connector 789">
              <a:extLst>
                <a:ext uri="{FF2B5EF4-FFF2-40B4-BE49-F238E27FC236}">
                  <a16:creationId xmlns:a16="http://schemas.microsoft.com/office/drawing/2014/main" id="{9150AE9A-7923-FC96-5F47-C546737FBD04}"/>
                </a:ext>
              </a:extLst>
            </p:cNvPr>
            <p:cNvCxnSpPr/>
            <p:nvPr/>
          </p:nvCxnSpPr>
          <p:spPr>
            <a:xfrm>
              <a:off x="9370060" y="2889829"/>
              <a:ext cx="6146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2" name="Freeform: Shape 791">
              <a:extLst>
                <a:ext uri="{FF2B5EF4-FFF2-40B4-BE49-F238E27FC236}">
                  <a16:creationId xmlns:a16="http://schemas.microsoft.com/office/drawing/2014/main" id="{05312523-246D-8BB2-2A49-BC202CD9FD80}"/>
                </a:ext>
              </a:extLst>
            </p:cNvPr>
            <p:cNvSpPr/>
            <p:nvPr/>
          </p:nvSpPr>
          <p:spPr>
            <a:xfrm>
              <a:off x="10117990" y="1481093"/>
              <a:ext cx="1520205" cy="789821"/>
            </a:xfrm>
            <a:custGeom>
              <a:avLst/>
              <a:gdLst>
                <a:gd name="connsiteX0" fmla="*/ 0 w 2548318"/>
                <a:gd name="connsiteY0" fmla="*/ 661988 h 1323975"/>
                <a:gd name="connsiteX1" fmla="*/ 52006 w 2548318"/>
                <a:gd name="connsiteY1" fmla="*/ 457424 h 1323975"/>
                <a:gd name="connsiteX2" fmla="*/ 104013 w 2548318"/>
                <a:gd name="connsiteY2" fmla="*/ 272882 h 1323975"/>
                <a:gd name="connsiteX3" fmla="*/ 156019 w 2548318"/>
                <a:gd name="connsiteY3" fmla="*/ 126430 h 1323975"/>
                <a:gd name="connsiteX4" fmla="*/ 208026 w 2548318"/>
                <a:gd name="connsiteY4" fmla="*/ 32399 h 1323975"/>
                <a:gd name="connsiteX5" fmla="*/ 260032 w 2548318"/>
                <a:gd name="connsiteY5" fmla="*/ 0 h 1323975"/>
                <a:gd name="connsiteX6" fmla="*/ 312039 w 2548318"/>
                <a:gd name="connsiteY6" fmla="*/ 32399 h 1323975"/>
                <a:gd name="connsiteX7" fmla="*/ 364045 w 2548318"/>
                <a:gd name="connsiteY7" fmla="*/ 126430 h 1323975"/>
                <a:gd name="connsiteX8" fmla="*/ 416052 w 2548318"/>
                <a:gd name="connsiteY8" fmla="*/ 272882 h 1323975"/>
                <a:gd name="connsiteX9" fmla="*/ 468059 w 2548318"/>
                <a:gd name="connsiteY9" fmla="*/ 457424 h 1323975"/>
                <a:gd name="connsiteX10" fmla="*/ 520065 w 2548318"/>
                <a:gd name="connsiteY10" fmla="*/ 661988 h 1323975"/>
                <a:gd name="connsiteX11" fmla="*/ 572072 w 2548318"/>
                <a:gd name="connsiteY11" fmla="*/ 866551 h 1323975"/>
                <a:gd name="connsiteX12" fmla="*/ 624078 w 2548318"/>
                <a:gd name="connsiteY12" fmla="*/ 1051093 h 1323975"/>
                <a:gd name="connsiteX13" fmla="*/ 676084 w 2548318"/>
                <a:gd name="connsiteY13" fmla="*/ 1197545 h 1323975"/>
                <a:gd name="connsiteX14" fmla="*/ 728091 w 2548318"/>
                <a:gd name="connsiteY14" fmla="*/ 1291576 h 1323975"/>
                <a:gd name="connsiteX15" fmla="*/ 780097 w 2548318"/>
                <a:gd name="connsiteY15" fmla="*/ 1323975 h 1323975"/>
                <a:gd name="connsiteX16" fmla="*/ 832104 w 2548318"/>
                <a:gd name="connsiteY16" fmla="*/ 1291576 h 1323975"/>
                <a:gd name="connsiteX17" fmla="*/ 884110 w 2548318"/>
                <a:gd name="connsiteY17" fmla="*/ 1197545 h 1323975"/>
                <a:gd name="connsiteX18" fmla="*/ 936117 w 2548318"/>
                <a:gd name="connsiteY18" fmla="*/ 1051093 h 1323975"/>
                <a:gd name="connsiteX19" fmla="*/ 988124 w 2548318"/>
                <a:gd name="connsiteY19" fmla="*/ 866551 h 1323975"/>
                <a:gd name="connsiteX20" fmla="*/ 1040130 w 2548318"/>
                <a:gd name="connsiteY20" fmla="*/ 661988 h 1323975"/>
                <a:gd name="connsiteX21" fmla="*/ 1092136 w 2548318"/>
                <a:gd name="connsiteY21" fmla="*/ 457424 h 1323975"/>
                <a:gd name="connsiteX22" fmla="*/ 1144143 w 2548318"/>
                <a:gd name="connsiteY22" fmla="*/ 272882 h 1323975"/>
                <a:gd name="connsiteX23" fmla="*/ 1196150 w 2548318"/>
                <a:gd name="connsiteY23" fmla="*/ 126430 h 1323975"/>
                <a:gd name="connsiteX24" fmla="*/ 1248156 w 2548318"/>
                <a:gd name="connsiteY24" fmla="*/ 32399 h 1323975"/>
                <a:gd name="connsiteX25" fmla="*/ 1300162 w 2548318"/>
                <a:gd name="connsiteY25" fmla="*/ 0 h 1323975"/>
                <a:gd name="connsiteX26" fmla="*/ 1352169 w 2548318"/>
                <a:gd name="connsiteY26" fmla="*/ 32399 h 1323975"/>
                <a:gd name="connsiteX27" fmla="*/ 1404176 w 2548318"/>
                <a:gd name="connsiteY27" fmla="*/ 126430 h 1323975"/>
                <a:gd name="connsiteX28" fmla="*/ 1456182 w 2548318"/>
                <a:gd name="connsiteY28" fmla="*/ 272882 h 1323975"/>
                <a:gd name="connsiteX29" fmla="*/ 1508188 w 2548318"/>
                <a:gd name="connsiteY29" fmla="*/ 457424 h 1323975"/>
                <a:gd name="connsiteX30" fmla="*/ 1560195 w 2548318"/>
                <a:gd name="connsiteY30" fmla="*/ 661988 h 1323975"/>
                <a:gd name="connsiteX31" fmla="*/ 1612202 w 2548318"/>
                <a:gd name="connsiteY31" fmla="*/ 866551 h 1323975"/>
                <a:gd name="connsiteX32" fmla="*/ 1664208 w 2548318"/>
                <a:gd name="connsiteY32" fmla="*/ 1051093 h 1323975"/>
                <a:gd name="connsiteX33" fmla="*/ 1716215 w 2548318"/>
                <a:gd name="connsiteY33" fmla="*/ 1197545 h 1323975"/>
                <a:gd name="connsiteX34" fmla="*/ 1768221 w 2548318"/>
                <a:gd name="connsiteY34" fmla="*/ 1291576 h 1323975"/>
                <a:gd name="connsiteX35" fmla="*/ 1820227 w 2548318"/>
                <a:gd name="connsiteY35" fmla="*/ 1323975 h 1323975"/>
                <a:gd name="connsiteX36" fmla="*/ 1872234 w 2548318"/>
                <a:gd name="connsiteY36" fmla="*/ 1291576 h 1323975"/>
                <a:gd name="connsiteX37" fmla="*/ 1924241 w 2548318"/>
                <a:gd name="connsiteY37" fmla="*/ 1197545 h 1323975"/>
                <a:gd name="connsiteX38" fmla="*/ 1976247 w 2548318"/>
                <a:gd name="connsiteY38" fmla="*/ 1051093 h 1323975"/>
                <a:gd name="connsiteX39" fmla="*/ 2028253 w 2548318"/>
                <a:gd name="connsiteY39" fmla="*/ 866551 h 1323975"/>
                <a:gd name="connsiteX40" fmla="*/ 2080260 w 2548318"/>
                <a:gd name="connsiteY40" fmla="*/ 661988 h 1323975"/>
                <a:gd name="connsiteX41" fmla="*/ 2132267 w 2548318"/>
                <a:gd name="connsiteY41" fmla="*/ 457424 h 1323975"/>
                <a:gd name="connsiteX42" fmla="*/ 2184273 w 2548318"/>
                <a:gd name="connsiteY42" fmla="*/ 272882 h 1323975"/>
                <a:gd name="connsiteX43" fmla="*/ 2236279 w 2548318"/>
                <a:gd name="connsiteY43" fmla="*/ 126430 h 1323975"/>
                <a:gd name="connsiteX44" fmla="*/ 2288286 w 2548318"/>
                <a:gd name="connsiteY44" fmla="*/ 32399 h 1323975"/>
                <a:gd name="connsiteX45" fmla="*/ 2340293 w 2548318"/>
                <a:gd name="connsiteY45" fmla="*/ 0 h 1323975"/>
                <a:gd name="connsiteX46" fmla="*/ 2392299 w 2548318"/>
                <a:gd name="connsiteY46" fmla="*/ 32399 h 1323975"/>
                <a:gd name="connsiteX47" fmla="*/ 2444305 w 2548318"/>
                <a:gd name="connsiteY47" fmla="*/ 126430 h 1323975"/>
                <a:gd name="connsiteX48" fmla="*/ 2496312 w 2548318"/>
                <a:gd name="connsiteY48" fmla="*/ 272882 h 1323975"/>
                <a:gd name="connsiteX49" fmla="*/ 2548319 w 2548318"/>
                <a:gd name="connsiteY49" fmla="*/ 457424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661988"/>
                  </a:moveTo>
                  <a:lnTo>
                    <a:pt x="52006" y="457424"/>
                  </a:lnTo>
                  <a:lnTo>
                    <a:pt x="104013" y="272882"/>
                  </a:lnTo>
                  <a:lnTo>
                    <a:pt x="156019" y="126430"/>
                  </a:lnTo>
                  <a:lnTo>
                    <a:pt x="208026" y="32399"/>
                  </a:lnTo>
                  <a:lnTo>
                    <a:pt x="260032" y="0"/>
                  </a:lnTo>
                  <a:lnTo>
                    <a:pt x="312039" y="32399"/>
                  </a:lnTo>
                  <a:lnTo>
                    <a:pt x="364045" y="126430"/>
                  </a:lnTo>
                  <a:lnTo>
                    <a:pt x="416052" y="272882"/>
                  </a:lnTo>
                  <a:lnTo>
                    <a:pt x="468059" y="457424"/>
                  </a:lnTo>
                  <a:lnTo>
                    <a:pt x="520065" y="661988"/>
                  </a:lnTo>
                  <a:lnTo>
                    <a:pt x="572072" y="866551"/>
                  </a:lnTo>
                  <a:lnTo>
                    <a:pt x="624078" y="1051093"/>
                  </a:lnTo>
                  <a:lnTo>
                    <a:pt x="676084" y="1197545"/>
                  </a:lnTo>
                  <a:lnTo>
                    <a:pt x="728091" y="1291576"/>
                  </a:lnTo>
                  <a:lnTo>
                    <a:pt x="780097" y="1323975"/>
                  </a:lnTo>
                  <a:lnTo>
                    <a:pt x="832104" y="1291576"/>
                  </a:lnTo>
                  <a:lnTo>
                    <a:pt x="884110" y="1197545"/>
                  </a:lnTo>
                  <a:lnTo>
                    <a:pt x="936117" y="1051093"/>
                  </a:lnTo>
                  <a:lnTo>
                    <a:pt x="988124" y="866551"/>
                  </a:lnTo>
                  <a:lnTo>
                    <a:pt x="1040130" y="661988"/>
                  </a:lnTo>
                  <a:lnTo>
                    <a:pt x="1092136" y="457424"/>
                  </a:lnTo>
                  <a:lnTo>
                    <a:pt x="1144143" y="272882"/>
                  </a:lnTo>
                  <a:lnTo>
                    <a:pt x="1196150" y="126430"/>
                  </a:lnTo>
                  <a:lnTo>
                    <a:pt x="1248156" y="32399"/>
                  </a:lnTo>
                  <a:lnTo>
                    <a:pt x="1300162" y="0"/>
                  </a:lnTo>
                  <a:lnTo>
                    <a:pt x="1352169" y="32399"/>
                  </a:lnTo>
                  <a:lnTo>
                    <a:pt x="1404176" y="126430"/>
                  </a:lnTo>
                  <a:lnTo>
                    <a:pt x="1456182" y="272882"/>
                  </a:lnTo>
                  <a:lnTo>
                    <a:pt x="1508188" y="457424"/>
                  </a:lnTo>
                  <a:lnTo>
                    <a:pt x="1560195" y="661988"/>
                  </a:lnTo>
                  <a:lnTo>
                    <a:pt x="1612202" y="866551"/>
                  </a:lnTo>
                  <a:lnTo>
                    <a:pt x="1664208" y="1051093"/>
                  </a:lnTo>
                  <a:lnTo>
                    <a:pt x="1716215" y="1197545"/>
                  </a:lnTo>
                  <a:lnTo>
                    <a:pt x="1768221" y="1291576"/>
                  </a:lnTo>
                  <a:lnTo>
                    <a:pt x="1820227" y="1323975"/>
                  </a:lnTo>
                  <a:lnTo>
                    <a:pt x="1872234" y="1291576"/>
                  </a:lnTo>
                  <a:lnTo>
                    <a:pt x="1924241" y="1197545"/>
                  </a:lnTo>
                  <a:lnTo>
                    <a:pt x="1976247" y="1051093"/>
                  </a:lnTo>
                  <a:lnTo>
                    <a:pt x="2028253" y="866551"/>
                  </a:lnTo>
                  <a:lnTo>
                    <a:pt x="2080260" y="661988"/>
                  </a:lnTo>
                  <a:lnTo>
                    <a:pt x="2132267" y="457424"/>
                  </a:lnTo>
                  <a:lnTo>
                    <a:pt x="2184273" y="272882"/>
                  </a:lnTo>
                  <a:lnTo>
                    <a:pt x="2236279" y="126430"/>
                  </a:lnTo>
                  <a:lnTo>
                    <a:pt x="2288286" y="32399"/>
                  </a:lnTo>
                  <a:lnTo>
                    <a:pt x="2340293" y="0"/>
                  </a:lnTo>
                  <a:lnTo>
                    <a:pt x="2392299" y="32399"/>
                  </a:lnTo>
                  <a:lnTo>
                    <a:pt x="2444305" y="126430"/>
                  </a:lnTo>
                  <a:lnTo>
                    <a:pt x="2496312" y="272882"/>
                  </a:lnTo>
                  <a:lnTo>
                    <a:pt x="2548319" y="457424"/>
                  </a:lnTo>
                </a:path>
              </a:pathLst>
            </a:custGeom>
            <a:noFill/>
            <a:ln w="28575" cap="flat">
              <a:solidFill>
                <a:srgbClr val="7030A0"/>
              </a:solidFill>
              <a:prstDash val="solid"/>
              <a:round/>
            </a:ln>
          </p:spPr>
          <p:txBody>
            <a:bodyPr rtlCol="0" anchor="ctr"/>
            <a:lstStyle/>
            <a:p>
              <a:endParaRPr lang="en-US"/>
            </a:p>
          </p:txBody>
        </p:sp>
        <p:sp>
          <p:nvSpPr>
            <p:cNvPr id="793" name="Freeform: Shape 792">
              <a:extLst>
                <a:ext uri="{FF2B5EF4-FFF2-40B4-BE49-F238E27FC236}">
                  <a16:creationId xmlns:a16="http://schemas.microsoft.com/office/drawing/2014/main" id="{F93CAF71-8D7E-70DF-9262-7074568D879A}"/>
                </a:ext>
              </a:extLst>
            </p:cNvPr>
            <p:cNvSpPr/>
            <p:nvPr/>
          </p:nvSpPr>
          <p:spPr>
            <a:xfrm>
              <a:off x="10117990" y="2530860"/>
              <a:ext cx="1520205" cy="789821"/>
            </a:xfrm>
            <a:custGeom>
              <a:avLst/>
              <a:gdLst>
                <a:gd name="connsiteX0" fmla="*/ 0 w 2548318"/>
                <a:gd name="connsiteY0" fmla="*/ 0 h 1323975"/>
                <a:gd name="connsiteX1" fmla="*/ 52006 w 2548318"/>
                <a:gd name="connsiteY1" fmla="*/ 0 h 1323975"/>
                <a:gd name="connsiteX2" fmla="*/ 104013 w 2548318"/>
                <a:gd name="connsiteY2" fmla="*/ 0 h 1323975"/>
                <a:gd name="connsiteX3" fmla="*/ 156020 w 2548318"/>
                <a:gd name="connsiteY3" fmla="*/ 0 h 1323975"/>
                <a:gd name="connsiteX4" fmla="*/ 208026 w 2548318"/>
                <a:gd name="connsiteY4" fmla="*/ 0 h 1323975"/>
                <a:gd name="connsiteX5" fmla="*/ 260032 w 2548318"/>
                <a:gd name="connsiteY5" fmla="*/ 1323975 h 1323975"/>
                <a:gd name="connsiteX6" fmla="*/ 312039 w 2548318"/>
                <a:gd name="connsiteY6" fmla="*/ 1323975 h 1323975"/>
                <a:gd name="connsiteX7" fmla="*/ 364045 w 2548318"/>
                <a:gd name="connsiteY7" fmla="*/ 1323975 h 1323975"/>
                <a:gd name="connsiteX8" fmla="*/ 416052 w 2548318"/>
                <a:gd name="connsiteY8" fmla="*/ 1323975 h 1323975"/>
                <a:gd name="connsiteX9" fmla="*/ 468058 w 2548318"/>
                <a:gd name="connsiteY9" fmla="*/ 0 h 1323975"/>
                <a:gd name="connsiteX10" fmla="*/ 520065 w 2548318"/>
                <a:gd name="connsiteY10" fmla="*/ 0 h 1323975"/>
                <a:gd name="connsiteX11" fmla="*/ 572072 w 2548318"/>
                <a:gd name="connsiteY11" fmla="*/ 0 h 1323975"/>
                <a:gd name="connsiteX12" fmla="*/ 624078 w 2548318"/>
                <a:gd name="connsiteY12" fmla="*/ 0 h 1323975"/>
                <a:gd name="connsiteX13" fmla="*/ 676084 w 2548318"/>
                <a:gd name="connsiteY13" fmla="*/ 1323975 h 1323975"/>
                <a:gd name="connsiteX14" fmla="*/ 728091 w 2548318"/>
                <a:gd name="connsiteY14" fmla="*/ 1323975 h 1323975"/>
                <a:gd name="connsiteX15" fmla="*/ 780097 w 2548318"/>
                <a:gd name="connsiteY15" fmla="*/ 1323975 h 1323975"/>
                <a:gd name="connsiteX16" fmla="*/ 832104 w 2548318"/>
                <a:gd name="connsiteY16" fmla="*/ 1323975 h 1323975"/>
                <a:gd name="connsiteX17" fmla="*/ 884111 w 2548318"/>
                <a:gd name="connsiteY17" fmla="*/ 0 h 1323975"/>
                <a:gd name="connsiteX18" fmla="*/ 936117 w 2548318"/>
                <a:gd name="connsiteY18" fmla="*/ 0 h 1323975"/>
                <a:gd name="connsiteX19" fmla="*/ 988123 w 2548318"/>
                <a:gd name="connsiteY19" fmla="*/ 0 h 1323975"/>
                <a:gd name="connsiteX20" fmla="*/ 1040130 w 2548318"/>
                <a:gd name="connsiteY20" fmla="*/ 0 h 1323975"/>
                <a:gd name="connsiteX21" fmla="*/ 1092136 w 2548318"/>
                <a:gd name="connsiteY21" fmla="*/ 1323975 h 1323975"/>
                <a:gd name="connsiteX22" fmla="*/ 1144143 w 2548318"/>
                <a:gd name="connsiteY22" fmla="*/ 1323975 h 1323975"/>
                <a:gd name="connsiteX23" fmla="*/ 1196149 w 2548318"/>
                <a:gd name="connsiteY23" fmla="*/ 1323975 h 1323975"/>
                <a:gd name="connsiteX24" fmla="*/ 1248156 w 2548318"/>
                <a:gd name="connsiteY24" fmla="*/ 1323975 h 1323975"/>
                <a:gd name="connsiteX25" fmla="*/ 1300163 w 2548318"/>
                <a:gd name="connsiteY25" fmla="*/ 0 h 1323975"/>
                <a:gd name="connsiteX26" fmla="*/ 1352169 w 2548318"/>
                <a:gd name="connsiteY26" fmla="*/ 0 h 1323975"/>
                <a:gd name="connsiteX27" fmla="*/ 1404175 w 2548318"/>
                <a:gd name="connsiteY27" fmla="*/ 0 h 1323975"/>
                <a:gd name="connsiteX28" fmla="*/ 1456182 w 2548318"/>
                <a:gd name="connsiteY28" fmla="*/ 0 h 1323975"/>
                <a:gd name="connsiteX29" fmla="*/ 1508188 w 2548318"/>
                <a:gd name="connsiteY29" fmla="*/ 0 h 1323975"/>
                <a:gd name="connsiteX30" fmla="*/ 1560195 w 2548318"/>
                <a:gd name="connsiteY30" fmla="*/ 1323975 h 1323975"/>
                <a:gd name="connsiteX31" fmla="*/ 1612201 w 2548318"/>
                <a:gd name="connsiteY31" fmla="*/ 1323975 h 1323975"/>
                <a:gd name="connsiteX32" fmla="*/ 1664208 w 2548318"/>
                <a:gd name="connsiteY32" fmla="*/ 1323975 h 1323975"/>
                <a:gd name="connsiteX33" fmla="*/ 1716214 w 2548318"/>
                <a:gd name="connsiteY33" fmla="*/ 1323975 h 1323975"/>
                <a:gd name="connsiteX34" fmla="*/ 1768221 w 2548318"/>
                <a:gd name="connsiteY34" fmla="*/ 0 h 1323975"/>
                <a:gd name="connsiteX35" fmla="*/ 1820227 w 2548318"/>
                <a:gd name="connsiteY35" fmla="*/ 0 h 1323975"/>
                <a:gd name="connsiteX36" fmla="*/ 1872234 w 2548318"/>
                <a:gd name="connsiteY36" fmla="*/ 0 h 1323975"/>
                <a:gd name="connsiteX37" fmla="*/ 1924240 w 2548318"/>
                <a:gd name="connsiteY37" fmla="*/ 0 h 1323975"/>
                <a:gd name="connsiteX38" fmla="*/ 1976247 w 2548318"/>
                <a:gd name="connsiteY38" fmla="*/ 1323975 h 1323975"/>
                <a:gd name="connsiteX39" fmla="*/ 2028254 w 2548318"/>
                <a:gd name="connsiteY39" fmla="*/ 1323975 h 1323975"/>
                <a:gd name="connsiteX40" fmla="*/ 2080260 w 2548318"/>
                <a:gd name="connsiteY40" fmla="*/ 1323975 h 1323975"/>
                <a:gd name="connsiteX41" fmla="*/ 2132266 w 2548318"/>
                <a:gd name="connsiteY41" fmla="*/ 1323975 h 1323975"/>
                <a:gd name="connsiteX42" fmla="*/ 2184273 w 2548318"/>
                <a:gd name="connsiteY42" fmla="*/ 0 h 1323975"/>
                <a:gd name="connsiteX43" fmla="*/ 2236279 w 2548318"/>
                <a:gd name="connsiteY43" fmla="*/ 0 h 1323975"/>
                <a:gd name="connsiteX44" fmla="*/ 2288286 w 2548318"/>
                <a:gd name="connsiteY44" fmla="*/ 0 h 1323975"/>
                <a:gd name="connsiteX45" fmla="*/ 2340292 w 2548318"/>
                <a:gd name="connsiteY45" fmla="*/ 0 h 1323975"/>
                <a:gd name="connsiteX46" fmla="*/ 2392299 w 2548318"/>
                <a:gd name="connsiteY46" fmla="*/ 1323975 h 1323975"/>
                <a:gd name="connsiteX47" fmla="*/ 2444306 w 2548318"/>
                <a:gd name="connsiteY47" fmla="*/ 1323975 h 1323975"/>
                <a:gd name="connsiteX48" fmla="*/ 2496312 w 2548318"/>
                <a:gd name="connsiteY48" fmla="*/ 1323975 h 1323975"/>
                <a:gd name="connsiteX49" fmla="*/ 2548318 w 2548318"/>
                <a:gd name="connsiteY49"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0"/>
                  </a:moveTo>
                  <a:lnTo>
                    <a:pt x="52006" y="0"/>
                  </a:lnTo>
                  <a:lnTo>
                    <a:pt x="104013" y="0"/>
                  </a:lnTo>
                  <a:lnTo>
                    <a:pt x="156020" y="0"/>
                  </a:lnTo>
                  <a:lnTo>
                    <a:pt x="208026" y="0"/>
                  </a:lnTo>
                  <a:lnTo>
                    <a:pt x="260032" y="1323975"/>
                  </a:lnTo>
                  <a:lnTo>
                    <a:pt x="312039" y="1323975"/>
                  </a:lnTo>
                  <a:lnTo>
                    <a:pt x="364045" y="1323975"/>
                  </a:lnTo>
                  <a:lnTo>
                    <a:pt x="416052" y="1323975"/>
                  </a:lnTo>
                  <a:lnTo>
                    <a:pt x="468058" y="0"/>
                  </a:lnTo>
                  <a:lnTo>
                    <a:pt x="520065" y="0"/>
                  </a:lnTo>
                  <a:lnTo>
                    <a:pt x="572072" y="0"/>
                  </a:lnTo>
                  <a:lnTo>
                    <a:pt x="624078" y="0"/>
                  </a:lnTo>
                  <a:lnTo>
                    <a:pt x="676084" y="1323975"/>
                  </a:lnTo>
                  <a:lnTo>
                    <a:pt x="728091" y="1323975"/>
                  </a:lnTo>
                  <a:lnTo>
                    <a:pt x="780097" y="1323975"/>
                  </a:lnTo>
                  <a:lnTo>
                    <a:pt x="832104" y="1323975"/>
                  </a:lnTo>
                  <a:lnTo>
                    <a:pt x="884111" y="0"/>
                  </a:lnTo>
                  <a:lnTo>
                    <a:pt x="936117" y="0"/>
                  </a:lnTo>
                  <a:lnTo>
                    <a:pt x="988123" y="0"/>
                  </a:lnTo>
                  <a:lnTo>
                    <a:pt x="1040130" y="0"/>
                  </a:lnTo>
                  <a:lnTo>
                    <a:pt x="1092136" y="1323975"/>
                  </a:lnTo>
                  <a:lnTo>
                    <a:pt x="1144143" y="1323975"/>
                  </a:lnTo>
                  <a:lnTo>
                    <a:pt x="1196149" y="1323975"/>
                  </a:lnTo>
                  <a:lnTo>
                    <a:pt x="1248156" y="1323975"/>
                  </a:lnTo>
                  <a:lnTo>
                    <a:pt x="1300163" y="0"/>
                  </a:lnTo>
                  <a:lnTo>
                    <a:pt x="1352169" y="0"/>
                  </a:lnTo>
                  <a:lnTo>
                    <a:pt x="1404175" y="0"/>
                  </a:lnTo>
                  <a:lnTo>
                    <a:pt x="1456182" y="0"/>
                  </a:lnTo>
                  <a:lnTo>
                    <a:pt x="1508188" y="0"/>
                  </a:lnTo>
                  <a:lnTo>
                    <a:pt x="1560195" y="1323975"/>
                  </a:lnTo>
                  <a:lnTo>
                    <a:pt x="1612201" y="1323975"/>
                  </a:lnTo>
                  <a:lnTo>
                    <a:pt x="1664208" y="1323975"/>
                  </a:lnTo>
                  <a:lnTo>
                    <a:pt x="1716214" y="1323975"/>
                  </a:lnTo>
                  <a:lnTo>
                    <a:pt x="1768221" y="0"/>
                  </a:lnTo>
                  <a:lnTo>
                    <a:pt x="1820227" y="0"/>
                  </a:lnTo>
                  <a:lnTo>
                    <a:pt x="1872234" y="0"/>
                  </a:lnTo>
                  <a:lnTo>
                    <a:pt x="1924240" y="0"/>
                  </a:lnTo>
                  <a:lnTo>
                    <a:pt x="1976247" y="1323975"/>
                  </a:lnTo>
                  <a:lnTo>
                    <a:pt x="2028254" y="1323975"/>
                  </a:lnTo>
                  <a:lnTo>
                    <a:pt x="2080260" y="1323975"/>
                  </a:lnTo>
                  <a:lnTo>
                    <a:pt x="2132266" y="1323975"/>
                  </a:lnTo>
                  <a:lnTo>
                    <a:pt x="2184273" y="0"/>
                  </a:lnTo>
                  <a:lnTo>
                    <a:pt x="2236279" y="0"/>
                  </a:lnTo>
                  <a:lnTo>
                    <a:pt x="2288286" y="0"/>
                  </a:lnTo>
                  <a:lnTo>
                    <a:pt x="2340292" y="0"/>
                  </a:lnTo>
                  <a:lnTo>
                    <a:pt x="2392299" y="1323975"/>
                  </a:lnTo>
                  <a:lnTo>
                    <a:pt x="2444306" y="1323975"/>
                  </a:lnTo>
                  <a:lnTo>
                    <a:pt x="2496312" y="1323975"/>
                  </a:lnTo>
                  <a:lnTo>
                    <a:pt x="2548318" y="1323975"/>
                  </a:lnTo>
                </a:path>
              </a:pathLst>
            </a:custGeom>
            <a:noFill/>
            <a:ln w="28575" cap="flat">
              <a:solidFill>
                <a:srgbClr val="00B0F0"/>
              </a:solidFill>
              <a:prstDash val="solid"/>
              <a:round/>
            </a:ln>
          </p:spPr>
          <p:txBody>
            <a:bodyPr rtlCol="0" anchor="ctr"/>
            <a:lstStyle/>
            <a:p>
              <a:endParaRPr lang="en-US"/>
            </a:p>
          </p:txBody>
        </p:sp>
        <p:sp>
          <p:nvSpPr>
            <p:cNvPr id="794" name="Freeform: Shape 793">
              <a:extLst>
                <a:ext uri="{FF2B5EF4-FFF2-40B4-BE49-F238E27FC236}">
                  <a16:creationId xmlns:a16="http://schemas.microsoft.com/office/drawing/2014/main" id="{5BC90AEA-E9D1-4D7C-5CA8-A5ABE8DB0542}"/>
                </a:ext>
              </a:extLst>
            </p:cNvPr>
            <p:cNvSpPr/>
            <p:nvPr/>
          </p:nvSpPr>
          <p:spPr>
            <a:xfrm>
              <a:off x="10115205" y="3580627"/>
              <a:ext cx="1522990" cy="702062"/>
            </a:xfrm>
            <a:custGeom>
              <a:avLst/>
              <a:gdLst>
                <a:gd name="connsiteX0" fmla="*/ 0 w 2552986"/>
                <a:gd name="connsiteY0" fmla="*/ 1176866 h 1176866"/>
                <a:gd name="connsiteX1" fmla="*/ 52102 w 2552986"/>
                <a:gd name="connsiteY1" fmla="*/ 882648 h 1176866"/>
                <a:gd name="connsiteX2" fmla="*/ 104204 w 2552986"/>
                <a:gd name="connsiteY2" fmla="*/ 588431 h 1176866"/>
                <a:gd name="connsiteX3" fmla="*/ 156306 w 2552986"/>
                <a:gd name="connsiteY3" fmla="*/ 294218 h 1176866"/>
                <a:gd name="connsiteX4" fmla="*/ 208407 w 2552986"/>
                <a:gd name="connsiteY4" fmla="*/ 0 h 1176866"/>
                <a:gd name="connsiteX5" fmla="*/ 260509 w 2552986"/>
                <a:gd name="connsiteY5" fmla="*/ 1176866 h 1176866"/>
                <a:gd name="connsiteX6" fmla="*/ 312611 w 2552986"/>
                <a:gd name="connsiteY6" fmla="*/ 882648 h 1176866"/>
                <a:gd name="connsiteX7" fmla="*/ 364713 w 2552986"/>
                <a:gd name="connsiteY7" fmla="*/ 588431 h 1176866"/>
                <a:gd name="connsiteX8" fmla="*/ 416814 w 2552986"/>
                <a:gd name="connsiteY8" fmla="*/ 294218 h 1176866"/>
                <a:gd name="connsiteX9" fmla="*/ 468916 w 2552986"/>
                <a:gd name="connsiteY9" fmla="*/ 0 h 1176866"/>
                <a:gd name="connsiteX10" fmla="*/ 521018 w 2552986"/>
                <a:gd name="connsiteY10" fmla="*/ 1176866 h 1176866"/>
                <a:gd name="connsiteX11" fmla="*/ 573120 w 2552986"/>
                <a:gd name="connsiteY11" fmla="*/ 882648 h 1176866"/>
                <a:gd name="connsiteX12" fmla="*/ 625221 w 2552986"/>
                <a:gd name="connsiteY12" fmla="*/ 588431 h 1176866"/>
                <a:gd name="connsiteX13" fmla="*/ 677323 w 2552986"/>
                <a:gd name="connsiteY13" fmla="*/ 294218 h 1176866"/>
                <a:gd name="connsiteX14" fmla="*/ 729425 w 2552986"/>
                <a:gd name="connsiteY14" fmla="*/ 0 h 1176866"/>
                <a:gd name="connsiteX15" fmla="*/ 781527 w 2552986"/>
                <a:gd name="connsiteY15" fmla="*/ 1176866 h 1176866"/>
                <a:gd name="connsiteX16" fmla="*/ 833628 w 2552986"/>
                <a:gd name="connsiteY16" fmla="*/ 882648 h 1176866"/>
                <a:gd name="connsiteX17" fmla="*/ 885730 w 2552986"/>
                <a:gd name="connsiteY17" fmla="*/ 588431 h 1176866"/>
                <a:gd name="connsiteX18" fmla="*/ 937832 w 2552986"/>
                <a:gd name="connsiteY18" fmla="*/ 294218 h 1176866"/>
                <a:gd name="connsiteX19" fmla="*/ 989934 w 2552986"/>
                <a:gd name="connsiteY19" fmla="*/ 0 h 1176866"/>
                <a:gd name="connsiteX20" fmla="*/ 1042035 w 2552986"/>
                <a:gd name="connsiteY20" fmla="*/ 1176866 h 1176866"/>
                <a:gd name="connsiteX21" fmla="*/ 1094137 w 2552986"/>
                <a:gd name="connsiteY21" fmla="*/ 882648 h 1176866"/>
                <a:gd name="connsiteX22" fmla="*/ 1146239 w 2552986"/>
                <a:gd name="connsiteY22" fmla="*/ 588431 h 1176866"/>
                <a:gd name="connsiteX23" fmla="*/ 1198341 w 2552986"/>
                <a:gd name="connsiteY23" fmla="*/ 294218 h 1176866"/>
                <a:gd name="connsiteX24" fmla="*/ 1250442 w 2552986"/>
                <a:gd name="connsiteY24" fmla="*/ 0 h 1176866"/>
                <a:gd name="connsiteX25" fmla="*/ 1302544 w 2552986"/>
                <a:gd name="connsiteY25" fmla="*/ 1176866 h 1176866"/>
                <a:gd name="connsiteX26" fmla="*/ 1354645 w 2552986"/>
                <a:gd name="connsiteY26" fmla="*/ 882648 h 1176866"/>
                <a:gd name="connsiteX27" fmla="*/ 1406748 w 2552986"/>
                <a:gd name="connsiteY27" fmla="*/ 588431 h 1176866"/>
                <a:gd name="connsiteX28" fmla="*/ 1458849 w 2552986"/>
                <a:gd name="connsiteY28" fmla="*/ 294218 h 1176866"/>
                <a:gd name="connsiteX29" fmla="*/ 1510951 w 2552986"/>
                <a:gd name="connsiteY29" fmla="*/ 0 h 1176866"/>
                <a:gd name="connsiteX30" fmla="*/ 1563052 w 2552986"/>
                <a:gd name="connsiteY30" fmla="*/ 1176866 h 1176866"/>
                <a:gd name="connsiteX31" fmla="*/ 1615155 w 2552986"/>
                <a:gd name="connsiteY31" fmla="*/ 882648 h 1176866"/>
                <a:gd name="connsiteX32" fmla="*/ 1667256 w 2552986"/>
                <a:gd name="connsiteY32" fmla="*/ 588431 h 1176866"/>
                <a:gd name="connsiteX33" fmla="*/ 1719358 w 2552986"/>
                <a:gd name="connsiteY33" fmla="*/ 294218 h 1176866"/>
                <a:gd name="connsiteX34" fmla="*/ 1771459 w 2552986"/>
                <a:gd name="connsiteY34" fmla="*/ 0 h 1176866"/>
                <a:gd name="connsiteX35" fmla="*/ 1823562 w 2552986"/>
                <a:gd name="connsiteY35" fmla="*/ 1176866 h 1176866"/>
                <a:gd name="connsiteX36" fmla="*/ 1875663 w 2552986"/>
                <a:gd name="connsiteY36" fmla="*/ 882648 h 1176866"/>
                <a:gd name="connsiteX37" fmla="*/ 1927765 w 2552986"/>
                <a:gd name="connsiteY37" fmla="*/ 588431 h 1176866"/>
                <a:gd name="connsiteX38" fmla="*/ 1979866 w 2552986"/>
                <a:gd name="connsiteY38" fmla="*/ 294218 h 1176866"/>
                <a:gd name="connsiteX39" fmla="*/ 2031969 w 2552986"/>
                <a:gd name="connsiteY39" fmla="*/ 0 h 1176866"/>
                <a:gd name="connsiteX40" fmla="*/ 2084071 w 2552986"/>
                <a:gd name="connsiteY40" fmla="*/ 1176866 h 1176866"/>
                <a:gd name="connsiteX41" fmla="*/ 2136172 w 2552986"/>
                <a:gd name="connsiteY41" fmla="*/ 882648 h 1176866"/>
                <a:gd name="connsiteX42" fmla="*/ 2188274 w 2552986"/>
                <a:gd name="connsiteY42" fmla="*/ 588431 h 1176866"/>
                <a:gd name="connsiteX43" fmla="*/ 2240376 w 2552986"/>
                <a:gd name="connsiteY43" fmla="*/ 294218 h 1176866"/>
                <a:gd name="connsiteX44" fmla="*/ 2292478 w 2552986"/>
                <a:gd name="connsiteY44" fmla="*/ 0 h 1176866"/>
                <a:gd name="connsiteX45" fmla="*/ 2344579 w 2552986"/>
                <a:gd name="connsiteY45" fmla="*/ 1176866 h 1176866"/>
                <a:gd name="connsiteX46" fmla="*/ 2396681 w 2552986"/>
                <a:gd name="connsiteY46" fmla="*/ 882648 h 1176866"/>
                <a:gd name="connsiteX47" fmla="*/ 2448783 w 2552986"/>
                <a:gd name="connsiteY47" fmla="*/ 588431 h 1176866"/>
                <a:gd name="connsiteX48" fmla="*/ 2500885 w 2552986"/>
                <a:gd name="connsiteY48" fmla="*/ 294218 h 1176866"/>
                <a:gd name="connsiteX49" fmla="*/ 2552986 w 2552986"/>
                <a:gd name="connsiteY49" fmla="*/ 0 h 117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52986" h="1176866">
                  <a:moveTo>
                    <a:pt x="0" y="1176866"/>
                  </a:moveTo>
                  <a:lnTo>
                    <a:pt x="52102" y="882648"/>
                  </a:lnTo>
                  <a:lnTo>
                    <a:pt x="104204" y="588431"/>
                  </a:lnTo>
                  <a:lnTo>
                    <a:pt x="156306" y="294218"/>
                  </a:lnTo>
                  <a:lnTo>
                    <a:pt x="208407" y="0"/>
                  </a:lnTo>
                  <a:lnTo>
                    <a:pt x="260509" y="1176866"/>
                  </a:lnTo>
                  <a:lnTo>
                    <a:pt x="312611" y="882648"/>
                  </a:lnTo>
                  <a:lnTo>
                    <a:pt x="364713" y="588431"/>
                  </a:lnTo>
                  <a:lnTo>
                    <a:pt x="416814" y="294218"/>
                  </a:lnTo>
                  <a:lnTo>
                    <a:pt x="468916" y="0"/>
                  </a:lnTo>
                  <a:lnTo>
                    <a:pt x="521018" y="1176866"/>
                  </a:lnTo>
                  <a:lnTo>
                    <a:pt x="573120" y="882648"/>
                  </a:lnTo>
                  <a:lnTo>
                    <a:pt x="625221" y="588431"/>
                  </a:lnTo>
                  <a:lnTo>
                    <a:pt x="677323" y="294218"/>
                  </a:lnTo>
                  <a:lnTo>
                    <a:pt x="729425" y="0"/>
                  </a:lnTo>
                  <a:lnTo>
                    <a:pt x="781527" y="1176866"/>
                  </a:lnTo>
                  <a:lnTo>
                    <a:pt x="833628" y="882648"/>
                  </a:lnTo>
                  <a:lnTo>
                    <a:pt x="885730" y="588431"/>
                  </a:lnTo>
                  <a:lnTo>
                    <a:pt x="937832" y="294218"/>
                  </a:lnTo>
                  <a:lnTo>
                    <a:pt x="989934" y="0"/>
                  </a:lnTo>
                  <a:lnTo>
                    <a:pt x="1042035" y="1176866"/>
                  </a:lnTo>
                  <a:lnTo>
                    <a:pt x="1094137" y="882648"/>
                  </a:lnTo>
                  <a:lnTo>
                    <a:pt x="1146239" y="588431"/>
                  </a:lnTo>
                  <a:lnTo>
                    <a:pt x="1198341" y="294218"/>
                  </a:lnTo>
                  <a:lnTo>
                    <a:pt x="1250442" y="0"/>
                  </a:lnTo>
                  <a:lnTo>
                    <a:pt x="1302544" y="1176866"/>
                  </a:lnTo>
                  <a:lnTo>
                    <a:pt x="1354645" y="882648"/>
                  </a:lnTo>
                  <a:lnTo>
                    <a:pt x="1406748" y="588431"/>
                  </a:lnTo>
                  <a:lnTo>
                    <a:pt x="1458849" y="294218"/>
                  </a:lnTo>
                  <a:lnTo>
                    <a:pt x="1510951" y="0"/>
                  </a:lnTo>
                  <a:lnTo>
                    <a:pt x="1563052" y="1176866"/>
                  </a:lnTo>
                  <a:lnTo>
                    <a:pt x="1615155" y="882648"/>
                  </a:lnTo>
                  <a:lnTo>
                    <a:pt x="1667256" y="588431"/>
                  </a:lnTo>
                  <a:lnTo>
                    <a:pt x="1719358" y="294218"/>
                  </a:lnTo>
                  <a:lnTo>
                    <a:pt x="1771459" y="0"/>
                  </a:lnTo>
                  <a:lnTo>
                    <a:pt x="1823562" y="1176866"/>
                  </a:lnTo>
                  <a:lnTo>
                    <a:pt x="1875663" y="882648"/>
                  </a:lnTo>
                  <a:lnTo>
                    <a:pt x="1927765" y="588431"/>
                  </a:lnTo>
                  <a:lnTo>
                    <a:pt x="1979866" y="294218"/>
                  </a:lnTo>
                  <a:lnTo>
                    <a:pt x="2031969" y="0"/>
                  </a:lnTo>
                  <a:lnTo>
                    <a:pt x="2084071" y="1176866"/>
                  </a:lnTo>
                  <a:lnTo>
                    <a:pt x="2136172" y="882648"/>
                  </a:lnTo>
                  <a:lnTo>
                    <a:pt x="2188274" y="588431"/>
                  </a:lnTo>
                  <a:lnTo>
                    <a:pt x="2240376" y="294218"/>
                  </a:lnTo>
                  <a:lnTo>
                    <a:pt x="2292478" y="0"/>
                  </a:lnTo>
                  <a:lnTo>
                    <a:pt x="2344579" y="1176866"/>
                  </a:lnTo>
                  <a:lnTo>
                    <a:pt x="2396681" y="882648"/>
                  </a:lnTo>
                  <a:lnTo>
                    <a:pt x="2448783" y="588431"/>
                  </a:lnTo>
                  <a:lnTo>
                    <a:pt x="2500885" y="294218"/>
                  </a:lnTo>
                  <a:lnTo>
                    <a:pt x="2552986" y="0"/>
                  </a:lnTo>
                </a:path>
              </a:pathLst>
            </a:custGeom>
            <a:noFill/>
            <a:ln w="28575" cap="flat">
              <a:solidFill>
                <a:srgbClr val="EF3B2C"/>
              </a:solidFill>
              <a:prstDash val="solid"/>
              <a:round/>
            </a:ln>
          </p:spPr>
          <p:txBody>
            <a:bodyPr rtlCol="0" anchor="ctr"/>
            <a:lstStyle/>
            <a:p>
              <a:endParaRPr lang="en-US"/>
            </a:p>
          </p:txBody>
        </p:sp>
        <mc:AlternateContent xmlns:mc="http://schemas.openxmlformats.org/markup-compatibility/2006" xmlns:a14="http://schemas.microsoft.com/office/drawing/2010/main">
          <mc:Choice Requires="a14">
            <p:sp>
              <p:nvSpPr>
                <p:cNvPr id="797" name="TextBox 796">
                  <a:extLst>
                    <a:ext uri="{FF2B5EF4-FFF2-40B4-BE49-F238E27FC236}">
                      <a16:creationId xmlns:a16="http://schemas.microsoft.com/office/drawing/2014/main" id="{A1531CEA-38E7-4109-35DF-D252302F7F4A}"/>
                    </a:ext>
                  </a:extLst>
                </p:cNvPr>
                <p:cNvSpPr txBox="1"/>
                <p:nvPr/>
              </p:nvSpPr>
              <p:spPr>
                <a:xfrm>
                  <a:off x="10452064" y="4640063"/>
                  <a:ext cx="849271" cy="1549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m>
                              <m:mPr>
                                <m:mcs>
                                  <m:mc>
                                    <m:mcPr>
                                      <m:count m:val="1"/>
                                      <m:mcJc m:val="center"/>
                                    </m:mcPr>
                                  </m:mc>
                                </m:mcs>
                                <m:ctrlPr>
                                  <a:rPr lang="en-US" i="1">
                                    <a:latin typeface="Cambria Math" panose="02040503050406030204" pitchFamily="18" charset="0"/>
                                  </a:rPr>
                                </m:ctrlPr>
                              </m:mPr>
                              <m:mr>
                                <m:e/>
                              </m:mr>
                              <m:mr>
                                <m:e/>
                              </m:mr>
                              <m:mr>
                                <m:e>
                                  <m:eqArr>
                                    <m:eqArrPr>
                                      <m:ctrlPr>
                                        <a:rPr lang="en-US" i="1">
                                          <a:latin typeface="Cambria Math" panose="02040503050406030204" pitchFamily="18" charset="0"/>
                                        </a:rPr>
                                      </m:ctrlPr>
                                    </m:eqArrPr>
                                    <m:e/>
                                    <m:e/>
                                    <m:e/>
                                    <m:e/>
                                  </m:eqArr>
                                </m:e>
                              </m:mr>
                            </m:m>
                          </m:e>
                        </m:d>
                      </m:oMath>
                    </m:oMathPara>
                  </a14:m>
                  <a:endParaRPr lang="en-US" dirty="0"/>
                </a:p>
              </p:txBody>
            </p:sp>
          </mc:Choice>
          <mc:Fallback xmlns="">
            <p:sp>
              <p:nvSpPr>
                <p:cNvPr id="797" name="TextBox 796">
                  <a:extLst>
                    <a:ext uri="{FF2B5EF4-FFF2-40B4-BE49-F238E27FC236}">
                      <a16:creationId xmlns:a16="http://schemas.microsoft.com/office/drawing/2014/main" id="{A1531CEA-38E7-4109-35DF-D252302F7F4A}"/>
                    </a:ext>
                  </a:extLst>
                </p:cNvPr>
                <p:cNvSpPr txBox="1">
                  <a:spLocks noRot="1" noChangeAspect="1" noMove="1" noResize="1" noEditPoints="1" noAdjustHandles="1" noChangeArrowheads="1" noChangeShapeType="1" noTextEdit="1"/>
                </p:cNvSpPr>
                <p:nvPr/>
              </p:nvSpPr>
              <p:spPr>
                <a:xfrm>
                  <a:off x="10452064" y="4640063"/>
                  <a:ext cx="849271" cy="154907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2" name="TextBox 801">
                  <a:extLst>
                    <a:ext uri="{FF2B5EF4-FFF2-40B4-BE49-F238E27FC236}">
                      <a16:creationId xmlns:a16="http://schemas.microsoft.com/office/drawing/2014/main" id="{0CDE8C44-54AD-EBC4-7E4C-4F49FB578F14}"/>
                    </a:ext>
                  </a:extLst>
                </p:cNvPr>
                <p:cNvSpPr txBox="1"/>
                <p:nvPr/>
              </p:nvSpPr>
              <p:spPr>
                <a:xfrm>
                  <a:off x="10624004" y="6286776"/>
                  <a:ext cx="620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𝑁</m:t>
                        </m:r>
                      </m:oMath>
                    </m:oMathPara>
                  </a14:m>
                  <a:endParaRPr lang="en-US" dirty="0"/>
                </a:p>
              </p:txBody>
            </p:sp>
          </mc:Choice>
          <mc:Fallback xmlns="">
            <p:sp>
              <p:nvSpPr>
                <p:cNvPr id="802" name="TextBox 801">
                  <a:extLst>
                    <a:ext uri="{FF2B5EF4-FFF2-40B4-BE49-F238E27FC236}">
                      <a16:creationId xmlns:a16="http://schemas.microsoft.com/office/drawing/2014/main" id="{0CDE8C44-54AD-EBC4-7E4C-4F49FB578F14}"/>
                    </a:ext>
                  </a:extLst>
                </p:cNvPr>
                <p:cNvSpPr txBox="1">
                  <a:spLocks noRot="1" noChangeAspect="1" noMove="1" noResize="1" noEditPoints="1" noAdjustHandles="1" noChangeArrowheads="1" noChangeShapeType="1" noTextEdit="1"/>
                </p:cNvSpPr>
                <p:nvPr/>
              </p:nvSpPr>
              <p:spPr>
                <a:xfrm>
                  <a:off x="10624004" y="6286776"/>
                  <a:ext cx="620875" cy="276999"/>
                </a:xfrm>
                <a:prstGeom prst="rect">
                  <a:avLst/>
                </a:prstGeom>
                <a:blipFill>
                  <a:blip r:embed="rId10"/>
                  <a:stretch>
                    <a:fillRect l="-8824" r="-7843" b="-6522"/>
                  </a:stretch>
                </a:blipFill>
              </p:spPr>
              <p:txBody>
                <a:bodyPr/>
                <a:lstStyle/>
                <a:p>
                  <a:r>
                    <a:rPr lang="en-US">
                      <a:noFill/>
                    </a:rPr>
                    <a:t> </a:t>
                  </a:r>
                </a:p>
              </p:txBody>
            </p:sp>
          </mc:Fallback>
        </mc:AlternateContent>
      </p:grpSp>
      <p:sp>
        <p:nvSpPr>
          <p:cNvPr id="804" name="TextBox 803">
            <a:extLst>
              <a:ext uri="{FF2B5EF4-FFF2-40B4-BE49-F238E27FC236}">
                <a16:creationId xmlns:a16="http://schemas.microsoft.com/office/drawing/2014/main" id="{E459094F-4A00-271F-3157-1409E6F3282B}"/>
              </a:ext>
            </a:extLst>
          </p:cNvPr>
          <p:cNvSpPr txBox="1"/>
          <p:nvPr/>
        </p:nvSpPr>
        <p:spPr>
          <a:xfrm>
            <a:off x="380963" y="4255451"/>
            <a:ext cx="3900258" cy="2308324"/>
          </a:xfrm>
          <a:prstGeom prst="rect">
            <a:avLst/>
          </a:prstGeom>
          <a:noFill/>
        </p:spPr>
        <p:txBody>
          <a:bodyPr wrap="square">
            <a:spAutoFit/>
          </a:bodyPr>
          <a:lstStyle/>
          <a:p>
            <a:r>
              <a:rPr lang="en-US" dirty="0">
                <a:latin typeface="Helvetica" panose="020B0500000000000000" pitchFamily="34" charset="0"/>
              </a:rPr>
              <a:t>Source separation, blind signal separation (BSS) or blind source separation, is the separation of a set of source signals from a set of mixed signals, without the aid of information (or with very little information) about the source signals or the mixing process.</a:t>
            </a:r>
          </a:p>
        </p:txBody>
      </p:sp>
    </p:spTree>
    <p:extLst>
      <p:ext uri="{BB962C8B-B14F-4D97-AF65-F5344CB8AC3E}">
        <p14:creationId xmlns:p14="http://schemas.microsoft.com/office/powerpoint/2010/main" val="133103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Shape 87">
            <a:extLst>
              <a:ext uri="{FF2B5EF4-FFF2-40B4-BE49-F238E27FC236}">
                <a16:creationId xmlns:a16="http://schemas.microsoft.com/office/drawing/2014/main" id="{8032334E-D452-2F76-F649-82EC8F5C2AD7}"/>
              </a:ext>
            </a:extLst>
          </p:cNvPr>
          <p:cNvSpPr/>
          <p:nvPr/>
        </p:nvSpPr>
        <p:spPr>
          <a:xfrm>
            <a:off x="1031485" y="2446139"/>
            <a:ext cx="1520205" cy="789821"/>
          </a:xfrm>
          <a:custGeom>
            <a:avLst/>
            <a:gdLst>
              <a:gd name="connsiteX0" fmla="*/ 0 w 2548318"/>
              <a:gd name="connsiteY0" fmla="*/ 661988 h 1323975"/>
              <a:gd name="connsiteX1" fmla="*/ 52006 w 2548318"/>
              <a:gd name="connsiteY1" fmla="*/ 457424 h 1323975"/>
              <a:gd name="connsiteX2" fmla="*/ 104013 w 2548318"/>
              <a:gd name="connsiteY2" fmla="*/ 272882 h 1323975"/>
              <a:gd name="connsiteX3" fmla="*/ 156019 w 2548318"/>
              <a:gd name="connsiteY3" fmla="*/ 126430 h 1323975"/>
              <a:gd name="connsiteX4" fmla="*/ 208026 w 2548318"/>
              <a:gd name="connsiteY4" fmla="*/ 32399 h 1323975"/>
              <a:gd name="connsiteX5" fmla="*/ 260032 w 2548318"/>
              <a:gd name="connsiteY5" fmla="*/ 0 h 1323975"/>
              <a:gd name="connsiteX6" fmla="*/ 312039 w 2548318"/>
              <a:gd name="connsiteY6" fmla="*/ 32399 h 1323975"/>
              <a:gd name="connsiteX7" fmla="*/ 364045 w 2548318"/>
              <a:gd name="connsiteY7" fmla="*/ 126430 h 1323975"/>
              <a:gd name="connsiteX8" fmla="*/ 416052 w 2548318"/>
              <a:gd name="connsiteY8" fmla="*/ 272882 h 1323975"/>
              <a:gd name="connsiteX9" fmla="*/ 468059 w 2548318"/>
              <a:gd name="connsiteY9" fmla="*/ 457424 h 1323975"/>
              <a:gd name="connsiteX10" fmla="*/ 520065 w 2548318"/>
              <a:gd name="connsiteY10" fmla="*/ 661988 h 1323975"/>
              <a:gd name="connsiteX11" fmla="*/ 572072 w 2548318"/>
              <a:gd name="connsiteY11" fmla="*/ 866551 h 1323975"/>
              <a:gd name="connsiteX12" fmla="*/ 624078 w 2548318"/>
              <a:gd name="connsiteY12" fmla="*/ 1051093 h 1323975"/>
              <a:gd name="connsiteX13" fmla="*/ 676084 w 2548318"/>
              <a:gd name="connsiteY13" fmla="*/ 1197545 h 1323975"/>
              <a:gd name="connsiteX14" fmla="*/ 728091 w 2548318"/>
              <a:gd name="connsiteY14" fmla="*/ 1291576 h 1323975"/>
              <a:gd name="connsiteX15" fmla="*/ 780097 w 2548318"/>
              <a:gd name="connsiteY15" fmla="*/ 1323975 h 1323975"/>
              <a:gd name="connsiteX16" fmla="*/ 832104 w 2548318"/>
              <a:gd name="connsiteY16" fmla="*/ 1291576 h 1323975"/>
              <a:gd name="connsiteX17" fmla="*/ 884110 w 2548318"/>
              <a:gd name="connsiteY17" fmla="*/ 1197545 h 1323975"/>
              <a:gd name="connsiteX18" fmla="*/ 936117 w 2548318"/>
              <a:gd name="connsiteY18" fmla="*/ 1051093 h 1323975"/>
              <a:gd name="connsiteX19" fmla="*/ 988124 w 2548318"/>
              <a:gd name="connsiteY19" fmla="*/ 866551 h 1323975"/>
              <a:gd name="connsiteX20" fmla="*/ 1040130 w 2548318"/>
              <a:gd name="connsiteY20" fmla="*/ 661988 h 1323975"/>
              <a:gd name="connsiteX21" fmla="*/ 1092136 w 2548318"/>
              <a:gd name="connsiteY21" fmla="*/ 457424 h 1323975"/>
              <a:gd name="connsiteX22" fmla="*/ 1144143 w 2548318"/>
              <a:gd name="connsiteY22" fmla="*/ 272882 h 1323975"/>
              <a:gd name="connsiteX23" fmla="*/ 1196150 w 2548318"/>
              <a:gd name="connsiteY23" fmla="*/ 126430 h 1323975"/>
              <a:gd name="connsiteX24" fmla="*/ 1248156 w 2548318"/>
              <a:gd name="connsiteY24" fmla="*/ 32399 h 1323975"/>
              <a:gd name="connsiteX25" fmla="*/ 1300162 w 2548318"/>
              <a:gd name="connsiteY25" fmla="*/ 0 h 1323975"/>
              <a:gd name="connsiteX26" fmla="*/ 1352169 w 2548318"/>
              <a:gd name="connsiteY26" fmla="*/ 32399 h 1323975"/>
              <a:gd name="connsiteX27" fmla="*/ 1404176 w 2548318"/>
              <a:gd name="connsiteY27" fmla="*/ 126430 h 1323975"/>
              <a:gd name="connsiteX28" fmla="*/ 1456182 w 2548318"/>
              <a:gd name="connsiteY28" fmla="*/ 272882 h 1323975"/>
              <a:gd name="connsiteX29" fmla="*/ 1508188 w 2548318"/>
              <a:gd name="connsiteY29" fmla="*/ 457424 h 1323975"/>
              <a:gd name="connsiteX30" fmla="*/ 1560195 w 2548318"/>
              <a:gd name="connsiteY30" fmla="*/ 661988 h 1323975"/>
              <a:gd name="connsiteX31" fmla="*/ 1612202 w 2548318"/>
              <a:gd name="connsiteY31" fmla="*/ 866551 h 1323975"/>
              <a:gd name="connsiteX32" fmla="*/ 1664208 w 2548318"/>
              <a:gd name="connsiteY32" fmla="*/ 1051093 h 1323975"/>
              <a:gd name="connsiteX33" fmla="*/ 1716215 w 2548318"/>
              <a:gd name="connsiteY33" fmla="*/ 1197545 h 1323975"/>
              <a:gd name="connsiteX34" fmla="*/ 1768221 w 2548318"/>
              <a:gd name="connsiteY34" fmla="*/ 1291576 h 1323975"/>
              <a:gd name="connsiteX35" fmla="*/ 1820227 w 2548318"/>
              <a:gd name="connsiteY35" fmla="*/ 1323975 h 1323975"/>
              <a:gd name="connsiteX36" fmla="*/ 1872234 w 2548318"/>
              <a:gd name="connsiteY36" fmla="*/ 1291576 h 1323975"/>
              <a:gd name="connsiteX37" fmla="*/ 1924241 w 2548318"/>
              <a:gd name="connsiteY37" fmla="*/ 1197545 h 1323975"/>
              <a:gd name="connsiteX38" fmla="*/ 1976247 w 2548318"/>
              <a:gd name="connsiteY38" fmla="*/ 1051093 h 1323975"/>
              <a:gd name="connsiteX39" fmla="*/ 2028253 w 2548318"/>
              <a:gd name="connsiteY39" fmla="*/ 866551 h 1323975"/>
              <a:gd name="connsiteX40" fmla="*/ 2080260 w 2548318"/>
              <a:gd name="connsiteY40" fmla="*/ 661988 h 1323975"/>
              <a:gd name="connsiteX41" fmla="*/ 2132267 w 2548318"/>
              <a:gd name="connsiteY41" fmla="*/ 457424 h 1323975"/>
              <a:gd name="connsiteX42" fmla="*/ 2184273 w 2548318"/>
              <a:gd name="connsiteY42" fmla="*/ 272882 h 1323975"/>
              <a:gd name="connsiteX43" fmla="*/ 2236279 w 2548318"/>
              <a:gd name="connsiteY43" fmla="*/ 126430 h 1323975"/>
              <a:gd name="connsiteX44" fmla="*/ 2288286 w 2548318"/>
              <a:gd name="connsiteY44" fmla="*/ 32399 h 1323975"/>
              <a:gd name="connsiteX45" fmla="*/ 2340293 w 2548318"/>
              <a:gd name="connsiteY45" fmla="*/ 0 h 1323975"/>
              <a:gd name="connsiteX46" fmla="*/ 2392299 w 2548318"/>
              <a:gd name="connsiteY46" fmla="*/ 32399 h 1323975"/>
              <a:gd name="connsiteX47" fmla="*/ 2444305 w 2548318"/>
              <a:gd name="connsiteY47" fmla="*/ 126430 h 1323975"/>
              <a:gd name="connsiteX48" fmla="*/ 2496312 w 2548318"/>
              <a:gd name="connsiteY48" fmla="*/ 272882 h 1323975"/>
              <a:gd name="connsiteX49" fmla="*/ 2548319 w 2548318"/>
              <a:gd name="connsiteY49" fmla="*/ 457424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661988"/>
                </a:moveTo>
                <a:lnTo>
                  <a:pt x="52006" y="457424"/>
                </a:lnTo>
                <a:lnTo>
                  <a:pt x="104013" y="272882"/>
                </a:lnTo>
                <a:lnTo>
                  <a:pt x="156019" y="126430"/>
                </a:lnTo>
                <a:lnTo>
                  <a:pt x="208026" y="32399"/>
                </a:lnTo>
                <a:lnTo>
                  <a:pt x="260032" y="0"/>
                </a:lnTo>
                <a:lnTo>
                  <a:pt x="312039" y="32399"/>
                </a:lnTo>
                <a:lnTo>
                  <a:pt x="364045" y="126430"/>
                </a:lnTo>
                <a:lnTo>
                  <a:pt x="416052" y="272882"/>
                </a:lnTo>
                <a:lnTo>
                  <a:pt x="468059" y="457424"/>
                </a:lnTo>
                <a:lnTo>
                  <a:pt x="520065" y="661988"/>
                </a:lnTo>
                <a:lnTo>
                  <a:pt x="572072" y="866551"/>
                </a:lnTo>
                <a:lnTo>
                  <a:pt x="624078" y="1051093"/>
                </a:lnTo>
                <a:lnTo>
                  <a:pt x="676084" y="1197545"/>
                </a:lnTo>
                <a:lnTo>
                  <a:pt x="728091" y="1291576"/>
                </a:lnTo>
                <a:lnTo>
                  <a:pt x="780097" y="1323975"/>
                </a:lnTo>
                <a:lnTo>
                  <a:pt x="832104" y="1291576"/>
                </a:lnTo>
                <a:lnTo>
                  <a:pt x="884110" y="1197545"/>
                </a:lnTo>
                <a:lnTo>
                  <a:pt x="936117" y="1051093"/>
                </a:lnTo>
                <a:lnTo>
                  <a:pt x="988124" y="866551"/>
                </a:lnTo>
                <a:lnTo>
                  <a:pt x="1040130" y="661988"/>
                </a:lnTo>
                <a:lnTo>
                  <a:pt x="1092136" y="457424"/>
                </a:lnTo>
                <a:lnTo>
                  <a:pt x="1144143" y="272882"/>
                </a:lnTo>
                <a:lnTo>
                  <a:pt x="1196150" y="126430"/>
                </a:lnTo>
                <a:lnTo>
                  <a:pt x="1248156" y="32399"/>
                </a:lnTo>
                <a:lnTo>
                  <a:pt x="1300162" y="0"/>
                </a:lnTo>
                <a:lnTo>
                  <a:pt x="1352169" y="32399"/>
                </a:lnTo>
                <a:lnTo>
                  <a:pt x="1404176" y="126430"/>
                </a:lnTo>
                <a:lnTo>
                  <a:pt x="1456182" y="272882"/>
                </a:lnTo>
                <a:lnTo>
                  <a:pt x="1508188" y="457424"/>
                </a:lnTo>
                <a:lnTo>
                  <a:pt x="1560195" y="661988"/>
                </a:lnTo>
                <a:lnTo>
                  <a:pt x="1612202" y="866551"/>
                </a:lnTo>
                <a:lnTo>
                  <a:pt x="1664208" y="1051093"/>
                </a:lnTo>
                <a:lnTo>
                  <a:pt x="1716215" y="1197545"/>
                </a:lnTo>
                <a:lnTo>
                  <a:pt x="1768221" y="1291576"/>
                </a:lnTo>
                <a:lnTo>
                  <a:pt x="1820227" y="1323975"/>
                </a:lnTo>
                <a:lnTo>
                  <a:pt x="1872234" y="1291576"/>
                </a:lnTo>
                <a:lnTo>
                  <a:pt x="1924241" y="1197545"/>
                </a:lnTo>
                <a:lnTo>
                  <a:pt x="1976247" y="1051093"/>
                </a:lnTo>
                <a:lnTo>
                  <a:pt x="2028253" y="866551"/>
                </a:lnTo>
                <a:lnTo>
                  <a:pt x="2080260" y="661988"/>
                </a:lnTo>
                <a:lnTo>
                  <a:pt x="2132267" y="457424"/>
                </a:lnTo>
                <a:lnTo>
                  <a:pt x="2184273" y="272882"/>
                </a:lnTo>
                <a:lnTo>
                  <a:pt x="2236279" y="126430"/>
                </a:lnTo>
                <a:lnTo>
                  <a:pt x="2288286" y="32399"/>
                </a:lnTo>
                <a:lnTo>
                  <a:pt x="2340293" y="0"/>
                </a:lnTo>
                <a:lnTo>
                  <a:pt x="2392299" y="32399"/>
                </a:lnTo>
                <a:lnTo>
                  <a:pt x="2444305" y="126430"/>
                </a:lnTo>
                <a:lnTo>
                  <a:pt x="2496312" y="272882"/>
                </a:lnTo>
                <a:lnTo>
                  <a:pt x="2548319" y="457424"/>
                </a:lnTo>
              </a:path>
            </a:pathLst>
          </a:custGeom>
          <a:noFill/>
          <a:ln w="28575" cap="flat">
            <a:solidFill>
              <a:srgbClr val="7030A0"/>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EC8034E9-9D7A-69AD-6F4D-0CC932C32A5C}"/>
              </a:ext>
            </a:extLst>
          </p:cNvPr>
          <p:cNvSpPr/>
          <p:nvPr/>
        </p:nvSpPr>
        <p:spPr>
          <a:xfrm>
            <a:off x="1031485" y="3495906"/>
            <a:ext cx="1520205" cy="789821"/>
          </a:xfrm>
          <a:custGeom>
            <a:avLst/>
            <a:gdLst>
              <a:gd name="connsiteX0" fmla="*/ 0 w 2548318"/>
              <a:gd name="connsiteY0" fmla="*/ 0 h 1323975"/>
              <a:gd name="connsiteX1" fmla="*/ 52006 w 2548318"/>
              <a:gd name="connsiteY1" fmla="*/ 0 h 1323975"/>
              <a:gd name="connsiteX2" fmla="*/ 104013 w 2548318"/>
              <a:gd name="connsiteY2" fmla="*/ 0 h 1323975"/>
              <a:gd name="connsiteX3" fmla="*/ 156020 w 2548318"/>
              <a:gd name="connsiteY3" fmla="*/ 0 h 1323975"/>
              <a:gd name="connsiteX4" fmla="*/ 208026 w 2548318"/>
              <a:gd name="connsiteY4" fmla="*/ 0 h 1323975"/>
              <a:gd name="connsiteX5" fmla="*/ 260032 w 2548318"/>
              <a:gd name="connsiteY5" fmla="*/ 1323975 h 1323975"/>
              <a:gd name="connsiteX6" fmla="*/ 312039 w 2548318"/>
              <a:gd name="connsiteY6" fmla="*/ 1323975 h 1323975"/>
              <a:gd name="connsiteX7" fmla="*/ 364045 w 2548318"/>
              <a:gd name="connsiteY7" fmla="*/ 1323975 h 1323975"/>
              <a:gd name="connsiteX8" fmla="*/ 416052 w 2548318"/>
              <a:gd name="connsiteY8" fmla="*/ 1323975 h 1323975"/>
              <a:gd name="connsiteX9" fmla="*/ 468058 w 2548318"/>
              <a:gd name="connsiteY9" fmla="*/ 0 h 1323975"/>
              <a:gd name="connsiteX10" fmla="*/ 520065 w 2548318"/>
              <a:gd name="connsiteY10" fmla="*/ 0 h 1323975"/>
              <a:gd name="connsiteX11" fmla="*/ 572072 w 2548318"/>
              <a:gd name="connsiteY11" fmla="*/ 0 h 1323975"/>
              <a:gd name="connsiteX12" fmla="*/ 624078 w 2548318"/>
              <a:gd name="connsiteY12" fmla="*/ 0 h 1323975"/>
              <a:gd name="connsiteX13" fmla="*/ 676084 w 2548318"/>
              <a:gd name="connsiteY13" fmla="*/ 1323975 h 1323975"/>
              <a:gd name="connsiteX14" fmla="*/ 728091 w 2548318"/>
              <a:gd name="connsiteY14" fmla="*/ 1323975 h 1323975"/>
              <a:gd name="connsiteX15" fmla="*/ 780097 w 2548318"/>
              <a:gd name="connsiteY15" fmla="*/ 1323975 h 1323975"/>
              <a:gd name="connsiteX16" fmla="*/ 832104 w 2548318"/>
              <a:gd name="connsiteY16" fmla="*/ 1323975 h 1323975"/>
              <a:gd name="connsiteX17" fmla="*/ 884111 w 2548318"/>
              <a:gd name="connsiteY17" fmla="*/ 0 h 1323975"/>
              <a:gd name="connsiteX18" fmla="*/ 936117 w 2548318"/>
              <a:gd name="connsiteY18" fmla="*/ 0 h 1323975"/>
              <a:gd name="connsiteX19" fmla="*/ 988123 w 2548318"/>
              <a:gd name="connsiteY19" fmla="*/ 0 h 1323975"/>
              <a:gd name="connsiteX20" fmla="*/ 1040130 w 2548318"/>
              <a:gd name="connsiteY20" fmla="*/ 0 h 1323975"/>
              <a:gd name="connsiteX21" fmla="*/ 1092136 w 2548318"/>
              <a:gd name="connsiteY21" fmla="*/ 1323975 h 1323975"/>
              <a:gd name="connsiteX22" fmla="*/ 1144143 w 2548318"/>
              <a:gd name="connsiteY22" fmla="*/ 1323975 h 1323975"/>
              <a:gd name="connsiteX23" fmla="*/ 1196149 w 2548318"/>
              <a:gd name="connsiteY23" fmla="*/ 1323975 h 1323975"/>
              <a:gd name="connsiteX24" fmla="*/ 1248156 w 2548318"/>
              <a:gd name="connsiteY24" fmla="*/ 1323975 h 1323975"/>
              <a:gd name="connsiteX25" fmla="*/ 1300163 w 2548318"/>
              <a:gd name="connsiteY25" fmla="*/ 0 h 1323975"/>
              <a:gd name="connsiteX26" fmla="*/ 1352169 w 2548318"/>
              <a:gd name="connsiteY26" fmla="*/ 0 h 1323975"/>
              <a:gd name="connsiteX27" fmla="*/ 1404175 w 2548318"/>
              <a:gd name="connsiteY27" fmla="*/ 0 h 1323975"/>
              <a:gd name="connsiteX28" fmla="*/ 1456182 w 2548318"/>
              <a:gd name="connsiteY28" fmla="*/ 0 h 1323975"/>
              <a:gd name="connsiteX29" fmla="*/ 1508188 w 2548318"/>
              <a:gd name="connsiteY29" fmla="*/ 0 h 1323975"/>
              <a:gd name="connsiteX30" fmla="*/ 1560195 w 2548318"/>
              <a:gd name="connsiteY30" fmla="*/ 1323975 h 1323975"/>
              <a:gd name="connsiteX31" fmla="*/ 1612201 w 2548318"/>
              <a:gd name="connsiteY31" fmla="*/ 1323975 h 1323975"/>
              <a:gd name="connsiteX32" fmla="*/ 1664208 w 2548318"/>
              <a:gd name="connsiteY32" fmla="*/ 1323975 h 1323975"/>
              <a:gd name="connsiteX33" fmla="*/ 1716214 w 2548318"/>
              <a:gd name="connsiteY33" fmla="*/ 1323975 h 1323975"/>
              <a:gd name="connsiteX34" fmla="*/ 1768221 w 2548318"/>
              <a:gd name="connsiteY34" fmla="*/ 0 h 1323975"/>
              <a:gd name="connsiteX35" fmla="*/ 1820227 w 2548318"/>
              <a:gd name="connsiteY35" fmla="*/ 0 h 1323975"/>
              <a:gd name="connsiteX36" fmla="*/ 1872234 w 2548318"/>
              <a:gd name="connsiteY36" fmla="*/ 0 h 1323975"/>
              <a:gd name="connsiteX37" fmla="*/ 1924240 w 2548318"/>
              <a:gd name="connsiteY37" fmla="*/ 0 h 1323975"/>
              <a:gd name="connsiteX38" fmla="*/ 1976247 w 2548318"/>
              <a:gd name="connsiteY38" fmla="*/ 1323975 h 1323975"/>
              <a:gd name="connsiteX39" fmla="*/ 2028254 w 2548318"/>
              <a:gd name="connsiteY39" fmla="*/ 1323975 h 1323975"/>
              <a:gd name="connsiteX40" fmla="*/ 2080260 w 2548318"/>
              <a:gd name="connsiteY40" fmla="*/ 1323975 h 1323975"/>
              <a:gd name="connsiteX41" fmla="*/ 2132266 w 2548318"/>
              <a:gd name="connsiteY41" fmla="*/ 1323975 h 1323975"/>
              <a:gd name="connsiteX42" fmla="*/ 2184273 w 2548318"/>
              <a:gd name="connsiteY42" fmla="*/ 0 h 1323975"/>
              <a:gd name="connsiteX43" fmla="*/ 2236279 w 2548318"/>
              <a:gd name="connsiteY43" fmla="*/ 0 h 1323975"/>
              <a:gd name="connsiteX44" fmla="*/ 2288286 w 2548318"/>
              <a:gd name="connsiteY44" fmla="*/ 0 h 1323975"/>
              <a:gd name="connsiteX45" fmla="*/ 2340292 w 2548318"/>
              <a:gd name="connsiteY45" fmla="*/ 0 h 1323975"/>
              <a:gd name="connsiteX46" fmla="*/ 2392299 w 2548318"/>
              <a:gd name="connsiteY46" fmla="*/ 1323975 h 1323975"/>
              <a:gd name="connsiteX47" fmla="*/ 2444306 w 2548318"/>
              <a:gd name="connsiteY47" fmla="*/ 1323975 h 1323975"/>
              <a:gd name="connsiteX48" fmla="*/ 2496312 w 2548318"/>
              <a:gd name="connsiteY48" fmla="*/ 1323975 h 1323975"/>
              <a:gd name="connsiteX49" fmla="*/ 2548318 w 2548318"/>
              <a:gd name="connsiteY49"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0"/>
                </a:moveTo>
                <a:lnTo>
                  <a:pt x="52006" y="0"/>
                </a:lnTo>
                <a:lnTo>
                  <a:pt x="104013" y="0"/>
                </a:lnTo>
                <a:lnTo>
                  <a:pt x="156020" y="0"/>
                </a:lnTo>
                <a:lnTo>
                  <a:pt x="208026" y="0"/>
                </a:lnTo>
                <a:lnTo>
                  <a:pt x="260032" y="1323975"/>
                </a:lnTo>
                <a:lnTo>
                  <a:pt x="312039" y="1323975"/>
                </a:lnTo>
                <a:lnTo>
                  <a:pt x="364045" y="1323975"/>
                </a:lnTo>
                <a:lnTo>
                  <a:pt x="416052" y="1323975"/>
                </a:lnTo>
                <a:lnTo>
                  <a:pt x="468058" y="0"/>
                </a:lnTo>
                <a:lnTo>
                  <a:pt x="520065" y="0"/>
                </a:lnTo>
                <a:lnTo>
                  <a:pt x="572072" y="0"/>
                </a:lnTo>
                <a:lnTo>
                  <a:pt x="624078" y="0"/>
                </a:lnTo>
                <a:lnTo>
                  <a:pt x="676084" y="1323975"/>
                </a:lnTo>
                <a:lnTo>
                  <a:pt x="728091" y="1323975"/>
                </a:lnTo>
                <a:lnTo>
                  <a:pt x="780097" y="1323975"/>
                </a:lnTo>
                <a:lnTo>
                  <a:pt x="832104" y="1323975"/>
                </a:lnTo>
                <a:lnTo>
                  <a:pt x="884111" y="0"/>
                </a:lnTo>
                <a:lnTo>
                  <a:pt x="936117" y="0"/>
                </a:lnTo>
                <a:lnTo>
                  <a:pt x="988123" y="0"/>
                </a:lnTo>
                <a:lnTo>
                  <a:pt x="1040130" y="0"/>
                </a:lnTo>
                <a:lnTo>
                  <a:pt x="1092136" y="1323975"/>
                </a:lnTo>
                <a:lnTo>
                  <a:pt x="1144143" y="1323975"/>
                </a:lnTo>
                <a:lnTo>
                  <a:pt x="1196149" y="1323975"/>
                </a:lnTo>
                <a:lnTo>
                  <a:pt x="1248156" y="1323975"/>
                </a:lnTo>
                <a:lnTo>
                  <a:pt x="1300163" y="0"/>
                </a:lnTo>
                <a:lnTo>
                  <a:pt x="1352169" y="0"/>
                </a:lnTo>
                <a:lnTo>
                  <a:pt x="1404175" y="0"/>
                </a:lnTo>
                <a:lnTo>
                  <a:pt x="1456182" y="0"/>
                </a:lnTo>
                <a:lnTo>
                  <a:pt x="1508188" y="0"/>
                </a:lnTo>
                <a:lnTo>
                  <a:pt x="1560195" y="1323975"/>
                </a:lnTo>
                <a:lnTo>
                  <a:pt x="1612201" y="1323975"/>
                </a:lnTo>
                <a:lnTo>
                  <a:pt x="1664208" y="1323975"/>
                </a:lnTo>
                <a:lnTo>
                  <a:pt x="1716214" y="1323975"/>
                </a:lnTo>
                <a:lnTo>
                  <a:pt x="1768221" y="0"/>
                </a:lnTo>
                <a:lnTo>
                  <a:pt x="1820227" y="0"/>
                </a:lnTo>
                <a:lnTo>
                  <a:pt x="1872234" y="0"/>
                </a:lnTo>
                <a:lnTo>
                  <a:pt x="1924240" y="0"/>
                </a:lnTo>
                <a:lnTo>
                  <a:pt x="1976247" y="1323975"/>
                </a:lnTo>
                <a:lnTo>
                  <a:pt x="2028254" y="1323975"/>
                </a:lnTo>
                <a:lnTo>
                  <a:pt x="2080260" y="1323975"/>
                </a:lnTo>
                <a:lnTo>
                  <a:pt x="2132266" y="1323975"/>
                </a:lnTo>
                <a:lnTo>
                  <a:pt x="2184273" y="0"/>
                </a:lnTo>
                <a:lnTo>
                  <a:pt x="2236279" y="0"/>
                </a:lnTo>
                <a:lnTo>
                  <a:pt x="2288286" y="0"/>
                </a:lnTo>
                <a:lnTo>
                  <a:pt x="2340292" y="0"/>
                </a:lnTo>
                <a:lnTo>
                  <a:pt x="2392299" y="1323975"/>
                </a:lnTo>
                <a:lnTo>
                  <a:pt x="2444306" y="1323975"/>
                </a:lnTo>
                <a:lnTo>
                  <a:pt x="2496312" y="1323975"/>
                </a:lnTo>
                <a:lnTo>
                  <a:pt x="2548318" y="1323975"/>
                </a:lnTo>
              </a:path>
            </a:pathLst>
          </a:custGeom>
          <a:noFill/>
          <a:ln w="28575" cap="flat">
            <a:solidFill>
              <a:srgbClr val="00B0F0"/>
            </a:solid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41E79770-FA16-50A6-F36F-1B59C5363ED8}"/>
              </a:ext>
            </a:extLst>
          </p:cNvPr>
          <p:cNvSpPr/>
          <p:nvPr/>
        </p:nvSpPr>
        <p:spPr>
          <a:xfrm>
            <a:off x="1028700" y="4545673"/>
            <a:ext cx="1522990" cy="702062"/>
          </a:xfrm>
          <a:custGeom>
            <a:avLst/>
            <a:gdLst>
              <a:gd name="connsiteX0" fmla="*/ 0 w 2552986"/>
              <a:gd name="connsiteY0" fmla="*/ 1176866 h 1176866"/>
              <a:gd name="connsiteX1" fmla="*/ 52102 w 2552986"/>
              <a:gd name="connsiteY1" fmla="*/ 882648 h 1176866"/>
              <a:gd name="connsiteX2" fmla="*/ 104204 w 2552986"/>
              <a:gd name="connsiteY2" fmla="*/ 588431 h 1176866"/>
              <a:gd name="connsiteX3" fmla="*/ 156306 w 2552986"/>
              <a:gd name="connsiteY3" fmla="*/ 294218 h 1176866"/>
              <a:gd name="connsiteX4" fmla="*/ 208407 w 2552986"/>
              <a:gd name="connsiteY4" fmla="*/ 0 h 1176866"/>
              <a:gd name="connsiteX5" fmla="*/ 260509 w 2552986"/>
              <a:gd name="connsiteY5" fmla="*/ 1176866 h 1176866"/>
              <a:gd name="connsiteX6" fmla="*/ 312611 w 2552986"/>
              <a:gd name="connsiteY6" fmla="*/ 882648 h 1176866"/>
              <a:gd name="connsiteX7" fmla="*/ 364713 w 2552986"/>
              <a:gd name="connsiteY7" fmla="*/ 588431 h 1176866"/>
              <a:gd name="connsiteX8" fmla="*/ 416814 w 2552986"/>
              <a:gd name="connsiteY8" fmla="*/ 294218 h 1176866"/>
              <a:gd name="connsiteX9" fmla="*/ 468916 w 2552986"/>
              <a:gd name="connsiteY9" fmla="*/ 0 h 1176866"/>
              <a:gd name="connsiteX10" fmla="*/ 521018 w 2552986"/>
              <a:gd name="connsiteY10" fmla="*/ 1176866 h 1176866"/>
              <a:gd name="connsiteX11" fmla="*/ 573120 w 2552986"/>
              <a:gd name="connsiteY11" fmla="*/ 882648 h 1176866"/>
              <a:gd name="connsiteX12" fmla="*/ 625221 w 2552986"/>
              <a:gd name="connsiteY12" fmla="*/ 588431 h 1176866"/>
              <a:gd name="connsiteX13" fmla="*/ 677323 w 2552986"/>
              <a:gd name="connsiteY13" fmla="*/ 294218 h 1176866"/>
              <a:gd name="connsiteX14" fmla="*/ 729425 w 2552986"/>
              <a:gd name="connsiteY14" fmla="*/ 0 h 1176866"/>
              <a:gd name="connsiteX15" fmla="*/ 781527 w 2552986"/>
              <a:gd name="connsiteY15" fmla="*/ 1176866 h 1176866"/>
              <a:gd name="connsiteX16" fmla="*/ 833628 w 2552986"/>
              <a:gd name="connsiteY16" fmla="*/ 882648 h 1176866"/>
              <a:gd name="connsiteX17" fmla="*/ 885730 w 2552986"/>
              <a:gd name="connsiteY17" fmla="*/ 588431 h 1176866"/>
              <a:gd name="connsiteX18" fmla="*/ 937832 w 2552986"/>
              <a:gd name="connsiteY18" fmla="*/ 294218 h 1176866"/>
              <a:gd name="connsiteX19" fmla="*/ 989934 w 2552986"/>
              <a:gd name="connsiteY19" fmla="*/ 0 h 1176866"/>
              <a:gd name="connsiteX20" fmla="*/ 1042035 w 2552986"/>
              <a:gd name="connsiteY20" fmla="*/ 1176866 h 1176866"/>
              <a:gd name="connsiteX21" fmla="*/ 1094137 w 2552986"/>
              <a:gd name="connsiteY21" fmla="*/ 882648 h 1176866"/>
              <a:gd name="connsiteX22" fmla="*/ 1146239 w 2552986"/>
              <a:gd name="connsiteY22" fmla="*/ 588431 h 1176866"/>
              <a:gd name="connsiteX23" fmla="*/ 1198341 w 2552986"/>
              <a:gd name="connsiteY23" fmla="*/ 294218 h 1176866"/>
              <a:gd name="connsiteX24" fmla="*/ 1250442 w 2552986"/>
              <a:gd name="connsiteY24" fmla="*/ 0 h 1176866"/>
              <a:gd name="connsiteX25" fmla="*/ 1302544 w 2552986"/>
              <a:gd name="connsiteY25" fmla="*/ 1176866 h 1176866"/>
              <a:gd name="connsiteX26" fmla="*/ 1354645 w 2552986"/>
              <a:gd name="connsiteY26" fmla="*/ 882648 h 1176866"/>
              <a:gd name="connsiteX27" fmla="*/ 1406748 w 2552986"/>
              <a:gd name="connsiteY27" fmla="*/ 588431 h 1176866"/>
              <a:gd name="connsiteX28" fmla="*/ 1458849 w 2552986"/>
              <a:gd name="connsiteY28" fmla="*/ 294218 h 1176866"/>
              <a:gd name="connsiteX29" fmla="*/ 1510951 w 2552986"/>
              <a:gd name="connsiteY29" fmla="*/ 0 h 1176866"/>
              <a:gd name="connsiteX30" fmla="*/ 1563052 w 2552986"/>
              <a:gd name="connsiteY30" fmla="*/ 1176866 h 1176866"/>
              <a:gd name="connsiteX31" fmla="*/ 1615155 w 2552986"/>
              <a:gd name="connsiteY31" fmla="*/ 882648 h 1176866"/>
              <a:gd name="connsiteX32" fmla="*/ 1667256 w 2552986"/>
              <a:gd name="connsiteY32" fmla="*/ 588431 h 1176866"/>
              <a:gd name="connsiteX33" fmla="*/ 1719358 w 2552986"/>
              <a:gd name="connsiteY33" fmla="*/ 294218 h 1176866"/>
              <a:gd name="connsiteX34" fmla="*/ 1771459 w 2552986"/>
              <a:gd name="connsiteY34" fmla="*/ 0 h 1176866"/>
              <a:gd name="connsiteX35" fmla="*/ 1823562 w 2552986"/>
              <a:gd name="connsiteY35" fmla="*/ 1176866 h 1176866"/>
              <a:gd name="connsiteX36" fmla="*/ 1875663 w 2552986"/>
              <a:gd name="connsiteY36" fmla="*/ 882648 h 1176866"/>
              <a:gd name="connsiteX37" fmla="*/ 1927765 w 2552986"/>
              <a:gd name="connsiteY37" fmla="*/ 588431 h 1176866"/>
              <a:gd name="connsiteX38" fmla="*/ 1979866 w 2552986"/>
              <a:gd name="connsiteY38" fmla="*/ 294218 h 1176866"/>
              <a:gd name="connsiteX39" fmla="*/ 2031969 w 2552986"/>
              <a:gd name="connsiteY39" fmla="*/ 0 h 1176866"/>
              <a:gd name="connsiteX40" fmla="*/ 2084071 w 2552986"/>
              <a:gd name="connsiteY40" fmla="*/ 1176866 h 1176866"/>
              <a:gd name="connsiteX41" fmla="*/ 2136172 w 2552986"/>
              <a:gd name="connsiteY41" fmla="*/ 882648 h 1176866"/>
              <a:gd name="connsiteX42" fmla="*/ 2188274 w 2552986"/>
              <a:gd name="connsiteY42" fmla="*/ 588431 h 1176866"/>
              <a:gd name="connsiteX43" fmla="*/ 2240376 w 2552986"/>
              <a:gd name="connsiteY43" fmla="*/ 294218 h 1176866"/>
              <a:gd name="connsiteX44" fmla="*/ 2292478 w 2552986"/>
              <a:gd name="connsiteY44" fmla="*/ 0 h 1176866"/>
              <a:gd name="connsiteX45" fmla="*/ 2344579 w 2552986"/>
              <a:gd name="connsiteY45" fmla="*/ 1176866 h 1176866"/>
              <a:gd name="connsiteX46" fmla="*/ 2396681 w 2552986"/>
              <a:gd name="connsiteY46" fmla="*/ 882648 h 1176866"/>
              <a:gd name="connsiteX47" fmla="*/ 2448783 w 2552986"/>
              <a:gd name="connsiteY47" fmla="*/ 588431 h 1176866"/>
              <a:gd name="connsiteX48" fmla="*/ 2500885 w 2552986"/>
              <a:gd name="connsiteY48" fmla="*/ 294218 h 1176866"/>
              <a:gd name="connsiteX49" fmla="*/ 2552986 w 2552986"/>
              <a:gd name="connsiteY49" fmla="*/ 0 h 117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52986" h="1176866">
                <a:moveTo>
                  <a:pt x="0" y="1176866"/>
                </a:moveTo>
                <a:lnTo>
                  <a:pt x="52102" y="882648"/>
                </a:lnTo>
                <a:lnTo>
                  <a:pt x="104204" y="588431"/>
                </a:lnTo>
                <a:lnTo>
                  <a:pt x="156306" y="294218"/>
                </a:lnTo>
                <a:lnTo>
                  <a:pt x="208407" y="0"/>
                </a:lnTo>
                <a:lnTo>
                  <a:pt x="260509" y="1176866"/>
                </a:lnTo>
                <a:lnTo>
                  <a:pt x="312611" y="882648"/>
                </a:lnTo>
                <a:lnTo>
                  <a:pt x="364713" y="588431"/>
                </a:lnTo>
                <a:lnTo>
                  <a:pt x="416814" y="294218"/>
                </a:lnTo>
                <a:lnTo>
                  <a:pt x="468916" y="0"/>
                </a:lnTo>
                <a:lnTo>
                  <a:pt x="521018" y="1176866"/>
                </a:lnTo>
                <a:lnTo>
                  <a:pt x="573120" y="882648"/>
                </a:lnTo>
                <a:lnTo>
                  <a:pt x="625221" y="588431"/>
                </a:lnTo>
                <a:lnTo>
                  <a:pt x="677323" y="294218"/>
                </a:lnTo>
                <a:lnTo>
                  <a:pt x="729425" y="0"/>
                </a:lnTo>
                <a:lnTo>
                  <a:pt x="781527" y="1176866"/>
                </a:lnTo>
                <a:lnTo>
                  <a:pt x="833628" y="882648"/>
                </a:lnTo>
                <a:lnTo>
                  <a:pt x="885730" y="588431"/>
                </a:lnTo>
                <a:lnTo>
                  <a:pt x="937832" y="294218"/>
                </a:lnTo>
                <a:lnTo>
                  <a:pt x="989934" y="0"/>
                </a:lnTo>
                <a:lnTo>
                  <a:pt x="1042035" y="1176866"/>
                </a:lnTo>
                <a:lnTo>
                  <a:pt x="1094137" y="882648"/>
                </a:lnTo>
                <a:lnTo>
                  <a:pt x="1146239" y="588431"/>
                </a:lnTo>
                <a:lnTo>
                  <a:pt x="1198341" y="294218"/>
                </a:lnTo>
                <a:lnTo>
                  <a:pt x="1250442" y="0"/>
                </a:lnTo>
                <a:lnTo>
                  <a:pt x="1302544" y="1176866"/>
                </a:lnTo>
                <a:lnTo>
                  <a:pt x="1354645" y="882648"/>
                </a:lnTo>
                <a:lnTo>
                  <a:pt x="1406748" y="588431"/>
                </a:lnTo>
                <a:lnTo>
                  <a:pt x="1458849" y="294218"/>
                </a:lnTo>
                <a:lnTo>
                  <a:pt x="1510951" y="0"/>
                </a:lnTo>
                <a:lnTo>
                  <a:pt x="1563052" y="1176866"/>
                </a:lnTo>
                <a:lnTo>
                  <a:pt x="1615155" y="882648"/>
                </a:lnTo>
                <a:lnTo>
                  <a:pt x="1667256" y="588431"/>
                </a:lnTo>
                <a:lnTo>
                  <a:pt x="1719358" y="294218"/>
                </a:lnTo>
                <a:lnTo>
                  <a:pt x="1771459" y="0"/>
                </a:lnTo>
                <a:lnTo>
                  <a:pt x="1823562" y="1176866"/>
                </a:lnTo>
                <a:lnTo>
                  <a:pt x="1875663" y="882648"/>
                </a:lnTo>
                <a:lnTo>
                  <a:pt x="1927765" y="588431"/>
                </a:lnTo>
                <a:lnTo>
                  <a:pt x="1979866" y="294218"/>
                </a:lnTo>
                <a:lnTo>
                  <a:pt x="2031969" y="0"/>
                </a:lnTo>
                <a:lnTo>
                  <a:pt x="2084071" y="1176866"/>
                </a:lnTo>
                <a:lnTo>
                  <a:pt x="2136172" y="882648"/>
                </a:lnTo>
                <a:lnTo>
                  <a:pt x="2188274" y="588431"/>
                </a:lnTo>
                <a:lnTo>
                  <a:pt x="2240376" y="294218"/>
                </a:lnTo>
                <a:lnTo>
                  <a:pt x="2292478" y="0"/>
                </a:lnTo>
                <a:lnTo>
                  <a:pt x="2344579" y="1176866"/>
                </a:lnTo>
                <a:lnTo>
                  <a:pt x="2396681" y="882648"/>
                </a:lnTo>
                <a:lnTo>
                  <a:pt x="2448783" y="588431"/>
                </a:lnTo>
                <a:lnTo>
                  <a:pt x="2500885" y="294218"/>
                </a:lnTo>
                <a:lnTo>
                  <a:pt x="2552986" y="0"/>
                </a:lnTo>
              </a:path>
            </a:pathLst>
          </a:custGeom>
          <a:noFill/>
          <a:ln w="28575" cap="flat">
            <a:solidFill>
              <a:srgbClr val="EF3B2C"/>
            </a:solidFill>
            <a:prstDash val="solid"/>
            <a:round/>
          </a:ln>
        </p:spPr>
        <p:txBody>
          <a:bodyPr rtlCol="0" anchor="ctr"/>
          <a:lstStyle/>
          <a:p>
            <a:endParaRPr lang="en-US"/>
          </a:p>
        </p:txBody>
      </p:sp>
      <p:sp>
        <p:nvSpPr>
          <p:cNvPr id="341" name="Freeform: Shape 340">
            <a:extLst>
              <a:ext uri="{FF2B5EF4-FFF2-40B4-BE49-F238E27FC236}">
                <a16:creationId xmlns:a16="http://schemas.microsoft.com/office/drawing/2014/main" id="{D392C03F-91EA-E09C-DF1F-AA172B0ECB60}"/>
              </a:ext>
            </a:extLst>
          </p:cNvPr>
          <p:cNvSpPr/>
          <p:nvPr/>
        </p:nvSpPr>
        <p:spPr>
          <a:xfrm>
            <a:off x="4114890" y="2535543"/>
            <a:ext cx="1520205" cy="700417"/>
          </a:xfrm>
          <a:custGeom>
            <a:avLst/>
            <a:gdLst>
              <a:gd name="connsiteX0" fmla="*/ 0 w 2548318"/>
              <a:gd name="connsiteY0" fmla="*/ 732782 h 1174108"/>
              <a:gd name="connsiteX1" fmla="*/ 52006 w 2548318"/>
              <a:gd name="connsiteY1" fmla="*/ 537010 h 1174108"/>
              <a:gd name="connsiteX2" fmla="*/ 104013 w 2548318"/>
              <a:gd name="connsiteY2" fmla="*/ 346572 h 1174108"/>
              <a:gd name="connsiteX3" fmla="*/ 156019 w 2548318"/>
              <a:gd name="connsiteY3" fmla="*/ 166297 h 1174108"/>
              <a:gd name="connsiteX4" fmla="*/ 208026 w 2548318"/>
              <a:gd name="connsiteY4" fmla="*/ 0 h 1174108"/>
              <a:gd name="connsiteX5" fmla="*/ 260032 w 2548318"/>
              <a:gd name="connsiteY5" fmla="*/ 821050 h 1174108"/>
              <a:gd name="connsiteX6" fmla="*/ 312039 w 2548318"/>
              <a:gd name="connsiteY6" fmla="*/ 688467 h 1174108"/>
              <a:gd name="connsiteX7" fmla="*/ 364045 w 2548318"/>
              <a:gd name="connsiteY7" fmla="*/ 572314 h 1174108"/>
              <a:gd name="connsiteX8" fmla="*/ 416052 w 2548318"/>
              <a:gd name="connsiteY8" fmla="*/ 470144 h 1174108"/>
              <a:gd name="connsiteX9" fmla="*/ 468059 w 2548318"/>
              <a:gd name="connsiteY9" fmla="*/ 113338 h 1174108"/>
              <a:gd name="connsiteX10" fmla="*/ 520065 w 2548318"/>
              <a:gd name="connsiteY10" fmla="*/ 732782 h 1174108"/>
              <a:gd name="connsiteX11" fmla="*/ 572072 w 2548318"/>
              <a:gd name="connsiteY11" fmla="*/ 646109 h 1174108"/>
              <a:gd name="connsiteX12" fmla="*/ 624078 w 2548318"/>
              <a:gd name="connsiteY12" fmla="*/ 554098 h 1174108"/>
              <a:gd name="connsiteX13" fmla="*/ 676084 w 2548318"/>
              <a:gd name="connsiteY13" fmla="*/ 716723 h 1174108"/>
              <a:gd name="connsiteX14" fmla="*/ 728091 w 2548318"/>
              <a:gd name="connsiteY14" fmla="*/ 600575 h 1174108"/>
              <a:gd name="connsiteX15" fmla="*/ 780097 w 2548318"/>
              <a:gd name="connsiteY15" fmla="*/ 1174109 h 1174108"/>
              <a:gd name="connsiteX16" fmla="*/ 832104 w 2548318"/>
              <a:gd name="connsiteY16" fmla="*/ 1024242 h 1174108"/>
              <a:gd name="connsiteX17" fmla="*/ 884110 w 2548318"/>
              <a:gd name="connsiteY17" fmla="*/ 593150 h 1174108"/>
              <a:gd name="connsiteX18" fmla="*/ 936117 w 2548318"/>
              <a:gd name="connsiteY18" fmla="*/ 412875 h 1174108"/>
              <a:gd name="connsiteX19" fmla="*/ 988124 w 2548318"/>
              <a:gd name="connsiteY19" fmla="*/ 222437 h 1174108"/>
              <a:gd name="connsiteX20" fmla="*/ 1040130 w 2548318"/>
              <a:gd name="connsiteY20" fmla="*/ 732782 h 1174108"/>
              <a:gd name="connsiteX21" fmla="*/ 1092136 w 2548318"/>
              <a:gd name="connsiteY21" fmla="*/ 801805 h 1174108"/>
              <a:gd name="connsiteX22" fmla="*/ 1144143 w 2548318"/>
              <a:gd name="connsiteY22" fmla="*/ 611367 h 1174108"/>
              <a:gd name="connsiteX23" fmla="*/ 1196150 w 2548318"/>
              <a:gd name="connsiteY23" fmla="*/ 431092 h 1174108"/>
              <a:gd name="connsiteX24" fmla="*/ 1248156 w 2548318"/>
              <a:gd name="connsiteY24" fmla="*/ 264795 h 1174108"/>
              <a:gd name="connsiteX25" fmla="*/ 1300162 w 2548318"/>
              <a:gd name="connsiteY25" fmla="*/ 556255 h 1174108"/>
              <a:gd name="connsiteX26" fmla="*/ 1352169 w 2548318"/>
              <a:gd name="connsiteY26" fmla="*/ 423667 h 1174108"/>
              <a:gd name="connsiteX27" fmla="*/ 1404176 w 2548318"/>
              <a:gd name="connsiteY27" fmla="*/ 307519 h 1174108"/>
              <a:gd name="connsiteX28" fmla="*/ 1456182 w 2548318"/>
              <a:gd name="connsiteY28" fmla="*/ 205349 h 1174108"/>
              <a:gd name="connsiteX29" fmla="*/ 1508188 w 2548318"/>
              <a:gd name="connsiteY29" fmla="*/ 113338 h 1174108"/>
              <a:gd name="connsiteX30" fmla="*/ 1560195 w 2548318"/>
              <a:gd name="connsiteY30" fmla="*/ 997577 h 1174108"/>
              <a:gd name="connsiteX31" fmla="*/ 1612202 w 2548318"/>
              <a:gd name="connsiteY31" fmla="*/ 910904 h 1174108"/>
              <a:gd name="connsiteX32" fmla="*/ 1664208 w 2548318"/>
              <a:gd name="connsiteY32" fmla="*/ 818893 h 1174108"/>
              <a:gd name="connsiteX33" fmla="*/ 1716215 w 2548318"/>
              <a:gd name="connsiteY33" fmla="*/ 716723 h 1174108"/>
              <a:gd name="connsiteX34" fmla="*/ 1768221 w 2548318"/>
              <a:gd name="connsiteY34" fmla="*/ 335775 h 1174108"/>
              <a:gd name="connsiteX35" fmla="*/ 1820227 w 2548318"/>
              <a:gd name="connsiteY35" fmla="*/ 909314 h 1174108"/>
              <a:gd name="connsiteX36" fmla="*/ 1872234 w 2548318"/>
              <a:gd name="connsiteY36" fmla="*/ 759447 h 1174108"/>
              <a:gd name="connsiteX37" fmla="*/ 1924241 w 2548318"/>
              <a:gd name="connsiteY37" fmla="*/ 593150 h 1174108"/>
              <a:gd name="connsiteX38" fmla="*/ 1976247 w 2548318"/>
              <a:gd name="connsiteY38" fmla="*/ 677670 h 1174108"/>
              <a:gd name="connsiteX39" fmla="*/ 2028253 w 2548318"/>
              <a:gd name="connsiteY39" fmla="*/ 487232 h 1174108"/>
              <a:gd name="connsiteX40" fmla="*/ 2080260 w 2548318"/>
              <a:gd name="connsiteY40" fmla="*/ 997577 h 1174108"/>
              <a:gd name="connsiteX41" fmla="*/ 2132267 w 2548318"/>
              <a:gd name="connsiteY41" fmla="*/ 801805 h 1174108"/>
              <a:gd name="connsiteX42" fmla="*/ 2184273 w 2548318"/>
              <a:gd name="connsiteY42" fmla="*/ 346572 h 1174108"/>
              <a:gd name="connsiteX43" fmla="*/ 2236279 w 2548318"/>
              <a:gd name="connsiteY43" fmla="*/ 166297 h 1174108"/>
              <a:gd name="connsiteX44" fmla="*/ 2288286 w 2548318"/>
              <a:gd name="connsiteY44" fmla="*/ 0 h 1174108"/>
              <a:gd name="connsiteX45" fmla="*/ 2340293 w 2548318"/>
              <a:gd name="connsiteY45" fmla="*/ 556255 h 1174108"/>
              <a:gd name="connsiteX46" fmla="*/ 2392299 w 2548318"/>
              <a:gd name="connsiteY46" fmla="*/ 688467 h 1174108"/>
              <a:gd name="connsiteX47" fmla="*/ 2444305 w 2548318"/>
              <a:gd name="connsiteY47" fmla="*/ 572314 h 1174108"/>
              <a:gd name="connsiteX48" fmla="*/ 2496312 w 2548318"/>
              <a:gd name="connsiteY48" fmla="*/ 470144 h 1174108"/>
              <a:gd name="connsiteX49" fmla="*/ 2548319 w 2548318"/>
              <a:gd name="connsiteY49" fmla="*/ 378133 h 117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174108">
                <a:moveTo>
                  <a:pt x="0" y="732782"/>
                </a:moveTo>
                <a:lnTo>
                  <a:pt x="52006" y="537010"/>
                </a:lnTo>
                <a:lnTo>
                  <a:pt x="104013" y="346572"/>
                </a:lnTo>
                <a:lnTo>
                  <a:pt x="156019" y="166297"/>
                </a:lnTo>
                <a:lnTo>
                  <a:pt x="208026" y="0"/>
                </a:lnTo>
                <a:lnTo>
                  <a:pt x="260032" y="821050"/>
                </a:lnTo>
                <a:lnTo>
                  <a:pt x="312039" y="688467"/>
                </a:lnTo>
                <a:lnTo>
                  <a:pt x="364045" y="572314"/>
                </a:lnTo>
                <a:lnTo>
                  <a:pt x="416052" y="470144"/>
                </a:lnTo>
                <a:lnTo>
                  <a:pt x="468059" y="113338"/>
                </a:lnTo>
                <a:lnTo>
                  <a:pt x="520065" y="732782"/>
                </a:lnTo>
                <a:lnTo>
                  <a:pt x="572072" y="646109"/>
                </a:lnTo>
                <a:lnTo>
                  <a:pt x="624078" y="554098"/>
                </a:lnTo>
                <a:lnTo>
                  <a:pt x="676084" y="716723"/>
                </a:lnTo>
                <a:lnTo>
                  <a:pt x="728091" y="600575"/>
                </a:lnTo>
                <a:lnTo>
                  <a:pt x="780097" y="1174109"/>
                </a:lnTo>
                <a:lnTo>
                  <a:pt x="832104" y="1024242"/>
                </a:lnTo>
                <a:lnTo>
                  <a:pt x="884110" y="593150"/>
                </a:lnTo>
                <a:lnTo>
                  <a:pt x="936117" y="412875"/>
                </a:lnTo>
                <a:lnTo>
                  <a:pt x="988124" y="222437"/>
                </a:lnTo>
                <a:lnTo>
                  <a:pt x="1040130" y="732782"/>
                </a:lnTo>
                <a:lnTo>
                  <a:pt x="1092136" y="801805"/>
                </a:lnTo>
                <a:lnTo>
                  <a:pt x="1144143" y="611367"/>
                </a:lnTo>
                <a:lnTo>
                  <a:pt x="1196150" y="431092"/>
                </a:lnTo>
                <a:lnTo>
                  <a:pt x="1248156" y="264795"/>
                </a:lnTo>
                <a:lnTo>
                  <a:pt x="1300162" y="556255"/>
                </a:lnTo>
                <a:lnTo>
                  <a:pt x="1352169" y="423667"/>
                </a:lnTo>
                <a:lnTo>
                  <a:pt x="1404176" y="307519"/>
                </a:lnTo>
                <a:lnTo>
                  <a:pt x="1456182" y="205349"/>
                </a:lnTo>
                <a:lnTo>
                  <a:pt x="1508188" y="113338"/>
                </a:lnTo>
                <a:lnTo>
                  <a:pt x="1560195" y="997577"/>
                </a:lnTo>
                <a:lnTo>
                  <a:pt x="1612202" y="910904"/>
                </a:lnTo>
                <a:lnTo>
                  <a:pt x="1664208" y="818893"/>
                </a:lnTo>
                <a:lnTo>
                  <a:pt x="1716215" y="716723"/>
                </a:lnTo>
                <a:lnTo>
                  <a:pt x="1768221" y="335775"/>
                </a:lnTo>
                <a:lnTo>
                  <a:pt x="1820227" y="909314"/>
                </a:lnTo>
                <a:lnTo>
                  <a:pt x="1872234" y="759447"/>
                </a:lnTo>
                <a:lnTo>
                  <a:pt x="1924241" y="593150"/>
                </a:lnTo>
                <a:lnTo>
                  <a:pt x="1976247" y="677670"/>
                </a:lnTo>
                <a:lnTo>
                  <a:pt x="2028253" y="487232"/>
                </a:lnTo>
                <a:lnTo>
                  <a:pt x="2080260" y="997577"/>
                </a:lnTo>
                <a:lnTo>
                  <a:pt x="2132267" y="801805"/>
                </a:lnTo>
                <a:lnTo>
                  <a:pt x="2184273" y="346572"/>
                </a:lnTo>
                <a:lnTo>
                  <a:pt x="2236279" y="166297"/>
                </a:lnTo>
                <a:lnTo>
                  <a:pt x="2288286" y="0"/>
                </a:lnTo>
                <a:lnTo>
                  <a:pt x="2340293" y="556255"/>
                </a:lnTo>
                <a:lnTo>
                  <a:pt x="2392299" y="688467"/>
                </a:lnTo>
                <a:lnTo>
                  <a:pt x="2444305" y="572314"/>
                </a:lnTo>
                <a:lnTo>
                  <a:pt x="2496312" y="470144"/>
                </a:lnTo>
                <a:lnTo>
                  <a:pt x="2548319" y="378133"/>
                </a:lnTo>
              </a:path>
            </a:pathLst>
          </a:custGeom>
          <a:noFill/>
          <a:ln w="28575" cap="flat">
            <a:solidFill>
              <a:schemeClr val="tx1"/>
            </a:solidFill>
            <a:prstDash val="solid"/>
            <a:round/>
          </a:ln>
        </p:spPr>
        <p:txBody>
          <a:bodyPr rtlCol="0" anchor="ctr"/>
          <a:lstStyle/>
          <a:p>
            <a:endParaRPr lang="en-US"/>
          </a:p>
        </p:txBody>
      </p:sp>
      <p:sp>
        <p:nvSpPr>
          <p:cNvPr id="436" name="Freeform: Shape 435">
            <a:extLst>
              <a:ext uri="{FF2B5EF4-FFF2-40B4-BE49-F238E27FC236}">
                <a16:creationId xmlns:a16="http://schemas.microsoft.com/office/drawing/2014/main" id="{D6BE4AA6-F4C5-76B6-79DB-E0FC17C2F3C4}"/>
              </a:ext>
            </a:extLst>
          </p:cNvPr>
          <p:cNvSpPr/>
          <p:nvPr/>
        </p:nvSpPr>
        <p:spPr>
          <a:xfrm>
            <a:off x="4113271" y="3588523"/>
            <a:ext cx="1520205" cy="703070"/>
          </a:xfrm>
          <a:custGeom>
            <a:avLst/>
            <a:gdLst>
              <a:gd name="connsiteX0" fmla="*/ 0 w 2548318"/>
              <a:gd name="connsiteY0" fmla="*/ 384172 h 1178556"/>
              <a:gd name="connsiteX1" fmla="*/ 52006 w 2548318"/>
              <a:gd name="connsiteY1" fmla="*/ 273453 h 1178556"/>
              <a:gd name="connsiteX2" fmla="*/ 104013 w 2548318"/>
              <a:gd name="connsiteY2" fmla="*/ 168969 h 1178556"/>
              <a:gd name="connsiteX3" fmla="*/ 156020 w 2548318"/>
              <a:gd name="connsiteY3" fmla="*/ 76328 h 1178556"/>
              <a:gd name="connsiteX4" fmla="*/ 208026 w 2548318"/>
              <a:gd name="connsiteY4" fmla="*/ 0 h 1178556"/>
              <a:gd name="connsiteX5" fmla="*/ 260032 w 2548318"/>
              <a:gd name="connsiteY5" fmla="*/ 766653 h 1178556"/>
              <a:gd name="connsiteX6" fmla="*/ 312039 w 2548318"/>
              <a:gd name="connsiteY6" fmla="*/ 729658 h 1178556"/>
              <a:gd name="connsiteX7" fmla="*/ 364045 w 2548318"/>
              <a:gd name="connsiteY7" fmla="*/ 711837 h 1178556"/>
              <a:gd name="connsiteX8" fmla="*/ 416052 w 2548318"/>
              <a:gd name="connsiteY8" fmla="*/ 710327 h 1178556"/>
              <a:gd name="connsiteX9" fmla="*/ 468058 w 2548318"/>
              <a:gd name="connsiteY9" fmla="*/ 132231 h 1178556"/>
              <a:gd name="connsiteX10" fmla="*/ 520065 w 2548318"/>
              <a:gd name="connsiteY10" fmla="*/ 384172 h 1178556"/>
              <a:gd name="connsiteX11" fmla="*/ 572072 w 2548318"/>
              <a:gd name="connsiteY11" fmla="*/ 400741 h 1178556"/>
              <a:gd name="connsiteX12" fmla="*/ 624078 w 2548318"/>
              <a:gd name="connsiteY12" fmla="*/ 411075 h 1178556"/>
              <a:gd name="connsiteX13" fmla="*/ 676084 w 2548318"/>
              <a:gd name="connsiteY13" fmla="*/ 998001 h 1178556"/>
              <a:gd name="connsiteX14" fmla="*/ 728091 w 2548318"/>
              <a:gd name="connsiteY14" fmla="*/ 980180 h 1178556"/>
              <a:gd name="connsiteX15" fmla="*/ 780097 w 2548318"/>
              <a:gd name="connsiteY15" fmla="*/ 1178557 h 1178556"/>
              <a:gd name="connsiteX16" fmla="*/ 832104 w 2548318"/>
              <a:gd name="connsiteY16" fmla="*/ 1121402 h 1178556"/>
              <a:gd name="connsiteX17" fmla="*/ 884111 w 2548318"/>
              <a:gd name="connsiteY17" fmla="*/ 456643 h 1178556"/>
              <a:gd name="connsiteX18" fmla="*/ 936117 w 2548318"/>
              <a:gd name="connsiteY18" fmla="*/ 364003 h 1178556"/>
              <a:gd name="connsiteX19" fmla="*/ 988123 w 2548318"/>
              <a:gd name="connsiteY19" fmla="*/ 259514 h 1178556"/>
              <a:gd name="connsiteX20" fmla="*/ 1040130 w 2548318"/>
              <a:gd name="connsiteY20" fmla="*/ 384172 h 1178556"/>
              <a:gd name="connsiteX21" fmla="*/ 1092136 w 2548318"/>
              <a:gd name="connsiteY21" fmla="*/ 861889 h 1178556"/>
              <a:gd name="connsiteX22" fmla="*/ 1144143 w 2548318"/>
              <a:gd name="connsiteY22" fmla="*/ 757400 h 1178556"/>
              <a:gd name="connsiteX23" fmla="*/ 1196149 w 2548318"/>
              <a:gd name="connsiteY23" fmla="*/ 664764 h 1178556"/>
              <a:gd name="connsiteX24" fmla="*/ 1248156 w 2548318"/>
              <a:gd name="connsiteY24" fmla="*/ 588436 h 1178556"/>
              <a:gd name="connsiteX25" fmla="*/ 1300163 w 2548318"/>
              <a:gd name="connsiteY25" fmla="*/ 178218 h 1178556"/>
              <a:gd name="connsiteX26" fmla="*/ 1352169 w 2548318"/>
              <a:gd name="connsiteY26" fmla="*/ 141227 h 1178556"/>
              <a:gd name="connsiteX27" fmla="*/ 1404175 w 2548318"/>
              <a:gd name="connsiteY27" fmla="*/ 123401 h 1178556"/>
              <a:gd name="connsiteX28" fmla="*/ 1456182 w 2548318"/>
              <a:gd name="connsiteY28" fmla="*/ 121891 h 1178556"/>
              <a:gd name="connsiteX29" fmla="*/ 1508188 w 2548318"/>
              <a:gd name="connsiteY29" fmla="*/ 132231 h 1178556"/>
              <a:gd name="connsiteX30" fmla="*/ 1560195 w 2548318"/>
              <a:gd name="connsiteY30" fmla="*/ 972603 h 1178556"/>
              <a:gd name="connsiteX31" fmla="*/ 1612201 w 2548318"/>
              <a:gd name="connsiteY31" fmla="*/ 989171 h 1178556"/>
              <a:gd name="connsiteX32" fmla="*/ 1664208 w 2548318"/>
              <a:gd name="connsiteY32" fmla="*/ 999511 h 1178556"/>
              <a:gd name="connsiteX33" fmla="*/ 1716214 w 2548318"/>
              <a:gd name="connsiteY33" fmla="*/ 998001 h 1178556"/>
              <a:gd name="connsiteX34" fmla="*/ 1768221 w 2548318"/>
              <a:gd name="connsiteY34" fmla="*/ 391744 h 1178556"/>
              <a:gd name="connsiteX35" fmla="*/ 1820227 w 2548318"/>
              <a:gd name="connsiteY35" fmla="*/ 590121 h 1178556"/>
              <a:gd name="connsiteX36" fmla="*/ 1872234 w 2548318"/>
              <a:gd name="connsiteY36" fmla="*/ 532967 h 1178556"/>
              <a:gd name="connsiteX37" fmla="*/ 1924240 w 2548318"/>
              <a:gd name="connsiteY37" fmla="*/ 456643 h 1178556"/>
              <a:gd name="connsiteX38" fmla="*/ 1976247 w 2548318"/>
              <a:gd name="connsiteY38" fmla="*/ 952438 h 1178556"/>
              <a:gd name="connsiteX39" fmla="*/ 2028254 w 2548318"/>
              <a:gd name="connsiteY39" fmla="*/ 847949 h 1178556"/>
              <a:gd name="connsiteX40" fmla="*/ 2080260 w 2548318"/>
              <a:gd name="connsiteY40" fmla="*/ 972603 h 1178556"/>
              <a:gd name="connsiteX41" fmla="*/ 2132266 w 2548318"/>
              <a:gd name="connsiteY41" fmla="*/ 861889 h 1178556"/>
              <a:gd name="connsiteX42" fmla="*/ 2184273 w 2548318"/>
              <a:gd name="connsiteY42" fmla="*/ 168969 h 1178556"/>
              <a:gd name="connsiteX43" fmla="*/ 2236279 w 2548318"/>
              <a:gd name="connsiteY43" fmla="*/ 76328 h 1178556"/>
              <a:gd name="connsiteX44" fmla="*/ 2288286 w 2548318"/>
              <a:gd name="connsiteY44" fmla="*/ 0 h 1178556"/>
              <a:gd name="connsiteX45" fmla="*/ 2340292 w 2548318"/>
              <a:gd name="connsiteY45" fmla="*/ 178218 h 1178556"/>
              <a:gd name="connsiteX46" fmla="*/ 2392299 w 2548318"/>
              <a:gd name="connsiteY46" fmla="*/ 729658 h 1178556"/>
              <a:gd name="connsiteX47" fmla="*/ 2444306 w 2548318"/>
              <a:gd name="connsiteY47" fmla="*/ 711837 h 1178556"/>
              <a:gd name="connsiteX48" fmla="*/ 2496312 w 2548318"/>
              <a:gd name="connsiteY48" fmla="*/ 710327 h 1178556"/>
              <a:gd name="connsiteX49" fmla="*/ 2548318 w 2548318"/>
              <a:gd name="connsiteY49" fmla="*/ 720662 h 117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178556">
                <a:moveTo>
                  <a:pt x="0" y="384172"/>
                </a:moveTo>
                <a:lnTo>
                  <a:pt x="52006" y="273453"/>
                </a:lnTo>
                <a:lnTo>
                  <a:pt x="104013" y="168969"/>
                </a:lnTo>
                <a:lnTo>
                  <a:pt x="156020" y="76328"/>
                </a:lnTo>
                <a:lnTo>
                  <a:pt x="208026" y="0"/>
                </a:lnTo>
                <a:lnTo>
                  <a:pt x="260032" y="766653"/>
                </a:lnTo>
                <a:lnTo>
                  <a:pt x="312039" y="729658"/>
                </a:lnTo>
                <a:lnTo>
                  <a:pt x="364045" y="711837"/>
                </a:lnTo>
                <a:lnTo>
                  <a:pt x="416052" y="710327"/>
                </a:lnTo>
                <a:lnTo>
                  <a:pt x="468058" y="132231"/>
                </a:lnTo>
                <a:lnTo>
                  <a:pt x="520065" y="384172"/>
                </a:lnTo>
                <a:lnTo>
                  <a:pt x="572072" y="400741"/>
                </a:lnTo>
                <a:lnTo>
                  <a:pt x="624078" y="411075"/>
                </a:lnTo>
                <a:lnTo>
                  <a:pt x="676084" y="998001"/>
                </a:lnTo>
                <a:lnTo>
                  <a:pt x="728091" y="980180"/>
                </a:lnTo>
                <a:lnTo>
                  <a:pt x="780097" y="1178557"/>
                </a:lnTo>
                <a:lnTo>
                  <a:pt x="832104" y="1121402"/>
                </a:lnTo>
                <a:lnTo>
                  <a:pt x="884111" y="456643"/>
                </a:lnTo>
                <a:lnTo>
                  <a:pt x="936117" y="364003"/>
                </a:lnTo>
                <a:lnTo>
                  <a:pt x="988123" y="259514"/>
                </a:lnTo>
                <a:lnTo>
                  <a:pt x="1040130" y="384172"/>
                </a:lnTo>
                <a:lnTo>
                  <a:pt x="1092136" y="861889"/>
                </a:lnTo>
                <a:lnTo>
                  <a:pt x="1144143" y="757400"/>
                </a:lnTo>
                <a:lnTo>
                  <a:pt x="1196149" y="664764"/>
                </a:lnTo>
                <a:lnTo>
                  <a:pt x="1248156" y="588436"/>
                </a:lnTo>
                <a:lnTo>
                  <a:pt x="1300163" y="178218"/>
                </a:lnTo>
                <a:lnTo>
                  <a:pt x="1352169" y="141227"/>
                </a:lnTo>
                <a:lnTo>
                  <a:pt x="1404175" y="123401"/>
                </a:lnTo>
                <a:lnTo>
                  <a:pt x="1456182" y="121891"/>
                </a:lnTo>
                <a:lnTo>
                  <a:pt x="1508188" y="132231"/>
                </a:lnTo>
                <a:lnTo>
                  <a:pt x="1560195" y="972603"/>
                </a:lnTo>
                <a:lnTo>
                  <a:pt x="1612201" y="989171"/>
                </a:lnTo>
                <a:lnTo>
                  <a:pt x="1664208" y="999511"/>
                </a:lnTo>
                <a:lnTo>
                  <a:pt x="1716214" y="998001"/>
                </a:lnTo>
                <a:lnTo>
                  <a:pt x="1768221" y="391744"/>
                </a:lnTo>
                <a:lnTo>
                  <a:pt x="1820227" y="590121"/>
                </a:lnTo>
                <a:lnTo>
                  <a:pt x="1872234" y="532967"/>
                </a:lnTo>
                <a:lnTo>
                  <a:pt x="1924240" y="456643"/>
                </a:lnTo>
                <a:lnTo>
                  <a:pt x="1976247" y="952438"/>
                </a:lnTo>
                <a:lnTo>
                  <a:pt x="2028254" y="847949"/>
                </a:lnTo>
                <a:lnTo>
                  <a:pt x="2080260" y="972603"/>
                </a:lnTo>
                <a:lnTo>
                  <a:pt x="2132266" y="861889"/>
                </a:lnTo>
                <a:lnTo>
                  <a:pt x="2184273" y="168969"/>
                </a:lnTo>
                <a:lnTo>
                  <a:pt x="2236279" y="76328"/>
                </a:lnTo>
                <a:lnTo>
                  <a:pt x="2288286" y="0"/>
                </a:lnTo>
                <a:lnTo>
                  <a:pt x="2340292" y="178218"/>
                </a:lnTo>
                <a:lnTo>
                  <a:pt x="2392299" y="729658"/>
                </a:lnTo>
                <a:lnTo>
                  <a:pt x="2444306" y="711837"/>
                </a:lnTo>
                <a:lnTo>
                  <a:pt x="2496312" y="710327"/>
                </a:lnTo>
                <a:lnTo>
                  <a:pt x="2548318" y="720662"/>
                </a:lnTo>
              </a:path>
            </a:pathLst>
          </a:custGeom>
          <a:noFill/>
          <a:ln w="28575" cap="flat">
            <a:solidFill>
              <a:schemeClr val="tx1"/>
            </a:solidFill>
            <a:prstDash val="solid"/>
            <a:round/>
          </a:ln>
        </p:spPr>
        <p:txBody>
          <a:bodyPr rtlCol="0" anchor="ctr"/>
          <a:lstStyle/>
          <a:p>
            <a:endParaRPr lang="en-US"/>
          </a:p>
        </p:txBody>
      </p:sp>
      <p:sp>
        <p:nvSpPr>
          <p:cNvPr id="527" name="Freeform: Shape 526">
            <a:extLst>
              <a:ext uri="{FF2B5EF4-FFF2-40B4-BE49-F238E27FC236}">
                <a16:creationId xmlns:a16="http://schemas.microsoft.com/office/drawing/2014/main" id="{B6CB5ABD-B5E7-7EF4-162C-1D519D8E1F89}"/>
              </a:ext>
            </a:extLst>
          </p:cNvPr>
          <p:cNvSpPr/>
          <p:nvPr/>
        </p:nvSpPr>
        <p:spPr>
          <a:xfrm>
            <a:off x="4110486" y="4545673"/>
            <a:ext cx="1522990" cy="717938"/>
          </a:xfrm>
          <a:custGeom>
            <a:avLst/>
            <a:gdLst>
              <a:gd name="connsiteX0" fmla="*/ 0 w 2552986"/>
              <a:gd name="connsiteY0" fmla="*/ 442193 h 1203478"/>
              <a:gd name="connsiteX1" fmla="*/ 52102 w 2552986"/>
              <a:gd name="connsiteY1" fmla="*/ 310420 h 1203478"/>
              <a:gd name="connsiteX2" fmla="*/ 104204 w 2552986"/>
              <a:gd name="connsiteY2" fmla="*/ 187657 h 1203478"/>
              <a:gd name="connsiteX3" fmla="*/ 156306 w 2552986"/>
              <a:gd name="connsiteY3" fmla="*/ 82034 h 1203478"/>
              <a:gd name="connsiteX4" fmla="*/ 208407 w 2552986"/>
              <a:gd name="connsiteY4" fmla="*/ 0 h 1203478"/>
              <a:gd name="connsiteX5" fmla="*/ 260509 w 2552986"/>
              <a:gd name="connsiteY5" fmla="*/ 607690 h 1203478"/>
              <a:gd name="connsiteX6" fmla="*/ 312611 w 2552986"/>
              <a:gd name="connsiteY6" fmla="*/ 582549 h 1203478"/>
              <a:gd name="connsiteX7" fmla="*/ 364713 w 2552986"/>
              <a:gd name="connsiteY7" fmla="*/ 585145 h 1203478"/>
              <a:gd name="connsiteX8" fmla="*/ 416814 w 2552986"/>
              <a:gd name="connsiteY8" fmla="*/ 611329 h 1203478"/>
              <a:gd name="connsiteX9" fmla="*/ 468916 w 2552986"/>
              <a:gd name="connsiteY9" fmla="*/ 191262 h 1203478"/>
              <a:gd name="connsiteX10" fmla="*/ 521018 w 2552986"/>
              <a:gd name="connsiteY10" fmla="*/ 442193 h 1203478"/>
              <a:gd name="connsiteX11" fmla="*/ 573120 w 2552986"/>
              <a:gd name="connsiteY11" fmla="*/ 494529 h 1203478"/>
              <a:gd name="connsiteX12" fmla="*/ 625221 w 2552986"/>
              <a:gd name="connsiteY12" fmla="*/ 537853 h 1203478"/>
              <a:gd name="connsiteX13" fmla="*/ 677323 w 2552986"/>
              <a:gd name="connsiteY13" fmla="*/ 1027428 h 1203478"/>
              <a:gd name="connsiteX14" fmla="*/ 729425 w 2552986"/>
              <a:gd name="connsiteY14" fmla="*/ 1030024 h 1203478"/>
              <a:gd name="connsiteX15" fmla="*/ 781527 w 2552986"/>
              <a:gd name="connsiteY15" fmla="*/ 1203479 h 1203478"/>
              <a:gd name="connsiteX16" fmla="*/ 833628 w 2552986"/>
              <a:gd name="connsiteY16" fmla="*/ 1149182 h 1203478"/>
              <a:gd name="connsiteX17" fmla="*/ 885730 w 2552986"/>
              <a:gd name="connsiteY17" fmla="*/ 603757 h 1203478"/>
              <a:gd name="connsiteX18" fmla="*/ 937832 w 2552986"/>
              <a:gd name="connsiteY18" fmla="*/ 498134 h 1203478"/>
              <a:gd name="connsiteX19" fmla="*/ 989934 w 2552986"/>
              <a:gd name="connsiteY19" fmla="*/ 375371 h 1203478"/>
              <a:gd name="connsiteX20" fmla="*/ 1042035 w 2552986"/>
              <a:gd name="connsiteY20" fmla="*/ 442193 h 1203478"/>
              <a:gd name="connsiteX21" fmla="*/ 1094137 w 2552986"/>
              <a:gd name="connsiteY21" fmla="*/ 773811 h 1203478"/>
              <a:gd name="connsiteX22" fmla="*/ 1146239 w 2552986"/>
              <a:gd name="connsiteY22" fmla="*/ 651048 h 1203478"/>
              <a:gd name="connsiteX23" fmla="*/ 1198341 w 2552986"/>
              <a:gd name="connsiteY23" fmla="*/ 545425 h 1203478"/>
              <a:gd name="connsiteX24" fmla="*/ 1250442 w 2552986"/>
              <a:gd name="connsiteY24" fmla="*/ 463391 h 1203478"/>
              <a:gd name="connsiteX25" fmla="*/ 1302544 w 2552986"/>
              <a:gd name="connsiteY25" fmla="*/ 144299 h 1203478"/>
              <a:gd name="connsiteX26" fmla="*/ 1354645 w 2552986"/>
              <a:gd name="connsiteY26" fmla="*/ 119158 h 1203478"/>
              <a:gd name="connsiteX27" fmla="*/ 1406748 w 2552986"/>
              <a:gd name="connsiteY27" fmla="*/ 121753 h 1203478"/>
              <a:gd name="connsiteX28" fmla="*/ 1458849 w 2552986"/>
              <a:gd name="connsiteY28" fmla="*/ 147938 h 1203478"/>
              <a:gd name="connsiteX29" fmla="*/ 1510951 w 2552986"/>
              <a:gd name="connsiteY29" fmla="*/ 191262 h 1203478"/>
              <a:gd name="connsiteX30" fmla="*/ 1563052 w 2552986"/>
              <a:gd name="connsiteY30" fmla="*/ 905585 h 1203478"/>
              <a:gd name="connsiteX31" fmla="*/ 1615155 w 2552986"/>
              <a:gd name="connsiteY31" fmla="*/ 957920 h 1203478"/>
              <a:gd name="connsiteX32" fmla="*/ 1667256 w 2552986"/>
              <a:gd name="connsiteY32" fmla="*/ 1001244 h 1203478"/>
              <a:gd name="connsiteX33" fmla="*/ 1719358 w 2552986"/>
              <a:gd name="connsiteY33" fmla="*/ 1027428 h 1203478"/>
              <a:gd name="connsiteX34" fmla="*/ 1771459 w 2552986"/>
              <a:gd name="connsiteY34" fmla="*/ 566633 h 1203478"/>
              <a:gd name="connsiteX35" fmla="*/ 1823562 w 2552986"/>
              <a:gd name="connsiteY35" fmla="*/ 740088 h 1203478"/>
              <a:gd name="connsiteX36" fmla="*/ 1875663 w 2552986"/>
              <a:gd name="connsiteY36" fmla="*/ 685790 h 1203478"/>
              <a:gd name="connsiteX37" fmla="*/ 1927765 w 2552986"/>
              <a:gd name="connsiteY37" fmla="*/ 603757 h 1203478"/>
              <a:gd name="connsiteX38" fmla="*/ 1979866 w 2552986"/>
              <a:gd name="connsiteY38" fmla="*/ 961525 h 1203478"/>
              <a:gd name="connsiteX39" fmla="*/ 2031969 w 2552986"/>
              <a:gd name="connsiteY39" fmla="*/ 838762 h 1203478"/>
              <a:gd name="connsiteX40" fmla="*/ 2084071 w 2552986"/>
              <a:gd name="connsiteY40" fmla="*/ 905585 h 1203478"/>
              <a:gd name="connsiteX41" fmla="*/ 2136172 w 2552986"/>
              <a:gd name="connsiteY41" fmla="*/ 773811 h 1203478"/>
              <a:gd name="connsiteX42" fmla="*/ 2188274 w 2552986"/>
              <a:gd name="connsiteY42" fmla="*/ 187657 h 1203478"/>
              <a:gd name="connsiteX43" fmla="*/ 2240376 w 2552986"/>
              <a:gd name="connsiteY43" fmla="*/ 82034 h 1203478"/>
              <a:gd name="connsiteX44" fmla="*/ 2292478 w 2552986"/>
              <a:gd name="connsiteY44" fmla="*/ 0 h 1203478"/>
              <a:gd name="connsiteX45" fmla="*/ 2344579 w 2552986"/>
              <a:gd name="connsiteY45" fmla="*/ 144299 h 1203478"/>
              <a:gd name="connsiteX46" fmla="*/ 2396681 w 2552986"/>
              <a:gd name="connsiteY46" fmla="*/ 582549 h 1203478"/>
              <a:gd name="connsiteX47" fmla="*/ 2448783 w 2552986"/>
              <a:gd name="connsiteY47" fmla="*/ 585145 h 1203478"/>
              <a:gd name="connsiteX48" fmla="*/ 2500885 w 2552986"/>
              <a:gd name="connsiteY48" fmla="*/ 611329 h 1203478"/>
              <a:gd name="connsiteX49" fmla="*/ 2552986 w 2552986"/>
              <a:gd name="connsiteY49" fmla="*/ 654653 h 12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52986" h="1203478">
                <a:moveTo>
                  <a:pt x="0" y="442193"/>
                </a:moveTo>
                <a:lnTo>
                  <a:pt x="52102" y="310420"/>
                </a:lnTo>
                <a:lnTo>
                  <a:pt x="104204" y="187657"/>
                </a:lnTo>
                <a:lnTo>
                  <a:pt x="156306" y="82034"/>
                </a:lnTo>
                <a:lnTo>
                  <a:pt x="208407" y="0"/>
                </a:lnTo>
                <a:lnTo>
                  <a:pt x="260509" y="607690"/>
                </a:lnTo>
                <a:lnTo>
                  <a:pt x="312611" y="582549"/>
                </a:lnTo>
                <a:lnTo>
                  <a:pt x="364713" y="585145"/>
                </a:lnTo>
                <a:lnTo>
                  <a:pt x="416814" y="611329"/>
                </a:lnTo>
                <a:lnTo>
                  <a:pt x="468916" y="191262"/>
                </a:lnTo>
                <a:lnTo>
                  <a:pt x="521018" y="442193"/>
                </a:lnTo>
                <a:lnTo>
                  <a:pt x="573120" y="494529"/>
                </a:lnTo>
                <a:lnTo>
                  <a:pt x="625221" y="537853"/>
                </a:lnTo>
                <a:lnTo>
                  <a:pt x="677323" y="1027428"/>
                </a:lnTo>
                <a:lnTo>
                  <a:pt x="729425" y="1030024"/>
                </a:lnTo>
                <a:lnTo>
                  <a:pt x="781527" y="1203479"/>
                </a:lnTo>
                <a:lnTo>
                  <a:pt x="833628" y="1149182"/>
                </a:lnTo>
                <a:lnTo>
                  <a:pt x="885730" y="603757"/>
                </a:lnTo>
                <a:lnTo>
                  <a:pt x="937832" y="498134"/>
                </a:lnTo>
                <a:lnTo>
                  <a:pt x="989934" y="375371"/>
                </a:lnTo>
                <a:lnTo>
                  <a:pt x="1042035" y="442193"/>
                </a:lnTo>
                <a:lnTo>
                  <a:pt x="1094137" y="773811"/>
                </a:lnTo>
                <a:lnTo>
                  <a:pt x="1146239" y="651048"/>
                </a:lnTo>
                <a:lnTo>
                  <a:pt x="1198341" y="545425"/>
                </a:lnTo>
                <a:lnTo>
                  <a:pt x="1250442" y="463391"/>
                </a:lnTo>
                <a:lnTo>
                  <a:pt x="1302544" y="144299"/>
                </a:lnTo>
                <a:lnTo>
                  <a:pt x="1354645" y="119158"/>
                </a:lnTo>
                <a:lnTo>
                  <a:pt x="1406748" y="121753"/>
                </a:lnTo>
                <a:lnTo>
                  <a:pt x="1458849" y="147938"/>
                </a:lnTo>
                <a:lnTo>
                  <a:pt x="1510951" y="191262"/>
                </a:lnTo>
                <a:lnTo>
                  <a:pt x="1563052" y="905585"/>
                </a:lnTo>
                <a:lnTo>
                  <a:pt x="1615155" y="957920"/>
                </a:lnTo>
                <a:lnTo>
                  <a:pt x="1667256" y="1001244"/>
                </a:lnTo>
                <a:lnTo>
                  <a:pt x="1719358" y="1027428"/>
                </a:lnTo>
                <a:lnTo>
                  <a:pt x="1771459" y="566633"/>
                </a:lnTo>
                <a:lnTo>
                  <a:pt x="1823562" y="740088"/>
                </a:lnTo>
                <a:lnTo>
                  <a:pt x="1875663" y="685790"/>
                </a:lnTo>
                <a:lnTo>
                  <a:pt x="1927765" y="603757"/>
                </a:lnTo>
                <a:lnTo>
                  <a:pt x="1979866" y="961525"/>
                </a:lnTo>
                <a:lnTo>
                  <a:pt x="2031969" y="838762"/>
                </a:lnTo>
                <a:lnTo>
                  <a:pt x="2084071" y="905585"/>
                </a:lnTo>
                <a:lnTo>
                  <a:pt x="2136172" y="773811"/>
                </a:lnTo>
                <a:lnTo>
                  <a:pt x="2188274" y="187657"/>
                </a:lnTo>
                <a:lnTo>
                  <a:pt x="2240376" y="82034"/>
                </a:lnTo>
                <a:lnTo>
                  <a:pt x="2292478" y="0"/>
                </a:lnTo>
                <a:lnTo>
                  <a:pt x="2344579" y="144299"/>
                </a:lnTo>
                <a:lnTo>
                  <a:pt x="2396681" y="582549"/>
                </a:lnTo>
                <a:lnTo>
                  <a:pt x="2448783" y="585145"/>
                </a:lnTo>
                <a:lnTo>
                  <a:pt x="2500885" y="611329"/>
                </a:lnTo>
                <a:lnTo>
                  <a:pt x="2552986" y="654653"/>
                </a:lnTo>
              </a:path>
            </a:pathLst>
          </a:custGeom>
          <a:noFill/>
          <a:ln w="28575" cap="flat">
            <a:solidFill>
              <a:schemeClr val="tx1"/>
            </a:solidFill>
            <a:prstDash val="solid"/>
            <a:round/>
          </a:ln>
        </p:spPr>
        <p:txBody>
          <a:bodyPr rtlCol="0" anchor="ctr"/>
          <a:lstStyle/>
          <a:p>
            <a:endParaRPr lang="en-US"/>
          </a:p>
        </p:txBody>
      </p:sp>
      <p:cxnSp>
        <p:nvCxnSpPr>
          <p:cNvPr id="2" name="Straight Arrow Connector 1">
            <a:extLst>
              <a:ext uri="{FF2B5EF4-FFF2-40B4-BE49-F238E27FC236}">
                <a16:creationId xmlns:a16="http://schemas.microsoft.com/office/drawing/2014/main" id="{52679DAA-1115-09D0-001C-59DAC4C941E4}"/>
              </a:ext>
            </a:extLst>
          </p:cNvPr>
          <p:cNvCxnSpPr>
            <a:cxnSpLocks/>
          </p:cNvCxnSpPr>
          <p:nvPr/>
        </p:nvCxnSpPr>
        <p:spPr>
          <a:xfrm>
            <a:off x="2913204" y="3870496"/>
            <a:ext cx="8256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879524-3BC0-765C-C310-7FE5BBC2F0A8}"/>
                  </a:ext>
                </a:extLst>
              </p:cNvPr>
              <p:cNvSpPr txBox="1"/>
              <p:nvPr/>
            </p:nvSpPr>
            <p:spPr>
              <a:xfrm>
                <a:off x="6096000" y="2594827"/>
                <a:ext cx="535909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𝑥</m:t>
                          </m:r>
                        </m:e>
                        <m:sub>
                          <m:r>
                            <a:rPr lang="en-US" sz="3200" i="1" smtClean="0">
                              <a:solidFill>
                                <a:schemeClr val="tx1"/>
                              </a:solidFill>
                              <a:latin typeface="Cambria Math" panose="02040503050406030204" pitchFamily="18" charset="0"/>
                            </a:rPr>
                            <m:t>1</m:t>
                          </m:r>
                        </m:sub>
                      </m:sSub>
                      <m:d>
                        <m:dPr>
                          <m:ctrlPr>
                            <a:rPr lang="en-US" sz="3200" i="1" smtClean="0">
                              <a:solidFill>
                                <a:schemeClr val="tx1"/>
                              </a:solidFill>
                              <a:latin typeface="Cambria Math" panose="02040503050406030204" pitchFamily="18" charset="0"/>
                            </a:rPr>
                          </m:ctrlPr>
                        </m:dPr>
                        <m:e>
                          <m:r>
                            <a:rPr lang="en-US" sz="3200" i="1" smtClean="0">
                              <a:solidFill>
                                <a:schemeClr val="tx1"/>
                              </a:solidFill>
                              <a:latin typeface="Cambria Math" panose="02040503050406030204" pitchFamily="18" charset="0"/>
                            </a:rPr>
                            <m:t>𝑡</m:t>
                          </m:r>
                        </m:e>
                      </m:d>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𝑎</m:t>
                          </m:r>
                        </m:e>
                        <m:sub>
                          <m:r>
                            <a:rPr lang="en-US" sz="3200" i="1" smtClean="0">
                              <a:solidFill>
                                <a:schemeClr val="tx1"/>
                              </a:solidFill>
                              <a:latin typeface="Cambria Math" panose="02040503050406030204" pitchFamily="18" charset="0"/>
                            </a:rPr>
                            <m:t>11</m:t>
                          </m:r>
                        </m:sub>
                      </m:sSub>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1</m:t>
                          </m:r>
                        </m:sub>
                      </m:sSub>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i="1" smtClean="0">
                              <a:solidFill>
                                <a:schemeClr val="tx1"/>
                              </a:solidFill>
                              <a:latin typeface="Cambria Math" panose="02040503050406030204" pitchFamily="18" charset="0"/>
                            </a:rPr>
                            <m:t>12</m:t>
                          </m:r>
                        </m:sub>
                      </m:sSub>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1</m:t>
                          </m:r>
                          <m:r>
                            <a:rPr lang="en-US" sz="3200" b="0" i="1" smtClean="0">
                              <a:latin typeface="Cambria Math" panose="02040503050406030204" pitchFamily="18" charset="0"/>
                            </a:rPr>
                            <m:t>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b="0" i="1" smtClean="0">
                              <a:latin typeface="Cambria Math" panose="02040503050406030204" pitchFamily="18" charset="0"/>
                            </a:rPr>
                            <m:t>3</m:t>
                          </m:r>
                        </m:sub>
                      </m:sSub>
                    </m:oMath>
                  </m:oMathPara>
                </a14:m>
                <a:endParaRPr lang="en-US" sz="3200" dirty="0">
                  <a:solidFill>
                    <a:schemeClr val="tx1"/>
                  </a:solidFill>
                </a:endParaRPr>
              </a:p>
            </p:txBody>
          </p:sp>
        </mc:Choice>
        <mc:Fallback xmlns="">
          <p:sp>
            <p:nvSpPr>
              <p:cNvPr id="5" name="TextBox 4">
                <a:extLst>
                  <a:ext uri="{FF2B5EF4-FFF2-40B4-BE49-F238E27FC236}">
                    <a16:creationId xmlns:a16="http://schemas.microsoft.com/office/drawing/2014/main" id="{67879524-3BC0-765C-C310-7FE5BBC2F0A8}"/>
                  </a:ext>
                </a:extLst>
              </p:cNvPr>
              <p:cNvSpPr txBox="1">
                <a:spLocks noRot="1" noChangeAspect="1" noMove="1" noResize="1" noEditPoints="1" noAdjustHandles="1" noChangeArrowheads="1" noChangeShapeType="1" noTextEdit="1"/>
              </p:cNvSpPr>
              <p:nvPr/>
            </p:nvSpPr>
            <p:spPr>
              <a:xfrm>
                <a:off x="6096000" y="2594827"/>
                <a:ext cx="5359096"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41EF6E-B325-BEBB-ED82-074CB9BE307C}"/>
                  </a:ext>
                </a:extLst>
              </p:cNvPr>
              <p:cNvSpPr txBox="1"/>
              <p:nvPr/>
            </p:nvSpPr>
            <p:spPr>
              <a:xfrm>
                <a:off x="6096000" y="3693836"/>
                <a:ext cx="535909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2</m:t>
                          </m:r>
                        </m:sub>
                      </m:sSub>
                      <m:d>
                        <m:dPr>
                          <m:ctrlPr>
                            <a:rPr lang="en-US" sz="3200" i="1" smtClean="0">
                              <a:solidFill>
                                <a:schemeClr val="tx1"/>
                              </a:solidFill>
                              <a:latin typeface="Cambria Math" panose="02040503050406030204" pitchFamily="18" charset="0"/>
                            </a:rPr>
                          </m:ctrlPr>
                        </m:dPr>
                        <m:e>
                          <m:r>
                            <a:rPr lang="en-US" sz="3200" i="1" smtClean="0">
                              <a:solidFill>
                                <a:schemeClr val="tx1"/>
                              </a:solidFill>
                              <a:latin typeface="Cambria Math" panose="02040503050406030204" pitchFamily="18" charset="0"/>
                            </a:rPr>
                            <m:t>𝑡</m:t>
                          </m:r>
                        </m:e>
                      </m:d>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r>
                            <a:rPr lang="en-US" sz="3200" i="1" smtClean="0">
                              <a:solidFill>
                                <a:schemeClr val="tx1"/>
                              </a:solidFill>
                              <a:latin typeface="Cambria Math" panose="02040503050406030204" pitchFamily="18" charset="0"/>
                            </a:rPr>
                            <m:t>1</m:t>
                          </m:r>
                        </m:sub>
                      </m:sSub>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1</m:t>
                          </m:r>
                        </m:sub>
                      </m:sSub>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r>
                            <a:rPr lang="en-US" sz="3200" i="1" smtClean="0">
                              <a:solidFill>
                                <a:schemeClr val="tx1"/>
                              </a:solidFill>
                              <a:latin typeface="Cambria Math" panose="02040503050406030204" pitchFamily="18" charset="0"/>
                            </a:rPr>
                            <m:t>2</m:t>
                          </m:r>
                        </m:sub>
                      </m:sSub>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b="0" i="1" smtClean="0">
                              <a:latin typeface="Cambria Math" panose="02040503050406030204" pitchFamily="18" charset="0"/>
                            </a:rPr>
                            <m:t>23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b="0" i="1" smtClean="0">
                              <a:latin typeface="Cambria Math" panose="02040503050406030204" pitchFamily="18" charset="0"/>
                            </a:rPr>
                            <m:t>3</m:t>
                          </m:r>
                        </m:sub>
                      </m:sSub>
                    </m:oMath>
                  </m:oMathPara>
                </a14:m>
                <a:endParaRPr lang="en-US" sz="3200" dirty="0">
                  <a:solidFill>
                    <a:schemeClr val="tx1"/>
                  </a:solidFill>
                </a:endParaRPr>
              </a:p>
            </p:txBody>
          </p:sp>
        </mc:Choice>
        <mc:Fallback xmlns="">
          <p:sp>
            <p:nvSpPr>
              <p:cNvPr id="6" name="TextBox 5">
                <a:extLst>
                  <a:ext uri="{FF2B5EF4-FFF2-40B4-BE49-F238E27FC236}">
                    <a16:creationId xmlns:a16="http://schemas.microsoft.com/office/drawing/2014/main" id="{7B41EF6E-B325-BEBB-ED82-074CB9BE307C}"/>
                  </a:ext>
                </a:extLst>
              </p:cNvPr>
              <p:cNvSpPr txBox="1">
                <a:spLocks noRot="1" noChangeAspect="1" noMove="1" noResize="1" noEditPoints="1" noAdjustHandles="1" noChangeArrowheads="1" noChangeShapeType="1" noTextEdit="1"/>
              </p:cNvSpPr>
              <p:nvPr/>
            </p:nvSpPr>
            <p:spPr>
              <a:xfrm>
                <a:off x="6096000" y="3693836"/>
                <a:ext cx="5359096"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4D98B9-B11A-BE18-A851-19726DD73E51}"/>
                  </a:ext>
                </a:extLst>
              </p:cNvPr>
              <p:cNvSpPr txBox="1"/>
              <p:nvPr/>
            </p:nvSpPr>
            <p:spPr>
              <a:xfrm>
                <a:off x="6096000" y="4697394"/>
                <a:ext cx="535909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3</m:t>
                          </m:r>
                        </m:sub>
                      </m:sSub>
                      <m:d>
                        <m:dPr>
                          <m:ctrlPr>
                            <a:rPr lang="en-US" sz="3200" i="1" smtClean="0">
                              <a:solidFill>
                                <a:schemeClr val="tx1"/>
                              </a:solidFill>
                              <a:latin typeface="Cambria Math" panose="02040503050406030204" pitchFamily="18" charset="0"/>
                            </a:rPr>
                          </m:ctrlPr>
                        </m:dPr>
                        <m:e>
                          <m:r>
                            <a:rPr lang="en-US" sz="3200" i="1" smtClean="0">
                              <a:solidFill>
                                <a:schemeClr val="tx1"/>
                              </a:solidFill>
                              <a:latin typeface="Cambria Math" panose="02040503050406030204" pitchFamily="18" charset="0"/>
                            </a:rPr>
                            <m:t>𝑡</m:t>
                          </m:r>
                        </m:e>
                      </m:d>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3</m:t>
                          </m:r>
                          <m:r>
                            <a:rPr lang="en-US" sz="3200" i="1" smtClean="0">
                              <a:solidFill>
                                <a:schemeClr val="tx1"/>
                              </a:solidFill>
                              <a:latin typeface="Cambria Math" panose="02040503050406030204" pitchFamily="18" charset="0"/>
                            </a:rPr>
                            <m:t>1</m:t>
                          </m:r>
                        </m:sub>
                      </m:sSub>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1</m:t>
                          </m:r>
                        </m:sub>
                      </m:sSub>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3</m:t>
                          </m:r>
                          <m:r>
                            <a:rPr lang="en-US" sz="3200" i="1" smtClean="0">
                              <a:solidFill>
                                <a:schemeClr val="tx1"/>
                              </a:solidFill>
                              <a:latin typeface="Cambria Math" panose="02040503050406030204" pitchFamily="18" charset="0"/>
                            </a:rPr>
                            <m:t>2</m:t>
                          </m:r>
                        </m:sub>
                      </m:sSub>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b="0" i="1" smtClean="0">
                              <a:latin typeface="Cambria Math" panose="02040503050406030204" pitchFamily="18" charset="0"/>
                            </a:rPr>
                            <m:t>33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b="0" i="1" smtClean="0">
                              <a:latin typeface="Cambria Math" panose="02040503050406030204" pitchFamily="18" charset="0"/>
                            </a:rPr>
                            <m:t>3</m:t>
                          </m:r>
                        </m:sub>
                      </m:sSub>
                    </m:oMath>
                  </m:oMathPara>
                </a14:m>
                <a:endParaRPr lang="en-US" sz="3200" dirty="0">
                  <a:solidFill>
                    <a:schemeClr val="tx1"/>
                  </a:solidFill>
                </a:endParaRPr>
              </a:p>
            </p:txBody>
          </p:sp>
        </mc:Choice>
        <mc:Fallback xmlns="">
          <p:sp>
            <p:nvSpPr>
              <p:cNvPr id="8" name="TextBox 7">
                <a:extLst>
                  <a:ext uri="{FF2B5EF4-FFF2-40B4-BE49-F238E27FC236}">
                    <a16:creationId xmlns:a16="http://schemas.microsoft.com/office/drawing/2014/main" id="{BE4D98B9-B11A-BE18-A851-19726DD73E51}"/>
                  </a:ext>
                </a:extLst>
              </p:cNvPr>
              <p:cNvSpPr txBox="1">
                <a:spLocks noRot="1" noChangeAspect="1" noMove="1" noResize="1" noEditPoints="1" noAdjustHandles="1" noChangeArrowheads="1" noChangeShapeType="1" noTextEdit="1"/>
              </p:cNvSpPr>
              <p:nvPr/>
            </p:nvSpPr>
            <p:spPr>
              <a:xfrm>
                <a:off x="6096000" y="4697394"/>
                <a:ext cx="5359096" cy="492443"/>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D41416F-100B-771E-7F47-13F7E70AA5B7}"/>
              </a:ext>
            </a:extLst>
          </p:cNvPr>
          <p:cNvSpPr txBox="1"/>
          <p:nvPr/>
        </p:nvSpPr>
        <p:spPr>
          <a:xfrm>
            <a:off x="1973928" y="321981"/>
            <a:ext cx="7720555" cy="707886"/>
          </a:xfrm>
          <a:prstGeom prst="rect">
            <a:avLst/>
          </a:prstGeom>
          <a:noFill/>
        </p:spPr>
        <p:txBody>
          <a:bodyPr wrap="square">
            <a:spAutoFit/>
          </a:bodyPr>
          <a:lstStyle/>
          <a:p>
            <a:pPr algn="ctr"/>
            <a:r>
              <a:rPr lang="en-US" sz="4000" b="1" dirty="0">
                <a:latin typeface="Helvetica" panose="020B0500000000000000" pitchFamily="34" charset="0"/>
              </a:rPr>
              <a:t>Cocktail Party Problem</a:t>
            </a:r>
          </a:p>
        </p:txBody>
      </p:sp>
    </p:spTree>
    <p:extLst>
      <p:ext uri="{BB962C8B-B14F-4D97-AF65-F5344CB8AC3E}">
        <p14:creationId xmlns:p14="http://schemas.microsoft.com/office/powerpoint/2010/main" val="22948673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0F7DD5-2746-9641-EFEE-08652DD81DE0}"/>
              </a:ext>
            </a:extLst>
          </p:cNvPr>
          <p:cNvGrpSpPr/>
          <p:nvPr/>
        </p:nvGrpSpPr>
        <p:grpSpPr>
          <a:xfrm>
            <a:off x="863600" y="2508467"/>
            <a:ext cx="5359096" cy="2595010"/>
            <a:chOff x="497840" y="2508467"/>
            <a:chExt cx="5359096" cy="259501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879524-3BC0-765C-C310-7FE5BBC2F0A8}"/>
                    </a:ext>
                  </a:extLst>
                </p:cNvPr>
                <p:cNvSpPr txBox="1"/>
                <p:nvPr/>
              </p:nvSpPr>
              <p:spPr>
                <a:xfrm>
                  <a:off x="497840" y="2508467"/>
                  <a:ext cx="535909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𝑥</m:t>
                            </m:r>
                          </m:e>
                          <m:sub>
                            <m:r>
                              <a:rPr lang="en-US" sz="3200" i="1" smtClean="0">
                                <a:solidFill>
                                  <a:schemeClr val="tx1"/>
                                </a:solidFill>
                                <a:latin typeface="Cambria Math" panose="02040503050406030204" pitchFamily="18" charset="0"/>
                              </a:rPr>
                              <m:t>1</m:t>
                            </m:r>
                          </m:sub>
                        </m:sSub>
                        <m:d>
                          <m:dPr>
                            <m:ctrlPr>
                              <a:rPr lang="en-US" sz="3200" i="1" smtClean="0">
                                <a:solidFill>
                                  <a:schemeClr val="tx1"/>
                                </a:solidFill>
                                <a:latin typeface="Cambria Math" panose="02040503050406030204" pitchFamily="18" charset="0"/>
                              </a:rPr>
                            </m:ctrlPr>
                          </m:dPr>
                          <m:e>
                            <m:r>
                              <a:rPr lang="en-US" sz="3200" i="1" smtClean="0">
                                <a:solidFill>
                                  <a:schemeClr val="tx1"/>
                                </a:solidFill>
                                <a:latin typeface="Cambria Math" panose="02040503050406030204" pitchFamily="18" charset="0"/>
                              </a:rPr>
                              <m:t>𝑡</m:t>
                            </m:r>
                          </m:e>
                        </m:d>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𝑎</m:t>
                            </m:r>
                          </m:e>
                          <m:sub>
                            <m:r>
                              <a:rPr lang="en-US" sz="3200" i="1" smtClean="0">
                                <a:solidFill>
                                  <a:schemeClr val="tx1"/>
                                </a:solidFill>
                                <a:latin typeface="Cambria Math" panose="02040503050406030204" pitchFamily="18" charset="0"/>
                              </a:rPr>
                              <m:t>11</m:t>
                            </m:r>
                          </m:sub>
                        </m:sSub>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1</m:t>
                            </m:r>
                          </m:sub>
                        </m:sSub>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i="1" smtClean="0">
                                <a:solidFill>
                                  <a:schemeClr val="tx1"/>
                                </a:solidFill>
                                <a:latin typeface="Cambria Math" panose="02040503050406030204" pitchFamily="18" charset="0"/>
                              </a:rPr>
                              <m:t>12</m:t>
                            </m:r>
                          </m:sub>
                        </m:sSub>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1</m:t>
                            </m:r>
                            <m:r>
                              <a:rPr lang="en-US" sz="3200" b="0" i="1" smtClean="0">
                                <a:latin typeface="Cambria Math" panose="02040503050406030204" pitchFamily="18" charset="0"/>
                              </a:rPr>
                              <m:t>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b="0" i="1" smtClean="0">
                                <a:latin typeface="Cambria Math" panose="02040503050406030204" pitchFamily="18" charset="0"/>
                              </a:rPr>
                              <m:t>3</m:t>
                            </m:r>
                          </m:sub>
                        </m:sSub>
                      </m:oMath>
                    </m:oMathPara>
                  </a14:m>
                  <a:endParaRPr lang="en-US" sz="3200" dirty="0">
                    <a:solidFill>
                      <a:schemeClr val="tx1"/>
                    </a:solidFill>
                  </a:endParaRPr>
                </a:p>
              </p:txBody>
            </p:sp>
          </mc:Choice>
          <mc:Fallback xmlns="">
            <p:sp>
              <p:nvSpPr>
                <p:cNvPr id="5" name="TextBox 4">
                  <a:extLst>
                    <a:ext uri="{FF2B5EF4-FFF2-40B4-BE49-F238E27FC236}">
                      <a16:creationId xmlns:a16="http://schemas.microsoft.com/office/drawing/2014/main" id="{67879524-3BC0-765C-C310-7FE5BBC2F0A8}"/>
                    </a:ext>
                  </a:extLst>
                </p:cNvPr>
                <p:cNvSpPr txBox="1">
                  <a:spLocks noRot="1" noChangeAspect="1" noMove="1" noResize="1" noEditPoints="1" noAdjustHandles="1" noChangeArrowheads="1" noChangeShapeType="1" noTextEdit="1"/>
                </p:cNvSpPr>
                <p:nvPr/>
              </p:nvSpPr>
              <p:spPr>
                <a:xfrm>
                  <a:off x="497840" y="2508467"/>
                  <a:ext cx="5359096"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41EF6E-B325-BEBB-ED82-074CB9BE307C}"/>
                    </a:ext>
                  </a:extLst>
                </p:cNvPr>
                <p:cNvSpPr txBox="1"/>
                <p:nvPr/>
              </p:nvSpPr>
              <p:spPr>
                <a:xfrm>
                  <a:off x="497840" y="3607476"/>
                  <a:ext cx="535909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2</m:t>
                            </m:r>
                          </m:sub>
                        </m:sSub>
                        <m:d>
                          <m:dPr>
                            <m:ctrlPr>
                              <a:rPr lang="en-US" sz="3200" i="1" smtClean="0">
                                <a:solidFill>
                                  <a:schemeClr val="tx1"/>
                                </a:solidFill>
                                <a:latin typeface="Cambria Math" panose="02040503050406030204" pitchFamily="18" charset="0"/>
                              </a:rPr>
                            </m:ctrlPr>
                          </m:dPr>
                          <m:e>
                            <m:r>
                              <a:rPr lang="en-US" sz="3200" i="1" smtClean="0">
                                <a:solidFill>
                                  <a:schemeClr val="tx1"/>
                                </a:solidFill>
                                <a:latin typeface="Cambria Math" panose="02040503050406030204" pitchFamily="18" charset="0"/>
                              </a:rPr>
                              <m:t>𝑡</m:t>
                            </m:r>
                          </m:e>
                        </m:d>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r>
                              <a:rPr lang="en-US" sz="3200" i="1" smtClean="0">
                                <a:solidFill>
                                  <a:schemeClr val="tx1"/>
                                </a:solidFill>
                                <a:latin typeface="Cambria Math" panose="02040503050406030204" pitchFamily="18" charset="0"/>
                              </a:rPr>
                              <m:t>1</m:t>
                            </m:r>
                          </m:sub>
                        </m:sSub>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1</m:t>
                            </m:r>
                          </m:sub>
                        </m:sSub>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2</m:t>
                            </m:r>
                            <m:r>
                              <a:rPr lang="en-US" sz="3200" i="1" smtClean="0">
                                <a:solidFill>
                                  <a:schemeClr val="tx1"/>
                                </a:solidFill>
                                <a:latin typeface="Cambria Math" panose="02040503050406030204" pitchFamily="18" charset="0"/>
                              </a:rPr>
                              <m:t>2</m:t>
                            </m:r>
                          </m:sub>
                        </m:sSub>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b="0" i="1" smtClean="0">
                                <a:latin typeface="Cambria Math" panose="02040503050406030204" pitchFamily="18" charset="0"/>
                              </a:rPr>
                              <m:t>23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b="0" i="1" smtClean="0">
                                <a:latin typeface="Cambria Math" panose="02040503050406030204" pitchFamily="18" charset="0"/>
                              </a:rPr>
                              <m:t>3</m:t>
                            </m:r>
                          </m:sub>
                        </m:sSub>
                      </m:oMath>
                    </m:oMathPara>
                  </a14:m>
                  <a:endParaRPr lang="en-US" sz="3200" dirty="0">
                    <a:solidFill>
                      <a:schemeClr val="tx1"/>
                    </a:solidFill>
                  </a:endParaRPr>
                </a:p>
              </p:txBody>
            </p:sp>
          </mc:Choice>
          <mc:Fallback xmlns="">
            <p:sp>
              <p:nvSpPr>
                <p:cNvPr id="6" name="TextBox 5">
                  <a:extLst>
                    <a:ext uri="{FF2B5EF4-FFF2-40B4-BE49-F238E27FC236}">
                      <a16:creationId xmlns:a16="http://schemas.microsoft.com/office/drawing/2014/main" id="{7B41EF6E-B325-BEBB-ED82-074CB9BE307C}"/>
                    </a:ext>
                  </a:extLst>
                </p:cNvPr>
                <p:cNvSpPr txBox="1">
                  <a:spLocks noRot="1" noChangeAspect="1" noMove="1" noResize="1" noEditPoints="1" noAdjustHandles="1" noChangeArrowheads="1" noChangeShapeType="1" noTextEdit="1"/>
                </p:cNvSpPr>
                <p:nvPr/>
              </p:nvSpPr>
              <p:spPr>
                <a:xfrm>
                  <a:off x="497840" y="3607476"/>
                  <a:ext cx="5359096"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4D98B9-B11A-BE18-A851-19726DD73E51}"/>
                    </a:ext>
                  </a:extLst>
                </p:cNvPr>
                <p:cNvSpPr txBox="1"/>
                <p:nvPr/>
              </p:nvSpPr>
              <p:spPr>
                <a:xfrm>
                  <a:off x="497840" y="4611034"/>
                  <a:ext cx="535909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3</m:t>
                            </m:r>
                          </m:sub>
                        </m:sSub>
                        <m:d>
                          <m:dPr>
                            <m:ctrlPr>
                              <a:rPr lang="en-US" sz="3200" i="1" smtClean="0">
                                <a:solidFill>
                                  <a:schemeClr val="tx1"/>
                                </a:solidFill>
                                <a:latin typeface="Cambria Math" panose="02040503050406030204" pitchFamily="18" charset="0"/>
                              </a:rPr>
                            </m:ctrlPr>
                          </m:dPr>
                          <m:e>
                            <m:r>
                              <a:rPr lang="en-US" sz="3200" i="1" smtClean="0">
                                <a:solidFill>
                                  <a:schemeClr val="tx1"/>
                                </a:solidFill>
                                <a:latin typeface="Cambria Math" panose="02040503050406030204" pitchFamily="18" charset="0"/>
                              </a:rPr>
                              <m:t>𝑡</m:t>
                            </m:r>
                          </m:e>
                        </m:d>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3</m:t>
                            </m:r>
                            <m:r>
                              <a:rPr lang="en-US" sz="3200" i="1" smtClean="0">
                                <a:solidFill>
                                  <a:schemeClr val="tx1"/>
                                </a:solidFill>
                                <a:latin typeface="Cambria Math" panose="02040503050406030204" pitchFamily="18" charset="0"/>
                              </a:rPr>
                              <m:t>1</m:t>
                            </m:r>
                          </m:sub>
                        </m:sSub>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1</m:t>
                            </m:r>
                          </m:sub>
                        </m:sSub>
                        <m:r>
                          <a:rPr lang="en-US" sz="3200" i="1" smtClean="0">
                            <a:solidFill>
                              <a:schemeClr val="tx1"/>
                            </a:solidFill>
                            <a:latin typeface="Cambria Math" panose="02040503050406030204" pitchFamily="18" charset="0"/>
                          </a:rPr>
                          <m:t>+</m:t>
                        </m:r>
                        <m:sSub>
                          <m:sSubPr>
                            <m:ctrlPr>
                              <a:rPr lang="en-US" sz="320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3</m:t>
                            </m:r>
                            <m:r>
                              <a:rPr lang="en-US" sz="3200" i="1" smtClean="0">
                                <a:solidFill>
                                  <a:schemeClr val="tx1"/>
                                </a:solidFill>
                                <a:latin typeface="Cambria Math" panose="02040503050406030204" pitchFamily="18" charset="0"/>
                              </a:rPr>
                              <m:t>2</m:t>
                            </m:r>
                          </m:sub>
                        </m:sSub>
                        <m:sSub>
                          <m:sSubPr>
                            <m:ctrlPr>
                              <a:rPr lang="en-US" sz="3200" i="1" smtClean="0">
                                <a:solidFill>
                                  <a:schemeClr val="tx1"/>
                                </a:solidFill>
                                <a:latin typeface="Cambria Math" panose="02040503050406030204" pitchFamily="18" charset="0"/>
                              </a:rPr>
                            </m:ctrlPr>
                          </m:sSubPr>
                          <m:e>
                            <m:r>
                              <a:rPr lang="en-US" sz="3200" i="1" smtClean="0">
                                <a:solidFill>
                                  <a:schemeClr val="tx1"/>
                                </a:solidFill>
                                <a:latin typeface="Cambria Math" panose="02040503050406030204" pitchFamily="18" charset="0"/>
                              </a:rPr>
                              <m:t>𝑠</m:t>
                            </m:r>
                          </m:e>
                          <m:sub>
                            <m:r>
                              <a:rPr lang="en-US" sz="3200" i="1" smtClean="0">
                                <a:solidFill>
                                  <a:schemeClr val="tx1"/>
                                </a:solidFill>
                                <a:latin typeface="Cambria Math" panose="02040503050406030204" pitchFamily="18" charset="0"/>
                              </a:rPr>
                              <m:t>2</m:t>
                            </m:r>
                          </m:sub>
                        </m:sSub>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b="0" i="1" smtClean="0">
                                <a:latin typeface="Cambria Math" panose="02040503050406030204" pitchFamily="18" charset="0"/>
                              </a:rPr>
                              <m:t>33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b="0" i="1" smtClean="0">
                                <a:latin typeface="Cambria Math" panose="02040503050406030204" pitchFamily="18" charset="0"/>
                              </a:rPr>
                              <m:t>3</m:t>
                            </m:r>
                          </m:sub>
                        </m:sSub>
                      </m:oMath>
                    </m:oMathPara>
                  </a14:m>
                  <a:endParaRPr lang="en-US" sz="3200" dirty="0">
                    <a:solidFill>
                      <a:schemeClr val="tx1"/>
                    </a:solidFill>
                  </a:endParaRPr>
                </a:p>
              </p:txBody>
            </p:sp>
          </mc:Choice>
          <mc:Fallback xmlns="">
            <p:sp>
              <p:nvSpPr>
                <p:cNvPr id="8" name="TextBox 7">
                  <a:extLst>
                    <a:ext uri="{FF2B5EF4-FFF2-40B4-BE49-F238E27FC236}">
                      <a16:creationId xmlns:a16="http://schemas.microsoft.com/office/drawing/2014/main" id="{BE4D98B9-B11A-BE18-A851-19726DD73E51}"/>
                    </a:ext>
                  </a:extLst>
                </p:cNvPr>
                <p:cNvSpPr txBox="1">
                  <a:spLocks noRot="1" noChangeAspect="1" noMove="1" noResize="1" noEditPoints="1" noAdjustHandles="1" noChangeArrowheads="1" noChangeShapeType="1" noTextEdit="1"/>
                </p:cNvSpPr>
                <p:nvPr/>
              </p:nvSpPr>
              <p:spPr>
                <a:xfrm>
                  <a:off x="497840" y="4611034"/>
                  <a:ext cx="5359096" cy="492443"/>
                </a:xfrm>
                <a:prstGeom prst="rect">
                  <a:avLst/>
                </a:prstGeom>
                <a:blipFill>
                  <a:blip r:embed="rId4"/>
                  <a:stretch>
                    <a:fillRect/>
                  </a:stretch>
                </a:blipFill>
              </p:spPr>
              <p:txBody>
                <a:bodyPr/>
                <a:lstStyle/>
                <a:p>
                  <a:r>
                    <a:rPr lang="en-US">
                      <a:noFill/>
                    </a:rPr>
                    <a:t> </a:t>
                  </a:r>
                </a:p>
              </p:txBody>
            </p:sp>
          </mc:Fallback>
        </mc:AlternateContent>
      </p:grpSp>
      <p:sp>
        <p:nvSpPr>
          <p:cNvPr id="9" name="TextBox 8">
            <a:extLst>
              <a:ext uri="{FF2B5EF4-FFF2-40B4-BE49-F238E27FC236}">
                <a16:creationId xmlns:a16="http://schemas.microsoft.com/office/drawing/2014/main" id="{AD41416F-100B-771E-7F47-13F7E70AA5B7}"/>
              </a:ext>
            </a:extLst>
          </p:cNvPr>
          <p:cNvSpPr txBox="1"/>
          <p:nvPr/>
        </p:nvSpPr>
        <p:spPr>
          <a:xfrm>
            <a:off x="1973928" y="321981"/>
            <a:ext cx="7720555" cy="707886"/>
          </a:xfrm>
          <a:prstGeom prst="rect">
            <a:avLst/>
          </a:prstGeom>
          <a:noFill/>
        </p:spPr>
        <p:txBody>
          <a:bodyPr wrap="square">
            <a:spAutoFit/>
          </a:bodyPr>
          <a:lstStyle/>
          <a:p>
            <a:pPr algn="ctr"/>
            <a:r>
              <a:rPr lang="en-US" sz="4000" b="1" dirty="0">
                <a:latin typeface="Helvetica" panose="020B0500000000000000" pitchFamily="34" charset="0"/>
              </a:rPr>
              <a:t>Cocktail Party Problem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948954-FCD0-D70D-1D68-FE876654B9B8}"/>
                  </a:ext>
                </a:extLst>
              </p:cNvPr>
              <p:cNvSpPr txBox="1"/>
              <p:nvPr/>
            </p:nvSpPr>
            <p:spPr>
              <a:xfrm>
                <a:off x="7548880" y="3238144"/>
                <a:ext cx="3468385"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solidFill>
                            <a:schemeClr val="tx1"/>
                          </a:solidFill>
                          <a:latin typeface="Cambria Math" panose="02040503050406030204" pitchFamily="18" charset="0"/>
                        </a:rPr>
                        <m:t>𝑋</m:t>
                      </m:r>
                      <m:r>
                        <a:rPr lang="en-US" sz="8000" b="0" i="1" smtClean="0">
                          <a:solidFill>
                            <a:schemeClr val="tx1"/>
                          </a:solidFill>
                          <a:latin typeface="Cambria Math" panose="02040503050406030204" pitchFamily="18" charset="0"/>
                        </a:rPr>
                        <m:t>=</m:t>
                      </m:r>
                      <m:r>
                        <a:rPr lang="en-US" sz="8000" b="0" i="1" smtClean="0">
                          <a:solidFill>
                            <a:schemeClr val="tx1"/>
                          </a:solidFill>
                          <a:latin typeface="Cambria Math" panose="02040503050406030204" pitchFamily="18" charset="0"/>
                        </a:rPr>
                        <m:t>𝐴𝑆</m:t>
                      </m:r>
                    </m:oMath>
                  </m:oMathPara>
                </a14:m>
                <a:endParaRPr lang="en-US" sz="8000" dirty="0">
                  <a:solidFill>
                    <a:schemeClr val="tx1"/>
                  </a:solidFill>
                </a:endParaRPr>
              </a:p>
            </p:txBody>
          </p:sp>
        </mc:Choice>
        <mc:Fallback xmlns="">
          <p:sp>
            <p:nvSpPr>
              <p:cNvPr id="3" name="TextBox 2">
                <a:extLst>
                  <a:ext uri="{FF2B5EF4-FFF2-40B4-BE49-F238E27FC236}">
                    <a16:creationId xmlns:a16="http://schemas.microsoft.com/office/drawing/2014/main" id="{82948954-FCD0-D70D-1D68-FE876654B9B8}"/>
                  </a:ext>
                </a:extLst>
              </p:cNvPr>
              <p:cNvSpPr txBox="1">
                <a:spLocks noRot="1" noChangeAspect="1" noMove="1" noResize="1" noEditPoints="1" noAdjustHandles="1" noChangeArrowheads="1" noChangeShapeType="1" noTextEdit="1"/>
              </p:cNvSpPr>
              <p:nvPr/>
            </p:nvSpPr>
            <p:spPr>
              <a:xfrm>
                <a:off x="7548880" y="3238144"/>
                <a:ext cx="3468385" cy="1231106"/>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B3168B3-5ED1-FFD5-6EAF-3BDCB048A8B8}"/>
              </a:ext>
            </a:extLst>
          </p:cNvPr>
          <p:cNvCxnSpPr/>
          <p:nvPr/>
        </p:nvCxnSpPr>
        <p:spPr>
          <a:xfrm>
            <a:off x="6456680" y="3896360"/>
            <a:ext cx="863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4245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973928" y="321981"/>
            <a:ext cx="8257192" cy="1323439"/>
          </a:xfrm>
          <a:prstGeom prst="rect">
            <a:avLst/>
          </a:prstGeom>
          <a:noFill/>
        </p:spPr>
        <p:txBody>
          <a:bodyPr wrap="square">
            <a:spAutoFit/>
          </a:bodyPr>
          <a:lstStyle/>
          <a:p>
            <a:pPr algn="ctr"/>
            <a:r>
              <a:rPr lang="en-US" sz="4000" b="1" dirty="0">
                <a:latin typeface="Helvetica" panose="020B0500000000000000" pitchFamily="34" charset="0"/>
              </a:rPr>
              <a:t>Statistical Properties of Independent and Mixed Signals</a:t>
            </a:r>
          </a:p>
        </p:txBody>
      </p:sp>
      <p:sp>
        <p:nvSpPr>
          <p:cNvPr id="88" name="Freeform: Shape 87">
            <a:extLst>
              <a:ext uri="{FF2B5EF4-FFF2-40B4-BE49-F238E27FC236}">
                <a16:creationId xmlns:a16="http://schemas.microsoft.com/office/drawing/2014/main" id="{8032334E-D452-2F76-F649-82EC8F5C2AD7}"/>
              </a:ext>
            </a:extLst>
          </p:cNvPr>
          <p:cNvSpPr/>
          <p:nvPr/>
        </p:nvSpPr>
        <p:spPr>
          <a:xfrm>
            <a:off x="1437012" y="2181979"/>
            <a:ext cx="1520205" cy="789821"/>
          </a:xfrm>
          <a:custGeom>
            <a:avLst/>
            <a:gdLst>
              <a:gd name="connsiteX0" fmla="*/ 0 w 2548318"/>
              <a:gd name="connsiteY0" fmla="*/ 661988 h 1323975"/>
              <a:gd name="connsiteX1" fmla="*/ 52006 w 2548318"/>
              <a:gd name="connsiteY1" fmla="*/ 457424 h 1323975"/>
              <a:gd name="connsiteX2" fmla="*/ 104013 w 2548318"/>
              <a:gd name="connsiteY2" fmla="*/ 272882 h 1323975"/>
              <a:gd name="connsiteX3" fmla="*/ 156019 w 2548318"/>
              <a:gd name="connsiteY3" fmla="*/ 126430 h 1323975"/>
              <a:gd name="connsiteX4" fmla="*/ 208026 w 2548318"/>
              <a:gd name="connsiteY4" fmla="*/ 32399 h 1323975"/>
              <a:gd name="connsiteX5" fmla="*/ 260032 w 2548318"/>
              <a:gd name="connsiteY5" fmla="*/ 0 h 1323975"/>
              <a:gd name="connsiteX6" fmla="*/ 312039 w 2548318"/>
              <a:gd name="connsiteY6" fmla="*/ 32399 h 1323975"/>
              <a:gd name="connsiteX7" fmla="*/ 364045 w 2548318"/>
              <a:gd name="connsiteY7" fmla="*/ 126430 h 1323975"/>
              <a:gd name="connsiteX8" fmla="*/ 416052 w 2548318"/>
              <a:gd name="connsiteY8" fmla="*/ 272882 h 1323975"/>
              <a:gd name="connsiteX9" fmla="*/ 468059 w 2548318"/>
              <a:gd name="connsiteY9" fmla="*/ 457424 h 1323975"/>
              <a:gd name="connsiteX10" fmla="*/ 520065 w 2548318"/>
              <a:gd name="connsiteY10" fmla="*/ 661988 h 1323975"/>
              <a:gd name="connsiteX11" fmla="*/ 572072 w 2548318"/>
              <a:gd name="connsiteY11" fmla="*/ 866551 h 1323975"/>
              <a:gd name="connsiteX12" fmla="*/ 624078 w 2548318"/>
              <a:gd name="connsiteY12" fmla="*/ 1051093 h 1323975"/>
              <a:gd name="connsiteX13" fmla="*/ 676084 w 2548318"/>
              <a:gd name="connsiteY13" fmla="*/ 1197545 h 1323975"/>
              <a:gd name="connsiteX14" fmla="*/ 728091 w 2548318"/>
              <a:gd name="connsiteY14" fmla="*/ 1291576 h 1323975"/>
              <a:gd name="connsiteX15" fmla="*/ 780097 w 2548318"/>
              <a:gd name="connsiteY15" fmla="*/ 1323975 h 1323975"/>
              <a:gd name="connsiteX16" fmla="*/ 832104 w 2548318"/>
              <a:gd name="connsiteY16" fmla="*/ 1291576 h 1323975"/>
              <a:gd name="connsiteX17" fmla="*/ 884110 w 2548318"/>
              <a:gd name="connsiteY17" fmla="*/ 1197545 h 1323975"/>
              <a:gd name="connsiteX18" fmla="*/ 936117 w 2548318"/>
              <a:gd name="connsiteY18" fmla="*/ 1051093 h 1323975"/>
              <a:gd name="connsiteX19" fmla="*/ 988124 w 2548318"/>
              <a:gd name="connsiteY19" fmla="*/ 866551 h 1323975"/>
              <a:gd name="connsiteX20" fmla="*/ 1040130 w 2548318"/>
              <a:gd name="connsiteY20" fmla="*/ 661988 h 1323975"/>
              <a:gd name="connsiteX21" fmla="*/ 1092136 w 2548318"/>
              <a:gd name="connsiteY21" fmla="*/ 457424 h 1323975"/>
              <a:gd name="connsiteX22" fmla="*/ 1144143 w 2548318"/>
              <a:gd name="connsiteY22" fmla="*/ 272882 h 1323975"/>
              <a:gd name="connsiteX23" fmla="*/ 1196150 w 2548318"/>
              <a:gd name="connsiteY23" fmla="*/ 126430 h 1323975"/>
              <a:gd name="connsiteX24" fmla="*/ 1248156 w 2548318"/>
              <a:gd name="connsiteY24" fmla="*/ 32399 h 1323975"/>
              <a:gd name="connsiteX25" fmla="*/ 1300162 w 2548318"/>
              <a:gd name="connsiteY25" fmla="*/ 0 h 1323975"/>
              <a:gd name="connsiteX26" fmla="*/ 1352169 w 2548318"/>
              <a:gd name="connsiteY26" fmla="*/ 32399 h 1323975"/>
              <a:gd name="connsiteX27" fmla="*/ 1404176 w 2548318"/>
              <a:gd name="connsiteY27" fmla="*/ 126430 h 1323975"/>
              <a:gd name="connsiteX28" fmla="*/ 1456182 w 2548318"/>
              <a:gd name="connsiteY28" fmla="*/ 272882 h 1323975"/>
              <a:gd name="connsiteX29" fmla="*/ 1508188 w 2548318"/>
              <a:gd name="connsiteY29" fmla="*/ 457424 h 1323975"/>
              <a:gd name="connsiteX30" fmla="*/ 1560195 w 2548318"/>
              <a:gd name="connsiteY30" fmla="*/ 661988 h 1323975"/>
              <a:gd name="connsiteX31" fmla="*/ 1612202 w 2548318"/>
              <a:gd name="connsiteY31" fmla="*/ 866551 h 1323975"/>
              <a:gd name="connsiteX32" fmla="*/ 1664208 w 2548318"/>
              <a:gd name="connsiteY32" fmla="*/ 1051093 h 1323975"/>
              <a:gd name="connsiteX33" fmla="*/ 1716215 w 2548318"/>
              <a:gd name="connsiteY33" fmla="*/ 1197545 h 1323975"/>
              <a:gd name="connsiteX34" fmla="*/ 1768221 w 2548318"/>
              <a:gd name="connsiteY34" fmla="*/ 1291576 h 1323975"/>
              <a:gd name="connsiteX35" fmla="*/ 1820227 w 2548318"/>
              <a:gd name="connsiteY35" fmla="*/ 1323975 h 1323975"/>
              <a:gd name="connsiteX36" fmla="*/ 1872234 w 2548318"/>
              <a:gd name="connsiteY36" fmla="*/ 1291576 h 1323975"/>
              <a:gd name="connsiteX37" fmla="*/ 1924241 w 2548318"/>
              <a:gd name="connsiteY37" fmla="*/ 1197545 h 1323975"/>
              <a:gd name="connsiteX38" fmla="*/ 1976247 w 2548318"/>
              <a:gd name="connsiteY38" fmla="*/ 1051093 h 1323975"/>
              <a:gd name="connsiteX39" fmla="*/ 2028253 w 2548318"/>
              <a:gd name="connsiteY39" fmla="*/ 866551 h 1323975"/>
              <a:gd name="connsiteX40" fmla="*/ 2080260 w 2548318"/>
              <a:gd name="connsiteY40" fmla="*/ 661988 h 1323975"/>
              <a:gd name="connsiteX41" fmla="*/ 2132267 w 2548318"/>
              <a:gd name="connsiteY41" fmla="*/ 457424 h 1323975"/>
              <a:gd name="connsiteX42" fmla="*/ 2184273 w 2548318"/>
              <a:gd name="connsiteY42" fmla="*/ 272882 h 1323975"/>
              <a:gd name="connsiteX43" fmla="*/ 2236279 w 2548318"/>
              <a:gd name="connsiteY43" fmla="*/ 126430 h 1323975"/>
              <a:gd name="connsiteX44" fmla="*/ 2288286 w 2548318"/>
              <a:gd name="connsiteY44" fmla="*/ 32399 h 1323975"/>
              <a:gd name="connsiteX45" fmla="*/ 2340293 w 2548318"/>
              <a:gd name="connsiteY45" fmla="*/ 0 h 1323975"/>
              <a:gd name="connsiteX46" fmla="*/ 2392299 w 2548318"/>
              <a:gd name="connsiteY46" fmla="*/ 32399 h 1323975"/>
              <a:gd name="connsiteX47" fmla="*/ 2444305 w 2548318"/>
              <a:gd name="connsiteY47" fmla="*/ 126430 h 1323975"/>
              <a:gd name="connsiteX48" fmla="*/ 2496312 w 2548318"/>
              <a:gd name="connsiteY48" fmla="*/ 272882 h 1323975"/>
              <a:gd name="connsiteX49" fmla="*/ 2548319 w 2548318"/>
              <a:gd name="connsiteY49" fmla="*/ 457424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661988"/>
                </a:moveTo>
                <a:lnTo>
                  <a:pt x="52006" y="457424"/>
                </a:lnTo>
                <a:lnTo>
                  <a:pt x="104013" y="272882"/>
                </a:lnTo>
                <a:lnTo>
                  <a:pt x="156019" y="126430"/>
                </a:lnTo>
                <a:lnTo>
                  <a:pt x="208026" y="32399"/>
                </a:lnTo>
                <a:lnTo>
                  <a:pt x="260032" y="0"/>
                </a:lnTo>
                <a:lnTo>
                  <a:pt x="312039" y="32399"/>
                </a:lnTo>
                <a:lnTo>
                  <a:pt x="364045" y="126430"/>
                </a:lnTo>
                <a:lnTo>
                  <a:pt x="416052" y="272882"/>
                </a:lnTo>
                <a:lnTo>
                  <a:pt x="468059" y="457424"/>
                </a:lnTo>
                <a:lnTo>
                  <a:pt x="520065" y="661988"/>
                </a:lnTo>
                <a:lnTo>
                  <a:pt x="572072" y="866551"/>
                </a:lnTo>
                <a:lnTo>
                  <a:pt x="624078" y="1051093"/>
                </a:lnTo>
                <a:lnTo>
                  <a:pt x="676084" y="1197545"/>
                </a:lnTo>
                <a:lnTo>
                  <a:pt x="728091" y="1291576"/>
                </a:lnTo>
                <a:lnTo>
                  <a:pt x="780097" y="1323975"/>
                </a:lnTo>
                <a:lnTo>
                  <a:pt x="832104" y="1291576"/>
                </a:lnTo>
                <a:lnTo>
                  <a:pt x="884110" y="1197545"/>
                </a:lnTo>
                <a:lnTo>
                  <a:pt x="936117" y="1051093"/>
                </a:lnTo>
                <a:lnTo>
                  <a:pt x="988124" y="866551"/>
                </a:lnTo>
                <a:lnTo>
                  <a:pt x="1040130" y="661988"/>
                </a:lnTo>
                <a:lnTo>
                  <a:pt x="1092136" y="457424"/>
                </a:lnTo>
                <a:lnTo>
                  <a:pt x="1144143" y="272882"/>
                </a:lnTo>
                <a:lnTo>
                  <a:pt x="1196150" y="126430"/>
                </a:lnTo>
                <a:lnTo>
                  <a:pt x="1248156" y="32399"/>
                </a:lnTo>
                <a:lnTo>
                  <a:pt x="1300162" y="0"/>
                </a:lnTo>
                <a:lnTo>
                  <a:pt x="1352169" y="32399"/>
                </a:lnTo>
                <a:lnTo>
                  <a:pt x="1404176" y="126430"/>
                </a:lnTo>
                <a:lnTo>
                  <a:pt x="1456182" y="272882"/>
                </a:lnTo>
                <a:lnTo>
                  <a:pt x="1508188" y="457424"/>
                </a:lnTo>
                <a:lnTo>
                  <a:pt x="1560195" y="661988"/>
                </a:lnTo>
                <a:lnTo>
                  <a:pt x="1612202" y="866551"/>
                </a:lnTo>
                <a:lnTo>
                  <a:pt x="1664208" y="1051093"/>
                </a:lnTo>
                <a:lnTo>
                  <a:pt x="1716215" y="1197545"/>
                </a:lnTo>
                <a:lnTo>
                  <a:pt x="1768221" y="1291576"/>
                </a:lnTo>
                <a:lnTo>
                  <a:pt x="1820227" y="1323975"/>
                </a:lnTo>
                <a:lnTo>
                  <a:pt x="1872234" y="1291576"/>
                </a:lnTo>
                <a:lnTo>
                  <a:pt x="1924241" y="1197545"/>
                </a:lnTo>
                <a:lnTo>
                  <a:pt x="1976247" y="1051093"/>
                </a:lnTo>
                <a:lnTo>
                  <a:pt x="2028253" y="866551"/>
                </a:lnTo>
                <a:lnTo>
                  <a:pt x="2080260" y="661988"/>
                </a:lnTo>
                <a:lnTo>
                  <a:pt x="2132267" y="457424"/>
                </a:lnTo>
                <a:lnTo>
                  <a:pt x="2184273" y="272882"/>
                </a:lnTo>
                <a:lnTo>
                  <a:pt x="2236279" y="126430"/>
                </a:lnTo>
                <a:lnTo>
                  <a:pt x="2288286" y="32399"/>
                </a:lnTo>
                <a:lnTo>
                  <a:pt x="2340293" y="0"/>
                </a:lnTo>
                <a:lnTo>
                  <a:pt x="2392299" y="32399"/>
                </a:lnTo>
                <a:lnTo>
                  <a:pt x="2444305" y="126430"/>
                </a:lnTo>
                <a:lnTo>
                  <a:pt x="2496312" y="272882"/>
                </a:lnTo>
                <a:lnTo>
                  <a:pt x="2548319" y="457424"/>
                </a:lnTo>
              </a:path>
            </a:pathLst>
          </a:custGeom>
          <a:noFill/>
          <a:ln w="28575" cap="flat">
            <a:solidFill>
              <a:srgbClr val="C00000"/>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EC8034E9-9D7A-69AD-6F4D-0CC932C32A5C}"/>
              </a:ext>
            </a:extLst>
          </p:cNvPr>
          <p:cNvSpPr/>
          <p:nvPr/>
        </p:nvSpPr>
        <p:spPr>
          <a:xfrm>
            <a:off x="1437012" y="3231746"/>
            <a:ext cx="1520205" cy="789821"/>
          </a:xfrm>
          <a:custGeom>
            <a:avLst/>
            <a:gdLst>
              <a:gd name="connsiteX0" fmla="*/ 0 w 2548318"/>
              <a:gd name="connsiteY0" fmla="*/ 0 h 1323975"/>
              <a:gd name="connsiteX1" fmla="*/ 52006 w 2548318"/>
              <a:gd name="connsiteY1" fmla="*/ 0 h 1323975"/>
              <a:gd name="connsiteX2" fmla="*/ 104013 w 2548318"/>
              <a:gd name="connsiteY2" fmla="*/ 0 h 1323975"/>
              <a:gd name="connsiteX3" fmla="*/ 156020 w 2548318"/>
              <a:gd name="connsiteY3" fmla="*/ 0 h 1323975"/>
              <a:gd name="connsiteX4" fmla="*/ 208026 w 2548318"/>
              <a:gd name="connsiteY4" fmla="*/ 0 h 1323975"/>
              <a:gd name="connsiteX5" fmla="*/ 260032 w 2548318"/>
              <a:gd name="connsiteY5" fmla="*/ 1323975 h 1323975"/>
              <a:gd name="connsiteX6" fmla="*/ 312039 w 2548318"/>
              <a:gd name="connsiteY6" fmla="*/ 1323975 h 1323975"/>
              <a:gd name="connsiteX7" fmla="*/ 364045 w 2548318"/>
              <a:gd name="connsiteY7" fmla="*/ 1323975 h 1323975"/>
              <a:gd name="connsiteX8" fmla="*/ 416052 w 2548318"/>
              <a:gd name="connsiteY8" fmla="*/ 1323975 h 1323975"/>
              <a:gd name="connsiteX9" fmla="*/ 468058 w 2548318"/>
              <a:gd name="connsiteY9" fmla="*/ 0 h 1323975"/>
              <a:gd name="connsiteX10" fmla="*/ 520065 w 2548318"/>
              <a:gd name="connsiteY10" fmla="*/ 0 h 1323975"/>
              <a:gd name="connsiteX11" fmla="*/ 572072 w 2548318"/>
              <a:gd name="connsiteY11" fmla="*/ 0 h 1323975"/>
              <a:gd name="connsiteX12" fmla="*/ 624078 w 2548318"/>
              <a:gd name="connsiteY12" fmla="*/ 0 h 1323975"/>
              <a:gd name="connsiteX13" fmla="*/ 676084 w 2548318"/>
              <a:gd name="connsiteY13" fmla="*/ 1323975 h 1323975"/>
              <a:gd name="connsiteX14" fmla="*/ 728091 w 2548318"/>
              <a:gd name="connsiteY14" fmla="*/ 1323975 h 1323975"/>
              <a:gd name="connsiteX15" fmla="*/ 780097 w 2548318"/>
              <a:gd name="connsiteY15" fmla="*/ 1323975 h 1323975"/>
              <a:gd name="connsiteX16" fmla="*/ 832104 w 2548318"/>
              <a:gd name="connsiteY16" fmla="*/ 1323975 h 1323975"/>
              <a:gd name="connsiteX17" fmla="*/ 884111 w 2548318"/>
              <a:gd name="connsiteY17" fmla="*/ 0 h 1323975"/>
              <a:gd name="connsiteX18" fmla="*/ 936117 w 2548318"/>
              <a:gd name="connsiteY18" fmla="*/ 0 h 1323975"/>
              <a:gd name="connsiteX19" fmla="*/ 988123 w 2548318"/>
              <a:gd name="connsiteY19" fmla="*/ 0 h 1323975"/>
              <a:gd name="connsiteX20" fmla="*/ 1040130 w 2548318"/>
              <a:gd name="connsiteY20" fmla="*/ 0 h 1323975"/>
              <a:gd name="connsiteX21" fmla="*/ 1092136 w 2548318"/>
              <a:gd name="connsiteY21" fmla="*/ 1323975 h 1323975"/>
              <a:gd name="connsiteX22" fmla="*/ 1144143 w 2548318"/>
              <a:gd name="connsiteY22" fmla="*/ 1323975 h 1323975"/>
              <a:gd name="connsiteX23" fmla="*/ 1196149 w 2548318"/>
              <a:gd name="connsiteY23" fmla="*/ 1323975 h 1323975"/>
              <a:gd name="connsiteX24" fmla="*/ 1248156 w 2548318"/>
              <a:gd name="connsiteY24" fmla="*/ 1323975 h 1323975"/>
              <a:gd name="connsiteX25" fmla="*/ 1300163 w 2548318"/>
              <a:gd name="connsiteY25" fmla="*/ 0 h 1323975"/>
              <a:gd name="connsiteX26" fmla="*/ 1352169 w 2548318"/>
              <a:gd name="connsiteY26" fmla="*/ 0 h 1323975"/>
              <a:gd name="connsiteX27" fmla="*/ 1404175 w 2548318"/>
              <a:gd name="connsiteY27" fmla="*/ 0 h 1323975"/>
              <a:gd name="connsiteX28" fmla="*/ 1456182 w 2548318"/>
              <a:gd name="connsiteY28" fmla="*/ 0 h 1323975"/>
              <a:gd name="connsiteX29" fmla="*/ 1508188 w 2548318"/>
              <a:gd name="connsiteY29" fmla="*/ 0 h 1323975"/>
              <a:gd name="connsiteX30" fmla="*/ 1560195 w 2548318"/>
              <a:gd name="connsiteY30" fmla="*/ 1323975 h 1323975"/>
              <a:gd name="connsiteX31" fmla="*/ 1612201 w 2548318"/>
              <a:gd name="connsiteY31" fmla="*/ 1323975 h 1323975"/>
              <a:gd name="connsiteX32" fmla="*/ 1664208 w 2548318"/>
              <a:gd name="connsiteY32" fmla="*/ 1323975 h 1323975"/>
              <a:gd name="connsiteX33" fmla="*/ 1716214 w 2548318"/>
              <a:gd name="connsiteY33" fmla="*/ 1323975 h 1323975"/>
              <a:gd name="connsiteX34" fmla="*/ 1768221 w 2548318"/>
              <a:gd name="connsiteY34" fmla="*/ 0 h 1323975"/>
              <a:gd name="connsiteX35" fmla="*/ 1820227 w 2548318"/>
              <a:gd name="connsiteY35" fmla="*/ 0 h 1323975"/>
              <a:gd name="connsiteX36" fmla="*/ 1872234 w 2548318"/>
              <a:gd name="connsiteY36" fmla="*/ 0 h 1323975"/>
              <a:gd name="connsiteX37" fmla="*/ 1924240 w 2548318"/>
              <a:gd name="connsiteY37" fmla="*/ 0 h 1323975"/>
              <a:gd name="connsiteX38" fmla="*/ 1976247 w 2548318"/>
              <a:gd name="connsiteY38" fmla="*/ 1323975 h 1323975"/>
              <a:gd name="connsiteX39" fmla="*/ 2028254 w 2548318"/>
              <a:gd name="connsiteY39" fmla="*/ 1323975 h 1323975"/>
              <a:gd name="connsiteX40" fmla="*/ 2080260 w 2548318"/>
              <a:gd name="connsiteY40" fmla="*/ 1323975 h 1323975"/>
              <a:gd name="connsiteX41" fmla="*/ 2132266 w 2548318"/>
              <a:gd name="connsiteY41" fmla="*/ 1323975 h 1323975"/>
              <a:gd name="connsiteX42" fmla="*/ 2184273 w 2548318"/>
              <a:gd name="connsiteY42" fmla="*/ 0 h 1323975"/>
              <a:gd name="connsiteX43" fmla="*/ 2236279 w 2548318"/>
              <a:gd name="connsiteY43" fmla="*/ 0 h 1323975"/>
              <a:gd name="connsiteX44" fmla="*/ 2288286 w 2548318"/>
              <a:gd name="connsiteY44" fmla="*/ 0 h 1323975"/>
              <a:gd name="connsiteX45" fmla="*/ 2340292 w 2548318"/>
              <a:gd name="connsiteY45" fmla="*/ 0 h 1323975"/>
              <a:gd name="connsiteX46" fmla="*/ 2392299 w 2548318"/>
              <a:gd name="connsiteY46" fmla="*/ 1323975 h 1323975"/>
              <a:gd name="connsiteX47" fmla="*/ 2444306 w 2548318"/>
              <a:gd name="connsiteY47" fmla="*/ 1323975 h 1323975"/>
              <a:gd name="connsiteX48" fmla="*/ 2496312 w 2548318"/>
              <a:gd name="connsiteY48" fmla="*/ 1323975 h 1323975"/>
              <a:gd name="connsiteX49" fmla="*/ 2548318 w 2548318"/>
              <a:gd name="connsiteY49"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0"/>
                </a:moveTo>
                <a:lnTo>
                  <a:pt x="52006" y="0"/>
                </a:lnTo>
                <a:lnTo>
                  <a:pt x="104013" y="0"/>
                </a:lnTo>
                <a:lnTo>
                  <a:pt x="156020" y="0"/>
                </a:lnTo>
                <a:lnTo>
                  <a:pt x="208026" y="0"/>
                </a:lnTo>
                <a:lnTo>
                  <a:pt x="260032" y="1323975"/>
                </a:lnTo>
                <a:lnTo>
                  <a:pt x="312039" y="1323975"/>
                </a:lnTo>
                <a:lnTo>
                  <a:pt x="364045" y="1323975"/>
                </a:lnTo>
                <a:lnTo>
                  <a:pt x="416052" y="1323975"/>
                </a:lnTo>
                <a:lnTo>
                  <a:pt x="468058" y="0"/>
                </a:lnTo>
                <a:lnTo>
                  <a:pt x="520065" y="0"/>
                </a:lnTo>
                <a:lnTo>
                  <a:pt x="572072" y="0"/>
                </a:lnTo>
                <a:lnTo>
                  <a:pt x="624078" y="0"/>
                </a:lnTo>
                <a:lnTo>
                  <a:pt x="676084" y="1323975"/>
                </a:lnTo>
                <a:lnTo>
                  <a:pt x="728091" y="1323975"/>
                </a:lnTo>
                <a:lnTo>
                  <a:pt x="780097" y="1323975"/>
                </a:lnTo>
                <a:lnTo>
                  <a:pt x="832104" y="1323975"/>
                </a:lnTo>
                <a:lnTo>
                  <a:pt x="884111" y="0"/>
                </a:lnTo>
                <a:lnTo>
                  <a:pt x="936117" y="0"/>
                </a:lnTo>
                <a:lnTo>
                  <a:pt x="988123" y="0"/>
                </a:lnTo>
                <a:lnTo>
                  <a:pt x="1040130" y="0"/>
                </a:lnTo>
                <a:lnTo>
                  <a:pt x="1092136" y="1323975"/>
                </a:lnTo>
                <a:lnTo>
                  <a:pt x="1144143" y="1323975"/>
                </a:lnTo>
                <a:lnTo>
                  <a:pt x="1196149" y="1323975"/>
                </a:lnTo>
                <a:lnTo>
                  <a:pt x="1248156" y="1323975"/>
                </a:lnTo>
                <a:lnTo>
                  <a:pt x="1300163" y="0"/>
                </a:lnTo>
                <a:lnTo>
                  <a:pt x="1352169" y="0"/>
                </a:lnTo>
                <a:lnTo>
                  <a:pt x="1404175" y="0"/>
                </a:lnTo>
                <a:lnTo>
                  <a:pt x="1456182" y="0"/>
                </a:lnTo>
                <a:lnTo>
                  <a:pt x="1508188" y="0"/>
                </a:lnTo>
                <a:lnTo>
                  <a:pt x="1560195" y="1323975"/>
                </a:lnTo>
                <a:lnTo>
                  <a:pt x="1612201" y="1323975"/>
                </a:lnTo>
                <a:lnTo>
                  <a:pt x="1664208" y="1323975"/>
                </a:lnTo>
                <a:lnTo>
                  <a:pt x="1716214" y="1323975"/>
                </a:lnTo>
                <a:lnTo>
                  <a:pt x="1768221" y="0"/>
                </a:lnTo>
                <a:lnTo>
                  <a:pt x="1820227" y="0"/>
                </a:lnTo>
                <a:lnTo>
                  <a:pt x="1872234" y="0"/>
                </a:lnTo>
                <a:lnTo>
                  <a:pt x="1924240" y="0"/>
                </a:lnTo>
                <a:lnTo>
                  <a:pt x="1976247" y="1323975"/>
                </a:lnTo>
                <a:lnTo>
                  <a:pt x="2028254" y="1323975"/>
                </a:lnTo>
                <a:lnTo>
                  <a:pt x="2080260" y="1323975"/>
                </a:lnTo>
                <a:lnTo>
                  <a:pt x="2132266" y="1323975"/>
                </a:lnTo>
                <a:lnTo>
                  <a:pt x="2184273" y="0"/>
                </a:lnTo>
                <a:lnTo>
                  <a:pt x="2236279" y="0"/>
                </a:lnTo>
                <a:lnTo>
                  <a:pt x="2288286" y="0"/>
                </a:lnTo>
                <a:lnTo>
                  <a:pt x="2340292" y="0"/>
                </a:lnTo>
                <a:lnTo>
                  <a:pt x="2392299" y="1323975"/>
                </a:lnTo>
                <a:lnTo>
                  <a:pt x="2444306" y="1323975"/>
                </a:lnTo>
                <a:lnTo>
                  <a:pt x="2496312" y="1323975"/>
                </a:lnTo>
                <a:lnTo>
                  <a:pt x="2548318" y="1323975"/>
                </a:lnTo>
              </a:path>
            </a:pathLst>
          </a:custGeom>
          <a:noFill/>
          <a:ln w="28575" cap="flat">
            <a:solidFill>
              <a:srgbClr val="C00000"/>
            </a:solid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41E79770-FA16-50A6-F36F-1B59C5363ED8}"/>
              </a:ext>
            </a:extLst>
          </p:cNvPr>
          <p:cNvSpPr/>
          <p:nvPr/>
        </p:nvSpPr>
        <p:spPr>
          <a:xfrm>
            <a:off x="1434227" y="4281513"/>
            <a:ext cx="1522990" cy="702062"/>
          </a:xfrm>
          <a:custGeom>
            <a:avLst/>
            <a:gdLst>
              <a:gd name="connsiteX0" fmla="*/ 0 w 2552986"/>
              <a:gd name="connsiteY0" fmla="*/ 1176866 h 1176866"/>
              <a:gd name="connsiteX1" fmla="*/ 52102 w 2552986"/>
              <a:gd name="connsiteY1" fmla="*/ 882648 h 1176866"/>
              <a:gd name="connsiteX2" fmla="*/ 104204 w 2552986"/>
              <a:gd name="connsiteY2" fmla="*/ 588431 h 1176866"/>
              <a:gd name="connsiteX3" fmla="*/ 156306 w 2552986"/>
              <a:gd name="connsiteY3" fmla="*/ 294218 h 1176866"/>
              <a:gd name="connsiteX4" fmla="*/ 208407 w 2552986"/>
              <a:gd name="connsiteY4" fmla="*/ 0 h 1176866"/>
              <a:gd name="connsiteX5" fmla="*/ 260509 w 2552986"/>
              <a:gd name="connsiteY5" fmla="*/ 1176866 h 1176866"/>
              <a:gd name="connsiteX6" fmla="*/ 312611 w 2552986"/>
              <a:gd name="connsiteY6" fmla="*/ 882648 h 1176866"/>
              <a:gd name="connsiteX7" fmla="*/ 364713 w 2552986"/>
              <a:gd name="connsiteY7" fmla="*/ 588431 h 1176866"/>
              <a:gd name="connsiteX8" fmla="*/ 416814 w 2552986"/>
              <a:gd name="connsiteY8" fmla="*/ 294218 h 1176866"/>
              <a:gd name="connsiteX9" fmla="*/ 468916 w 2552986"/>
              <a:gd name="connsiteY9" fmla="*/ 0 h 1176866"/>
              <a:gd name="connsiteX10" fmla="*/ 521018 w 2552986"/>
              <a:gd name="connsiteY10" fmla="*/ 1176866 h 1176866"/>
              <a:gd name="connsiteX11" fmla="*/ 573120 w 2552986"/>
              <a:gd name="connsiteY11" fmla="*/ 882648 h 1176866"/>
              <a:gd name="connsiteX12" fmla="*/ 625221 w 2552986"/>
              <a:gd name="connsiteY12" fmla="*/ 588431 h 1176866"/>
              <a:gd name="connsiteX13" fmla="*/ 677323 w 2552986"/>
              <a:gd name="connsiteY13" fmla="*/ 294218 h 1176866"/>
              <a:gd name="connsiteX14" fmla="*/ 729425 w 2552986"/>
              <a:gd name="connsiteY14" fmla="*/ 0 h 1176866"/>
              <a:gd name="connsiteX15" fmla="*/ 781527 w 2552986"/>
              <a:gd name="connsiteY15" fmla="*/ 1176866 h 1176866"/>
              <a:gd name="connsiteX16" fmla="*/ 833628 w 2552986"/>
              <a:gd name="connsiteY16" fmla="*/ 882648 h 1176866"/>
              <a:gd name="connsiteX17" fmla="*/ 885730 w 2552986"/>
              <a:gd name="connsiteY17" fmla="*/ 588431 h 1176866"/>
              <a:gd name="connsiteX18" fmla="*/ 937832 w 2552986"/>
              <a:gd name="connsiteY18" fmla="*/ 294218 h 1176866"/>
              <a:gd name="connsiteX19" fmla="*/ 989934 w 2552986"/>
              <a:gd name="connsiteY19" fmla="*/ 0 h 1176866"/>
              <a:gd name="connsiteX20" fmla="*/ 1042035 w 2552986"/>
              <a:gd name="connsiteY20" fmla="*/ 1176866 h 1176866"/>
              <a:gd name="connsiteX21" fmla="*/ 1094137 w 2552986"/>
              <a:gd name="connsiteY21" fmla="*/ 882648 h 1176866"/>
              <a:gd name="connsiteX22" fmla="*/ 1146239 w 2552986"/>
              <a:gd name="connsiteY22" fmla="*/ 588431 h 1176866"/>
              <a:gd name="connsiteX23" fmla="*/ 1198341 w 2552986"/>
              <a:gd name="connsiteY23" fmla="*/ 294218 h 1176866"/>
              <a:gd name="connsiteX24" fmla="*/ 1250442 w 2552986"/>
              <a:gd name="connsiteY24" fmla="*/ 0 h 1176866"/>
              <a:gd name="connsiteX25" fmla="*/ 1302544 w 2552986"/>
              <a:gd name="connsiteY25" fmla="*/ 1176866 h 1176866"/>
              <a:gd name="connsiteX26" fmla="*/ 1354645 w 2552986"/>
              <a:gd name="connsiteY26" fmla="*/ 882648 h 1176866"/>
              <a:gd name="connsiteX27" fmla="*/ 1406748 w 2552986"/>
              <a:gd name="connsiteY27" fmla="*/ 588431 h 1176866"/>
              <a:gd name="connsiteX28" fmla="*/ 1458849 w 2552986"/>
              <a:gd name="connsiteY28" fmla="*/ 294218 h 1176866"/>
              <a:gd name="connsiteX29" fmla="*/ 1510951 w 2552986"/>
              <a:gd name="connsiteY29" fmla="*/ 0 h 1176866"/>
              <a:gd name="connsiteX30" fmla="*/ 1563052 w 2552986"/>
              <a:gd name="connsiteY30" fmla="*/ 1176866 h 1176866"/>
              <a:gd name="connsiteX31" fmla="*/ 1615155 w 2552986"/>
              <a:gd name="connsiteY31" fmla="*/ 882648 h 1176866"/>
              <a:gd name="connsiteX32" fmla="*/ 1667256 w 2552986"/>
              <a:gd name="connsiteY32" fmla="*/ 588431 h 1176866"/>
              <a:gd name="connsiteX33" fmla="*/ 1719358 w 2552986"/>
              <a:gd name="connsiteY33" fmla="*/ 294218 h 1176866"/>
              <a:gd name="connsiteX34" fmla="*/ 1771459 w 2552986"/>
              <a:gd name="connsiteY34" fmla="*/ 0 h 1176866"/>
              <a:gd name="connsiteX35" fmla="*/ 1823562 w 2552986"/>
              <a:gd name="connsiteY35" fmla="*/ 1176866 h 1176866"/>
              <a:gd name="connsiteX36" fmla="*/ 1875663 w 2552986"/>
              <a:gd name="connsiteY36" fmla="*/ 882648 h 1176866"/>
              <a:gd name="connsiteX37" fmla="*/ 1927765 w 2552986"/>
              <a:gd name="connsiteY37" fmla="*/ 588431 h 1176866"/>
              <a:gd name="connsiteX38" fmla="*/ 1979866 w 2552986"/>
              <a:gd name="connsiteY38" fmla="*/ 294218 h 1176866"/>
              <a:gd name="connsiteX39" fmla="*/ 2031969 w 2552986"/>
              <a:gd name="connsiteY39" fmla="*/ 0 h 1176866"/>
              <a:gd name="connsiteX40" fmla="*/ 2084071 w 2552986"/>
              <a:gd name="connsiteY40" fmla="*/ 1176866 h 1176866"/>
              <a:gd name="connsiteX41" fmla="*/ 2136172 w 2552986"/>
              <a:gd name="connsiteY41" fmla="*/ 882648 h 1176866"/>
              <a:gd name="connsiteX42" fmla="*/ 2188274 w 2552986"/>
              <a:gd name="connsiteY42" fmla="*/ 588431 h 1176866"/>
              <a:gd name="connsiteX43" fmla="*/ 2240376 w 2552986"/>
              <a:gd name="connsiteY43" fmla="*/ 294218 h 1176866"/>
              <a:gd name="connsiteX44" fmla="*/ 2292478 w 2552986"/>
              <a:gd name="connsiteY44" fmla="*/ 0 h 1176866"/>
              <a:gd name="connsiteX45" fmla="*/ 2344579 w 2552986"/>
              <a:gd name="connsiteY45" fmla="*/ 1176866 h 1176866"/>
              <a:gd name="connsiteX46" fmla="*/ 2396681 w 2552986"/>
              <a:gd name="connsiteY46" fmla="*/ 882648 h 1176866"/>
              <a:gd name="connsiteX47" fmla="*/ 2448783 w 2552986"/>
              <a:gd name="connsiteY47" fmla="*/ 588431 h 1176866"/>
              <a:gd name="connsiteX48" fmla="*/ 2500885 w 2552986"/>
              <a:gd name="connsiteY48" fmla="*/ 294218 h 1176866"/>
              <a:gd name="connsiteX49" fmla="*/ 2552986 w 2552986"/>
              <a:gd name="connsiteY49" fmla="*/ 0 h 117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52986" h="1176866">
                <a:moveTo>
                  <a:pt x="0" y="1176866"/>
                </a:moveTo>
                <a:lnTo>
                  <a:pt x="52102" y="882648"/>
                </a:lnTo>
                <a:lnTo>
                  <a:pt x="104204" y="588431"/>
                </a:lnTo>
                <a:lnTo>
                  <a:pt x="156306" y="294218"/>
                </a:lnTo>
                <a:lnTo>
                  <a:pt x="208407" y="0"/>
                </a:lnTo>
                <a:lnTo>
                  <a:pt x="260509" y="1176866"/>
                </a:lnTo>
                <a:lnTo>
                  <a:pt x="312611" y="882648"/>
                </a:lnTo>
                <a:lnTo>
                  <a:pt x="364713" y="588431"/>
                </a:lnTo>
                <a:lnTo>
                  <a:pt x="416814" y="294218"/>
                </a:lnTo>
                <a:lnTo>
                  <a:pt x="468916" y="0"/>
                </a:lnTo>
                <a:lnTo>
                  <a:pt x="521018" y="1176866"/>
                </a:lnTo>
                <a:lnTo>
                  <a:pt x="573120" y="882648"/>
                </a:lnTo>
                <a:lnTo>
                  <a:pt x="625221" y="588431"/>
                </a:lnTo>
                <a:lnTo>
                  <a:pt x="677323" y="294218"/>
                </a:lnTo>
                <a:lnTo>
                  <a:pt x="729425" y="0"/>
                </a:lnTo>
                <a:lnTo>
                  <a:pt x="781527" y="1176866"/>
                </a:lnTo>
                <a:lnTo>
                  <a:pt x="833628" y="882648"/>
                </a:lnTo>
                <a:lnTo>
                  <a:pt x="885730" y="588431"/>
                </a:lnTo>
                <a:lnTo>
                  <a:pt x="937832" y="294218"/>
                </a:lnTo>
                <a:lnTo>
                  <a:pt x="989934" y="0"/>
                </a:lnTo>
                <a:lnTo>
                  <a:pt x="1042035" y="1176866"/>
                </a:lnTo>
                <a:lnTo>
                  <a:pt x="1094137" y="882648"/>
                </a:lnTo>
                <a:lnTo>
                  <a:pt x="1146239" y="588431"/>
                </a:lnTo>
                <a:lnTo>
                  <a:pt x="1198341" y="294218"/>
                </a:lnTo>
                <a:lnTo>
                  <a:pt x="1250442" y="0"/>
                </a:lnTo>
                <a:lnTo>
                  <a:pt x="1302544" y="1176866"/>
                </a:lnTo>
                <a:lnTo>
                  <a:pt x="1354645" y="882648"/>
                </a:lnTo>
                <a:lnTo>
                  <a:pt x="1406748" y="588431"/>
                </a:lnTo>
                <a:lnTo>
                  <a:pt x="1458849" y="294218"/>
                </a:lnTo>
                <a:lnTo>
                  <a:pt x="1510951" y="0"/>
                </a:lnTo>
                <a:lnTo>
                  <a:pt x="1563052" y="1176866"/>
                </a:lnTo>
                <a:lnTo>
                  <a:pt x="1615155" y="882648"/>
                </a:lnTo>
                <a:lnTo>
                  <a:pt x="1667256" y="588431"/>
                </a:lnTo>
                <a:lnTo>
                  <a:pt x="1719358" y="294218"/>
                </a:lnTo>
                <a:lnTo>
                  <a:pt x="1771459" y="0"/>
                </a:lnTo>
                <a:lnTo>
                  <a:pt x="1823562" y="1176866"/>
                </a:lnTo>
                <a:lnTo>
                  <a:pt x="1875663" y="882648"/>
                </a:lnTo>
                <a:lnTo>
                  <a:pt x="1927765" y="588431"/>
                </a:lnTo>
                <a:lnTo>
                  <a:pt x="1979866" y="294218"/>
                </a:lnTo>
                <a:lnTo>
                  <a:pt x="2031969" y="0"/>
                </a:lnTo>
                <a:lnTo>
                  <a:pt x="2084071" y="1176866"/>
                </a:lnTo>
                <a:lnTo>
                  <a:pt x="2136172" y="882648"/>
                </a:lnTo>
                <a:lnTo>
                  <a:pt x="2188274" y="588431"/>
                </a:lnTo>
                <a:lnTo>
                  <a:pt x="2240376" y="294218"/>
                </a:lnTo>
                <a:lnTo>
                  <a:pt x="2292478" y="0"/>
                </a:lnTo>
                <a:lnTo>
                  <a:pt x="2344579" y="1176866"/>
                </a:lnTo>
                <a:lnTo>
                  <a:pt x="2396681" y="882648"/>
                </a:lnTo>
                <a:lnTo>
                  <a:pt x="2448783" y="588431"/>
                </a:lnTo>
                <a:lnTo>
                  <a:pt x="2500885" y="294218"/>
                </a:lnTo>
                <a:lnTo>
                  <a:pt x="2552986" y="0"/>
                </a:lnTo>
              </a:path>
            </a:pathLst>
          </a:custGeom>
          <a:noFill/>
          <a:ln w="28575" cap="flat">
            <a:solidFill>
              <a:srgbClr val="C00000"/>
            </a:solidFill>
            <a:prstDash val="solid"/>
            <a:round/>
          </a:ln>
        </p:spPr>
        <p:txBody>
          <a:bodyPr rtlCol="0" anchor="ctr"/>
          <a:lstStyle/>
          <a:p>
            <a:endParaRPr lang="en-US"/>
          </a:p>
        </p:txBody>
      </p:sp>
      <p:sp>
        <p:nvSpPr>
          <p:cNvPr id="341" name="Freeform: Shape 340">
            <a:extLst>
              <a:ext uri="{FF2B5EF4-FFF2-40B4-BE49-F238E27FC236}">
                <a16:creationId xmlns:a16="http://schemas.microsoft.com/office/drawing/2014/main" id="{D392C03F-91EA-E09C-DF1F-AA172B0ECB60}"/>
              </a:ext>
            </a:extLst>
          </p:cNvPr>
          <p:cNvSpPr/>
          <p:nvPr/>
        </p:nvSpPr>
        <p:spPr>
          <a:xfrm>
            <a:off x="4520417" y="2271383"/>
            <a:ext cx="1520205" cy="700417"/>
          </a:xfrm>
          <a:custGeom>
            <a:avLst/>
            <a:gdLst>
              <a:gd name="connsiteX0" fmla="*/ 0 w 2548318"/>
              <a:gd name="connsiteY0" fmla="*/ 732782 h 1174108"/>
              <a:gd name="connsiteX1" fmla="*/ 52006 w 2548318"/>
              <a:gd name="connsiteY1" fmla="*/ 537010 h 1174108"/>
              <a:gd name="connsiteX2" fmla="*/ 104013 w 2548318"/>
              <a:gd name="connsiteY2" fmla="*/ 346572 h 1174108"/>
              <a:gd name="connsiteX3" fmla="*/ 156019 w 2548318"/>
              <a:gd name="connsiteY3" fmla="*/ 166297 h 1174108"/>
              <a:gd name="connsiteX4" fmla="*/ 208026 w 2548318"/>
              <a:gd name="connsiteY4" fmla="*/ 0 h 1174108"/>
              <a:gd name="connsiteX5" fmla="*/ 260032 w 2548318"/>
              <a:gd name="connsiteY5" fmla="*/ 821050 h 1174108"/>
              <a:gd name="connsiteX6" fmla="*/ 312039 w 2548318"/>
              <a:gd name="connsiteY6" fmla="*/ 688467 h 1174108"/>
              <a:gd name="connsiteX7" fmla="*/ 364045 w 2548318"/>
              <a:gd name="connsiteY7" fmla="*/ 572314 h 1174108"/>
              <a:gd name="connsiteX8" fmla="*/ 416052 w 2548318"/>
              <a:gd name="connsiteY8" fmla="*/ 470144 h 1174108"/>
              <a:gd name="connsiteX9" fmla="*/ 468059 w 2548318"/>
              <a:gd name="connsiteY9" fmla="*/ 113338 h 1174108"/>
              <a:gd name="connsiteX10" fmla="*/ 520065 w 2548318"/>
              <a:gd name="connsiteY10" fmla="*/ 732782 h 1174108"/>
              <a:gd name="connsiteX11" fmla="*/ 572072 w 2548318"/>
              <a:gd name="connsiteY11" fmla="*/ 646109 h 1174108"/>
              <a:gd name="connsiteX12" fmla="*/ 624078 w 2548318"/>
              <a:gd name="connsiteY12" fmla="*/ 554098 h 1174108"/>
              <a:gd name="connsiteX13" fmla="*/ 676084 w 2548318"/>
              <a:gd name="connsiteY13" fmla="*/ 716723 h 1174108"/>
              <a:gd name="connsiteX14" fmla="*/ 728091 w 2548318"/>
              <a:gd name="connsiteY14" fmla="*/ 600575 h 1174108"/>
              <a:gd name="connsiteX15" fmla="*/ 780097 w 2548318"/>
              <a:gd name="connsiteY15" fmla="*/ 1174109 h 1174108"/>
              <a:gd name="connsiteX16" fmla="*/ 832104 w 2548318"/>
              <a:gd name="connsiteY16" fmla="*/ 1024242 h 1174108"/>
              <a:gd name="connsiteX17" fmla="*/ 884110 w 2548318"/>
              <a:gd name="connsiteY17" fmla="*/ 593150 h 1174108"/>
              <a:gd name="connsiteX18" fmla="*/ 936117 w 2548318"/>
              <a:gd name="connsiteY18" fmla="*/ 412875 h 1174108"/>
              <a:gd name="connsiteX19" fmla="*/ 988124 w 2548318"/>
              <a:gd name="connsiteY19" fmla="*/ 222437 h 1174108"/>
              <a:gd name="connsiteX20" fmla="*/ 1040130 w 2548318"/>
              <a:gd name="connsiteY20" fmla="*/ 732782 h 1174108"/>
              <a:gd name="connsiteX21" fmla="*/ 1092136 w 2548318"/>
              <a:gd name="connsiteY21" fmla="*/ 801805 h 1174108"/>
              <a:gd name="connsiteX22" fmla="*/ 1144143 w 2548318"/>
              <a:gd name="connsiteY22" fmla="*/ 611367 h 1174108"/>
              <a:gd name="connsiteX23" fmla="*/ 1196150 w 2548318"/>
              <a:gd name="connsiteY23" fmla="*/ 431092 h 1174108"/>
              <a:gd name="connsiteX24" fmla="*/ 1248156 w 2548318"/>
              <a:gd name="connsiteY24" fmla="*/ 264795 h 1174108"/>
              <a:gd name="connsiteX25" fmla="*/ 1300162 w 2548318"/>
              <a:gd name="connsiteY25" fmla="*/ 556255 h 1174108"/>
              <a:gd name="connsiteX26" fmla="*/ 1352169 w 2548318"/>
              <a:gd name="connsiteY26" fmla="*/ 423667 h 1174108"/>
              <a:gd name="connsiteX27" fmla="*/ 1404176 w 2548318"/>
              <a:gd name="connsiteY27" fmla="*/ 307519 h 1174108"/>
              <a:gd name="connsiteX28" fmla="*/ 1456182 w 2548318"/>
              <a:gd name="connsiteY28" fmla="*/ 205349 h 1174108"/>
              <a:gd name="connsiteX29" fmla="*/ 1508188 w 2548318"/>
              <a:gd name="connsiteY29" fmla="*/ 113338 h 1174108"/>
              <a:gd name="connsiteX30" fmla="*/ 1560195 w 2548318"/>
              <a:gd name="connsiteY30" fmla="*/ 997577 h 1174108"/>
              <a:gd name="connsiteX31" fmla="*/ 1612202 w 2548318"/>
              <a:gd name="connsiteY31" fmla="*/ 910904 h 1174108"/>
              <a:gd name="connsiteX32" fmla="*/ 1664208 w 2548318"/>
              <a:gd name="connsiteY32" fmla="*/ 818893 h 1174108"/>
              <a:gd name="connsiteX33" fmla="*/ 1716215 w 2548318"/>
              <a:gd name="connsiteY33" fmla="*/ 716723 h 1174108"/>
              <a:gd name="connsiteX34" fmla="*/ 1768221 w 2548318"/>
              <a:gd name="connsiteY34" fmla="*/ 335775 h 1174108"/>
              <a:gd name="connsiteX35" fmla="*/ 1820227 w 2548318"/>
              <a:gd name="connsiteY35" fmla="*/ 909314 h 1174108"/>
              <a:gd name="connsiteX36" fmla="*/ 1872234 w 2548318"/>
              <a:gd name="connsiteY36" fmla="*/ 759447 h 1174108"/>
              <a:gd name="connsiteX37" fmla="*/ 1924241 w 2548318"/>
              <a:gd name="connsiteY37" fmla="*/ 593150 h 1174108"/>
              <a:gd name="connsiteX38" fmla="*/ 1976247 w 2548318"/>
              <a:gd name="connsiteY38" fmla="*/ 677670 h 1174108"/>
              <a:gd name="connsiteX39" fmla="*/ 2028253 w 2548318"/>
              <a:gd name="connsiteY39" fmla="*/ 487232 h 1174108"/>
              <a:gd name="connsiteX40" fmla="*/ 2080260 w 2548318"/>
              <a:gd name="connsiteY40" fmla="*/ 997577 h 1174108"/>
              <a:gd name="connsiteX41" fmla="*/ 2132267 w 2548318"/>
              <a:gd name="connsiteY41" fmla="*/ 801805 h 1174108"/>
              <a:gd name="connsiteX42" fmla="*/ 2184273 w 2548318"/>
              <a:gd name="connsiteY42" fmla="*/ 346572 h 1174108"/>
              <a:gd name="connsiteX43" fmla="*/ 2236279 w 2548318"/>
              <a:gd name="connsiteY43" fmla="*/ 166297 h 1174108"/>
              <a:gd name="connsiteX44" fmla="*/ 2288286 w 2548318"/>
              <a:gd name="connsiteY44" fmla="*/ 0 h 1174108"/>
              <a:gd name="connsiteX45" fmla="*/ 2340293 w 2548318"/>
              <a:gd name="connsiteY45" fmla="*/ 556255 h 1174108"/>
              <a:gd name="connsiteX46" fmla="*/ 2392299 w 2548318"/>
              <a:gd name="connsiteY46" fmla="*/ 688467 h 1174108"/>
              <a:gd name="connsiteX47" fmla="*/ 2444305 w 2548318"/>
              <a:gd name="connsiteY47" fmla="*/ 572314 h 1174108"/>
              <a:gd name="connsiteX48" fmla="*/ 2496312 w 2548318"/>
              <a:gd name="connsiteY48" fmla="*/ 470144 h 1174108"/>
              <a:gd name="connsiteX49" fmla="*/ 2548319 w 2548318"/>
              <a:gd name="connsiteY49" fmla="*/ 378133 h 117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174108">
                <a:moveTo>
                  <a:pt x="0" y="732782"/>
                </a:moveTo>
                <a:lnTo>
                  <a:pt x="52006" y="537010"/>
                </a:lnTo>
                <a:lnTo>
                  <a:pt x="104013" y="346572"/>
                </a:lnTo>
                <a:lnTo>
                  <a:pt x="156019" y="166297"/>
                </a:lnTo>
                <a:lnTo>
                  <a:pt x="208026" y="0"/>
                </a:lnTo>
                <a:lnTo>
                  <a:pt x="260032" y="821050"/>
                </a:lnTo>
                <a:lnTo>
                  <a:pt x="312039" y="688467"/>
                </a:lnTo>
                <a:lnTo>
                  <a:pt x="364045" y="572314"/>
                </a:lnTo>
                <a:lnTo>
                  <a:pt x="416052" y="470144"/>
                </a:lnTo>
                <a:lnTo>
                  <a:pt x="468059" y="113338"/>
                </a:lnTo>
                <a:lnTo>
                  <a:pt x="520065" y="732782"/>
                </a:lnTo>
                <a:lnTo>
                  <a:pt x="572072" y="646109"/>
                </a:lnTo>
                <a:lnTo>
                  <a:pt x="624078" y="554098"/>
                </a:lnTo>
                <a:lnTo>
                  <a:pt x="676084" y="716723"/>
                </a:lnTo>
                <a:lnTo>
                  <a:pt x="728091" y="600575"/>
                </a:lnTo>
                <a:lnTo>
                  <a:pt x="780097" y="1174109"/>
                </a:lnTo>
                <a:lnTo>
                  <a:pt x="832104" y="1024242"/>
                </a:lnTo>
                <a:lnTo>
                  <a:pt x="884110" y="593150"/>
                </a:lnTo>
                <a:lnTo>
                  <a:pt x="936117" y="412875"/>
                </a:lnTo>
                <a:lnTo>
                  <a:pt x="988124" y="222437"/>
                </a:lnTo>
                <a:lnTo>
                  <a:pt x="1040130" y="732782"/>
                </a:lnTo>
                <a:lnTo>
                  <a:pt x="1092136" y="801805"/>
                </a:lnTo>
                <a:lnTo>
                  <a:pt x="1144143" y="611367"/>
                </a:lnTo>
                <a:lnTo>
                  <a:pt x="1196150" y="431092"/>
                </a:lnTo>
                <a:lnTo>
                  <a:pt x="1248156" y="264795"/>
                </a:lnTo>
                <a:lnTo>
                  <a:pt x="1300162" y="556255"/>
                </a:lnTo>
                <a:lnTo>
                  <a:pt x="1352169" y="423667"/>
                </a:lnTo>
                <a:lnTo>
                  <a:pt x="1404176" y="307519"/>
                </a:lnTo>
                <a:lnTo>
                  <a:pt x="1456182" y="205349"/>
                </a:lnTo>
                <a:lnTo>
                  <a:pt x="1508188" y="113338"/>
                </a:lnTo>
                <a:lnTo>
                  <a:pt x="1560195" y="997577"/>
                </a:lnTo>
                <a:lnTo>
                  <a:pt x="1612202" y="910904"/>
                </a:lnTo>
                <a:lnTo>
                  <a:pt x="1664208" y="818893"/>
                </a:lnTo>
                <a:lnTo>
                  <a:pt x="1716215" y="716723"/>
                </a:lnTo>
                <a:lnTo>
                  <a:pt x="1768221" y="335775"/>
                </a:lnTo>
                <a:lnTo>
                  <a:pt x="1820227" y="909314"/>
                </a:lnTo>
                <a:lnTo>
                  <a:pt x="1872234" y="759447"/>
                </a:lnTo>
                <a:lnTo>
                  <a:pt x="1924241" y="593150"/>
                </a:lnTo>
                <a:lnTo>
                  <a:pt x="1976247" y="677670"/>
                </a:lnTo>
                <a:lnTo>
                  <a:pt x="2028253" y="487232"/>
                </a:lnTo>
                <a:lnTo>
                  <a:pt x="2080260" y="997577"/>
                </a:lnTo>
                <a:lnTo>
                  <a:pt x="2132267" y="801805"/>
                </a:lnTo>
                <a:lnTo>
                  <a:pt x="2184273" y="346572"/>
                </a:lnTo>
                <a:lnTo>
                  <a:pt x="2236279" y="166297"/>
                </a:lnTo>
                <a:lnTo>
                  <a:pt x="2288286" y="0"/>
                </a:lnTo>
                <a:lnTo>
                  <a:pt x="2340293" y="556255"/>
                </a:lnTo>
                <a:lnTo>
                  <a:pt x="2392299" y="688467"/>
                </a:lnTo>
                <a:lnTo>
                  <a:pt x="2444305" y="572314"/>
                </a:lnTo>
                <a:lnTo>
                  <a:pt x="2496312" y="470144"/>
                </a:lnTo>
                <a:lnTo>
                  <a:pt x="2548319" y="378133"/>
                </a:lnTo>
              </a:path>
            </a:pathLst>
          </a:custGeom>
          <a:noFill/>
          <a:ln w="28575" cap="flat">
            <a:solidFill>
              <a:schemeClr val="tx1"/>
            </a:solidFill>
            <a:prstDash val="solid"/>
            <a:round/>
          </a:ln>
        </p:spPr>
        <p:txBody>
          <a:bodyPr rtlCol="0" anchor="ctr"/>
          <a:lstStyle/>
          <a:p>
            <a:endParaRPr lang="en-US"/>
          </a:p>
        </p:txBody>
      </p:sp>
      <p:sp>
        <p:nvSpPr>
          <p:cNvPr id="436" name="Freeform: Shape 435">
            <a:extLst>
              <a:ext uri="{FF2B5EF4-FFF2-40B4-BE49-F238E27FC236}">
                <a16:creationId xmlns:a16="http://schemas.microsoft.com/office/drawing/2014/main" id="{D6BE4AA6-F4C5-76B6-79DB-E0FC17C2F3C4}"/>
              </a:ext>
            </a:extLst>
          </p:cNvPr>
          <p:cNvSpPr/>
          <p:nvPr/>
        </p:nvSpPr>
        <p:spPr>
          <a:xfrm>
            <a:off x="4518798" y="3324363"/>
            <a:ext cx="1520205" cy="703070"/>
          </a:xfrm>
          <a:custGeom>
            <a:avLst/>
            <a:gdLst>
              <a:gd name="connsiteX0" fmla="*/ 0 w 2548318"/>
              <a:gd name="connsiteY0" fmla="*/ 384172 h 1178556"/>
              <a:gd name="connsiteX1" fmla="*/ 52006 w 2548318"/>
              <a:gd name="connsiteY1" fmla="*/ 273453 h 1178556"/>
              <a:gd name="connsiteX2" fmla="*/ 104013 w 2548318"/>
              <a:gd name="connsiteY2" fmla="*/ 168969 h 1178556"/>
              <a:gd name="connsiteX3" fmla="*/ 156020 w 2548318"/>
              <a:gd name="connsiteY3" fmla="*/ 76328 h 1178556"/>
              <a:gd name="connsiteX4" fmla="*/ 208026 w 2548318"/>
              <a:gd name="connsiteY4" fmla="*/ 0 h 1178556"/>
              <a:gd name="connsiteX5" fmla="*/ 260032 w 2548318"/>
              <a:gd name="connsiteY5" fmla="*/ 766653 h 1178556"/>
              <a:gd name="connsiteX6" fmla="*/ 312039 w 2548318"/>
              <a:gd name="connsiteY6" fmla="*/ 729658 h 1178556"/>
              <a:gd name="connsiteX7" fmla="*/ 364045 w 2548318"/>
              <a:gd name="connsiteY7" fmla="*/ 711837 h 1178556"/>
              <a:gd name="connsiteX8" fmla="*/ 416052 w 2548318"/>
              <a:gd name="connsiteY8" fmla="*/ 710327 h 1178556"/>
              <a:gd name="connsiteX9" fmla="*/ 468058 w 2548318"/>
              <a:gd name="connsiteY9" fmla="*/ 132231 h 1178556"/>
              <a:gd name="connsiteX10" fmla="*/ 520065 w 2548318"/>
              <a:gd name="connsiteY10" fmla="*/ 384172 h 1178556"/>
              <a:gd name="connsiteX11" fmla="*/ 572072 w 2548318"/>
              <a:gd name="connsiteY11" fmla="*/ 400741 h 1178556"/>
              <a:gd name="connsiteX12" fmla="*/ 624078 w 2548318"/>
              <a:gd name="connsiteY12" fmla="*/ 411075 h 1178556"/>
              <a:gd name="connsiteX13" fmla="*/ 676084 w 2548318"/>
              <a:gd name="connsiteY13" fmla="*/ 998001 h 1178556"/>
              <a:gd name="connsiteX14" fmla="*/ 728091 w 2548318"/>
              <a:gd name="connsiteY14" fmla="*/ 980180 h 1178556"/>
              <a:gd name="connsiteX15" fmla="*/ 780097 w 2548318"/>
              <a:gd name="connsiteY15" fmla="*/ 1178557 h 1178556"/>
              <a:gd name="connsiteX16" fmla="*/ 832104 w 2548318"/>
              <a:gd name="connsiteY16" fmla="*/ 1121402 h 1178556"/>
              <a:gd name="connsiteX17" fmla="*/ 884111 w 2548318"/>
              <a:gd name="connsiteY17" fmla="*/ 456643 h 1178556"/>
              <a:gd name="connsiteX18" fmla="*/ 936117 w 2548318"/>
              <a:gd name="connsiteY18" fmla="*/ 364003 h 1178556"/>
              <a:gd name="connsiteX19" fmla="*/ 988123 w 2548318"/>
              <a:gd name="connsiteY19" fmla="*/ 259514 h 1178556"/>
              <a:gd name="connsiteX20" fmla="*/ 1040130 w 2548318"/>
              <a:gd name="connsiteY20" fmla="*/ 384172 h 1178556"/>
              <a:gd name="connsiteX21" fmla="*/ 1092136 w 2548318"/>
              <a:gd name="connsiteY21" fmla="*/ 861889 h 1178556"/>
              <a:gd name="connsiteX22" fmla="*/ 1144143 w 2548318"/>
              <a:gd name="connsiteY22" fmla="*/ 757400 h 1178556"/>
              <a:gd name="connsiteX23" fmla="*/ 1196149 w 2548318"/>
              <a:gd name="connsiteY23" fmla="*/ 664764 h 1178556"/>
              <a:gd name="connsiteX24" fmla="*/ 1248156 w 2548318"/>
              <a:gd name="connsiteY24" fmla="*/ 588436 h 1178556"/>
              <a:gd name="connsiteX25" fmla="*/ 1300163 w 2548318"/>
              <a:gd name="connsiteY25" fmla="*/ 178218 h 1178556"/>
              <a:gd name="connsiteX26" fmla="*/ 1352169 w 2548318"/>
              <a:gd name="connsiteY26" fmla="*/ 141227 h 1178556"/>
              <a:gd name="connsiteX27" fmla="*/ 1404175 w 2548318"/>
              <a:gd name="connsiteY27" fmla="*/ 123401 h 1178556"/>
              <a:gd name="connsiteX28" fmla="*/ 1456182 w 2548318"/>
              <a:gd name="connsiteY28" fmla="*/ 121891 h 1178556"/>
              <a:gd name="connsiteX29" fmla="*/ 1508188 w 2548318"/>
              <a:gd name="connsiteY29" fmla="*/ 132231 h 1178556"/>
              <a:gd name="connsiteX30" fmla="*/ 1560195 w 2548318"/>
              <a:gd name="connsiteY30" fmla="*/ 972603 h 1178556"/>
              <a:gd name="connsiteX31" fmla="*/ 1612201 w 2548318"/>
              <a:gd name="connsiteY31" fmla="*/ 989171 h 1178556"/>
              <a:gd name="connsiteX32" fmla="*/ 1664208 w 2548318"/>
              <a:gd name="connsiteY32" fmla="*/ 999511 h 1178556"/>
              <a:gd name="connsiteX33" fmla="*/ 1716214 w 2548318"/>
              <a:gd name="connsiteY33" fmla="*/ 998001 h 1178556"/>
              <a:gd name="connsiteX34" fmla="*/ 1768221 w 2548318"/>
              <a:gd name="connsiteY34" fmla="*/ 391744 h 1178556"/>
              <a:gd name="connsiteX35" fmla="*/ 1820227 w 2548318"/>
              <a:gd name="connsiteY35" fmla="*/ 590121 h 1178556"/>
              <a:gd name="connsiteX36" fmla="*/ 1872234 w 2548318"/>
              <a:gd name="connsiteY36" fmla="*/ 532967 h 1178556"/>
              <a:gd name="connsiteX37" fmla="*/ 1924240 w 2548318"/>
              <a:gd name="connsiteY37" fmla="*/ 456643 h 1178556"/>
              <a:gd name="connsiteX38" fmla="*/ 1976247 w 2548318"/>
              <a:gd name="connsiteY38" fmla="*/ 952438 h 1178556"/>
              <a:gd name="connsiteX39" fmla="*/ 2028254 w 2548318"/>
              <a:gd name="connsiteY39" fmla="*/ 847949 h 1178556"/>
              <a:gd name="connsiteX40" fmla="*/ 2080260 w 2548318"/>
              <a:gd name="connsiteY40" fmla="*/ 972603 h 1178556"/>
              <a:gd name="connsiteX41" fmla="*/ 2132266 w 2548318"/>
              <a:gd name="connsiteY41" fmla="*/ 861889 h 1178556"/>
              <a:gd name="connsiteX42" fmla="*/ 2184273 w 2548318"/>
              <a:gd name="connsiteY42" fmla="*/ 168969 h 1178556"/>
              <a:gd name="connsiteX43" fmla="*/ 2236279 w 2548318"/>
              <a:gd name="connsiteY43" fmla="*/ 76328 h 1178556"/>
              <a:gd name="connsiteX44" fmla="*/ 2288286 w 2548318"/>
              <a:gd name="connsiteY44" fmla="*/ 0 h 1178556"/>
              <a:gd name="connsiteX45" fmla="*/ 2340292 w 2548318"/>
              <a:gd name="connsiteY45" fmla="*/ 178218 h 1178556"/>
              <a:gd name="connsiteX46" fmla="*/ 2392299 w 2548318"/>
              <a:gd name="connsiteY46" fmla="*/ 729658 h 1178556"/>
              <a:gd name="connsiteX47" fmla="*/ 2444306 w 2548318"/>
              <a:gd name="connsiteY47" fmla="*/ 711837 h 1178556"/>
              <a:gd name="connsiteX48" fmla="*/ 2496312 w 2548318"/>
              <a:gd name="connsiteY48" fmla="*/ 710327 h 1178556"/>
              <a:gd name="connsiteX49" fmla="*/ 2548318 w 2548318"/>
              <a:gd name="connsiteY49" fmla="*/ 720662 h 117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178556">
                <a:moveTo>
                  <a:pt x="0" y="384172"/>
                </a:moveTo>
                <a:lnTo>
                  <a:pt x="52006" y="273453"/>
                </a:lnTo>
                <a:lnTo>
                  <a:pt x="104013" y="168969"/>
                </a:lnTo>
                <a:lnTo>
                  <a:pt x="156020" y="76328"/>
                </a:lnTo>
                <a:lnTo>
                  <a:pt x="208026" y="0"/>
                </a:lnTo>
                <a:lnTo>
                  <a:pt x="260032" y="766653"/>
                </a:lnTo>
                <a:lnTo>
                  <a:pt x="312039" y="729658"/>
                </a:lnTo>
                <a:lnTo>
                  <a:pt x="364045" y="711837"/>
                </a:lnTo>
                <a:lnTo>
                  <a:pt x="416052" y="710327"/>
                </a:lnTo>
                <a:lnTo>
                  <a:pt x="468058" y="132231"/>
                </a:lnTo>
                <a:lnTo>
                  <a:pt x="520065" y="384172"/>
                </a:lnTo>
                <a:lnTo>
                  <a:pt x="572072" y="400741"/>
                </a:lnTo>
                <a:lnTo>
                  <a:pt x="624078" y="411075"/>
                </a:lnTo>
                <a:lnTo>
                  <a:pt x="676084" y="998001"/>
                </a:lnTo>
                <a:lnTo>
                  <a:pt x="728091" y="980180"/>
                </a:lnTo>
                <a:lnTo>
                  <a:pt x="780097" y="1178557"/>
                </a:lnTo>
                <a:lnTo>
                  <a:pt x="832104" y="1121402"/>
                </a:lnTo>
                <a:lnTo>
                  <a:pt x="884111" y="456643"/>
                </a:lnTo>
                <a:lnTo>
                  <a:pt x="936117" y="364003"/>
                </a:lnTo>
                <a:lnTo>
                  <a:pt x="988123" y="259514"/>
                </a:lnTo>
                <a:lnTo>
                  <a:pt x="1040130" y="384172"/>
                </a:lnTo>
                <a:lnTo>
                  <a:pt x="1092136" y="861889"/>
                </a:lnTo>
                <a:lnTo>
                  <a:pt x="1144143" y="757400"/>
                </a:lnTo>
                <a:lnTo>
                  <a:pt x="1196149" y="664764"/>
                </a:lnTo>
                <a:lnTo>
                  <a:pt x="1248156" y="588436"/>
                </a:lnTo>
                <a:lnTo>
                  <a:pt x="1300163" y="178218"/>
                </a:lnTo>
                <a:lnTo>
                  <a:pt x="1352169" y="141227"/>
                </a:lnTo>
                <a:lnTo>
                  <a:pt x="1404175" y="123401"/>
                </a:lnTo>
                <a:lnTo>
                  <a:pt x="1456182" y="121891"/>
                </a:lnTo>
                <a:lnTo>
                  <a:pt x="1508188" y="132231"/>
                </a:lnTo>
                <a:lnTo>
                  <a:pt x="1560195" y="972603"/>
                </a:lnTo>
                <a:lnTo>
                  <a:pt x="1612201" y="989171"/>
                </a:lnTo>
                <a:lnTo>
                  <a:pt x="1664208" y="999511"/>
                </a:lnTo>
                <a:lnTo>
                  <a:pt x="1716214" y="998001"/>
                </a:lnTo>
                <a:lnTo>
                  <a:pt x="1768221" y="391744"/>
                </a:lnTo>
                <a:lnTo>
                  <a:pt x="1820227" y="590121"/>
                </a:lnTo>
                <a:lnTo>
                  <a:pt x="1872234" y="532967"/>
                </a:lnTo>
                <a:lnTo>
                  <a:pt x="1924240" y="456643"/>
                </a:lnTo>
                <a:lnTo>
                  <a:pt x="1976247" y="952438"/>
                </a:lnTo>
                <a:lnTo>
                  <a:pt x="2028254" y="847949"/>
                </a:lnTo>
                <a:lnTo>
                  <a:pt x="2080260" y="972603"/>
                </a:lnTo>
                <a:lnTo>
                  <a:pt x="2132266" y="861889"/>
                </a:lnTo>
                <a:lnTo>
                  <a:pt x="2184273" y="168969"/>
                </a:lnTo>
                <a:lnTo>
                  <a:pt x="2236279" y="76328"/>
                </a:lnTo>
                <a:lnTo>
                  <a:pt x="2288286" y="0"/>
                </a:lnTo>
                <a:lnTo>
                  <a:pt x="2340292" y="178218"/>
                </a:lnTo>
                <a:lnTo>
                  <a:pt x="2392299" y="729658"/>
                </a:lnTo>
                <a:lnTo>
                  <a:pt x="2444306" y="711837"/>
                </a:lnTo>
                <a:lnTo>
                  <a:pt x="2496312" y="710327"/>
                </a:lnTo>
                <a:lnTo>
                  <a:pt x="2548318" y="720662"/>
                </a:lnTo>
              </a:path>
            </a:pathLst>
          </a:custGeom>
          <a:noFill/>
          <a:ln w="28575" cap="flat">
            <a:solidFill>
              <a:schemeClr val="tx1"/>
            </a:solidFill>
            <a:prstDash val="solid"/>
            <a:round/>
          </a:ln>
        </p:spPr>
        <p:txBody>
          <a:bodyPr rtlCol="0" anchor="ctr"/>
          <a:lstStyle/>
          <a:p>
            <a:endParaRPr lang="en-US"/>
          </a:p>
        </p:txBody>
      </p:sp>
      <p:sp>
        <p:nvSpPr>
          <p:cNvPr id="527" name="Freeform: Shape 526">
            <a:extLst>
              <a:ext uri="{FF2B5EF4-FFF2-40B4-BE49-F238E27FC236}">
                <a16:creationId xmlns:a16="http://schemas.microsoft.com/office/drawing/2014/main" id="{B6CB5ABD-B5E7-7EF4-162C-1D519D8E1F89}"/>
              </a:ext>
            </a:extLst>
          </p:cNvPr>
          <p:cNvSpPr/>
          <p:nvPr/>
        </p:nvSpPr>
        <p:spPr>
          <a:xfrm>
            <a:off x="4516013" y="4281513"/>
            <a:ext cx="1522990" cy="717938"/>
          </a:xfrm>
          <a:custGeom>
            <a:avLst/>
            <a:gdLst>
              <a:gd name="connsiteX0" fmla="*/ 0 w 2552986"/>
              <a:gd name="connsiteY0" fmla="*/ 442193 h 1203478"/>
              <a:gd name="connsiteX1" fmla="*/ 52102 w 2552986"/>
              <a:gd name="connsiteY1" fmla="*/ 310420 h 1203478"/>
              <a:gd name="connsiteX2" fmla="*/ 104204 w 2552986"/>
              <a:gd name="connsiteY2" fmla="*/ 187657 h 1203478"/>
              <a:gd name="connsiteX3" fmla="*/ 156306 w 2552986"/>
              <a:gd name="connsiteY3" fmla="*/ 82034 h 1203478"/>
              <a:gd name="connsiteX4" fmla="*/ 208407 w 2552986"/>
              <a:gd name="connsiteY4" fmla="*/ 0 h 1203478"/>
              <a:gd name="connsiteX5" fmla="*/ 260509 w 2552986"/>
              <a:gd name="connsiteY5" fmla="*/ 607690 h 1203478"/>
              <a:gd name="connsiteX6" fmla="*/ 312611 w 2552986"/>
              <a:gd name="connsiteY6" fmla="*/ 582549 h 1203478"/>
              <a:gd name="connsiteX7" fmla="*/ 364713 w 2552986"/>
              <a:gd name="connsiteY7" fmla="*/ 585145 h 1203478"/>
              <a:gd name="connsiteX8" fmla="*/ 416814 w 2552986"/>
              <a:gd name="connsiteY8" fmla="*/ 611329 h 1203478"/>
              <a:gd name="connsiteX9" fmla="*/ 468916 w 2552986"/>
              <a:gd name="connsiteY9" fmla="*/ 191262 h 1203478"/>
              <a:gd name="connsiteX10" fmla="*/ 521018 w 2552986"/>
              <a:gd name="connsiteY10" fmla="*/ 442193 h 1203478"/>
              <a:gd name="connsiteX11" fmla="*/ 573120 w 2552986"/>
              <a:gd name="connsiteY11" fmla="*/ 494529 h 1203478"/>
              <a:gd name="connsiteX12" fmla="*/ 625221 w 2552986"/>
              <a:gd name="connsiteY12" fmla="*/ 537853 h 1203478"/>
              <a:gd name="connsiteX13" fmla="*/ 677323 w 2552986"/>
              <a:gd name="connsiteY13" fmla="*/ 1027428 h 1203478"/>
              <a:gd name="connsiteX14" fmla="*/ 729425 w 2552986"/>
              <a:gd name="connsiteY14" fmla="*/ 1030024 h 1203478"/>
              <a:gd name="connsiteX15" fmla="*/ 781527 w 2552986"/>
              <a:gd name="connsiteY15" fmla="*/ 1203479 h 1203478"/>
              <a:gd name="connsiteX16" fmla="*/ 833628 w 2552986"/>
              <a:gd name="connsiteY16" fmla="*/ 1149182 h 1203478"/>
              <a:gd name="connsiteX17" fmla="*/ 885730 w 2552986"/>
              <a:gd name="connsiteY17" fmla="*/ 603757 h 1203478"/>
              <a:gd name="connsiteX18" fmla="*/ 937832 w 2552986"/>
              <a:gd name="connsiteY18" fmla="*/ 498134 h 1203478"/>
              <a:gd name="connsiteX19" fmla="*/ 989934 w 2552986"/>
              <a:gd name="connsiteY19" fmla="*/ 375371 h 1203478"/>
              <a:gd name="connsiteX20" fmla="*/ 1042035 w 2552986"/>
              <a:gd name="connsiteY20" fmla="*/ 442193 h 1203478"/>
              <a:gd name="connsiteX21" fmla="*/ 1094137 w 2552986"/>
              <a:gd name="connsiteY21" fmla="*/ 773811 h 1203478"/>
              <a:gd name="connsiteX22" fmla="*/ 1146239 w 2552986"/>
              <a:gd name="connsiteY22" fmla="*/ 651048 h 1203478"/>
              <a:gd name="connsiteX23" fmla="*/ 1198341 w 2552986"/>
              <a:gd name="connsiteY23" fmla="*/ 545425 h 1203478"/>
              <a:gd name="connsiteX24" fmla="*/ 1250442 w 2552986"/>
              <a:gd name="connsiteY24" fmla="*/ 463391 h 1203478"/>
              <a:gd name="connsiteX25" fmla="*/ 1302544 w 2552986"/>
              <a:gd name="connsiteY25" fmla="*/ 144299 h 1203478"/>
              <a:gd name="connsiteX26" fmla="*/ 1354645 w 2552986"/>
              <a:gd name="connsiteY26" fmla="*/ 119158 h 1203478"/>
              <a:gd name="connsiteX27" fmla="*/ 1406748 w 2552986"/>
              <a:gd name="connsiteY27" fmla="*/ 121753 h 1203478"/>
              <a:gd name="connsiteX28" fmla="*/ 1458849 w 2552986"/>
              <a:gd name="connsiteY28" fmla="*/ 147938 h 1203478"/>
              <a:gd name="connsiteX29" fmla="*/ 1510951 w 2552986"/>
              <a:gd name="connsiteY29" fmla="*/ 191262 h 1203478"/>
              <a:gd name="connsiteX30" fmla="*/ 1563052 w 2552986"/>
              <a:gd name="connsiteY30" fmla="*/ 905585 h 1203478"/>
              <a:gd name="connsiteX31" fmla="*/ 1615155 w 2552986"/>
              <a:gd name="connsiteY31" fmla="*/ 957920 h 1203478"/>
              <a:gd name="connsiteX32" fmla="*/ 1667256 w 2552986"/>
              <a:gd name="connsiteY32" fmla="*/ 1001244 h 1203478"/>
              <a:gd name="connsiteX33" fmla="*/ 1719358 w 2552986"/>
              <a:gd name="connsiteY33" fmla="*/ 1027428 h 1203478"/>
              <a:gd name="connsiteX34" fmla="*/ 1771459 w 2552986"/>
              <a:gd name="connsiteY34" fmla="*/ 566633 h 1203478"/>
              <a:gd name="connsiteX35" fmla="*/ 1823562 w 2552986"/>
              <a:gd name="connsiteY35" fmla="*/ 740088 h 1203478"/>
              <a:gd name="connsiteX36" fmla="*/ 1875663 w 2552986"/>
              <a:gd name="connsiteY36" fmla="*/ 685790 h 1203478"/>
              <a:gd name="connsiteX37" fmla="*/ 1927765 w 2552986"/>
              <a:gd name="connsiteY37" fmla="*/ 603757 h 1203478"/>
              <a:gd name="connsiteX38" fmla="*/ 1979866 w 2552986"/>
              <a:gd name="connsiteY38" fmla="*/ 961525 h 1203478"/>
              <a:gd name="connsiteX39" fmla="*/ 2031969 w 2552986"/>
              <a:gd name="connsiteY39" fmla="*/ 838762 h 1203478"/>
              <a:gd name="connsiteX40" fmla="*/ 2084071 w 2552986"/>
              <a:gd name="connsiteY40" fmla="*/ 905585 h 1203478"/>
              <a:gd name="connsiteX41" fmla="*/ 2136172 w 2552986"/>
              <a:gd name="connsiteY41" fmla="*/ 773811 h 1203478"/>
              <a:gd name="connsiteX42" fmla="*/ 2188274 w 2552986"/>
              <a:gd name="connsiteY42" fmla="*/ 187657 h 1203478"/>
              <a:gd name="connsiteX43" fmla="*/ 2240376 w 2552986"/>
              <a:gd name="connsiteY43" fmla="*/ 82034 h 1203478"/>
              <a:gd name="connsiteX44" fmla="*/ 2292478 w 2552986"/>
              <a:gd name="connsiteY44" fmla="*/ 0 h 1203478"/>
              <a:gd name="connsiteX45" fmla="*/ 2344579 w 2552986"/>
              <a:gd name="connsiteY45" fmla="*/ 144299 h 1203478"/>
              <a:gd name="connsiteX46" fmla="*/ 2396681 w 2552986"/>
              <a:gd name="connsiteY46" fmla="*/ 582549 h 1203478"/>
              <a:gd name="connsiteX47" fmla="*/ 2448783 w 2552986"/>
              <a:gd name="connsiteY47" fmla="*/ 585145 h 1203478"/>
              <a:gd name="connsiteX48" fmla="*/ 2500885 w 2552986"/>
              <a:gd name="connsiteY48" fmla="*/ 611329 h 1203478"/>
              <a:gd name="connsiteX49" fmla="*/ 2552986 w 2552986"/>
              <a:gd name="connsiteY49" fmla="*/ 654653 h 12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52986" h="1203478">
                <a:moveTo>
                  <a:pt x="0" y="442193"/>
                </a:moveTo>
                <a:lnTo>
                  <a:pt x="52102" y="310420"/>
                </a:lnTo>
                <a:lnTo>
                  <a:pt x="104204" y="187657"/>
                </a:lnTo>
                <a:lnTo>
                  <a:pt x="156306" y="82034"/>
                </a:lnTo>
                <a:lnTo>
                  <a:pt x="208407" y="0"/>
                </a:lnTo>
                <a:lnTo>
                  <a:pt x="260509" y="607690"/>
                </a:lnTo>
                <a:lnTo>
                  <a:pt x="312611" y="582549"/>
                </a:lnTo>
                <a:lnTo>
                  <a:pt x="364713" y="585145"/>
                </a:lnTo>
                <a:lnTo>
                  <a:pt x="416814" y="611329"/>
                </a:lnTo>
                <a:lnTo>
                  <a:pt x="468916" y="191262"/>
                </a:lnTo>
                <a:lnTo>
                  <a:pt x="521018" y="442193"/>
                </a:lnTo>
                <a:lnTo>
                  <a:pt x="573120" y="494529"/>
                </a:lnTo>
                <a:lnTo>
                  <a:pt x="625221" y="537853"/>
                </a:lnTo>
                <a:lnTo>
                  <a:pt x="677323" y="1027428"/>
                </a:lnTo>
                <a:lnTo>
                  <a:pt x="729425" y="1030024"/>
                </a:lnTo>
                <a:lnTo>
                  <a:pt x="781527" y="1203479"/>
                </a:lnTo>
                <a:lnTo>
                  <a:pt x="833628" y="1149182"/>
                </a:lnTo>
                <a:lnTo>
                  <a:pt x="885730" y="603757"/>
                </a:lnTo>
                <a:lnTo>
                  <a:pt x="937832" y="498134"/>
                </a:lnTo>
                <a:lnTo>
                  <a:pt x="989934" y="375371"/>
                </a:lnTo>
                <a:lnTo>
                  <a:pt x="1042035" y="442193"/>
                </a:lnTo>
                <a:lnTo>
                  <a:pt x="1094137" y="773811"/>
                </a:lnTo>
                <a:lnTo>
                  <a:pt x="1146239" y="651048"/>
                </a:lnTo>
                <a:lnTo>
                  <a:pt x="1198341" y="545425"/>
                </a:lnTo>
                <a:lnTo>
                  <a:pt x="1250442" y="463391"/>
                </a:lnTo>
                <a:lnTo>
                  <a:pt x="1302544" y="144299"/>
                </a:lnTo>
                <a:lnTo>
                  <a:pt x="1354645" y="119158"/>
                </a:lnTo>
                <a:lnTo>
                  <a:pt x="1406748" y="121753"/>
                </a:lnTo>
                <a:lnTo>
                  <a:pt x="1458849" y="147938"/>
                </a:lnTo>
                <a:lnTo>
                  <a:pt x="1510951" y="191262"/>
                </a:lnTo>
                <a:lnTo>
                  <a:pt x="1563052" y="905585"/>
                </a:lnTo>
                <a:lnTo>
                  <a:pt x="1615155" y="957920"/>
                </a:lnTo>
                <a:lnTo>
                  <a:pt x="1667256" y="1001244"/>
                </a:lnTo>
                <a:lnTo>
                  <a:pt x="1719358" y="1027428"/>
                </a:lnTo>
                <a:lnTo>
                  <a:pt x="1771459" y="566633"/>
                </a:lnTo>
                <a:lnTo>
                  <a:pt x="1823562" y="740088"/>
                </a:lnTo>
                <a:lnTo>
                  <a:pt x="1875663" y="685790"/>
                </a:lnTo>
                <a:lnTo>
                  <a:pt x="1927765" y="603757"/>
                </a:lnTo>
                <a:lnTo>
                  <a:pt x="1979866" y="961525"/>
                </a:lnTo>
                <a:lnTo>
                  <a:pt x="2031969" y="838762"/>
                </a:lnTo>
                <a:lnTo>
                  <a:pt x="2084071" y="905585"/>
                </a:lnTo>
                <a:lnTo>
                  <a:pt x="2136172" y="773811"/>
                </a:lnTo>
                <a:lnTo>
                  <a:pt x="2188274" y="187657"/>
                </a:lnTo>
                <a:lnTo>
                  <a:pt x="2240376" y="82034"/>
                </a:lnTo>
                <a:lnTo>
                  <a:pt x="2292478" y="0"/>
                </a:lnTo>
                <a:lnTo>
                  <a:pt x="2344579" y="144299"/>
                </a:lnTo>
                <a:lnTo>
                  <a:pt x="2396681" y="582549"/>
                </a:lnTo>
                <a:lnTo>
                  <a:pt x="2448783" y="585145"/>
                </a:lnTo>
                <a:lnTo>
                  <a:pt x="2500885" y="611329"/>
                </a:lnTo>
                <a:lnTo>
                  <a:pt x="2552986" y="654653"/>
                </a:lnTo>
              </a:path>
            </a:pathLst>
          </a:custGeom>
          <a:noFill/>
          <a:ln w="28575" cap="flat">
            <a:solidFill>
              <a:schemeClr val="tx1"/>
            </a:solidFill>
            <a:prstDash val="solid"/>
            <a:round/>
          </a:ln>
        </p:spPr>
        <p:txBody>
          <a:bodyPr rtlCol="0" anchor="ctr"/>
          <a:lstStyle/>
          <a:p>
            <a:endParaRPr lang="en-US"/>
          </a:p>
        </p:txBody>
      </p:sp>
      <p:cxnSp>
        <p:nvCxnSpPr>
          <p:cNvPr id="2" name="Straight Arrow Connector 1">
            <a:extLst>
              <a:ext uri="{FF2B5EF4-FFF2-40B4-BE49-F238E27FC236}">
                <a16:creationId xmlns:a16="http://schemas.microsoft.com/office/drawing/2014/main" id="{52679DAA-1115-09D0-001C-59DAC4C941E4}"/>
              </a:ext>
            </a:extLst>
          </p:cNvPr>
          <p:cNvCxnSpPr>
            <a:cxnSpLocks/>
          </p:cNvCxnSpPr>
          <p:nvPr/>
        </p:nvCxnSpPr>
        <p:spPr>
          <a:xfrm>
            <a:off x="3318731" y="3606336"/>
            <a:ext cx="8256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0F9BD4-3F3E-7BAA-3741-0AEFE22CD11C}"/>
                  </a:ext>
                </a:extLst>
              </p:cNvPr>
              <p:cNvSpPr txBox="1"/>
              <p:nvPr/>
            </p:nvSpPr>
            <p:spPr>
              <a:xfrm>
                <a:off x="2430155" y="5385834"/>
                <a:ext cx="2602828"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tx1"/>
                          </a:solidFill>
                          <a:latin typeface="Cambria Math" panose="02040503050406030204" pitchFamily="18" charset="0"/>
                        </a:rPr>
                        <m:t>𝑋</m:t>
                      </m:r>
                      <m:r>
                        <a:rPr lang="en-US" sz="6000" b="0" i="1" smtClean="0">
                          <a:latin typeface="Cambria Math" panose="02040503050406030204" pitchFamily="18" charset="0"/>
                        </a:rPr>
                        <m:t>=</m:t>
                      </m:r>
                      <m:r>
                        <a:rPr lang="en-US" sz="6000" b="0" i="1" smtClean="0">
                          <a:solidFill>
                            <a:srgbClr val="F2777A"/>
                          </a:solidFill>
                          <a:latin typeface="Cambria Math" panose="02040503050406030204" pitchFamily="18" charset="0"/>
                        </a:rPr>
                        <m:t>𝐴</m:t>
                      </m:r>
                      <m:r>
                        <a:rPr lang="en-US" sz="6000" b="0" i="1" smtClean="0">
                          <a:solidFill>
                            <a:srgbClr val="C00000"/>
                          </a:solidFill>
                          <a:latin typeface="Cambria Math" panose="02040503050406030204" pitchFamily="18" charset="0"/>
                        </a:rPr>
                        <m:t>𝑆</m:t>
                      </m:r>
                    </m:oMath>
                  </m:oMathPara>
                </a14:m>
                <a:endParaRPr lang="en-US" sz="6000" dirty="0"/>
              </a:p>
            </p:txBody>
          </p:sp>
        </mc:Choice>
        <mc:Fallback xmlns="">
          <p:sp>
            <p:nvSpPr>
              <p:cNvPr id="3" name="TextBox 2">
                <a:extLst>
                  <a:ext uri="{FF2B5EF4-FFF2-40B4-BE49-F238E27FC236}">
                    <a16:creationId xmlns:a16="http://schemas.microsoft.com/office/drawing/2014/main" id="{B70F9BD4-3F3E-7BAA-3741-0AEFE22CD11C}"/>
                  </a:ext>
                </a:extLst>
              </p:cNvPr>
              <p:cNvSpPr txBox="1">
                <a:spLocks noRot="1" noChangeAspect="1" noMove="1" noResize="1" noEditPoints="1" noAdjustHandles="1" noChangeArrowheads="1" noChangeShapeType="1" noTextEdit="1"/>
              </p:cNvSpPr>
              <p:nvPr/>
            </p:nvSpPr>
            <p:spPr>
              <a:xfrm>
                <a:off x="2430155" y="5385834"/>
                <a:ext cx="2602828" cy="9233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ED9D46-A0A5-F8F3-3A02-604F87ED7098}"/>
                  </a:ext>
                </a:extLst>
              </p:cNvPr>
              <p:cNvSpPr txBox="1"/>
              <p:nvPr/>
            </p:nvSpPr>
            <p:spPr>
              <a:xfrm>
                <a:off x="6898799" y="2181979"/>
                <a:ext cx="4366261" cy="3785652"/>
              </a:xfrm>
              <a:prstGeom prst="rect">
                <a:avLst/>
              </a:prstGeom>
              <a:noFill/>
            </p:spPr>
            <p:txBody>
              <a:bodyPr wrap="square">
                <a:spAutoFit/>
              </a:bodyPr>
              <a:lstStyle/>
              <a:p>
                <a:r>
                  <a:rPr lang="en-US" sz="2000" b="0" i="0" dirty="0">
                    <a:effectLst/>
                    <a:latin typeface="Helvetica" panose="020B0500000000000000" pitchFamily="34" charset="0"/>
                  </a:rPr>
                  <a:t>One approach to solving this problem would be to use some information on the statistical properties of the signals </a:t>
                </a:r>
                <a14:m>
                  <m:oMath xmlns:m="http://schemas.openxmlformats.org/officeDocument/2006/math">
                    <m:sSub>
                      <m:sSubPr>
                        <m:ctrlPr>
                          <a:rPr lang="en-US" sz="2000" b="0" i="1" dirty="0" smtClean="0">
                            <a:effectLst/>
                            <a:latin typeface="Cambria Math" panose="02040503050406030204" pitchFamily="18" charset="0"/>
                          </a:rPr>
                        </m:ctrlPr>
                      </m:sSubPr>
                      <m:e>
                        <m:r>
                          <a:rPr lang="en-US" sz="2000" i="1" dirty="0">
                            <a:latin typeface="Cambria Math" panose="02040503050406030204" pitchFamily="18" charset="0"/>
                          </a:rPr>
                          <m:t>𝑠</m:t>
                        </m:r>
                      </m:e>
                      <m:sub>
                        <m:r>
                          <a:rPr lang="en-US" sz="2000" b="0" i="1" dirty="0" smtClean="0">
                            <a:effectLst/>
                            <a:latin typeface="Cambria Math" panose="02040503050406030204" pitchFamily="18" charset="0"/>
                          </a:rPr>
                          <m:t>𝑖</m:t>
                        </m:r>
                      </m:sub>
                    </m:sSub>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𝑡</m:t>
                    </m:r>
                    <m:r>
                      <a:rPr lang="en-US" sz="2000" b="0" i="1" dirty="0" smtClean="0">
                        <a:effectLst/>
                        <a:latin typeface="Cambria Math" panose="02040503050406030204" pitchFamily="18" charset="0"/>
                      </a:rPr>
                      <m:t>)</m:t>
                    </m:r>
                  </m:oMath>
                </a14:m>
                <a:r>
                  <a:rPr lang="en-US" sz="2000" b="0" i="0" dirty="0">
                    <a:effectLst/>
                    <a:latin typeface="Helvetica" panose="020B0500000000000000" pitchFamily="34" charset="0"/>
                  </a:rPr>
                  <a:t> to estimate the </a:t>
                </a:r>
                <a14:m>
                  <m:oMath xmlns:m="http://schemas.openxmlformats.org/officeDocument/2006/math">
                    <m:sSub>
                      <m:sSubPr>
                        <m:ctrlPr>
                          <a:rPr lang="en-US" sz="2000" b="0" i="1" dirty="0" smtClean="0">
                            <a:effectLst/>
                            <a:latin typeface="Cambria Math" panose="02040503050406030204" pitchFamily="18" charset="0"/>
                          </a:rPr>
                        </m:ctrlPr>
                      </m:sSubPr>
                      <m:e>
                        <m:r>
                          <a:rPr lang="en-US" sz="2000" i="1" dirty="0">
                            <a:latin typeface="Cambria Math" panose="02040503050406030204" pitchFamily="18" charset="0"/>
                          </a:rPr>
                          <m:t>𝑎</m:t>
                        </m:r>
                      </m:e>
                      <m:sub>
                        <m:r>
                          <a:rPr lang="en-US" sz="2000" b="0" i="1" dirty="0" smtClean="0">
                            <a:effectLst/>
                            <a:latin typeface="Cambria Math" panose="02040503050406030204" pitchFamily="18" charset="0"/>
                          </a:rPr>
                          <m:t>𝑖𝑖</m:t>
                        </m:r>
                      </m:sub>
                    </m:sSub>
                  </m:oMath>
                </a14:m>
                <a:r>
                  <a:rPr lang="en-US" sz="2000" b="0" i="0" dirty="0">
                    <a:effectLst/>
                    <a:latin typeface="Helvetica" panose="020B0500000000000000" pitchFamily="34" charset="0"/>
                  </a:rPr>
                  <a:t>. Actually, and perhaps surprisingly, it turns out that it is enough to assume that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𝑠</m:t>
                        </m:r>
                      </m:e>
                      <m:sub>
                        <m:r>
                          <a:rPr lang="en-US" sz="2000" b="0" i="1" dirty="0" smtClean="0">
                            <a:latin typeface="Cambria Math" panose="02040503050406030204" pitchFamily="18" charset="0"/>
                          </a:rPr>
                          <m:t>1</m:t>
                        </m:r>
                      </m:sub>
                    </m:sSub>
                    <m:r>
                      <a:rPr lang="en-US" sz="2000" i="1" dirty="0">
                        <a:latin typeface="Cambria Math" panose="02040503050406030204" pitchFamily="18" charset="0"/>
                      </a:rPr>
                      <m:t>(</m:t>
                    </m:r>
                    <m:r>
                      <a:rPr lang="en-US" sz="2000" i="1" dirty="0">
                        <a:latin typeface="Cambria Math" panose="02040503050406030204" pitchFamily="18" charset="0"/>
                      </a:rPr>
                      <m:t>𝑡</m:t>
                    </m:r>
                    <m:r>
                      <a:rPr lang="en-US" sz="2000" i="1" dirty="0">
                        <a:latin typeface="Cambria Math" panose="02040503050406030204" pitchFamily="18" charset="0"/>
                      </a:rPr>
                      <m:t>)</m:t>
                    </m:r>
                  </m:oMath>
                </a14:m>
                <a:r>
                  <a:rPr lang="en-US" sz="2000" b="0" i="0" dirty="0">
                    <a:effectLst/>
                    <a:latin typeface="Helvetica" panose="020B0500000000000000" pitchFamily="34" charset="0"/>
                  </a:rPr>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𝑠</m:t>
                        </m:r>
                      </m:e>
                      <m:sub>
                        <m:r>
                          <a:rPr lang="en-US" sz="2000" b="0" i="1" dirty="0" smtClean="0">
                            <a:latin typeface="Cambria Math" panose="02040503050406030204" pitchFamily="18" charset="0"/>
                          </a:rPr>
                          <m:t>2</m:t>
                        </m:r>
                      </m:sub>
                    </m:sSub>
                    <m:r>
                      <a:rPr lang="en-US" sz="2000" i="1" dirty="0">
                        <a:latin typeface="Cambria Math" panose="02040503050406030204" pitchFamily="18" charset="0"/>
                      </a:rPr>
                      <m:t>(</m:t>
                    </m:r>
                    <m:r>
                      <a:rPr lang="en-US" sz="2000" i="1" dirty="0">
                        <a:latin typeface="Cambria Math" panose="02040503050406030204" pitchFamily="18" charset="0"/>
                      </a:rPr>
                      <m:t>𝑡</m:t>
                    </m:r>
                    <m:r>
                      <a:rPr lang="en-US" sz="2000" i="1" dirty="0">
                        <a:latin typeface="Cambria Math" panose="02040503050406030204" pitchFamily="18" charset="0"/>
                      </a:rPr>
                      <m:t>)</m:t>
                    </m:r>
                  </m:oMath>
                </a14:m>
                <a:r>
                  <a:rPr lang="en-US" sz="2000" b="0" i="0" dirty="0">
                    <a:effectLst/>
                    <a:latin typeface="Helvetica" panose="020B0500000000000000" pitchFamily="34" charset="0"/>
                  </a:rPr>
                  <a:t> and</a:t>
                </a:r>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𝑠</m:t>
                        </m:r>
                      </m:e>
                      <m:sub>
                        <m:r>
                          <a:rPr lang="en-US" sz="2000" b="0" i="1" dirty="0" smtClean="0">
                            <a:latin typeface="Cambria Math" panose="02040503050406030204" pitchFamily="18" charset="0"/>
                          </a:rPr>
                          <m:t>3</m:t>
                        </m:r>
                      </m:sub>
                    </m:sSub>
                    <m:r>
                      <a:rPr lang="en-US" sz="2000" i="1" dirty="0">
                        <a:latin typeface="Cambria Math" panose="02040503050406030204" pitchFamily="18" charset="0"/>
                      </a:rPr>
                      <m:t>(</m:t>
                    </m:r>
                    <m:r>
                      <a:rPr lang="en-US" sz="2000" i="1" dirty="0">
                        <a:latin typeface="Cambria Math" panose="02040503050406030204" pitchFamily="18" charset="0"/>
                      </a:rPr>
                      <m:t>𝑡</m:t>
                    </m:r>
                    <m:r>
                      <a:rPr lang="en-US" sz="2000" i="1" dirty="0">
                        <a:latin typeface="Cambria Math" panose="02040503050406030204" pitchFamily="18" charset="0"/>
                      </a:rPr>
                      <m:t>)</m:t>
                    </m:r>
                  </m:oMath>
                </a14:m>
                <a:r>
                  <a:rPr lang="en-US" sz="2000" b="0" i="0" dirty="0">
                    <a:effectLst/>
                    <a:latin typeface="Helvetica" panose="020B0500000000000000" pitchFamily="34" charset="0"/>
                  </a:rPr>
                  <a:t>, at each time instant </a:t>
                </a:r>
                <a14:m>
                  <m:oMath xmlns:m="http://schemas.openxmlformats.org/officeDocument/2006/math">
                    <m:r>
                      <a:rPr lang="en-US" sz="2000" b="0" i="1" dirty="0" smtClean="0">
                        <a:effectLst/>
                        <a:latin typeface="Cambria Math" panose="02040503050406030204" pitchFamily="18" charset="0"/>
                      </a:rPr>
                      <m:t>𝑡</m:t>
                    </m:r>
                  </m:oMath>
                </a14:m>
                <a:r>
                  <a:rPr lang="en-US" sz="2000" b="0" i="0" dirty="0">
                    <a:effectLst/>
                    <a:latin typeface="Helvetica" panose="020B0500000000000000" pitchFamily="34" charset="0"/>
                  </a:rPr>
                  <a:t>, are statistically independent. This is not an unrealistic assumption in many cases, and it need not be exactly true in practice.</a:t>
                </a:r>
                <a:endParaRPr lang="en-US" sz="2000" dirty="0">
                  <a:latin typeface="Helvetica" panose="020B0500000000000000" pitchFamily="34" charset="0"/>
                </a:endParaRPr>
              </a:p>
            </p:txBody>
          </p:sp>
        </mc:Choice>
        <mc:Fallback xmlns="">
          <p:sp>
            <p:nvSpPr>
              <p:cNvPr id="10" name="TextBox 9">
                <a:extLst>
                  <a:ext uri="{FF2B5EF4-FFF2-40B4-BE49-F238E27FC236}">
                    <a16:creationId xmlns:a16="http://schemas.microsoft.com/office/drawing/2014/main" id="{0CED9D46-A0A5-F8F3-3A02-604F87ED7098}"/>
                  </a:ext>
                </a:extLst>
              </p:cNvPr>
              <p:cNvSpPr txBox="1">
                <a:spLocks noRot="1" noChangeAspect="1" noMove="1" noResize="1" noEditPoints="1" noAdjustHandles="1" noChangeArrowheads="1" noChangeShapeType="1" noTextEdit="1"/>
              </p:cNvSpPr>
              <p:nvPr/>
            </p:nvSpPr>
            <p:spPr>
              <a:xfrm>
                <a:off x="6898799" y="2181979"/>
                <a:ext cx="4366261" cy="3785652"/>
              </a:xfrm>
              <a:prstGeom prst="rect">
                <a:avLst/>
              </a:prstGeom>
              <a:blipFill>
                <a:blip r:embed="rId3"/>
                <a:stretch>
                  <a:fillRect l="-1536" t="-1127" r="-698" b="-1771"/>
                </a:stretch>
              </a:blipFill>
            </p:spPr>
            <p:txBody>
              <a:bodyPr/>
              <a:lstStyle/>
              <a:p>
                <a:r>
                  <a:rPr lang="en-US">
                    <a:noFill/>
                  </a:rPr>
                  <a:t> </a:t>
                </a:r>
              </a:p>
            </p:txBody>
          </p:sp>
        </mc:Fallback>
      </mc:AlternateContent>
    </p:spTree>
    <p:extLst>
      <p:ext uri="{BB962C8B-B14F-4D97-AF65-F5344CB8AC3E}">
        <p14:creationId xmlns:p14="http://schemas.microsoft.com/office/powerpoint/2010/main" val="36128156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3517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98137"/>
            <a:ext cx="9202072" cy="707886"/>
          </a:xfrm>
          <a:prstGeom prst="rect">
            <a:avLst/>
          </a:prstGeom>
          <a:noFill/>
        </p:spPr>
        <p:txBody>
          <a:bodyPr wrap="square">
            <a:spAutoFit/>
          </a:bodyPr>
          <a:lstStyle/>
          <a:p>
            <a:pPr algn="ctr"/>
            <a:r>
              <a:rPr lang="en-US" sz="4000" b="1" dirty="0">
                <a:latin typeface="Helvetica" panose="020B0500000000000000" pitchFamily="34" charset="0"/>
              </a:rPr>
              <a:t>Dice Roller</a:t>
            </a:r>
          </a:p>
        </p:txBody>
      </p:sp>
      <p:graphicFrame>
        <p:nvGraphicFramePr>
          <p:cNvPr id="4" name="Table 3">
            <a:extLst>
              <a:ext uri="{FF2B5EF4-FFF2-40B4-BE49-F238E27FC236}">
                <a16:creationId xmlns:a16="http://schemas.microsoft.com/office/drawing/2014/main" id="{E7705F3D-BB48-1EC4-308E-5C50A03CB0F3}"/>
              </a:ext>
            </a:extLst>
          </p:cNvPr>
          <p:cNvGraphicFramePr>
            <a:graphicFrameLocks noGrp="1"/>
          </p:cNvGraphicFramePr>
          <p:nvPr>
            <p:extLst>
              <p:ext uri="{D42A27DB-BD31-4B8C-83A1-F6EECF244321}">
                <p14:modId xmlns:p14="http://schemas.microsoft.com/office/powerpoint/2010/main" val="30137427"/>
              </p:ext>
            </p:extLst>
          </p:nvPr>
        </p:nvGraphicFramePr>
        <p:xfrm>
          <a:off x="2032000" y="3675189"/>
          <a:ext cx="81280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3194800686"/>
                    </a:ext>
                  </a:extLst>
                </a:gridCol>
                <a:gridCol w="812800">
                  <a:extLst>
                    <a:ext uri="{9D8B030D-6E8A-4147-A177-3AD203B41FA5}">
                      <a16:colId xmlns:a16="http://schemas.microsoft.com/office/drawing/2014/main" val="1515956528"/>
                    </a:ext>
                  </a:extLst>
                </a:gridCol>
                <a:gridCol w="812800">
                  <a:extLst>
                    <a:ext uri="{9D8B030D-6E8A-4147-A177-3AD203B41FA5}">
                      <a16:colId xmlns:a16="http://schemas.microsoft.com/office/drawing/2014/main" val="598161715"/>
                    </a:ext>
                  </a:extLst>
                </a:gridCol>
                <a:gridCol w="812800">
                  <a:extLst>
                    <a:ext uri="{9D8B030D-6E8A-4147-A177-3AD203B41FA5}">
                      <a16:colId xmlns:a16="http://schemas.microsoft.com/office/drawing/2014/main" val="596599503"/>
                    </a:ext>
                  </a:extLst>
                </a:gridCol>
                <a:gridCol w="812800">
                  <a:extLst>
                    <a:ext uri="{9D8B030D-6E8A-4147-A177-3AD203B41FA5}">
                      <a16:colId xmlns:a16="http://schemas.microsoft.com/office/drawing/2014/main" val="1980569447"/>
                    </a:ext>
                  </a:extLst>
                </a:gridCol>
                <a:gridCol w="812800">
                  <a:extLst>
                    <a:ext uri="{9D8B030D-6E8A-4147-A177-3AD203B41FA5}">
                      <a16:colId xmlns:a16="http://schemas.microsoft.com/office/drawing/2014/main" val="1034383846"/>
                    </a:ext>
                  </a:extLst>
                </a:gridCol>
                <a:gridCol w="812800">
                  <a:extLst>
                    <a:ext uri="{9D8B030D-6E8A-4147-A177-3AD203B41FA5}">
                      <a16:colId xmlns:a16="http://schemas.microsoft.com/office/drawing/2014/main" val="237745919"/>
                    </a:ext>
                  </a:extLst>
                </a:gridCol>
                <a:gridCol w="812800">
                  <a:extLst>
                    <a:ext uri="{9D8B030D-6E8A-4147-A177-3AD203B41FA5}">
                      <a16:colId xmlns:a16="http://schemas.microsoft.com/office/drawing/2014/main" val="3414817829"/>
                    </a:ext>
                  </a:extLst>
                </a:gridCol>
                <a:gridCol w="812800">
                  <a:extLst>
                    <a:ext uri="{9D8B030D-6E8A-4147-A177-3AD203B41FA5}">
                      <a16:colId xmlns:a16="http://schemas.microsoft.com/office/drawing/2014/main" val="1037967756"/>
                    </a:ext>
                  </a:extLst>
                </a:gridCol>
                <a:gridCol w="812800">
                  <a:extLst>
                    <a:ext uri="{9D8B030D-6E8A-4147-A177-3AD203B41FA5}">
                      <a16:colId xmlns:a16="http://schemas.microsoft.com/office/drawing/2014/main" val="4039449157"/>
                    </a:ext>
                  </a:extLst>
                </a:gridCol>
              </a:tblGrid>
              <a:tr h="370840">
                <a:tc>
                  <a:txBody>
                    <a:bodyPr/>
                    <a:lstStyle/>
                    <a:p>
                      <a:pPr algn="ctr"/>
                      <a:r>
                        <a:rPr lang="en-US" dirty="0">
                          <a:latin typeface="Helvetica" panose="020B0500000000000000" pitchFamily="34" charset="0"/>
                        </a:rPr>
                        <a:t>4</a:t>
                      </a:r>
                    </a:p>
                  </a:txBody>
                  <a:tcPr/>
                </a:tc>
                <a:tc>
                  <a:txBody>
                    <a:bodyPr/>
                    <a:lstStyle/>
                    <a:p>
                      <a:pPr algn="ctr"/>
                      <a:r>
                        <a:rPr lang="en-US" dirty="0">
                          <a:latin typeface="Helvetica" panose="020B0500000000000000" pitchFamily="34" charset="0"/>
                        </a:rPr>
                        <a:t>1</a:t>
                      </a:r>
                    </a:p>
                  </a:txBody>
                  <a:tcPr/>
                </a:tc>
                <a:tc>
                  <a:txBody>
                    <a:bodyPr/>
                    <a:lstStyle/>
                    <a:p>
                      <a:pPr algn="ctr"/>
                      <a:r>
                        <a:rPr lang="en-US" dirty="0">
                          <a:latin typeface="Helvetica" panose="020B0500000000000000" pitchFamily="34" charset="0"/>
                        </a:rPr>
                        <a:t>6</a:t>
                      </a:r>
                    </a:p>
                  </a:txBody>
                  <a:tcPr/>
                </a:tc>
                <a:tc>
                  <a:txBody>
                    <a:bodyPr/>
                    <a:lstStyle/>
                    <a:p>
                      <a:pPr algn="ctr"/>
                      <a:r>
                        <a:rPr lang="en-US" dirty="0">
                          <a:latin typeface="Helvetica" panose="020B0500000000000000" pitchFamily="34" charset="0"/>
                        </a:rPr>
                        <a:t>3</a:t>
                      </a:r>
                    </a:p>
                  </a:txBody>
                  <a:tcPr/>
                </a:tc>
                <a:tc>
                  <a:txBody>
                    <a:bodyPr/>
                    <a:lstStyle/>
                    <a:p>
                      <a:pPr algn="ctr"/>
                      <a:r>
                        <a:rPr lang="en-US" dirty="0">
                          <a:latin typeface="Helvetica" panose="020B0500000000000000" pitchFamily="34" charset="0"/>
                        </a:rPr>
                        <a:t>1</a:t>
                      </a:r>
                    </a:p>
                  </a:txBody>
                  <a:tcPr/>
                </a:tc>
                <a:tc>
                  <a:txBody>
                    <a:bodyPr/>
                    <a:lstStyle/>
                    <a:p>
                      <a:pPr algn="ctr"/>
                      <a:r>
                        <a:rPr lang="en-US" dirty="0">
                          <a:latin typeface="Helvetica" panose="020B0500000000000000" pitchFamily="34" charset="0"/>
                        </a:rPr>
                        <a:t>2</a:t>
                      </a:r>
                    </a:p>
                  </a:txBody>
                  <a:tcPr/>
                </a:tc>
                <a:tc>
                  <a:txBody>
                    <a:bodyPr/>
                    <a:lstStyle/>
                    <a:p>
                      <a:pPr algn="ctr"/>
                      <a:r>
                        <a:rPr lang="en-US" dirty="0">
                          <a:latin typeface="Helvetica" panose="020B0500000000000000" pitchFamily="34" charset="0"/>
                        </a:rPr>
                        <a:t>4</a:t>
                      </a:r>
                    </a:p>
                  </a:txBody>
                  <a:tcPr/>
                </a:tc>
                <a:tc>
                  <a:txBody>
                    <a:bodyPr/>
                    <a:lstStyle/>
                    <a:p>
                      <a:pPr algn="ctr"/>
                      <a:r>
                        <a:rPr lang="en-US" dirty="0">
                          <a:latin typeface="Helvetica" panose="020B0500000000000000" pitchFamily="34" charset="0"/>
                        </a:rPr>
                        <a:t>5</a:t>
                      </a:r>
                    </a:p>
                  </a:txBody>
                  <a:tcPr/>
                </a:tc>
                <a:tc>
                  <a:txBody>
                    <a:bodyPr/>
                    <a:lstStyle/>
                    <a:p>
                      <a:pPr algn="ctr"/>
                      <a:r>
                        <a:rPr lang="en-US" dirty="0">
                          <a:latin typeface="Helvetica" panose="020B0500000000000000" pitchFamily="34" charset="0"/>
                        </a:rPr>
                        <a:t>5</a:t>
                      </a:r>
                    </a:p>
                  </a:txBody>
                  <a:tcPr/>
                </a:tc>
                <a:tc>
                  <a:txBody>
                    <a:bodyPr/>
                    <a:lstStyle/>
                    <a:p>
                      <a:pPr algn="ctr"/>
                      <a:r>
                        <a:rPr lang="en-US" dirty="0">
                          <a:latin typeface="Helvetica" panose="020B0500000000000000" pitchFamily="34" charset="0"/>
                        </a:rPr>
                        <a:t>3</a:t>
                      </a:r>
                    </a:p>
                  </a:txBody>
                  <a:tcPr/>
                </a:tc>
                <a:extLst>
                  <a:ext uri="{0D108BD9-81ED-4DB2-BD59-A6C34878D82A}">
                    <a16:rowId xmlns:a16="http://schemas.microsoft.com/office/drawing/2014/main" val="3558456819"/>
                  </a:ext>
                </a:extLst>
              </a:tr>
            </a:tbl>
          </a:graphicData>
        </a:graphic>
      </p:graphicFrame>
      <p:pic>
        <p:nvPicPr>
          <p:cNvPr id="1028" name="Picture 4">
            <a:extLst>
              <a:ext uri="{FF2B5EF4-FFF2-40B4-BE49-F238E27FC236}">
                <a16:creationId xmlns:a16="http://schemas.microsoft.com/office/drawing/2014/main" id="{5389E348-4524-B4E0-1EDC-E1D3E614D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193" y="1554046"/>
            <a:ext cx="973341" cy="9385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A502BA40-B30A-8F62-AF5C-FA62A512BE75}"/>
              </a:ext>
            </a:extLst>
          </p:cNvPr>
          <p:cNvCxnSpPr>
            <a:cxnSpLocks/>
          </p:cNvCxnSpPr>
          <p:nvPr/>
        </p:nvCxnSpPr>
        <p:spPr>
          <a:xfrm flipV="1">
            <a:off x="2439864" y="2727086"/>
            <a:ext cx="0" cy="8396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a:extLst>
              <a:ext uri="{FF2B5EF4-FFF2-40B4-BE49-F238E27FC236}">
                <a16:creationId xmlns:a16="http://schemas.microsoft.com/office/drawing/2014/main" id="{5AB679E1-3F37-C5B8-ED80-37649E68B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990174">
            <a:off x="6018165" y="1554046"/>
            <a:ext cx="973341" cy="9385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2760A6A-BD30-3D53-670E-2B7372A4A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593567">
            <a:off x="9243481" y="1554046"/>
            <a:ext cx="973341" cy="93857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9F62042-A14D-7C9B-E780-DA654083874B}"/>
              </a:ext>
            </a:extLst>
          </p:cNvPr>
          <p:cNvCxnSpPr>
            <a:cxnSpLocks/>
          </p:cNvCxnSpPr>
          <p:nvPr/>
        </p:nvCxnSpPr>
        <p:spPr>
          <a:xfrm flipV="1">
            <a:off x="6504835" y="2727086"/>
            <a:ext cx="0" cy="8396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215818-C7E3-D715-739A-044C81EE758C}"/>
              </a:ext>
            </a:extLst>
          </p:cNvPr>
          <p:cNvCxnSpPr>
            <a:cxnSpLocks/>
          </p:cNvCxnSpPr>
          <p:nvPr/>
        </p:nvCxnSpPr>
        <p:spPr>
          <a:xfrm flipV="1">
            <a:off x="9731615" y="2727086"/>
            <a:ext cx="0" cy="8396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Dice roller / Compatible with #GoForItApp | Teaching Resources">
            <a:extLst>
              <a:ext uri="{FF2B5EF4-FFF2-40B4-BE49-F238E27FC236}">
                <a16:creationId xmlns:a16="http://schemas.microsoft.com/office/drawing/2014/main" id="{00EE9F49-C0F0-81AC-2985-97ABA0DE88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708" b="20887"/>
          <a:stretch/>
        </p:blipFill>
        <p:spPr bwMode="auto">
          <a:xfrm>
            <a:off x="4902437" y="4342387"/>
            <a:ext cx="3204796" cy="211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492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D885B03-8A84-FC29-5E7A-F41FDAFCE538}"/>
              </a:ext>
            </a:extLst>
          </p:cNvPr>
          <p:cNvSpPr txBox="1"/>
          <p:nvPr/>
        </p:nvSpPr>
        <p:spPr>
          <a:xfrm>
            <a:off x="889000" y="4356715"/>
            <a:ext cx="10414000" cy="2062103"/>
          </a:xfrm>
          <a:prstGeom prst="rect">
            <a:avLst/>
          </a:prstGeom>
          <a:noFill/>
        </p:spPr>
        <p:txBody>
          <a:bodyPr wrap="square">
            <a:spAutoFit/>
          </a:bodyPr>
          <a:lstStyle/>
          <a:p>
            <a:pPr algn="l"/>
            <a:r>
              <a:rPr lang="en-US" sz="3200" dirty="0">
                <a:latin typeface="Helvetica" panose="020B0500000000000000" pitchFamily="34" charset="0"/>
              </a:rPr>
              <a:t>I learned very early the difference between knowing the name of something and knowing something.</a:t>
            </a:r>
          </a:p>
          <a:p>
            <a:pPr algn="r"/>
            <a:endParaRPr lang="en-US" sz="3200" dirty="0">
              <a:latin typeface="Helvetica" panose="020B0500000000000000" pitchFamily="34" charset="0"/>
            </a:endParaRPr>
          </a:p>
          <a:p>
            <a:pPr algn="r"/>
            <a:r>
              <a:rPr lang="en-US" sz="3200" dirty="0">
                <a:latin typeface="Helvetica" panose="020B0500000000000000" pitchFamily="34" charset="0"/>
              </a:rPr>
              <a:t>Richard Feynman</a:t>
            </a:r>
          </a:p>
        </p:txBody>
      </p:sp>
      <p:pic>
        <p:nvPicPr>
          <p:cNvPr id="12" name="Picture 11">
            <a:extLst>
              <a:ext uri="{FF2B5EF4-FFF2-40B4-BE49-F238E27FC236}">
                <a16:creationId xmlns:a16="http://schemas.microsoft.com/office/drawing/2014/main" id="{686EDBD6-565E-4108-AF81-E1C5E3550FF2}"/>
              </a:ext>
            </a:extLst>
          </p:cNvPr>
          <p:cNvPicPr>
            <a:picLocks noChangeAspect="1"/>
          </p:cNvPicPr>
          <p:nvPr/>
        </p:nvPicPr>
        <p:blipFill>
          <a:blip r:embed="rId2"/>
          <a:stretch>
            <a:fillRect/>
          </a:stretch>
        </p:blipFill>
        <p:spPr>
          <a:xfrm>
            <a:off x="-1" y="0"/>
            <a:ext cx="12193795" cy="3952240"/>
          </a:xfrm>
          <a:prstGeom prst="rect">
            <a:avLst/>
          </a:prstGeom>
        </p:spPr>
      </p:pic>
    </p:spTree>
    <p:extLst>
      <p:ext uri="{BB962C8B-B14F-4D97-AF65-F5344CB8AC3E}">
        <p14:creationId xmlns:p14="http://schemas.microsoft.com/office/powerpoint/2010/main" val="1336689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5AE9D8-99B8-7893-6C76-02D1966EFA1F}"/>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Dot product: a geometric interpretation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8D0F76-1805-6FA7-B010-F0E7C022E30F}"/>
                  </a:ext>
                </a:extLst>
              </p:cNvPr>
              <p:cNvSpPr txBox="1"/>
              <p:nvPr/>
            </p:nvSpPr>
            <p:spPr>
              <a:xfrm>
                <a:off x="321894" y="1417906"/>
                <a:ext cx="11548211" cy="2108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i="1">
                              <a:latin typeface="Cambria Math" panose="02040503050406030204" pitchFamily="18" charset="0"/>
                            </a:rPr>
                            <m:t>𝑎</m:t>
                          </m:r>
                        </m:e>
                      </m:acc>
                      <m:r>
                        <a:rPr lang="en-US" sz="4800" b="0" i="1" smtClean="0">
                          <a:latin typeface="Cambria Math" panose="02040503050406030204" pitchFamily="18" charset="0"/>
                        </a:rPr>
                        <m:t>.</m:t>
                      </m:r>
                      <m:acc>
                        <m:accPr>
                          <m:chr m:val="⃗"/>
                          <m:ctrlPr>
                            <a:rPr lang="en-US" sz="4800" i="1">
                              <a:latin typeface="Cambria Math" panose="02040503050406030204" pitchFamily="18" charset="0"/>
                            </a:rPr>
                          </m:ctrlPr>
                        </m:accPr>
                        <m:e>
                          <m:r>
                            <a:rPr lang="en-US" sz="4800" b="0" i="1" smtClean="0">
                              <a:latin typeface="Cambria Math" panose="02040503050406030204" pitchFamily="18" charset="0"/>
                            </a:rPr>
                            <m:t>𝑏</m:t>
                          </m:r>
                        </m:e>
                      </m:acc>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𝑎</m:t>
                          </m:r>
                        </m:e>
                        <m:sup>
                          <m:r>
                            <a:rPr lang="en-US" sz="4800" b="0" i="1" smtClean="0">
                              <a:latin typeface="Cambria Math" panose="02040503050406030204" pitchFamily="18" charset="0"/>
                            </a:rPr>
                            <m:t>𝑇</m:t>
                          </m:r>
                        </m:sup>
                      </m:sSup>
                      <m:r>
                        <a:rPr lang="en-US" sz="4800" b="0" i="1" smtClean="0">
                          <a:latin typeface="Cambria Math" panose="02040503050406030204" pitchFamily="18" charset="0"/>
                        </a:rPr>
                        <m:t>𝑏</m:t>
                      </m:r>
                      <m:r>
                        <a:rPr lang="en-US" sz="4800" b="0" i="1" smtClean="0">
                          <a:latin typeface="Cambria Math" panose="02040503050406030204" pitchFamily="18" charset="0"/>
                        </a:rPr>
                        <m:t>=</m:t>
                      </m:r>
                      <m:nary>
                        <m:naryPr>
                          <m:chr m:val="∑"/>
                          <m:ctrlPr>
                            <a:rPr lang="en-US" sz="4800" b="0" i="1" smtClean="0">
                              <a:latin typeface="Cambria Math" panose="02040503050406030204" pitchFamily="18" charset="0"/>
                            </a:rPr>
                          </m:ctrlPr>
                        </m:naryPr>
                        <m:sub>
                          <m:r>
                            <m:rPr>
                              <m:brk m:alnAt="23"/>
                            </m:rPr>
                            <a:rPr lang="en-US" sz="4800" b="0" i="1" smtClean="0">
                              <a:latin typeface="Cambria Math" panose="02040503050406030204" pitchFamily="18" charset="0"/>
                            </a:rPr>
                            <m:t>𝑖</m:t>
                          </m:r>
                          <m:r>
                            <a:rPr lang="en-US" sz="4800" b="0" i="1" smtClean="0">
                              <a:latin typeface="Cambria Math" panose="02040503050406030204" pitchFamily="18" charset="0"/>
                            </a:rPr>
                            <m:t>=1</m:t>
                          </m:r>
                        </m:sub>
                        <m:sup>
                          <m:r>
                            <a:rPr lang="en-US" sz="4800" b="0" i="1" smtClean="0">
                              <a:latin typeface="Cambria Math" panose="02040503050406030204" pitchFamily="18" charset="0"/>
                            </a:rPr>
                            <m:t>𝑛</m:t>
                          </m:r>
                        </m:sup>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𝑎</m:t>
                              </m:r>
                            </m:e>
                            <m:sub>
                              <m:r>
                                <a:rPr lang="en-US" sz="4800" b="0" i="1" smtClean="0">
                                  <a:latin typeface="Cambria Math" panose="02040503050406030204" pitchFamily="18" charset="0"/>
                                </a:rPr>
                                <m:t>𝑖</m:t>
                              </m:r>
                            </m:sub>
                          </m:sSub>
                        </m:e>
                      </m:nary>
                      <m:sSub>
                        <m:sSubPr>
                          <m:ctrlPr>
                            <a:rPr lang="en-US" sz="4800" i="1">
                              <a:latin typeface="Cambria Math" panose="02040503050406030204" pitchFamily="18" charset="0"/>
                            </a:rPr>
                          </m:ctrlPr>
                        </m:sSubPr>
                        <m:e>
                          <m:r>
                            <a:rPr lang="en-US" sz="4800" b="0" i="1" smtClean="0">
                              <a:latin typeface="Cambria Math" panose="02040503050406030204" pitchFamily="18" charset="0"/>
                            </a:rPr>
                            <m:t>𝑏</m:t>
                          </m:r>
                        </m:e>
                        <m:sub>
                          <m:r>
                            <a:rPr lang="en-US" sz="4800" i="1">
                              <a:latin typeface="Cambria Math" panose="02040503050406030204" pitchFamily="18" charset="0"/>
                            </a:rPr>
                            <m:t>𝑖</m:t>
                          </m:r>
                        </m:sub>
                      </m:sSub>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𝑎</m:t>
                          </m:r>
                        </m:e>
                      </m:d>
                      <m:d>
                        <m:dPr>
                          <m:begChr m:val="|"/>
                          <m:endChr m:val="|"/>
                          <m:ctrlPr>
                            <a:rPr lang="en-US" sz="4800" i="1">
                              <a:latin typeface="Cambria Math" panose="02040503050406030204" pitchFamily="18" charset="0"/>
                            </a:rPr>
                          </m:ctrlPr>
                        </m:dPr>
                        <m:e>
                          <m:r>
                            <a:rPr lang="en-US" sz="4800" b="0" i="1" smtClean="0">
                              <a:latin typeface="Cambria Math" panose="02040503050406030204" pitchFamily="18" charset="0"/>
                            </a:rPr>
                            <m:t>𝑏</m:t>
                          </m:r>
                        </m:e>
                      </m:d>
                      <m:r>
                        <m:rPr>
                          <m:sty m:val="p"/>
                        </m:rPr>
                        <a:rPr lang="en-US" sz="4800" b="0" i="0" smtClean="0">
                          <a:latin typeface="Cambria Math" panose="02040503050406030204" pitchFamily="18" charset="0"/>
                        </a:rPr>
                        <m:t>cos</m:t>
                      </m:r>
                      <m:r>
                        <a:rPr lang="en-US" sz="4800" b="0" i="1" smtClean="0">
                          <a:latin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𝜃</m:t>
                      </m:r>
                      <m:r>
                        <a:rPr lang="en-US" sz="4800" b="0" i="1" smtClean="0">
                          <a:latin typeface="Cambria Math" panose="02040503050406030204" pitchFamily="18" charset="0"/>
                        </a:rPr>
                        <m:t>)=</m:t>
                      </m:r>
                      <m:r>
                        <a:rPr lang="en-US" sz="4800" b="0" i="1" smtClean="0">
                          <a:latin typeface="Cambria Math" panose="02040503050406030204" pitchFamily="18" charset="0"/>
                        </a:rPr>
                        <m:t>𝑐</m:t>
                      </m:r>
                    </m:oMath>
                  </m:oMathPara>
                </a14:m>
                <a:endParaRPr lang="en-US" sz="4800" dirty="0"/>
              </a:p>
            </p:txBody>
          </p:sp>
        </mc:Choice>
        <mc:Fallback xmlns="">
          <p:sp>
            <p:nvSpPr>
              <p:cNvPr id="3" name="TextBox 2">
                <a:extLst>
                  <a:ext uri="{FF2B5EF4-FFF2-40B4-BE49-F238E27FC236}">
                    <a16:creationId xmlns:a16="http://schemas.microsoft.com/office/drawing/2014/main" id="{158D0F76-1805-6FA7-B010-F0E7C022E30F}"/>
                  </a:ext>
                </a:extLst>
              </p:cNvPr>
              <p:cNvSpPr txBox="1">
                <a:spLocks noRot="1" noChangeAspect="1" noMove="1" noResize="1" noEditPoints="1" noAdjustHandles="1" noChangeArrowheads="1" noChangeShapeType="1" noTextEdit="1"/>
              </p:cNvSpPr>
              <p:nvPr/>
            </p:nvSpPr>
            <p:spPr>
              <a:xfrm>
                <a:off x="321894" y="1417906"/>
                <a:ext cx="11548211" cy="2108719"/>
              </a:xfrm>
              <a:prstGeom prst="rect">
                <a:avLst/>
              </a:prstGeom>
              <a:blipFill>
                <a:blip r:embed="rId2"/>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D3E300D-D9F4-2C6D-34AC-E5DA4A2D0E20}"/>
              </a:ext>
            </a:extLst>
          </p:cNvPr>
          <p:cNvGrpSpPr/>
          <p:nvPr/>
        </p:nvGrpSpPr>
        <p:grpSpPr>
          <a:xfrm>
            <a:off x="821268" y="4572000"/>
            <a:ext cx="4047552" cy="1576574"/>
            <a:chOff x="769476" y="5072525"/>
            <a:chExt cx="2260600" cy="880533"/>
          </a:xfrm>
        </p:grpSpPr>
        <p:cxnSp>
          <p:nvCxnSpPr>
            <p:cNvPr id="5" name="Straight Arrow Connector 4">
              <a:extLst>
                <a:ext uri="{FF2B5EF4-FFF2-40B4-BE49-F238E27FC236}">
                  <a16:creationId xmlns:a16="http://schemas.microsoft.com/office/drawing/2014/main" id="{1608CA43-AC36-AF3A-1744-331B7018FBEF}"/>
                </a:ext>
              </a:extLst>
            </p:cNvPr>
            <p:cNvCxnSpPr>
              <a:cxnSpLocks/>
            </p:cNvCxnSpPr>
            <p:nvPr/>
          </p:nvCxnSpPr>
          <p:spPr>
            <a:xfrm flipV="1">
              <a:off x="778933" y="5072525"/>
              <a:ext cx="880533" cy="8805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8F5F193-C077-86B0-D45F-1A491FCC7EBC}"/>
                </a:ext>
              </a:extLst>
            </p:cNvPr>
            <p:cNvCxnSpPr/>
            <p:nvPr/>
          </p:nvCxnSpPr>
          <p:spPr>
            <a:xfrm>
              <a:off x="769476" y="5952067"/>
              <a:ext cx="22606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BC31624-32FE-7E20-67FD-B73CA154FED5}"/>
              </a:ext>
            </a:extLst>
          </p:cNvPr>
          <p:cNvGrpSpPr/>
          <p:nvPr/>
        </p:nvGrpSpPr>
        <p:grpSpPr>
          <a:xfrm>
            <a:off x="7687734" y="4124625"/>
            <a:ext cx="2573864" cy="2022175"/>
            <a:chOff x="764747" y="4822661"/>
            <a:chExt cx="1437530" cy="1129406"/>
          </a:xfrm>
        </p:grpSpPr>
        <p:cxnSp>
          <p:nvCxnSpPr>
            <p:cNvPr id="11" name="Straight Arrow Connector 10">
              <a:extLst>
                <a:ext uri="{FF2B5EF4-FFF2-40B4-BE49-F238E27FC236}">
                  <a16:creationId xmlns:a16="http://schemas.microsoft.com/office/drawing/2014/main" id="{A73EDCF4-E40D-2195-B422-708A089AD39B}"/>
                </a:ext>
              </a:extLst>
            </p:cNvPr>
            <p:cNvCxnSpPr>
              <a:cxnSpLocks/>
            </p:cNvCxnSpPr>
            <p:nvPr/>
          </p:nvCxnSpPr>
          <p:spPr>
            <a:xfrm flipV="1">
              <a:off x="778933" y="4822661"/>
              <a:ext cx="1" cy="11209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A21746-801D-EA3D-AEA6-D6D4319E853B}"/>
                </a:ext>
              </a:extLst>
            </p:cNvPr>
            <p:cNvCxnSpPr>
              <a:cxnSpLocks/>
            </p:cNvCxnSpPr>
            <p:nvPr/>
          </p:nvCxnSpPr>
          <p:spPr>
            <a:xfrm>
              <a:off x="764747" y="5952067"/>
              <a:ext cx="14375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5AC7CC7-D225-3C3B-48BF-687833006941}"/>
                  </a:ext>
                </a:extLst>
              </p:cNvPr>
              <p:cNvSpPr txBox="1"/>
              <p:nvPr/>
            </p:nvSpPr>
            <p:spPr>
              <a:xfrm>
                <a:off x="1515534" y="5440094"/>
                <a:ext cx="389467" cy="76944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𝜃</m:t>
                      </m:r>
                    </m:oMath>
                  </m:oMathPara>
                </a14:m>
                <a:endParaRPr lang="en-US" sz="4400" dirty="0"/>
              </a:p>
            </p:txBody>
          </p:sp>
        </mc:Choice>
        <mc:Fallback xmlns="">
          <p:sp>
            <p:nvSpPr>
              <p:cNvPr id="16" name="TextBox 15">
                <a:extLst>
                  <a:ext uri="{FF2B5EF4-FFF2-40B4-BE49-F238E27FC236}">
                    <a16:creationId xmlns:a16="http://schemas.microsoft.com/office/drawing/2014/main" id="{95AC7CC7-D225-3C3B-48BF-687833006941}"/>
                  </a:ext>
                </a:extLst>
              </p:cNvPr>
              <p:cNvSpPr txBox="1">
                <a:spLocks noRot="1" noChangeAspect="1" noMove="1" noResize="1" noEditPoints="1" noAdjustHandles="1" noChangeArrowheads="1" noChangeShapeType="1" noTextEdit="1"/>
              </p:cNvSpPr>
              <p:nvPr/>
            </p:nvSpPr>
            <p:spPr>
              <a:xfrm>
                <a:off x="1515534" y="5440094"/>
                <a:ext cx="389467" cy="769441"/>
              </a:xfrm>
              <a:prstGeom prst="rect">
                <a:avLst/>
              </a:prstGeom>
              <a:blipFill>
                <a:blip r:embed="rId3"/>
                <a:stretch>
                  <a:fillRect l="-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42577CA-F999-3258-7808-110361B8A7A6}"/>
                  </a:ext>
                </a:extLst>
              </p:cNvPr>
              <p:cNvSpPr txBox="1"/>
              <p:nvPr/>
            </p:nvSpPr>
            <p:spPr>
              <a:xfrm>
                <a:off x="7713134" y="5360287"/>
                <a:ext cx="2267777"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𝜃</m:t>
                      </m:r>
                      <m:r>
                        <a:rPr lang="en-US" sz="4000" b="0" i="1" smtClean="0">
                          <a:latin typeface="Cambria Math" panose="02040503050406030204" pitchFamily="18" charset="0"/>
                          <a:ea typeface="Cambria Math" panose="02040503050406030204" pitchFamily="18" charset="0"/>
                        </a:rPr>
                        <m:t>=90</m:t>
                      </m:r>
                    </m:oMath>
                  </m:oMathPara>
                </a14:m>
                <a:endParaRPr lang="en-US" sz="4400" dirty="0"/>
              </a:p>
            </p:txBody>
          </p:sp>
        </mc:Choice>
        <mc:Fallback xmlns="">
          <p:sp>
            <p:nvSpPr>
              <p:cNvPr id="18" name="TextBox 17">
                <a:extLst>
                  <a:ext uri="{FF2B5EF4-FFF2-40B4-BE49-F238E27FC236}">
                    <a16:creationId xmlns:a16="http://schemas.microsoft.com/office/drawing/2014/main" id="{842577CA-F999-3258-7808-110361B8A7A6}"/>
                  </a:ext>
                </a:extLst>
              </p:cNvPr>
              <p:cNvSpPr txBox="1">
                <a:spLocks noRot="1" noChangeAspect="1" noMove="1" noResize="1" noEditPoints="1" noAdjustHandles="1" noChangeArrowheads="1" noChangeShapeType="1" noTextEdit="1"/>
              </p:cNvSpPr>
              <p:nvPr/>
            </p:nvSpPr>
            <p:spPr>
              <a:xfrm>
                <a:off x="7713134" y="5360287"/>
                <a:ext cx="2267777"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22632A-3AAE-C0CF-623B-C35E18F8C4AA}"/>
                  </a:ext>
                </a:extLst>
              </p:cNvPr>
              <p:cNvSpPr txBox="1"/>
              <p:nvPr/>
            </p:nvSpPr>
            <p:spPr>
              <a:xfrm>
                <a:off x="7755469" y="4522100"/>
                <a:ext cx="2183109" cy="798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latin typeface="Cambria Math" panose="02040503050406030204" pitchFamily="18" charset="0"/>
                            </a:rPr>
                          </m:ctrlPr>
                        </m:accPr>
                        <m:e>
                          <m:r>
                            <a:rPr lang="en-US" sz="4000" i="1">
                              <a:latin typeface="Cambria Math" panose="02040503050406030204" pitchFamily="18" charset="0"/>
                            </a:rPr>
                            <m:t>𝑎</m:t>
                          </m:r>
                        </m:e>
                      </m:acc>
                      <m:r>
                        <a:rPr lang="en-US" sz="4000" b="0" i="1" smtClean="0">
                          <a:latin typeface="Cambria Math" panose="02040503050406030204" pitchFamily="18" charset="0"/>
                        </a:rPr>
                        <m:t>.</m:t>
                      </m:r>
                      <m:acc>
                        <m:accPr>
                          <m:chr m:val="⃗"/>
                          <m:ctrlPr>
                            <a:rPr lang="en-US" sz="4000" i="1">
                              <a:latin typeface="Cambria Math" panose="02040503050406030204" pitchFamily="18" charset="0"/>
                            </a:rPr>
                          </m:ctrlPr>
                        </m:accPr>
                        <m:e>
                          <m:r>
                            <a:rPr lang="en-US" sz="4000" b="0" i="1" smtClean="0">
                              <a:latin typeface="Cambria Math" panose="02040503050406030204" pitchFamily="18" charset="0"/>
                            </a:rPr>
                            <m:t>𝑏</m:t>
                          </m:r>
                        </m:e>
                      </m:acc>
                      <m:r>
                        <a:rPr lang="en-US" sz="4000" b="0" i="1" smtClean="0">
                          <a:latin typeface="Cambria Math" panose="02040503050406030204" pitchFamily="18" charset="0"/>
                        </a:rPr>
                        <m:t>=0</m:t>
                      </m:r>
                    </m:oMath>
                  </m:oMathPara>
                </a14:m>
                <a:endParaRPr lang="en-US" sz="4000" dirty="0"/>
              </a:p>
            </p:txBody>
          </p:sp>
        </mc:Choice>
        <mc:Fallback xmlns="">
          <p:sp>
            <p:nvSpPr>
              <p:cNvPr id="20" name="TextBox 19">
                <a:extLst>
                  <a:ext uri="{FF2B5EF4-FFF2-40B4-BE49-F238E27FC236}">
                    <a16:creationId xmlns:a16="http://schemas.microsoft.com/office/drawing/2014/main" id="{AE22632A-3AAE-C0CF-623B-C35E18F8C4AA}"/>
                  </a:ext>
                </a:extLst>
              </p:cNvPr>
              <p:cNvSpPr txBox="1">
                <a:spLocks noRot="1" noChangeAspect="1" noMove="1" noResize="1" noEditPoints="1" noAdjustHandles="1" noChangeArrowheads="1" noChangeShapeType="1" noTextEdit="1"/>
              </p:cNvSpPr>
              <p:nvPr/>
            </p:nvSpPr>
            <p:spPr>
              <a:xfrm>
                <a:off x="7755469" y="4522100"/>
                <a:ext cx="2183109" cy="79887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194385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EEEE811A-0606-4E03-0A2E-9E56098C2B95}"/>
              </a:ext>
            </a:extLst>
          </p:cNvPr>
          <p:cNvSpPr/>
          <p:nvPr/>
        </p:nvSpPr>
        <p:spPr>
          <a:xfrm>
            <a:off x="4980687" y="3452886"/>
            <a:ext cx="2361385" cy="2361385"/>
          </a:xfrm>
          <a:prstGeom prst="ellipse">
            <a:avLst/>
          </a:prstGeom>
          <a:solidFill>
            <a:srgbClr val="E9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F8BBE8E-20BB-676D-E85E-C07727F51D2C}"/>
              </a:ext>
            </a:extLst>
          </p:cNvPr>
          <p:cNvSpPr/>
          <p:nvPr/>
        </p:nvSpPr>
        <p:spPr>
          <a:xfrm>
            <a:off x="5164700" y="3636899"/>
            <a:ext cx="1993359" cy="1993359"/>
          </a:xfrm>
          <a:prstGeom prst="ellipse">
            <a:avLst/>
          </a:prstGeom>
          <a:solidFill>
            <a:srgbClr val="CE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5629D63-E69B-6A23-52F8-C2E43383F45C}"/>
              </a:ext>
            </a:extLst>
          </p:cNvPr>
          <p:cNvSpPr/>
          <p:nvPr/>
        </p:nvSpPr>
        <p:spPr>
          <a:xfrm>
            <a:off x="5527373" y="3999572"/>
            <a:ext cx="1268012" cy="1268012"/>
          </a:xfrm>
          <a:prstGeom prst="ellipse">
            <a:avLst/>
          </a:prstGeom>
          <a:solidFill>
            <a:srgbClr val="4950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42529A-E160-4B10-ADD3-55F1207F8ABB}"/>
              </a:ext>
            </a:extLst>
          </p:cNvPr>
          <p:cNvSpPr txBox="1"/>
          <p:nvPr/>
        </p:nvSpPr>
        <p:spPr>
          <a:xfrm>
            <a:off x="1494964" y="398137"/>
            <a:ext cx="9202072" cy="707886"/>
          </a:xfrm>
          <a:prstGeom prst="rect">
            <a:avLst/>
          </a:prstGeom>
          <a:noFill/>
        </p:spPr>
        <p:txBody>
          <a:bodyPr wrap="square">
            <a:spAutoFit/>
          </a:bodyPr>
          <a:lstStyle/>
          <a:p>
            <a:pPr algn="ctr"/>
            <a:r>
              <a:rPr lang="en-US" sz="4000" b="1" dirty="0">
                <a:latin typeface="Helvetica" panose="020B0500000000000000" pitchFamily="34" charset="0"/>
              </a:rPr>
              <a:t>Random Variable</a:t>
            </a:r>
          </a:p>
        </p:txBody>
      </p:sp>
      <p:sp>
        <p:nvSpPr>
          <p:cNvPr id="3" name="TextBox 2">
            <a:extLst>
              <a:ext uri="{FF2B5EF4-FFF2-40B4-BE49-F238E27FC236}">
                <a16:creationId xmlns:a16="http://schemas.microsoft.com/office/drawing/2014/main" id="{CEA175FE-9964-0326-960E-4F8512E52C13}"/>
              </a:ext>
            </a:extLst>
          </p:cNvPr>
          <p:cNvSpPr txBox="1"/>
          <p:nvPr/>
        </p:nvSpPr>
        <p:spPr>
          <a:xfrm>
            <a:off x="3048367" y="1345155"/>
            <a:ext cx="6095266" cy="923330"/>
          </a:xfrm>
          <a:prstGeom prst="rect">
            <a:avLst/>
          </a:prstGeom>
          <a:noFill/>
        </p:spPr>
        <p:txBody>
          <a:bodyPr wrap="square">
            <a:spAutoFit/>
          </a:bodyPr>
          <a:lstStyle/>
          <a:p>
            <a:pPr algn="ctr"/>
            <a:r>
              <a:rPr lang="en-US" dirty="0">
                <a:latin typeface="Helvetica" panose="020B0500000000000000" pitchFamily="34" charset="0"/>
              </a:rPr>
              <a:t>In the context of probability theory, a random variable is formally defined as a measurable function that maps outcomes from a sample space to the real numbers.</a:t>
            </a:r>
          </a:p>
        </p:txBody>
      </p:sp>
      <p:sp>
        <p:nvSpPr>
          <p:cNvPr id="59" name="Oval 58">
            <a:extLst>
              <a:ext uri="{FF2B5EF4-FFF2-40B4-BE49-F238E27FC236}">
                <a16:creationId xmlns:a16="http://schemas.microsoft.com/office/drawing/2014/main" id="{F1F81473-28A4-3524-E8B7-824804EB3F5F}"/>
              </a:ext>
            </a:extLst>
          </p:cNvPr>
          <p:cNvSpPr/>
          <p:nvPr/>
        </p:nvSpPr>
        <p:spPr>
          <a:xfrm>
            <a:off x="5743498" y="4215697"/>
            <a:ext cx="835763" cy="835763"/>
          </a:xfrm>
          <a:prstGeom prst="ellipse">
            <a:avLst/>
          </a:prstGeom>
          <a:solidFill>
            <a:srgbClr val="343A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D175A8E4-421E-1FDD-4209-CEFF76D5EDCA}"/>
              </a:ext>
            </a:extLst>
          </p:cNvPr>
          <p:cNvGrpSpPr/>
          <p:nvPr/>
        </p:nvGrpSpPr>
        <p:grpSpPr>
          <a:xfrm>
            <a:off x="4949799" y="3421998"/>
            <a:ext cx="2423160" cy="2423160"/>
            <a:chOff x="2417885" y="3558149"/>
            <a:chExt cx="2423160" cy="2423160"/>
          </a:xfrm>
        </p:grpSpPr>
        <p:sp>
          <p:nvSpPr>
            <p:cNvPr id="14" name="Rectangle 13">
              <a:extLst>
                <a:ext uri="{FF2B5EF4-FFF2-40B4-BE49-F238E27FC236}">
                  <a16:creationId xmlns:a16="http://schemas.microsoft.com/office/drawing/2014/main" id="{B1DE018C-CA3F-65D3-D4D2-DF0F03614537}"/>
                </a:ext>
              </a:extLst>
            </p:cNvPr>
            <p:cNvSpPr/>
            <p:nvPr/>
          </p:nvSpPr>
          <p:spPr>
            <a:xfrm>
              <a:off x="2417885" y="3558149"/>
              <a:ext cx="2423160" cy="2423160"/>
            </a:xfrm>
            <a:prstGeom prst="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D6571CC-FBC9-034C-A7A2-177686B457FD}"/>
                </a:ext>
              </a:extLst>
            </p:cNvPr>
            <p:cNvSpPr/>
            <p:nvPr/>
          </p:nvSpPr>
          <p:spPr>
            <a:xfrm>
              <a:off x="2692205" y="3766429"/>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4B83FF9-FB0F-458B-7575-486761FE1D3B}"/>
                </a:ext>
              </a:extLst>
            </p:cNvPr>
            <p:cNvSpPr/>
            <p:nvPr/>
          </p:nvSpPr>
          <p:spPr>
            <a:xfrm>
              <a:off x="2639501" y="4256649"/>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CDC8B8E-2D83-90C8-5C26-9C5063A65157}"/>
                </a:ext>
              </a:extLst>
            </p:cNvPr>
            <p:cNvSpPr/>
            <p:nvPr/>
          </p:nvSpPr>
          <p:spPr>
            <a:xfrm>
              <a:off x="3629465" y="3875649"/>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6C2A5FA-BB54-915F-53DA-8100B69E10B8}"/>
                </a:ext>
              </a:extLst>
            </p:cNvPr>
            <p:cNvSpPr/>
            <p:nvPr/>
          </p:nvSpPr>
          <p:spPr>
            <a:xfrm>
              <a:off x="3332285" y="4826879"/>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705A0A6-2337-4398-9940-E3DDFD8EB67F}"/>
                </a:ext>
              </a:extLst>
            </p:cNvPr>
            <p:cNvSpPr/>
            <p:nvPr/>
          </p:nvSpPr>
          <p:spPr>
            <a:xfrm>
              <a:off x="4287325" y="3808801"/>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88B729B-E4C5-5B58-0002-23492DFC757A}"/>
                </a:ext>
              </a:extLst>
            </p:cNvPr>
            <p:cNvSpPr/>
            <p:nvPr/>
          </p:nvSpPr>
          <p:spPr>
            <a:xfrm>
              <a:off x="3282755" y="5444202"/>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EDD8733-03B1-CA68-FA1F-E1A319A7B500}"/>
                </a:ext>
              </a:extLst>
            </p:cNvPr>
            <p:cNvSpPr/>
            <p:nvPr/>
          </p:nvSpPr>
          <p:spPr>
            <a:xfrm>
              <a:off x="3662485" y="4393809"/>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6F3D05-1328-DAE9-B183-CFAC30F50ACA}"/>
                </a:ext>
              </a:extLst>
            </p:cNvPr>
            <p:cNvSpPr/>
            <p:nvPr/>
          </p:nvSpPr>
          <p:spPr>
            <a:xfrm>
              <a:off x="4325425" y="4256649"/>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17CA108-64A1-CB01-879C-24CAE4070927}"/>
                </a:ext>
              </a:extLst>
            </p:cNvPr>
            <p:cNvSpPr/>
            <p:nvPr/>
          </p:nvSpPr>
          <p:spPr>
            <a:xfrm>
              <a:off x="2801425" y="4908159"/>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FC2E442-5482-2C8F-67C4-BE1C0BA11B26}"/>
                </a:ext>
              </a:extLst>
            </p:cNvPr>
            <p:cNvSpPr/>
            <p:nvPr/>
          </p:nvSpPr>
          <p:spPr>
            <a:xfrm>
              <a:off x="3779325" y="5235819"/>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6FF1854-02F7-40C5-512A-E4D41A6146FE}"/>
                </a:ext>
              </a:extLst>
            </p:cNvPr>
            <p:cNvSpPr/>
            <p:nvPr/>
          </p:nvSpPr>
          <p:spPr>
            <a:xfrm>
              <a:off x="4058725" y="4717659"/>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71A9BE4-328A-1EEA-B949-B34DAD9186F2}"/>
                </a:ext>
              </a:extLst>
            </p:cNvPr>
            <p:cNvSpPr/>
            <p:nvPr/>
          </p:nvSpPr>
          <p:spPr>
            <a:xfrm>
              <a:off x="4277165" y="5680422"/>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6FC2D59-86C7-53C6-ED21-9093C5B1BA86}"/>
                </a:ext>
              </a:extLst>
            </p:cNvPr>
            <p:cNvSpPr/>
            <p:nvPr/>
          </p:nvSpPr>
          <p:spPr>
            <a:xfrm>
              <a:off x="4434645" y="5017379"/>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0FFA904-DE19-B5EB-5050-357F8C3C9193}"/>
                </a:ext>
              </a:extLst>
            </p:cNvPr>
            <p:cNvSpPr/>
            <p:nvPr/>
          </p:nvSpPr>
          <p:spPr>
            <a:xfrm>
              <a:off x="2820475" y="5553422"/>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BC3ACE-6527-68AA-86AA-DED11FF431A1}"/>
                </a:ext>
              </a:extLst>
            </p:cNvPr>
            <p:cNvSpPr/>
            <p:nvPr/>
          </p:nvSpPr>
          <p:spPr>
            <a:xfrm>
              <a:off x="3112575" y="4279509"/>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3" name="Group 1032">
            <a:extLst>
              <a:ext uri="{FF2B5EF4-FFF2-40B4-BE49-F238E27FC236}">
                <a16:creationId xmlns:a16="http://schemas.microsoft.com/office/drawing/2014/main" id="{E7F53085-58ED-EED0-5FDA-78B3747DB759}"/>
              </a:ext>
            </a:extLst>
          </p:cNvPr>
          <p:cNvGrpSpPr/>
          <p:nvPr/>
        </p:nvGrpSpPr>
        <p:grpSpPr>
          <a:xfrm>
            <a:off x="6985488" y="3445612"/>
            <a:ext cx="3530362" cy="2432240"/>
            <a:chOff x="6985488" y="3445612"/>
            <a:chExt cx="3530362" cy="2432240"/>
          </a:xfrm>
        </p:grpSpPr>
        <p:sp>
          <p:nvSpPr>
            <p:cNvPr id="43" name="Oval 42">
              <a:extLst>
                <a:ext uri="{FF2B5EF4-FFF2-40B4-BE49-F238E27FC236}">
                  <a16:creationId xmlns:a16="http://schemas.microsoft.com/office/drawing/2014/main" id="{2B6D87A0-36FE-53BA-9B5F-412B22A11AD7}"/>
                </a:ext>
              </a:extLst>
            </p:cNvPr>
            <p:cNvSpPr/>
            <p:nvPr/>
          </p:nvSpPr>
          <p:spPr>
            <a:xfrm>
              <a:off x="7868285" y="5239727"/>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7C6501CC-4FAE-E505-0ECB-4FECF4AC7159}"/>
                </a:ext>
              </a:extLst>
            </p:cNvPr>
            <p:cNvCxnSpPr>
              <a:cxnSpLocks/>
            </p:cNvCxnSpPr>
            <p:nvPr/>
          </p:nvCxnSpPr>
          <p:spPr>
            <a:xfrm>
              <a:off x="7806583" y="5877852"/>
              <a:ext cx="27092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B1ED2786-3536-45F0-2EC0-4C6DD56B8640}"/>
                </a:ext>
              </a:extLst>
            </p:cNvPr>
            <p:cNvSpPr/>
            <p:nvPr/>
          </p:nvSpPr>
          <p:spPr>
            <a:xfrm>
              <a:off x="8420928" y="4932484"/>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E8CB5A0-7101-E455-BD81-E2F9A7D92190}"/>
                </a:ext>
              </a:extLst>
            </p:cNvPr>
            <p:cNvSpPr/>
            <p:nvPr/>
          </p:nvSpPr>
          <p:spPr>
            <a:xfrm>
              <a:off x="8976555" y="4109607"/>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1B6995B-2431-DE82-BD4F-2E6A32945659}"/>
                </a:ext>
              </a:extLst>
            </p:cNvPr>
            <p:cNvSpPr/>
            <p:nvPr/>
          </p:nvSpPr>
          <p:spPr>
            <a:xfrm>
              <a:off x="9572966" y="5128553"/>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81710A9-51F4-C3ED-8A8D-6819713E6BFE}"/>
                </a:ext>
              </a:extLst>
            </p:cNvPr>
            <p:cNvSpPr/>
            <p:nvPr/>
          </p:nvSpPr>
          <p:spPr>
            <a:xfrm>
              <a:off x="10075241" y="5544188"/>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D5F7611B-1040-3941-AAE0-F86B32BF817A}"/>
                </a:ext>
              </a:extLst>
            </p:cNvPr>
            <p:cNvCxnSpPr>
              <a:stCxn id="46" idx="4"/>
            </p:cNvCxnSpPr>
            <p:nvPr/>
          </p:nvCxnSpPr>
          <p:spPr>
            <a:xfrm>
              <a:off x="9085775" y="4328047"/>
              <a:ext cx="0" cy="15459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4BAB2E-B53C-4118-AE59-F92ED9B24E3A}"/>
                </a:ext>
              </a:extLst>
            </p:cNvPr>
            <p:cNvCxnSpPr>
              <a:stCxn id="45" idx="4"/>
            </p:cNvCxnSpPr>
            <p:nvPr/>
          </p:nvCxnSpPr>
          <p:spPr>
            <a:xfrm>
              <a:off x="8530148" y="5150924"/>
              <a:ext cx="0" cy="7012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3618F-6427-FFBB-CFC3-65698A644BF9}"/>
                </a:ext>
              </a:extLst>
            </p:cNvPr>
            <p:cNvCxnSpPr>
              <a:stCxn id="43" idx="4"/>
            </p:cNvCxnSpPr>
            <p:nvPr/>
          </p:nvCxnSpPr>
          <p:spPr>
            <a:xfrm>
              <a:off x="7977505" y="5458167"/>
              <a:ext cx="0" cy="415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BEED825-FB26-A04F-DB04-D0E2D13CC9A8}"/>
                </a:ext>
              </a:extLst>
            </p:cNvPr>
            <p:cNvCxnSpPr>
              <a:stCxn id="47" idx="4"/>
            </p:cNvCxnSpPr>
            <p:nvPr/>
          </p:nvCxnSpPr>
          <p:spPr>
            <a:xfrm>
              <a:off x="9682186" y="5346993"/>
              <a:ext cx="0"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35466F9-680D-E264-37A0-6D419FDA08A9}"/>
                </a:ext>
              </a:extLst>
            </p:cNvPr>
            <p:cNvCxnSpPr>
              <a:stCxn id="48" idx="4"/>
            </p:cNvCxnSpPr>
            <p:nvPr/>
          </p:nvCxnSpPr>
          <p:spPr>
            <a:xfrm>
              <a:off x="10184461" y="5762628"/>
              <a:ext cx="0" cy="1114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Freeform: Shape 1024">
              <a:extLst>
                <a:ext uri="{FF2B5EF4-FFF2-40B4-BE49-F238E27FC236}">
                  <a16:creationId xmlns:a16="http://schemas.microsoft.com/office/drawing/2014/main" id="{28B60994-7FA2-AD02-09D6-5C6EC2FBD9CD}"/>
                </a:ext>
              </a:extLst>
            </p:cNvPr>
            <p:cNvSpPr/>
            <p:nvPr/>
          </p:nvSpPr>
          <p:spPr>
            <a:xfrm>
              <a:off x="6985488" y="3915879"/>
              <a:ext cx="1907931" cy="313221"/>
            </a:xfrm>
            <a:custGeom>
              <a:avLst/>
              <a:gdLst>
                <a:gd name="connsiteX0" fmla="*/ 0 w 1907931"/>
                <a:gd name="connsiteY0" fmla="*/ 313221 h 313221"/>
                <a:gd name="connsiteX1" fmla="*/ 778120 w 1907931"/>
                <a:gd name="connsiteY1" fmla="*/ 1094 h 313221"/>
                <a:gd name="connsiteX2" fmla="*/ 1907931 w 1907931"/>
                <a:gd name="connsiteY2" fmla="*/ 229694 h 313221"/>
              </a:gdLst>
              <a:ahLst/>
              <a:cxnLst>
                <a:cxn ang="0">
                  <a:pos x="connsiteX0" y="connsiteY0"/>
                </a:cxn>
                <a:cxn ang="0">
                  <a:pos x="connsiteX1" y="connsiteY1"/>
                </a:cxn>
                <a:cxn ang="0">
                  <a:pos x="connsiteX2" y="connsiteY2"/>
                </a:cxn>
              </a:cxnLst>
              <a:rect l="l" t="t" r="r" b="b"/>
              <a:pathLst>
                <a:path w="1907931" h="313221">
                  <a:moveTo>
                    <a:pt x="0" y="313221"/>
                  </a:moveTo>
                  <a:cubicBezTo>
                    <a:pt x="230066" y="164118"/>
                    <a:pt x="460132" y="15015"/>
                    <a:pt x="778120" y="1094"/>
                  </a:cubicBezTo>
                  <a:cubicBezTo>
                    <a:pt x="1096109" y="-12827"/>
                    <a:pt x="1502020" y="108433"/>
                    <a:pt x="1907931" y="229694"/>
                  </a:cubicBezTo>
                </a:path>
              </a:pathLst>
            </a:custGeom>
            <a:noFill/>
            <a:ln w="190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TextBox 1025">
              <a:extLst>
                <a:ext uri="{FF2B5EF4-FFF2-40B4-BE49-F238E27FC236}">
                  <a16:creationId xmlns:a16="http://schemas.microsoft.com/office/drawing/2014/main" id="{458085BD-3AD4-ACC3-2C2D-D450F6B6D9B6}"/>
                </a:ext>
              </a:extLst>
            </p:cNvPr>
            <p:cNvSpPr txBox="1"/>
            <p:nvPr/>
          </p:nvSpPr>
          <p:spPr>
            <a:xfrm>
              <a:off x="7549359" y="3445612"/>
              <a:ext cx="1146468" cy="369332"/>
            </a:xfrm>
            <a:prstGeom prst="rect">
              <a:avLst/>
            </a:prstGeom>
            <a:noFill/>
          </p:spPr>
          <p:txBody>
            <a:bodyPr wrap="none" rtlCol="0">
              <a:spAutoFit/>
            </a:bodyPr>
            <a:lstStyle/>
            <a:p>
              <a:r>
                <a:rPr lang="en-US" dirty="0">
                  <a:latin typeface="Helvetica" panose="020B0500000000000000" pitchFamily="34" charset="0"/>
                </a:rPr>
                <a:t>Sampling</a:t>
              </a:r>
            </a:p>
          </p:txBody>
        </p:sp>
      </p:grpSp>
      <p:grpSp>
        <p:nvGrpSpPr>
          <p:cNvPr id="1031" name="Group 1030">
            <a:extLst>
              <a:ext uri="{FF2B5EF4-FFF2-40B4-BE49-F238E27FC236}">
                <a16:creationId xmlns:a16="http://schemas.microsoft.com/office/drawing/2014/main" id="{094D698F-CAD1-2F0D-A419-76C9DB7331DD}"/>
              </a:ext>
            </a:extLst>
          </p:cNvPr>
          <p:cNvGrpSpPr/>
          <p:nvPr/>
        </p:nvGrpSpPr>
        <p:grpSpPr>
          <a:xfrm>
            <a:off x="1777644" y="3429000"/>
            <a:ext cx="3172155" cy="2423159"/>
            <a:chOff x="1777644" y="3429000"/>
            <a:chExt cx="3172155" cy="2423159"/>
          </a:xfrm>
        </p:grpSpPr>
        <p:grpSp>
          <p:nvGrpSpPr>
            <p:cNvPr id="41" name="Group 40">
              <a:extLst>
                <a:ext uri="{FF2B5EF4-FFF2-40B4-BE49-F238E27FC236}">
                  <a16:creationId xmlns:a16="http://schemas.microsoft.com/office/drawing/2014/main" id="{DA751767-6DD4-9D38-6984-29936AF77D7F}"/>
                </a:ext>
              </a:extLst>
            </p:cNvPr>
            <p:cNvGrpSpPr/>
            <p:nvPr/>
          </p:nvGrpSpPr>
          <p:grpSpPr>
            <a:xfrm>
              <a:off x="1777644" y="3429000"/>
              <a:ext cx="2709267" cy="2423159"/>
              <a:chOff x="5087423" y="3558149"/>
              <a:chExt cx="1178560" cy="1054100"/>
            </a:xfrm>
          </p:grpSpPr>
          <p:cxnSp>
            <p:nvCxnSpPr>
              <p:cNvPr id="30" name="Straight Arrow Connector 29">
                <a:extLst>
                  <a:ext uri="{FF2B5EF4-FFF2-40B4-BE49-F238E27FC236}">
                    <a16:creationId xmlns:a16="http://schemas.microsoft.com/office/drawing/2014/main" id="{F0ED1917-9C56-5402-1DCE-15E03D359FAA}"/>
                  </a:ext>
                </a:extLst>
              </p:cNvPr>
              <p:cNvCxnSpPr>
                <a:cxnSpLocks/>
              </p:cNvCxnSpPr>
              <p:nvPr/>
            </p:nvCxnSpPr>
            <p:spPr>
              <a:xfrm>
                <a:off x="5087423" y="4612249"/>
                <a:ext cx="1178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3D77619-7C29-A873-29F3-E1EE989EF258}"/>
                  </a:ext>
                </a:extLst>
              </p:cNvPr>
              <p:cNvCxnSpPr>
                <a:cxnSpLocks/>
              </p:cNvCxnSpPr>
              <p:nvPr/>
            </p:nvCxnSpPr>
            <p:spPr>
              <a:xfrm flipV="1">
                <a:off x="5102665" y="3558149"/>
                <a:ext cx="0" cy="1054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B781694B-CBE1-AAF0-FCB3-7C9EEA7B6FD8}"/>
                  </a:ext>
                </a:extLst>
              </p:cNvPr>
              <p:cNvSpPr/>
              <p:nvPr/>
            </p:nvSpPr>
            <p:spPr>
              <a:xfrm>
                <a:off x="5139918" y="3601292"/>
                <a:ext cx="1024467" cy="972010"/>
              </a:xfrm>
              <a:custGeom>
                <a:avLst/>
                <a:gdLst>
                  <a:gd name="connsiteX0" fmla="*/ 0 w 1024467"/>
                  <a:gd name="connsiteY0" fmla="*/ 972010 h 972010"/>
                  <a:gd name="connsiteX1" fmla="*/ 122767 w 1024467"/>
                  <a:gd name="connsiteY1" fmla="*/ 2577 h 972010"/>
                  <a:gd name="connsiteX2" fmla="*/ 444500 w 1024467"/>
                  <a:gd name="connsiteY2" fmla="*/ 696844 h 972010"/>
                  <a:gd name="connsiteX3" fmla="*/ 1024467 w 1024467"/>
                  <a:gd name="connsiteY3" fmla="*/ 967777 h 972010"/>
                </a:gdLst>
                <a:ahLst/>
                <a:cxnLst>
                  <a:cxn ang="0">
                    <a:pos x="connsiteX0" y="connsiteY0"/>
                  </a:cxn>
                  <a:cxn ang="0">
                    <a:pos x="connsiteX1" y="connsiteY1"/>
                  </a:cxn>
                  <a:cxn ang="0">
                    <a:pos x="connsiteX2" y="connsiteY2"/>
                  </a:cxn>
                  <a:cxn ang="0">
                    <a:pos x="connsiteX3" y="connsiteY3"/>
                  </a:cxn>
                </a:cxnLst>
                <a:rect l="l" t="t" r="r" b="b"/>
                <a:pathLst>
                  <a:path w="1024467" h="972010">
                    <a:moveTo>
                      <a:pt x="0" y="972010"/>
                    </a:moveTo>
                    <a:cubicBezTo>
                      <a:pt x="24342" y="510224"/>
                      <a:pt x="48684" y="48438"/>
                      <a:pt x="122767" y="2577"/>
                    </a:cubicBezTo>
                    <a:cubicBezTo>
                      <a:pt x="196850" y="-43284"/>
                      <a:pt x="294217" y="535977"/>
                      <a:pt x="444500" y="696844"/>
                    </a:cubicBezTo>
                    <a:cubicBezTo>
                      <a:pt x="594783" y="857711"/>
                      <a:pt x="809625" y="912744"/>
                      <a:pt x="1024467" y="967777"/>
                    </a:cubicBezTo>
                  </a:path>
                </a:pathLst>
              </a:custGeom>
              <a:solidFill>
                <a:schemeClr val="bg1">
                  <a:lumMod val="65000"/>
                  <a:alpha val="5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7" name="TextBox 1026">
              <a:extLst>
                <a:ext uri="{FF2B5EF4-FFF2-40B4-BE49-F238E27FC236}">
                  <a16:creationId xmlns:a16="http://schemas.microsoft.com/office/drawing/2014/main" id="{12E1F756-997D-5886-63E1-30D532676283}"/>
                </a:ext>
              </a:extLst>
            </p:cNvPr>
            <p:cNvSpPr txBox="1"/>
            <p:nvPr/>
          </p:nvSpPr>
          <p:spPr>
            <a:xfrm>
              <a:off x="3154564" y="3634964"/>
              <a:ext cx="1594154" cy="923330"/>
            </a:xfrm>
            <a:prstGeom prst="rect">
              <a:avLst/>
            </a:prstGeom>
            <a:noFill/>
          </p:spPr>
          <p:txBody>
            <a:bodyPr wrap="none" rtlCol="0">
              <a:spAutoFit/>
            </a:bodyPr>
            <a:lstStyle/>
            <a:p>
              <a:pPr algn="ctr"/>
              <a:r>
                <a:rPr lang="en-US" dirty="0">
                  <a:latin typeface="Helvetica" panose="020B0500000000000000" pitchFamily="34" charset="0"/>
                </a:rPr>
                <a:t>Describe by a</a:t>
              </a:r>
            </a:p>
            <a:p>
              <a:pPr algn="ctr"/>
              <a:r>
                <a:rPr lang="en-US" dirty="0">
                  <a:latin typeface="Helvetica" panose="020B0500000000000000" pitchFamily="34" charset="0"/>
                </a:rPr>
                <a:t>Probability</a:t>
              </a:r>
            </a:p>
            <a:p>
              <a:pPr algn="ctr"/>
              <a:r>
                <a:rPr lang="en-US" dirty="0">
                  <a:latin typeface="Helvetica" panose="020B0500000000000000" pitchFamily="34" charset="0"/>
                </a:rPr>
                <a:t>distribution</a:t>
              </a:r>
            </a:p>
          </p:txBody>
        </p:sp>
        <p:cxnSp>
          <p:nvCxnSpPr>
            <p:cNvPr id="1030" name="Straight Arrow Connector 1029">
              <a:extLst>
                <a:ext uri="{FF2B5EF4-FFF2-40B4-BE49-F238E27FC236}">
                  <a16:creationId xmlns:a16="http://schemas.microsoft.com/office/drawing/2014/main" id="{1A63A5CC-FD61-61F6-5A2F-419F88895744}"/>
                </a:ext>
              </a:extLst>
            </p:cNvPr>
            <p:cNvCxnSpPr>
              <a:stCxn id="14" idx="1"/>
            </p:cNvCxnSpPr>
            <p:nvPr/>
          </p:nvCxnSpPr>
          <p:spPr>
            <a:xfrm flipH="1">
              <a:off x="3132277" y="4633578"/>
              <a:ext cx="181752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379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98181"/>
            <a:ext cx="9202072" cy="1323439"/>
          </a:xfrm>
          <a:prstGeom prst="rect">
            <a:avLst/>
          </a:prstGeom>
          <a:noFill/>
        </p:spPr>
        <p:txBody>
          <a:bodyPr wrap="square">
            <a:spAutoFit/>
          </a:bodyPr>
          <a:lstStyle/>
          <a:p>
            <a:pPr algn="ctr"/>
            <a:r>
              <a:rPr lang="en-US" sz="4000" b="1" dirty="0">
                <a:latin typeface="Helvetica" panose="020B0500000000000000" pitchFamily="34" charset="0"/>
              </a:rPr>
              <a:t>Modelling timeseries as</a:t>
            </a:r>
          </a:p>
          <a:p>
            <a:pPr algn="ctr"/>
            <a:r>
              <a:rPr lang="en-US" sz="4000" b="1" dirty="0">
                <a:latin typeface="Helvetica" panose="020B0500000000000000" pitchFamily="34" charset="0"/>
              </a:rPr>
              <a:t>random variables</a:t>
            </a:r>
          </a:p>
        </p:txBody>
      </p:sp>
      <p:grpSp>
        <p:nvGrpSpPr>
          <p:cNvPr id="339" name="Group 338">
            <a:extLst>
              <a:ext uri="{FF2B5EF4-FFF2-40B4-BE49-F238E27FC236}">
                <a16:creationId xmlns:a16="http://schemas.microsoft.com/office/drawing/2014/main" id="{3D0547AE-B984-EF25-E286-1A86D36A87AF}"/>
              </a:ext>
            </a:extLst>
          </p:cNvPr>
          <p:cNvGrpSpPr/>
          <p:nvPr/>
        </p:nvGrpSpPr>
        <p:grpSpPr>
          <a:xfrm>
            <a:off x="2564720" y="3899076"/>
            <a:ext cx="7062560" cy="2370750"/>
            <a:chOff x="2564720" y="3141310"/>
            <a:chExt cx="7062560" cy="2370750"/>
          </a:xfrm>
        </p:grpSpPr>
        <p:sp>
          <p:nvSpPr>
            <p:cNvPr id="11" name="Freeform: Shape 10">
              <a:extLst>
                <a:ext uri="{FF2B5EF4-FFF2-40B4-BE49-F238E27FC236}">
                  <a16:creationId xmlns:a16="http://schemas.microsoft.com/office/drawing/2014/main" id="{38E9012E-C1C3-4853-63BF-03B8EE87F16C}"/>
                </a:ext>
              </a:extLst>
            </p:cNvPr>
            <p:cNvSpPr/>
            <p:nvPr/>
          </p:nvSpPr>
          <p:spPr>
            <a:xfrm>
              <a:off x="2564720" y="5508501"/>
              <a:ext cx="7062560" cy="3559"/>
            </a:xfrm>
            <a:custGeom>
              <a:avLst/>
              <a:gdLst>
                <a:gd name="connsiteX0" fmla="*/ 0 w 7062560"/>
                <a:gd name="connsiteY0" fmla="*/ 0 h 3559"/>
                <a:gd name="connsiteX1" fmla="*/ 7062561 w 7062560"/>
                <a:gd name="connsiteY1" fmla="*/ 0 h 3559"/>
              </a:gdLst>
              <a:ahLst/>
              <a:cxnLst>
                <a:cxn ang="0">
                  <a:pos x="connsiteX0" y="connsiteY0"/>
                </a:cxn>
                <a:cxn ang="0">
                  <a:pos x="connsiteX1" y="connsiteY1"/>
                </a:cxn>
              </a:cxnLst>
              <a:rect l="l" t="t" r="r" b="b"/>
              <a:pathLst>
                <a:path w="7062560" h="3559">
                  <a:moveTo>
                    <a:pt x="0" y="0"/>
                  </a:moveTo>
                  <a:lnTo>
                    <a:pt x="7062561" y="0"/>
                  </a:lnTo>
                </a:path>
              </a:pathLst>
            </a:custGeom>
            <a:ln w="2371" cap="sq">
              <a:solidFill>
                <a:srgbClr val="262626"/>
              </a:solidFill>
              <a:prstDash val="solid"/>
              <a:round/>
            </a:ln>
          </p:spPr>
          <p:txBody>
            <a:bodyPr rtlCol="0" anchor="ctr"/>
            <a:lstStyle/>
            <a:p>
              <a:endParaRPr lang="en-US"/>
            </a:p>
          </p:txBody>
        </p:sp>
        <p:grpSp>
          <p:nvGrpSpPr>
            <p:cNvPr id="34" name="Graphic 2">
              <a:extLst>
                <a:ext uri="{FF2B5EF4-FFF2-40B4-BE49-F238E27FC236}">
                  <a16:creationId xmlns:a16="http://schemas.microsoft.com/office/drawing/2014/main" id="{336D811C-E83C-CF93-99F0-E6F6094A7FB5}"/>
                </a:ext>
              </a:extLst>
            </p:cNvPr>
            <p:cNvGrpSpPr/>
            <p:nvPr/>
          </p:nvGrpSpPr>
          <p:grpSpPr>
            <a:xfrm>
              <a:off x="2564720" y="3154312"/>
              <a:ext cx="7062560" cy="2354189"/>
              <a:chOff x="2724908" y="2916327"/>
              <a:chExt cx="7062560" cy="2354189"/>
            </a:xfrm>
          </p:grpSpPr>
          <p:sp>
            <p:nvSpPr>
              <p:cNvPr id="35" name="Freeform: Shape 34">
                <a:extLst>
                  <a:ext uri="{FF2B5EF4-FFF2-40B4-BE49-F238E27FC236}">
                    <a16:creationId xmlns:a16="http://schemas.microsoft.com/office/drawing/2014/main" id="{102A677A-B878-C961-E9FC-48A36CD0E888}"/>
                  </a:ext>
                </a:extLst>
              </p:cNvPr>
              <p:cNvSpPr/>
              <p:nvPr/>
            </p:nvSpPr>
            <p:spPr>
              <a:xfrm>
                <a:off x="2724908" y="2916327"/>
                <a:ext cx="3559" cy="2354189"/>
              </a:xfrm>
              <a:custGeom>
                <a:avLst/>
                <a:gdLst>
                  <a:gd name="connsiteX0" fmla="*/ 0 w 3559"/>
                  <a:gd name="connsiteY0" fmla="*/ 2354189 h 2354189"/>
                  <a:gd name="connsiteX1" fmla="*/ 0 w 3559"/>
                  <a:gd name="connsiteY1" fmla="*/ 0 h 2354189"/>
                </a:gdLst>
                <a:ahLst/>
                <a:cxnLst>
                  <a:cxn ang="0">
                    <a:pos x="connsiteX0" y="connsiteY0"/>
                  </a:cxn>
                  <a:cxn ang="0">
                    <a:pos x="connsiteX1" y="connsiteY1"/>
                  </a:cxn>
                </a:cxnLst>
                <a:rect l="l" t="t" r="r" b="b"/>
                <a:pathLst>
                  <a:path w="3559" h="2354189">
                    <a:moveTo>
                      <a:pt x="0" y="2354189"/>
                    </a:moveTo>
                    <a:lnTo>
                      <a:pt x="0" y="0"/>
                    </a:lnTo>
                  </a:path>
                </a:pathLst>
              </a:custGeom>
              <a:ln w="2371" cap="sq">
                <a:solidFill>
                  <a:srgbClr val="FFFFFF"/>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EAD4EFB8-CC59-88D8-355D-93DDD4E0456B}"/>
                  </a:ext>
                </a:extLst>
              </p:cNvPr>
              <p:cNvSpPr/>
              <p:nvPr/>
            </p:nvSpPr>
            <p:spPr>
              <a:xfrm>
                <a:off x="2724908" y="5270516"/>
                <a:ext cx="7062560" cy="3559"/>
              </a:xfrm>
              <a:custGeom>
                <a:avLst/>
                <a:gdLst>
                  <a:gd name="connsiteX0" fmla="*/ 0 w 7062560"/>
                  <a:gd name="connsiteY0" fmla="*/ 0 h 3559"/>
                  <a:gd name="connsiteX1" fmla="*/ 7062561 w 7062560"/>
                  <a:gd name="connsiteY1" fmla="*/ 0 h 3559"/>
                </a:gdLst>
                <a:ahLst/>
                <a:cxnLst>
                  <a:cxn ang="0">
                    <a:pos x="connsiteX0" y="connsiteY0"/>
                  </a:cxn>
                  <a:cxn ang="0">
                    <a:pos x="connsiteX1" y="connsiteY1"/>
                  </a:cxn>
                </a:cxnLst>
                <a:rect l="l" t="t" r="r" b="b"/>
                <a:pathLst>
                  <a:path w="7062560" h="3559">
                    <a:moveTo>
                      <a:pt x="0" y="0"/>
                    </a:moveTo>
                    <a:lnTo>
                      <a:pt x="7062561" y="0"/>
                    </a:lnTo>
                  </a:path>
                </a:pathLst>
              </a:custGeom>
              <a:ln w="12700" cap="flat">
                <a:solidFill>
                  <a:schemeClr val="tx1"/>
                </a:solidFill>
                <a:prstDash val="solid"/>
                <a:round/>
              </a:ln>
            </p:spPr>
            <p:txBody>
              <a:bodyPr rtlCol="0" anchor="ctr"/>
              <a:lstStyle/>
              <a:p>
                <a:endParaRPr lang="en-US"/>
              </a:p>
            </p:txBody>
          </p:sp>
        </p:grpSp>
        <p:sp>
          <p:nvSpPr>
            <p:cNvPr id="38" name="Freeform: Shape 37">
              <a:extLst>
                <a:ext uri="{FF2B5EF4-FFF2-40B4-BE49-F238E27FC236}">
                  <a16:creationId xmlns:a16="http://schemas.microsoft.com/office/drawing/2014/main" id="{A1D87866-CFC0-185D-0CD7-C45056D70EC8}"/>
                </a:ext>
              </a:extLst>
            </p:cNvPr>
            <p:cNvSpPr/>
            <p:nvPr/>
          </p:nvSpPr>
          <p:spPr>
            <a:xfrm>
              <a:off x="2634648" y="3160295"/>
              <a:ext cx="6922719" cy="2304387"/>
            </a:xfrm>
            <a:custGeom>
              <a:avLst/>
              <a:gdLst>
                <a:gd name="connsiteX0" fmla="*/ 0 w 6922719"/>
                <a:gd name="connsiteY0" fmla="*/ 1423761 h 2304387"/>
                <a:gd name="connsiteX1" fmla="*/ 69924 w 6922719"/>
                <a:gd name="connsiteY1" fmla="*/ 1247478 h 2304387"/>
                <a:gd name="connsiteX2" fmla="*/ 139852 w 6922719"/>
                <a:gd name="connsiteY2" fmla="*/ 1475071 h 2304387"/>
                <a:gd name="connsiteX3" fmla="*/ 209777 w 6922719"/>
                <a:gd name="connsiteY3" fmla="*/ 1331549 h 2304387"/>
                <a:gd name="connsiteX4" fmla="*/ 279704 w 6922719"/>
                <a:gd name="connsiteY4" fmla="*/ 2191619 h 2304387"/>
                <a:gd name="connsiteX5" fmla="*/ 349629 w 6922719"/>
                <a:gd name="connsiteY5" fmla="*/ 1606736 h 2304387"/>
                <a:gd name="connsiteX6" fmla="*/ 419557 w 6922719"/>
                <a:gd name="connsiteY6" fmla="*/ 1824301 h 2304387"/>
                <a:gd name="connsiteX7" fmla="*/ 489481 w 6922719"/>
                <a:gd name="connsiteY7" fmla="*/ 1942492 h 2304387"/>
                <a:gd name="connsiteX8" fmla="*/ 559409 w 6922719"/>
                <a:gd name="connsiteY8" fmla="*/ 1841321 h 2304387"/>
                <a:gd name="connsiteX9" fmla="*/ 629337 w 6922719"/>
                <a:gd name="connsiteY9" fmla="*/ 2180939 h 2304387"/>
                <a:gd name="connsiteX10" fmla="*/ 699261 w 6922719"/>
                <a:gd name="connsiteY10" fmla="*/ 2096626 h 2304387"/>
                <a:gd name="connsiteX11" fmla="*/ 769189 w 6922719"/>
                <a:gd name="connsiteY11" fmla="*/ 2276099 h 2304387"/>
                <a:gd name="connsiteX12" fmla="*/ 839113 w 6922719"/>
                <a:gd name="connsiteY12" fmla="*/ 1927972 h 2304387"/>
                <a:gd name="connsiteX13" fmla="*/ 909041 w 6922719"/>
                <a:gd name="connsiteY13" fmla="*/ 2099158 h 2304387"/>
                <a:gd name="connsiteX14" fmla="*/ 978966 w 6922719"/>
                <a:gd name="connsiteY14" fmla="*/ 2034498 h 2304387"/>
                <a:gd name="connsiteX15" fmla="*/ 1048893 w 6922719"/>
                <a:gd name="connsiteY15" fmla="*/ 1710144 h 2304387"/>
                <a:gd name="connsiteX16" fmla="*/ 1118821 w 6922719"/>
                <a:gd name="connsiteY16" fmla="*/ 1726508 h 2304387"/>
                <a:gd name="connsiteX17" fmla="*/ 1188746 w 6922719"/>
                <a:gd name="connsiteY17" fmla="*/ 1646623 h 2304387"/>
                <a:gd name="connsiteX18" fmla="*/ 1258674 w 6922719"/>
                <a:gd name="connsiteY18" fmla="*/ 1028044 h 2304387"/>
                <a:gd name="connsiteX19" fmla="*/ 1328598 w 6922719"/>
                <a:gd name="connsiteY19" fmla="*/ 1633776 h 2304387"/>
                <a:gd name="connsiteX20" fmla="*/ 1398526 w 6922719"/>
                <a:gd name="connsiteY20" fmla="*/ 2230391 h 2304387"/>
                <a:gd name="connsiteX21" fmla="*/ 1468450 w 6922719"/>
                <a:gd name="connsiteY21" fmla="*/ 1712187 h 2304387"/>
                <a:gd name="connsiteX22" fmla="*/ 1538378 w 6922719"/>
                <a:gd name="connsiteY22" fmla="*/ 0 h 2304387"/>
                <a:gd name="connsiteX23" fmla="*/ 1608306 w 6922719"/>
                <a:gd name="connsiteY23" fmla="*/ 1955034 h 2304387"/>
                <a:gd name="connsiteX24" fmla="*/ 1678230 w 6922719"/>
                <a:gd name="connsiteY24" fmla="*/ 1488652 h 2304387"/>
                <a:gd name="connsiteX25" fmla="*/ 1748158 w 6922719"/>
                <a:gd name="connsiteY25" fmla="*/ 1393923 h 2304387"/>
                <a:gd name="connsiteX26" fmla="*/ 1818082 w 6922719"/>
                <a:gd name="connsiteY26" fmla="*/ 1649425 h 2304387"/>
                <a:gd name="connsiteX27" fmla="*/ 1888010 w 6922719"/>
                <a:gd name="connsiteY27" fmla="*/ 1890677 h 2304387"/>
                <a:gd name="connsiteX28" fmla="*/ 1957935 w 6922719"/>
                <a:gd name="connsiteY28" fmla="*/ 1998463 h 2304387"/>
                <a:gd name="connsiteX29" fmla="*/ 2027863 w 6922719"/>
                <a:gd name="connsiteY29" fmla="*/ 2043287 h 2304387"/>
                <a:gd name="connsiteX30" fmla="*/ 2097790 w 6922719"/>
                <a:gd name="connsiteY30" fmla="*/ 2086602 h 2304387"/>
                <a:gd name="connsiteX31" fmla="*/ 2167715 w 6922719"/>
                <a:gd name="connsiteY31" fmla="*/ 2118110 h 2304387"/>
                <a:gd name="connsiteX32" fmla="*/ 2237643 w 6922719"/>
                <a:gd name="connsiteY32" fmla="*/ 2226647 h 2304387"/>
                <a:gd name="connsiteX33" fmla="*/ 2307564 w 6922719"/>
                <a:gd name="connsiteY33" fmla="*/ 1534320 h 2304387"/>
                <a:gd name="connsiteX34" fmla="*/ 2377477 w 6922719"/>
                <a:gd name="connsiteY34" fmla="*/ 1560776 h 2304387"/>
                <a:gd name="connsiteX35" fmla="*/ 2447427 w 6922719"/>
                <a:gd name="connsiteY35" fmla="*/ 1770428 h 2304387"/>
                <a:gd name="connsiteX36" fmla="*/ 2517340 w 6922719"/>
                <a:gd name="connsiteY36" fmla="*/ 2289202 h 2304387"/>
                <a:gd name="connsiteX37" fmla="*/ 2587289 w 6922719"/>
                <a:gd name="connsiteY37" fmla="*/ 2112286 h 2304387"/>
                <a:gd name="connsiteX38" fmla="*/ 2657203 w 6922719"/>
                <a:gd name="connsiteY38" fmla="*/ 1280602 h 2304387"/>
                <a:gd name="connsiteX39" fmla="*/ 2727117 w 6922719"/>
                <a:gd name="connsiteY39" fmla="*/ 2212685 h 2304387"/>
                <a:gd name="connsiteX40" fmla="*/ 2797066 w 6922719"/>
                <a:gd name="connsiteY40" fmla="*/ 1278156 h 2304387"/>
                <a:gd name="connsiteX41" fmla="*/ 2866980 w 6922719"/>
                <a:gd name="connsiteY41" fmla="*/ 1231943 h 2304387"/>
                <a:gd name="connsiteX42" fmla="*/ 2936893 w 6922719"/>
                <a:gd name="connsiteY42" fmla="*/ 1974637 h 2304387"/>
                <a:gd name="connsiteX43" fmla="*/ 3006842 w 6922719"/>
                <a:gd name="connsiteY43" fmla="*/ 2183777 h 2304387"/>
                <a:gd name="connsiteX44" fmla="*/ 3076756 w 6922719"/>
                <a:gd name="connsiteY44" fmla="*/ 1911694 h 2304387"/>
                <a:gd name="connsiteX45" fmla="*/ 3146670 w 6922719"/>
                <a:gd name="connsiteY45" fmla="*/ 1971323 h 2304387"/>
                <a:gd name="connsiteX46" fmla="*/ 3216619 w 6922719"/>
                <a:gd name="connsiteY46" fmla="*/ 2203743 h 2304387"/>
                <a:gd name="connsiteX47" fmla="*/ 3286533 w 6922719"/>
                <a:gd name="connsiteY47" fmla="*/ 1542297 h 2304387"/>
                <a:gd name="connsiteX48" fmla="*/ 3356446 w 6922719"/>
                <a:gd name="connsiteY48" fmla="*/ 1181605 h 2304387"/>
                <a:gd name="connsiteX49" fmla="*/ 3426396 w 6922719"/>
                <a:gd name="connsiteY49" fmla="*/ 2006703 h 2304387"/>
                <a:gd name="connsiteX50" fmla="*/ 3496309 w 6922719"/>
                <a:gd name="connsiteY50" fmla="*/ 1795752 h 2304387"/>
                <a:gd name="connsiteX51" fmla="*/ 3566258 w 6922719"/>
                <a:gd name="connsiteY51" fmla="*/ 1152988 h 2304387"/>
                <a:gd name="connsiteX52" fmla="*/ 3636172 w 6922719"/>
                <a:gd name="connsiteY52" fmla="*/ 1973512 h 2304387"/>
                <a:gd name="connsiteX53" fmla="*/ 3706086 w 6922719"/>
                <a:gd name="connsiteY53" fmla="*/ 1764697 h 2304387"/>
                <a:gd name="connsiteX54" fmla="*/ 3776035 w 6922719"/>
                <a:gd name="connsiteY54" fmla="*/ 1786771 h 2304387"/>
                <a:gd name="connsiteX55" fmla="*/ 3845949 w 6922719"/>
                <a:gd name="connsiteY55" fmla="*/ 2076752 h 2304387"/>
                <a:gd name="connsiteX56" fmla="*/ 3915862 w 6922719"/>
                <a:gd name="connsiteY56" fmla="*/ 2218249 h 2304387"/>
                <a:gd name="connsiteX57" fmla="*/ 3985811 w 6922719"/>
                <a:gd name="connsiteY57" fmla="*/ 2304388 h 2304387"/>
                <a:gd name="connsiteX58" fmla="*/ 4055725 w 6922719"/>
                <a:gd name="connsiteY58" fmla="*/ 1530436 h 2304387"/>
                <a:gd name="connsiteX59" fmla="*/ 4125639 w 6922719"/>
                <a:gd name="connsiteY59" fmla="*/ 2173546 h 2304387"/>
                <a:gd name="connsiteX60" fmla="*/ 4195588 w 6922719"/>
                <a:gd name="connsiteY60" fmla="*/ 1815972 h 2304387"/>
                <a:gd name="connsiteX61" fmla="*/ 4265502 w 6922719"/>
                <a:gd name="connsiteY61" fmla="*/ 1444005 h 2304387"/>
                <a:gd name="connsiteX62" fmla="*/ 4335416 w 6922719"/>
                <a:gd name="connsiteY62" fmla="*/ 788095 h 2304387"/>
                <a:gd name="connsiteX63" fmla="*/ 4405365 w 6922719"/>
                <a:gd name="connsiteY63" fmla="*/ 2276889 h 2304387"/>
                <a:gd name="connsiteX64" fmla="*/ 4475278 w 6922719"/>
                <a:gd name="connsiteY64" fmla="*/ 2207908 h 2304387"/>
                <a:gd name="connsiteX65" fmla="*/ 4545228 w 6922719"/>
                <a:gd name="connsiteY65" fmla="*/ 1896575 h 2304387"/>
                <a:gd name="connsiteX66" fmla="*/ 4615141 w 6922719"/>
                <a:gd name="connsiteY66" fmla="*/ 2264636 h 2304387"/>
                <a:gd name="connsiteX67" fmla="*/ 4685055 w 6922719"/>
                <a:gd name="connsiteY67" fmla="*/ 1997975 h 2304387"/>
                <a:gd name="connsiteX68" fmla="*/ 4755004 w 6922719"/>
                <a:gd name="connsiteY68" fmla="*/ 2087136 h 2304387"/>
                <a:gd name="connsiteX69" fmla="*/ 4824918 w 6922719"/>
                <a:gd name="connsiteY69" fmla="*/ 1719135 h 2304387"/>
                <a:gd name="connsiteX70" fmla="*/ 4894831 w 6922719"/>
                <a:gd name="connsiteY70" fmla="*/ 1757901 h 2304387"/>
                <a:gd name="connsiteX71" fmla="*/ 4964781 w 6922719"/>
                <a:gd name="connsiteY71" fmla="*/ 962911 h 2304387"/>
                <a:gd name="connsiteX72" fmla="*/ 5034694 w 6922719"/>
                <a:gd name="connsiteY72" fmla="*/ 2233827 h 2304387"/>
                <a:gd name="connsiteX73" fmla="*/ 5104608 w 6922719"/>
                <a:gd name="connsiteY73" fmla="*/ 1744299 h 2304387"/>
                <a:gd name="connsiteX74" fmla="*/ 5174557 w 6922719"/>
                <a:gd name="connsiteY74" fmla="*/ 1846781 h 2304387"/>
                <a:gd name="connsiteX75" fmla="*/ 5244471 w 6922719"/>
                <a:gd name="connsiteY75" fmla="*/ 1786504 h 2304387"/>
                <a:gd name="connsiteX76" fmla="*/ 5314385 w 6922719"/>
                <a:gd name="connsiteY76" fmla="*/ 1771937 h 2304387"/>
                <a:gd name="connsiteX77" fmla="*/ 5384334 w 6922719"/>
                <a:gd name="connsiteY77" fmla="*/ 2105836 h 2304387"/>
                <a:gd name="connsiteX78" fmla="*/ 5454247 w 6922719"/>
                <a:gd name="connsiteY78" fmla="*/ 1612264 h 2304387"/>
                <a:gd name="connsiteX79" fmla="*/ 5524197 w 6922719"/>
                <a:gd name="connsiteY79" fmla="*/ 2123022 h 2304387"/>
                <a:gd name="connsiteX80" fmla="*/ 5594110 w 6922719"/>
                <a:gd name="connsiteY80" fmla="*/ 2194121 h 2304387"/>
                <a:gd name="connsiteX81" fmla="*/ 5664024 w 6922719"/>
                <a:gd name="connsiteY81" fmla="*/ 2288697 h 2304387"/>
                <a:gd name="connsiteX82" fmla="*/ 5733973 w 6922719"/>
                <a:gd name="connsiteY82" fmla="*/ 1758492 h 2304387"/>
                <a:gd name="connsiteX83" fmla="*/ 5803887 w 6922719"/>
                <a:gd name="connsiteY83" fmla="*/ 1709944 h 2304387"/>
                <a:gd name="connsiteX84" fmla="*/ 5873800 w 6922719"/>
                <a:gd name="connsiteY84" fmla="*/ 2020836 h 2304387"/>
                <a:gd name="connsiteX85" fmla="*/ 5943750 w 6922719"/>
                <a:gd name="connsiteY85" fmla="*/ 1442478 h 2304387"/>
                <a:gd name="connsiteX86" fmla="*/ 6013663 w 6922719"/>
                <a:gd name="connsiteY86" fmla="*/ 2026503 h 2304387"/>
                <a:gd name="connsiteX87" fmla="*/ 6083577 w 6922719"/>
                <a:gd name="connsiteY87" fmla="*/ 1495622 h 2304387"/>
                <a:gd name="connsiteX88" fmla="*/ 6153526 w 6922719"/>
                <a:gd name="connsiteY88" fmla="*/ 1016194 h 2304387"/>
                <a:gd name="connsiteX89" fmla="*/ 6223440 w 6922719"/>
                <a:gd name="connsiteY89" fmla="*/ 2229099 h 2304387"/>
                <a:gd name="connsiteX90" fmla="*/ 6293354 w 6922719"/>
                <a:gd name="connsiteY90" fmla="*/ 2058818 h 2304387"/>
                <a:gd name="connsiteX91" fmla="*/ 6363303 w 6922719"/>
                <a:gd name="connsiteY91" fmla="*/ 1970230 h 2304387"/>
                <a:gd name="connsiteX92" fmla="*/ 6433217 w 6922719"/>
                <a:gd name="connsiteY92" fmla="*/ 489089 h 2304387"/>
                <a:gd name="connsiteX93" fmla="*/ 6503166 w 6922719"/>
                <a:gd name="connsiteY93" fmla="*/ 2182000 h 2304387"/>
                <a:gd name="connsiteX94" fmla="*/ 6573079 w 6922719"/>
                <a:gd name="connsiteY94" fmla="*/ 1820656 h 2304387"/>
                <a:gd name="connsiteX95" fmla="*/ 6642993 w 6922719"/>
                <a:gd name="connsiteY95" fmla="*/ 2050948 h 2304387"/>
                <a:gd name="connsiteX96" fmla="*/ 6712942 w 6922719"/>
                <a:gd name="connsiteY96" fmla="*/ 1889160 h 2304387"/>
                <a:gd name="connsiteX97" fmla="*/ 6782856 w 6922719"/>
                <a:gd name="connsiteY97" fmla="*/ 2004774 h 2304387"/>
                <a:gd name="connsiteX98" fmla="*/ 6852770 w 6922719"/>
                <a:gd name="connsiteY98" fmla="*/ 959102 h 2304387"/>
                <a:gd name="connsiteX99" fmla="*/ 6922719 w 6922719"/>
                <a:gd name="connsiteY99" fmla="*/ 1501050 h 230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922719" h="2304387">
                  <a:moveTo>
                    <a:pt x="0" y="1423761"/>
                  </a:moveTo>
                  <a:lnTo>
                    <a:pt x="69924" y="1247478"/>
                  </a:lnTo>
                  <a:lnTo>
                    <a:pt x="139852" y="1475071"/>
                  </a:lnTo>
                  <a:lnTo>
                    <a:pt x="209777" y="1331549"/>
                  </a:lnTo>
                  <a:lnTo>
                    <a:pt x="279704" y="2191619"/>
                  </a:lnTo>
                  <a:lnTo>
                    <a:pt x="349629" y="1606736"/>
                  </a:lnTo>
                  <a:lnTo>
                    <a:pt x="419557" y="1824301"/>
                  </a:lnTo>
                  <a:lnTo>
                    <a:pt x="489481" y="1942492"/>
                  </a:lnTo>
                  <a:lnTo>
                    <a:pt x="559409" y="1841321"/>
                  </a:lnTo>
                  <a:lnTo>
                    <a:pt x="629337" y="2180939"/>
                  </a:lnTo>
                  <a:lnTo>
                    <a:pt x="699261" y="2096626"/>
                  </a:lnTo>
                  <a:lnTo>
                    <a:pt x="769189" y="2276099"/>
                  </a:lnTo>
                  <a:lnTo>
                    <a:pt x="839113" y="1927972"/>
                  </a:lnTo>
                  <a:lnTo>
                    <a:pt x="909041" y="2099158"/>
                  </a:lnTo>
                  <a:lnTo>
                    <a:pt x="978966" y="2034498"/>
                  </a:lnTo>
                  <a:lnTo>
                    <a:pt x="1048893" y="1710144"/>
                  </a:lnTo>
                  <a:lnTo>
                    <a:pt x="1118821" y="1726508"/>
                  </a:lnTo>
                  <a:lnTo>
                    <a:pt x="1188746" y="1646623"/>
                  </a:lnTo>
                  <a:lnTo>
                    <a:pt x="1258674" y="1028044"/>
                  </a:lnTo>
                  <a:lnTo>
                    <a:pt x="1328598" y="1633776"/>
                  </a:lnTo>
                  <a:lnTo>
                    <a:pt x="1398526" y="2230391"/>
                  </a:lnTo>
                  <a:lnTo>
                    <a:pt x="1468450" y="1712187"/>
                  </a:lnTo>
                  <a:lnTo>
                    <a:pt x="1538378" y="0"/>
                  </a:lnTo>
                  <a:lnTo>
                    <a:pt x="1608306" y="1955034"/>
                  </a:lnTo>
                  <a:lnTo>
                    <a:pt x="1678230" y="1488652"/>
                  </a:lnTo>
                  <a:lnTo>
                    <a:pt x="1748158" y="1393923"/>
                  </a:lnTo>
                  <a:lnTo>
                    <a:pt x="1818082" y="1649425"/>
                  </a:lnTo>
                  <a:lnTo>
                    <a:pt x="1888010" y="1890677"/>
                  </a:lnTo>
                  <a:lnTo>
                    <a:pt x="1957935" y="1998463"/>
                  </a:lnTo>
                  <a:lnTo>
                    <a:pt x="2027863" y="2043287"/>
                  </a:lnTo>
                  <a:lnTo>
                    <a:pt x="2097790" y="2086602"/>
                  </a:lnTo>
                  <a:lnTo>
                    <a:pt x="2167715" y="2118110"/>
                  </a:lnTo>
                  <a:lnTo>
                    <a:pt x="2237643" y="2226647"/>
                  </a:lnTo>
                  <a:lnTo>
                    <a:pt x="2307564" y="1534320"/>
                  </a:lnTo>
                  <a:lnTo>
                    <a:pt x="2377477" y="1560776"/>
                  </a:lnTo>
                  <a:lnTo>
                    <a:pt x="2447427" y="1770428"/>
                  </a:lnTo>
                  <a:lnTo>
                    <a:pt x="2517340" y="2289202"/>
                  </a:lnTo>
                  <a:lnTo>
                    <a:pt x="2587289" y="2112286"/>
                  </a:lnTo>
                  <a:lnTo>
                    <a:pt x="2657203" y="1280602"/>
                  </a:lnTo>
                  <a:lnTo>
                    <a:pt x="2727117" y="2212685"/>
                  </a:lnTo>
                  <a:lnTo>
                    <a:pt x="2797066" y="1278156"/>
                  </a:lnTo>
                  <a:lnTo>
                    <a:pt x="2866980" y="1231943"/>
                  </a:lnTo>
                  <a:lnTo>
                    <a:pt x="2936893" y="1974637"/>
                  </a:lnTo>
                  <a:lnTo>
                    <a:pt x="3006842" y="2183777"/>
                  </a:lnTo>
                  <a:lnTo>
                    <a:pt x="3076756" y="1911694"/>
                  </a:lnTo>
                  <a:lnTo>
                    <a:pt x="3146670" y="1971323"/>
                  </a:lnTo>
                  <a:lnTo>
                    <a:pt x="3216619" y="2203743"/>
                  </a:lnTo>
                  <a:lnTo>
                    <a:pt x="3286533" y="1542297"/>
                  </a:lnTo>
                  <a:lnTo>
                    <a:pt x="3356446" y="1181605"/>
                  </a:lnTo>
                  <a:lnTo>
                    <a:pt x="3426396" y="2006703"/>
                  </a:lnTo>
                  <a:lnTo>
                    <a:pt x="3496309" y="1795752"/>
                  </a:lnTo>
                  <a:lnTo>
                    <a:pt x="3566258" y="1152988"/>
                  </a:lnTo>
                  <a:lnTo>
                    <a:pt x="3636172" y="1973512"/>
                  </a:lnTo>
                  <a:lnTo>
                    <a:pt x="3706086" y="1764697"/>
                  </a:lnTo>
                  <a:lnTo>
                    <a:pt x="3776035" y="1786771"/>
                  </a:lnTo>
                  <a:lnTo>
                    <a:pt x="3845949" y="2076752"/>
                  </a:lnTo>
                  <a:lnTo>
                    <a:pt x="3915862" y="2218249"/>
                  </a:lnTo>
                  <a:lnTo>
                    <a:pt x="3985811" y="2304388"/>
                  </a:lnTo>
                  <a:lnTo>
                    <a:pt x="4055725" y="1530436"/>
                  </a:lnTo>
                  <a:lnTo>
                    <a:pt x="4125639" y="2173546"/>
                  </a:lnTo>
                  <a:lnTo>
                    <a:pt x="4195588" y="1815972"/>
                  </a:lnTo>
                  <a:lnTo>
                    <a:pt x="4265502" y="1444005"/>
                  </a:lnTo>
                  <a:lnTo>
                    <a:pt x="4335416" y="788095"/>
                  </a:lnTo>
                  <a:lnTo>
                    <a:pt x="4405365" y="2276889"/>
                  </a:lnTo>
                  <a:lnTo>
                    <a:pt x="4475278" y="2207908"/>
                  </a:lnTo>
                  <a:lnTo>
                    <a:pt x="4545228" y="1896575"/>
                  </a:lnTo>
                  <a:lnTo>
                    <a:pt x="4615141" y="2264636"/>
                  </a:lnTo>
                  <a:lnTo>
                    <a:pt x="4685055" y="1997975"/>
                  </a:lnTo>
                  <a:lnTo>
                    <a:pt x="4755004" y="2087136"/>
                  </a:lnTo>
                  <a:lnTo>
                    <a:pt x="4824918" y="1719135"/>
                  </a:lnTo>
                  <a:lnTo>
                    <a:pt x="4894831" y="1757901"/>
                  </a:lnTo>
                  <a:lnTo>
                    <a:pt x="4964781" y="962911"/>
                  </a:lnTo>
                  <a:lnTo>
                    <a:pt x="5034694" y="2233827"/>
                  </a:lnTo>
                  <a:lnTo>
                    <a:pt x="5104608" y="1744299"/>
                  </a:lnTo>
                  <a:lnTo>
                    <a:pt x="5174557" y="1846781"/>
                  </a:lnTo>
                  <a:lnTo>
                    <a:pt x="5244471" y="1786504"/>
                  </a:lnTo>
                  <a:lnTo>
                    <a:pt x="5314385" y="1771937"/>
                  </a:lnTo>
                  <a:lnTo>
                    <a:pt x="5384334" y="2105836"/>
                  </a:lnTo>
                  <a:lnTo>
                    <a:pt x="5454247" y="1612264"/>
                  </a:lnTo>
                  <a:lnTo>
                    <a:pt x="5524197" y="2123022"/>
                  </a:lnTo>
                  <a:lnTo>
                    <a:pt x="5594110" y="2194121"/>
                  </a:lnTo>
                  <a:lnTo>
                    <a:pt x="5664024" y="2288697"/>
                  </a:lnTo>
                  <a:lnTo>
                    <a:pt x="5733973" y="1758492"/>
                  </a:lnTo>
                  <a:lnTo>
                    <a:pt x="5803887" y="1709944"/>
                  </a:lnTo>
                  <a:lnTo>
                    <a:pt x="5873800" y="2020836"/>
                  </a:lnTo>
                  <a:lnTo>
                    <a:pt x="5943750" y="1442478"/>
                  </a:lnTo>
                  <a:lnTo>
                    <a:pt x="6013663" y="2026503"/>
                  </a:lnTo>
                  <a:lnTo>
                    <a:pt x="6083577" y="1495622"/>
                  </a:lnTo>
                  <a:lnTo>
                    <a:pt x="6153526" y="1016194"/>
                  </a:lnTo>
                  <a:lnTo>
                    <a:pt x="6223440" y="2229099"/>
                  </a:lnTo>
                  <a:lnTo>
                    <a:pt x="6293354" y="2058818"/>
                  </a:lnTo>
                  <a:lnTo>
                    <a:pt x="6363303" y="1970230"/>
                  </a:lnTo>
                  <a:lnTo>
                    <a:pt x="6433217" y="489089"/>
                  </a:lnTo>
                  <a:lnTo>
                    <a:pt x="6503166" y="2182000"/>
                  </a:lnTo>
                  <a:lnTo>
                    <a:pt x="6573079" y="1820656"/>
                  </a:lnTo>
                  <a:lnTo>
                    <a:pt x="6642993" y="2050948"/>
                  </a:lnTo>
                  <a:lnTo>
                    <a:pt x="6712942" y="1889160"/>
                  </a:lnTo>
                  <a:lnTo>
                    <a:pt x="6782856" y="2004774"/>
                  </a:lnTo>
                  <a:lnTo>
                    <a:pt x="6852770" y="959102"/>
                  </a:lnTo>
                  <a:lnTo>
                    <a:pt x="6922719" y="1501050"/>
                  </a:lnTo>
                </a:path>
              </a:pathLst>
            </a:custGeom>
            <a:noFill/>
            <a:ln w="23713" cap="flat">
              <a:solidFill>
                <a:schemeClr val="bg1">
                  <a:lumMod val="75000"/>
                </a:schemeClr>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68882D27-A16D-2D84-8CCB-0931B692D76B}"/>
                </a:ext>
              </a:extLst>
            </p:cNvPr>
            <p:cNvSpPr/>
            <p:nvPr/>
          </p:nvSpPr>
          <p:spPr>
            <a:xfrm>
              <a:off x="2634648" y="4584056"/>
              <a:ext cx="3559" cy="924444"/>
            </a:xfrm>
            <a:custGeom>
              <a:avLst/>
              <a:gdLst>
                <a:gd name="connsiteX0" fmla="*/ 0 w 3559"/>
                <a:gd name="connsiteY0" fmla="*/ 924444 h 924444"/>
                <a:gd name="connsiteX1" fmla="*/ 0 w 3559"/>
                <a:gd name="connsiteY1" fmla="*/ 0 h 924444"/>
              </a:gdLst>
              <a:ahLst/>
              <a:cxnLst>
                <a:cxn ang="0">
                  <a:pos x="connsiteX0" y="connsiteY0"/>
                </a:cxn>
                <a:cxn ang="0">
                  <a:pos x="connsiteX1" y="connsiteY1"/>
                </a:cxn>
              </a:cxnLst>
              <a:rect l="l" t="t" r="r" b="b"/>
              <a:pathLst>
                <a:path w="3559" h="924444">
                  <a:moveTo>
                    <a:pt x="0" y="924444"/>
                  </a:moveTo>
                  <a:lnTo>
                    <a:pt x="0" y="0"/>
                  </a:lnTo>
                </a:path>
              </a:pathLst>
            </a:custGeom>
            <a:ln w="9485" cap="flat">
              <a:solidFill>
                <a:srgbClr val="0000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9B6E5474-4689-C9D9-D330-80D9A4760050}"/>
                </a:ext>
              </a:extLst>
            </p:cNvPr>
            <p:cNvSpPr/>
            <p:nvPr/>
          </p:nvSpPr>
          <p:spPr>
            <a:xfrm>
              <a:off x="2704572" y="4407774"/>
              <a:ext cx="3559" cy="1100727"/>
            </a:xfrm>
            <a:custGeom>
              <a:avLst/>
              <a:gdLst>
                <a:gd name="connsiteX0" fmla="*/ 0 w 3559"/>
                <a:gd name="connsiteY0" fmla="*/ 1100727 h 1100727"/>
                <a:gd name="connsiteX1" fmla="*/ 0 w 3559"/>
                <a:gd name="connsiteY1" fmla="*/ 0 h 1100727"/>
              </a:gdLst>
              <a:ahLst/>
              <a:cxnLst>
                <a:cxn ang="0">
                  <a:pos x="connsiteX0" y="connsiteY0"/>
                </a:cxn>
                <a:cxn ang="0">
                  <a:pos x="connsiteX1" y="connsiteY1"/>
                </a:cxn>
              </a:cxnLst>
              <a:rect l="l" t="t" r="r" b="b"/>
              <a:pathLst>
                <a:path w="3559" h="1100727">
                  <a:moveTo>
                    <a:pt x="0" y="1100727"/>
                  </a:moveTo>
                  <a:lnTo>
                    <a:pt x="0" y="0"/>
                  </a:lnTo>
                </a:path>
              </a:pathLst>
            </a:custGeom>
            <a:ln w="9485" cap="flat">
              <a:solidFill>
                <a:srgbClr val="000000"/>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F8F4B65-F1B4-4341-4EE3-2FDD3B6FA6B7}"/>
                </a:ext>
              </a:extLst>
            </p:cNvPr>
            <p:cNvSpPr/>
            <p:nvPr/>
          </p:nvSpPr>
          <p:spPr>
            <a:xfrm>
              <a:off x="2774500" y="4635367"/>
              <a:ext cx="3559" cy="873133"/>
            </a:xfrm>
            <a:custGeom>
              <a:avLst/>
              <a:gdLst>
                <a:gd name="connsiteX0" fmla="*/ 0 w 3559"/>
                <a:gd name="connsiteY0" fmla="*/ 873134 h 873133"/>
                <a:gd name="connsiteX1" fmla="*/ 0 w 3559"/>
                <a:gd name="connsiteY1" fmla="*/ 0 h 873133"/>
              </a:gdLst>
              <a:ahLst/>
              <a:cxnLst>
                <a:cxn ang="0">
                  <a:pos x="connsiteX0" y="connsiteY0"/>
                </a:cxn>
                <a:cxn ang="0">
                  <a:pos x="connsiteX1" y="connsiteY1"/>
                </a:cxn>
              </a:cxnLst>
              <a:rect l="l" t="t" r="r" b="b"/>
              <a:pathLst>
                <a:path w="3559" h="873133">
                  <a:moveTo>
                    <a:pt x="0" y="873134"/>
                  </a:moveTo>
                  <a:lnTo>
                    <a:pt x="0" y="0"/>
                  </a:lnTo>
                </a:path>
              </a:pathLst>
            </a:custGeom>
            <a:ln w="9485" cap="flat">
              <a:solidFill>
                <a:srgbClr val="0000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EAD463F3-386C-8C34-29C8-2D3F4683A027}"/>
                </a:ext>
              </a:extLst>
            </p:cNvPr>
            <p:cNvSpPr/>
            <p:nvPr/>
          </p:nvSpPr>
          <p:spPr>
            <a:xfrm>
              <a:off x="2844424" y="4491841"/>
              <a:ext cx="3559" cy="1016659"/>
            </a:xfrm>
            <a:custGeom>
              <a:avLst/>
              <a:gdLst>
                <a:gd name="connsiteX0" fmla="*/ 0 w 3559"/>
                <a:gd name="connsiteY0" fmla="*/ 1016660 h 1016659"/>
                <a:gd name="connsiteX1" fmla="*/ 0 w 3559"/>
                <a:gd name="connsiteY1" fmla="*/ 0 h 1016659"/>
              </a:gdLst>
              <a:ahLst/>
              <a:cxnLst>
                <a:cxn ang="0">
                  <a:pos x="connsiteX0" y="connsiteY0"/>
                </a:cxn>
                <a:cxn ang="0">
                  <a:pos x="connsiteX1" y="connsiteY1"/>
                </a:cxn>
              </a:cxnLst>
              <a:rect l="l" t="t" r="r" b="b"/>
              <a:pathLst>
                <a:path w="3559" h="1016659">
                  <a:moveTo>
                    <a:pt x="0" y="1016660"/>
                  </a:moveTo>
                  <a:lnTo>
                    <a:pt x="0" y="0"/>
                  </a:lnTo>
                </a:path>
              </a:pathLst>
            </a:custGeom>
            <a:ln w="9485" cap="flat">
              <a:solidFill>
                <a:srgbClr val="000000"/>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16E0F7CD-F123-F6C2-EA18-42AE22FC531F}"/>
                </a:ext>
              </a:extLst>
            </p:cNvPr>
            <p:cNvSpPr/>
            <p:nvPr/>
          </p:nvSpPr>
          <p:spPr>
            <a:xfrm>
              <a:off x="2914352" y="5351914"/>
              <a:ext cx="3559" cy="156586"/>
            </a:xfrm>
            <a:custGeom>
              <a:avLst/>
              <a:gdLst>
                <a:gd name="connsiteX0" fmla="*/ 0 w 3559"/>
                <a:gd name="connsiteY0" fmla="*/ 156587 h 156586"/>
                <a:gd name="connsiteX1" fmla="*/ 0 w 3559"/>
                <a:gd name="connsiteY1" fmla="*/ 0 h 156586"/>
              </a:gdLst>
              <a:ahLst/>
              <a:cxnLst>
                <a:cxn ang="0">
                  <a:pos x="connsiteX0" y="connsiteY0"/>
                </a:cxn>
                <a:cxn ang="0">
                  <a:pos x="connsiteX1" y="connsiteY1"/>
                </a:cxn>
              </a:cxnLst>
              <a:rect l="l" t="t" r="r" b="b"/>
              <a:pathLst>
                <a:path w="3559" h="156586">
                  <a:moveTo>
                    <a:pt x="0" y="156587"/>
                  </a:moveTo>
                  <a:lnTo>
                    <a:pt x="0" y="0"/>
                  </a:lnTo>
                </a:path>
              </a:pathLst>
            </a:custGeom>
            <a:ln w="9485" cap="flat">
              <a:solidFill>
                <a:srgbClr val="0000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19BC832-75BD-E78F-33F7-624E80FD0916}"/>
                </a:ext>
              </a:extLst>
            </p:cNvPr>
            <p:cNvSpPr/>
            <p:nvPr/>
          </p:nvSpPr>
          <p:spPr>
            <a:xfrm>
              <a:off x="2984277" y="4767031"/>
              <a:ext cx="3559" cy="741469"/>
            </a:xfrm>
            <a:custGeom>
              <a:avLst/>
              <a:gdLst>
                <a:gd name="connsiteX0" fmla="*/ 0 w 3559"/>
                <a:gd name="connsiteY0" fmla="*/ 741469 h 741469"/>
                <a:gd name="connsiteX1" fmla="*/ 0 w 3559"/>
                <a:gd name="connsiteY1" fmla="*/ 0 h 741469"/>
              </a:gdLst>
              <a:ahLst/>
              <a:cxnLst>
                <a:cxn ang="0">
                  <a:pos x="connsiteX0" y="connsiteY0"/>
                </a:cxn>
                <a:cxn ang="0">
                  <a:pos x="connsiteX1" y="connsiteY1"/>
                </a:cxn>
              </a:cxnLst>
              <a:rect l="l" t="t" r="r" b="b"/>
              <a:pathLst>
                <a:path w="3559" h="741469">
                  <a:moveTo>
                    <a:pt x="0" y="741469"/>
                  </a:moveTo>
                  <a:lnTo>
                    <a:pt x="0" y="0"/>
                  </a:lnTo>
                </a:path>
              </a:pathLst>
            </a:custGeom>
            <a:ln w="9485" cap="flat">
              <a:solidFill>
                <a:srgbClr val="000000"/>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221D652D-72BB-D53C-A300-D6E3CC8C7D39}"/>
                </a:ext>
              </a:extLst>
            </p:cNvPr>
            <p:cNvSpPr/>
            <p:nvPr/>
          </p:nvSpPr>
          <p:spPr>
            <a:xfrm>
              <a:off x="3054205" y="4984597"/>
              <a:ext cx="3559" cy="523903"/>
            </a:xfrm>
            <a:custGeom>
              <a:avLst/>
              <a:gdLst>
                <a:gd name="connsiteX0" fmla="*/ 0 w 3559"/>
                <a:gd name="connsiteY0" fmla="*/ 523904 h 523903"/>
                <a:gd name="connsiteX1" fmla="*/ 0 w 3559"/>
                <a:gd name="connsiteY1" fmla="*/ 0 h 523903"/>
              </a:gdLst>
              <a:ahLst/>
              <a:cxnLst>
                <a:cxn ang="0">
                  <a:pos x="connsiteX0" y="connsiteY0"/>
                </a:cxn>
                <a:cxn ang="0">
                  <a:pos x="connsiteX1" y="connsiteY1"/>
                </a:cxn>
              </a:cxnLst>
              <a:rect l="l" t="t" r="r" b="b"/>
              <a:pathLst>
                <a:path w="3559" h="523903">
                  <a:moveTo>
                    <a:pt x="0" y="523904"/>
                  </a:moveTo>
                  <a:lnTo>
                    <a:pt x="0" y="0"/>
                  </a:lnTo>
                </a:path>
              </a:pathLst>
            </a:custGeom>
            <a:ln w="9485" cap="flat">
              <a:solidFill>
                <a:srgbClr val="0000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F9100EFA-1175-CFDA-2AB2-1E1448F96841}"/>
                </a:ext>
              </a:extLst>
            </p:cNvPr>
            <p:cNvSpPr/>
            <p:nvPr/>
          </p:nvSpPr>
          <p:spPr>
            <a:xfrm>
              <a:off x="3124132" y="5102788"/>
              <a:ext cx="3559" cy="405712"/>
            </a:xfrm>
            <a:custGeom>
              <a:avLst/>
              <a:gdLst>
                <a:gd name="connsiteX0" fmla="*/ 0 w 3559"/>
                <a:gd name="connsiteY0" fmla="*/ 405713 h 405712"/>
                <a:gd name="connsiteX1" fmla="*/ 0 w 3559"/>
                <a:gd name="connsiteY1" fmla="*/ 0 h 405712"/>
              </a:gdLst>
              <a:ahLst/>
              <a:cxnLst>
                <a:cxn ang="0">
                  <a:pos x="connsiteX0" y="connsiteY0"/>
                </a:cxn>
                <a:cxn ang="0">
                  <a:pos x="connsiteX1" y="connsiteY1"/>
                </a:cxn>
              </a:cxnLst>
              <a:rect l="l" t="t" r="r" b="b"/>
              <a:pathLst>
                <a:path w="3559" h="405712">
                  <a:moveTo>
                    <a:pt x="0" y="405713"/>
                  </a:moveTo>
                  <a:lnTo>
                    <a:pt x="0" y="0"/>
                  </a:lnTo>
                </a:path>
              </a:pathLst>
            </a:custGeom>
            <a:ln w="9485" cap="flat">
              <a:solidFill>
                <a:srgbClr val="0000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451CEBED-2DA8-A156-A364-2EF776120FDF}"/>
                </a:ext>
              </a:extLst>
            </p:cNvPr>
            <p:cNvSpPr/>
            <p:nvPr/>
          </p:nvSpPr>
          <p:spPr>
            <a:xfrm>
              <a:off x="3194057" y="5001616"/>
              <a:ext cx="3559" cy="506884"/>
            </a:xfrm>
            <a:custGeom>
              <a:avLst/>
              <a:gdLst>
                <a:gd name="connsiteX0" fmla="*/ 0 w 3559"/>
                <a:gd name="connsiteY0" fmla="*/ 506885 h 506884"/>
                <a:gd name="connsiteX1" fmla="*/ 0 w 3559"/>
                <a:gd name="connsiteY1" fmla="*/ 0 h 506884"/>
              </a:gdLst>
              <a:ahLst/>
              <a:cxnLst>
                <a:cxn ang="0">
                  <a:pos x="connsiteX0" y="connsiteY0"/>
                </a:cxn>
                <a:cxn ang="0">
                  <a:pos x="connsiteX1" y="connsiteY1"/>
                </a:cxn>
              </a:cxnLst>
              <a:rect l="l" t="t" r="r" b="b"/>
              <a:pathLst>
                <a:path w="3559" h="506884">
                  <a:moveTo>
                    <a:pt x="0" y="506885"/>
                  </a:moveTo>
                  <a:lnTo>
                    <a:pt x="0" y="0"/>
                  </a:lnTo>
                </a:path>
              </a:pathLst>
            </a:custGeom>
            <a:ln w="9485" cap="flat">
              <a:solidFill>
                <a:srgbClr val="0000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A58E1D87-FB78-48E8-A9CC-A1F743F587E0}"/>
                </a:ext>
              </a:extLst>
            </p:cNvPr>
            <p:cNvSpPr/>
            <p:nvPr/>
          </p:nvSpPr>
          <p:spPr>
            <a:xfrm>
              <a:off x="3263985" y="5341235"/>
              <a:ext cx="3559" cy="167265"/>
            </a:xfrm>
            <a:custGeom>
              <a:avLst/>
              <a:gdLst>
                <a:gd name="connsiteX0" fmla="*/ 0 w 3559"/>
                <a:gd name="connsiteY0" fmla="*/ 167266 h 167265"/>
                <a:gd name="connsiteX1" fmla="*/ 0 w 3559"/>
                <a:gd name="connsiteY1" fmla="*/ 0 h 167265"/>
              </a:gdLst>
              <a:ahLst/>
              <a:cxnLst>
                <a:cxn ang="0">
                  <a:pos x="connsiteX0" y="connsiteY0"/>
                </a:cxn>
                <a:cxn ang="0">
                  <a:pos x="connsiteX1" y="connsiteY1"/>
                </a:cxn>
              </a:cxnLst>
              <a:rect l="l" t="t" r="r" b="b"/>
              <a:pathLst>
                <a:path w="3559" h="167265">
                  <a:moveTo>
                    <a:pt x="0" y="167266"/>
                  </a:moveTo>
                  <a:lnTo>
                    <a:pt x="0" y="0"/>
                  </a:lnTo>
                </a:path>
              </a:pathLst>
            </a:custGeom>
            <a:ln w="9485" cap="flat">
              <a:solidFill>
                <a:srgbClr val="000000"/>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53F9B217-D7BF-E1E3-FFCE-616F21D2F6D0}"/>
                </a:ext>
              </a:extLst>
            </p:cNvPr>
            <p:cNvSpPr/>
            <p:nvPr/>
          </p:nvSpPr>
          <p:spPr>
            <a:xfrm>
              <a:off x="3333909" y="5256922"/>
              <a:ext cx="3559" cy="251578"/>
            </a:xfrm>
            <a:custGeom>
              <a:avLst/>
              <a:gdLst>
                <a:gd name="connsiteX0" fmla="*/ 0 w 3559"/>
                <a:gd name="connsiteY0" fmla="*/ 251579 h 251578"/>
                <a:gd name="connsiteX1" fmla="*/ 0 w 3559"/>
                <a:gd name="connsiteY1" fmla="*/ 0 h 251578"/>
              </a:gdLst>
              <a:ahLst/>
              <a:cxnLst>
                <a:cxn ang="0">
                  <a:pos x="connsiteX0" y="connsiteY0"/>
                </a:cxn>
                <a:cxn ang="0">
                  <a:pos x="connsiteX1" y="connsiteY1"/>
                </a:cxn>
              </a:cxnLst>
              <a:rect l="l" t="t" r="r" b="b"/>
              <a:pathLst>
                <a:path w="3559" h="251578">
                  <a:moveTo>
                    <a:pt x="0" y="251579"/>
                  </a:moveTo>
                  <a:lnTo>
                    <a:pt x="0" y="0"/>
                  </a:lnTo>
                </a:path>
              </a:pathLst>
            </a:custGeom>
            <a:ln w="9485" cap="flat">
              <a:solidFill>
                <a:srgbClr val="000000"/>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DB724001-18BE-3DFB-FA58-9A5EF7397BE7}"/>
                </a:ext>
              </a:extLst>
            </p:cNvPr>
            <p:cNvSpPr/>
            <p:nvPr/>
          </p:nvSpPr>
          <p:spPr>
            <a:xfrm>
              <a:off x="3403837" y="5436398"/>
              <a:ext cx="3559" cy="72102"/>
            </a:xfrm>
            <a:custGeom>
              <a:avLst/>
              <a:gdLst>
                <a:gd name="connsiteX0" fmla="*/ 0 w 3559"/>
                <a:gd name="connsiteY0" fmla="*/ 72103 h 72102"/>
                <a:gd name="connsiteX1" fmla="*/ 0 w 3559"/>
                <a:gd name="connsiteY1" fmla="*/ 0 h 72102"/>
              </a:gdLst>
              <a:ahLst/>
              <a:cxnLst>
                <a:cxn ang="0">
                  <a:pos x="connsiteX0" y="connsiteY0"/>
                </a:cxn>
                <a:cxn ang="0">
                  <a:pos x="connsiteX1" y="connsiteY1"/>
                </a:cxn>
              </a:cxnLst>
              <a:rect l="l" t="t" r="r" b="b"/>
              <a:pathLst>
                <a:path w="3559" h="72102">
                  <a:moveTo>
                    <a:pt x="0" y="72103"/>
                  </a:moveTo>
                  <a:lnTo>
                    <a:pt x="0" y="0"/>
                  </a:lnTo>
                </a:path>
              </a:pathLst>
            </a:custGeom>
            <a:ln w="9485" cap="flat">
              <a:solidFill>
                <a:srgbClr val="000000"/>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F832110C-963B-F486-CEA0-C64695F2660D}"/>
                </a:ext>
              </a:extLst>
            </p:cNvPr>
            <p:cNvSpPr/>
            <p:nvPr/>
          </p:nvSpPr>
          <p:spPr>
            <a:xfrm>
              <a:off x="3473761" y="5088268"/>
              <a:ext cx="3559" cy="420233"/>
            </a:xfrm>
            <a:custGeom>
              <a:avLst/>
              <a:gdLst>
                <a:gd name="connsiteX0" fmla="*/ 0 w 3559"/>
                <a:gd name="connsiteY0" fmla="*/ 420233 h 420233"/>
                <a:gd name="connsiteX1" fmla="*/ 0 w 3559"/>
                <a:gd name="connsiteY1" fmla="*/ 0 h 420233"/>
              </a:gdLst>
              <a:ahLst/>
              <a:cxnLst>
                <a:cxn ang="0">
                  <a:pos x="connsiteX0" y="connsiteY0"/>
                </a:cxn>
                <a:cxn ang="0">
                  <a:pos x="connsiteX1" y="connsiteY1"/>
                </a:cxn>
              </a:cxnLst>
              <a:rect l="l" t="t" r="r" b="b"/>
              <a:pathLst>
                <a:path w="3559" h="420233">
                  <a:moveTo>
                    <a:pt x="0" y="420233"/>
                  </a:moveTo>
                  <a:lnTo>
                    <a:pt x="0" y="0"/>
                  </a:lnTo>
                </a:path>
              </a:pathLst>
            </a:custGeom>
            <a:ln w="9485" cap="flat">
              <a:solidFill>
                <a:srgbClr val="000000"/>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419F3AE9-C79E-4A54-2266-072077153B54}"/>
                </a:ext>
              </a:extLst>
            </p:cNvPr>
            <p:cNvSpPr/>
            <p:nvPr/>
          </p:nvSpPr>
          <p:spPr>
            <a:xfrm>
              <a:off x="3543689" y="5259453"/>
              <a:ext cx="3559" cy="249047"/>
            </a:xfrm>
            <a:custGeom>
              <a:avLst/>
              <a:gdLst>
                <a:gd name="connsiteX0" fmla="*/ 0 w 3559"/>
                <a:gd name="connsiteY0" fmla="*/ 249048 h 249047"/>
                <a:gd name="connsiteX1" fmla="*/ 0 w 3559"/>
                <a:gd name="connsiteY1" fmla="*/ 0 h 249047"/>
              </a:gdLst>
              <a:ahLst/>
              <a:cxnLst>
                <a:cxn ang="0">
                  <a:pos x="connsiteX0" y="connsiteY0"/>
                </a:cxn>
                <a:cxn ang="0">
                  <a:pos x="connsiteX1" y="connsiteY1"/>
                </a:cxn>
              </a:cxnLst>
              <a:rect l="l" t="t" r="r" b="b"/>
              <a:pathLst>
                <a:path w="3559" h="249047">
                  <a:moveTo>
                    <a:pt x="0" y="249048"/>
                  </a:moveTo>
                  <a:lnTo>
                    <a:pt x="0" y="0"/>
                  </a:lnTo>
                </a:path>
              </a:pathLst>
            </a:custGeom>
            <a:ln w="9485" cap="flat">
              <a:solidFill>
                <a:srgbClr val="000000"/>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B67E2602-18FD-1B7A-4E25-0767006E73ED}"/>
                </a:ext>
              </a:extLst>
            </p:cNvPr>
            <p:cNvSpPr/>
            <p:nvPr/>
          </p:nvSpPr>
          <p:spPr>
            <a:xfrm>
              <a:off x="3613613" y="5194793"/>
              <a:ext cx="3559" cy="313707"/>
            </a:xfrm>
            <a:custGeom>
              <a:avLst/>
              <a:gdLst>
                <a:gd name="connsiteX0" fmla="*/ 0 w 3559"/>
                <a:gd name="connsiteY0" fmla="*/ 313707 h 313707"/>
                <a:gd name="connsiteX1" fmla="*/ 0 w 3559"/>
                <a:gd name="connsiteY1" fmla="*/ 0 h 313707"/>
              </a:gdLst>
              <a:ahLst/>
              <a:cxnLst>
                <a:cxn ang="0">
                  <a:pos x="connsiteX0" y="connsiteY0"/>
                </a:cxn>
                <a:cxn ang="0">
                  <a:pos x="connsiteX1" y="connsiteY1"/>
                </a:cxn>
              </a:cxnLst>
              <a:rect l="l" t="t" r="r" b="b"/>
              <a:pathLst>
                <a:path w="3559" h="313707">
                  <a:moveTo>
                    <a:pt x="0" y="313707"/>
                  </a:moveTo>
                  <a:lnTo>
                    <a:pt x="0" y="0"/>
                  </a:lnTo>
                </a:path>
              </a:pathLst>
            </a:custGeom>
            <a:ln w="9485" cap="flat">
              <a:solidFill>
                <a:srgbClr val="000000"/>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2D612958-E6F7-3A6F-477F-684C1DB0EB39}"/>
                </a:ext>
              </a:extLst>
            </p:cNvPr>
            <p:cNvSpPr/>
            <p:nvPr/>
          </p:nvSpPr>
          <p:spPr>
            <a:xfrm>
              <a:off x="3683541" y="4870439"/>
              <a:ext cx="3559" cy="638061"/>
            </a:xfrm>
            <a:custGeom>
              <a:avLst/>
              <a:gdLst>
                <a:gd name="connsiteX0" fmla="*/ 0 w 3559"/>
                <a:gd name="connsiteY0" fmla="*/ 638062 h 638061"/>
                <a:gd name="connsiteX1" fmla="*/ 0 w 3559"/>
                <a:gd name="connsiteY1" fmla="*/ 0 h 638061"/>
              </a:gdLst>
              <a:ahLst/>
              <a:cxnLst>
                <a:cxn ang="0">
                  <a:pos x="connsiteX0" y="connsiteY0"/>
                </a:cxn>
                <a:cxn ang="0">
                  <a:pos x="connsiteX1" y="connsiteY1"/>
                </a:cxn>
              </a:cxnLst>
              <a:rect l="l" t="t" r="r" b="b"/>
              <a:pathLst>
                <a:path w="3559" h="638061">
                  <a:moveTo>
                    <a:pt x="0" y="638062"/>
                  </a:moveTo>
                  <a:lnTo>
                    <a:pt x="0" y="0"/>
                  </a:lnTo>
                </a:path>
              </a:pathLst>
            </a:custGeom>
            <a:ln w="9485" cap="flat">
              <a:solidFill>
                <a:srgbClr val="000000"/>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1B55A9A2-4CC2-4A4F-F9FB-725FA871DBFD}"/>
                </a:ext>
              </a:extLst>
            </p:cNvPr>
            <p:cNvSpPr/>
            <p:nvPr/>
          </p:nvSpPr>
          <p:spPr>
            <a:xfrm>
              <a:off x="3753469" y="4886803"/>
              <a:ext cx="3559" cy="621697"/>
            </a:xfrm>
            <a:custGeom>
              <a:avLst/>
              <a:gdLst>
                <a:gd name="connsiteX0" fmla="*/ 0 w 3559"/>
                <a:gd name="connsiteY0" fmla="*/ 621698 h 621697"/>
                <a:gd name="connsiteX1" fmla="*/ 0 w 3559"/>
                <a:gd name="connsiteY1" fmla="*/ 0 h 621697"/>
              </a:gdLst>
              <a:ahLst/>
              <a:cxnLst>
                <a:cxn ang="0">
                  <a:pos x="connsiteX0" y="connsiteY0"/>
                </a:cxn>
                <a:cxn ang="0">
                  <a:pos x="connsiteX1" y="connsiteY1"/>
                </a:cxn>
              </a:cxnLst>
              <a:rect l="l" t="t" r="r" b="b"/>
              <a:pathLst>
                <a:path w="3559" h="621697">
                  <a:moveTo>
                    <a:pt x="0" y="621698"/>
                  </a:moveTo>
                  <a:lnTo>
                    <a:pt x="0" y="0"/>
                  </a:lnTo>
                </a:path>
              </a:pathLst>
            </a:custGeom>
            <a:ln w="9485" cap="flat">
              <a:solidFill>
                <a:srgbClr val="000000"/>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C5BA6757-7B82-86EC-EC30-5671283A2357}"/>
                </a:ext>
              </a:extLst>
            </p:cNvPr>
            <p:cNvSpPr/>
            <p:nvPr/>
          </p:nvSpPr>
          <p:spPr>
            <a:xfrm>
              <a:off x="3823394" y="4806919"/>
              <a:ext cx="3559" cy="701582"/>
            </a:xfrm>
            <a:custGeom>
              <a:avLst/>
              <a:gdLst>
                <a:gd name="connsiteX0" fmla="*/ 0 w 3559"/>
                <a:gd name="connsiteY0" fmla="*/ 701582 h 701582"/>
                <a:gd name="connsiteX1" fmla="*/ 0 w 3559"/>
                <a:gd name="connsiteY1" fmla="*/ 0 h 701582"/>
              </a:gdLst>
              <a:ahLst/>
              <a:cxnLst>
                <a:cxn ang="0">
                  <a:pos x="connsiteX0" y="connsiteY0"/>
                </a:cxn>
                <a:cxn ang="0">
                  <a:pos x="connsiteX1" y="connsiteY1"/>
                </a:cxn>
              </a:cxnLst>
              <a:rect l="l" t="t" r="r" b="b"/>
              <a:pathLst>
                <a:path w="3559" h="701582">
                  <a:moveTo>
                    <a:pt x="0" y="701582"/>
                  </a:moveTo>
                  <a:lnTo>
                    <a:pt x="0" y="0"/>
                  </a:lnTo>
                </a:path>
              </a:pathLst>
            </a:custGeom>
            <a:ln w="9485" cap="flat">
              <a:solidFill>
                <a:srgbClr val="000000"/>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3EB9ACE7-0F5A-60A6-90FC-A4A312F8B6B1}"/>
                </a:ext>
              </a:extLst>
            </p:cNvPr>
            <p:cNvSpPr/>
            <p:nvPr/>
          </p:nvSpPr>
          <p:spPr>
            <a:xfrm>
              <a:off x="3893321" y="4188339"/>
              <a:ext cx="3559" cy="1320161"/>
            </a:xfrm>
            <a:custGeom>
              <a:avLst/>
              <a:gdLst>
                <a:gd name="connsiteX0" fmla="*/ 0 w 3559"/>
                <a:gd name="connsiteY0" fmla="*/ 1320161 h 1320161"/>
                <a:gd name="connsiteX1" fmla="*/ 0 w 3559"/>
                <a:gd name="connsiteY1" fmla="*/ 0 h 1320161"/>
              </a:gdLst>
              <a:ahLst/>
              <a:cxnLst>
                <a:cxn ang="0">
                  <a:pos x="connsiteX0" y="connsiteY0"/>
                </a:cxn>
                <a:cxn ang="0">
                  <a:pos x="connsiteX1" y="connsiteY1"/>
                </a:cxn>
              </a:cxnLst>
              <a:rect l="l" t="t" r="r" b="b"/>
              <a:pathLst>
                <a:path w="3559" h="1320161">
                  <a:moveTo>
                    <a:pt x="0" y="1320161"/>
                  </a:moveTo>
                  <a:lnTo>
                    <a:pt x="0" y="0"/>
                  </a:lnTo>
                </a:path>
              </a:pathLst>
            </a:custGeom>
            <a:ln w="9485" cap="flat">
              <a:solidFill>
                <a:srgbClr val="000000"/>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088237B1-1118-DFF8-81D6-F2ADB38597FA}"/>
                </a:ext>
              </a:extLst>
            </p:cNvPr>
            <p:cNvSpPr/>
            <p:nvPr/>
          </p:nvSpPr>
          <p:spPr>
            <a:xfrm>
              <a:off x="3963246" y="4794071"/>
              <a:ext cx="3559" cy="714429"/>
            </a:xfrm>
            <a:custGeom>
              <a:avLst/>
              <a:gdLst>
                <a:gd name="connsiteX0" fmla="*/ 0 w 3559"/>
                <a:gd name="connsiteY0" fmla="*/ 714429 h 714429"/>
                <a:gd name="connsiteX1" fmla="*/ 0 w 3559"/>
                <a:gd name="connsiteY1" fmla="*/ 0 h 714429"/>
              </a:gdLst>
              <a:ahLst/>
              <a:cxnLst>
                <a:cxn ang="0">
                  <a:pos x="connsiteX0" y="connsiteY0"/>
                </a:cxn>
                <a:cxn ang="0">
                  <a:pos x="connsiteX1" y="connsiteY1"/>
                </a:cxn>
              </a:cxnLst>
              <a:rect l="l" t="t" r="r" b="b"/>
              <a:pathLst>
                <a:path w="3559" h="714429">
                  <a:moveTo>
                    <a:pt x="0" y="714429"/>
                  </a:moveTo>
                  <a:lnTo>
                    <a:pt x="0" y="0"/>
                  </a:lnTo>
                </a:path>
              </a:pathLst>
            </a:custGeom>
            <a:ln w="9485" cap="flat">
              <a:solidFill>
                <a:srgbClr val="000000"/>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9620816B-6CFC-68C8-4502-A26D4273593D}"/>
                </a:ext>
              </a:extLst>
            </p:cNvPr>
            <p:cNvSpPr/>
            <p:nvPr/>
          </p:nvSpPr>
          <p:spPr>
            <a:xfrm>
              <a:off x="4033174" y="5390687"/>
              <a:ext cx="3559" cy="117813"/>
            </a:xfrm>
            <a:custGeom>
              <a:avLst/>
              <a:gdLst>
                <a:gd name="connsiteX0" fmla="*/ 0 w 3559"/>
                <a:gd name="connsiteY0" fmla="*/ 117814 h 117813"/>
                <a:gd name="connsiteX1" fmla="*/ 0 w 3559"/>
                <a:gd name="connsiteY1" fmla="*/ 0 h 117813"/>
              </a:gdLst>
              <a:ahLst/>
              <a:cxnLst>
                <a:cxn ang="0">
                  <a:pos x="connsiteX0" y="connsiteY0"/>
                </a:cxn>
                <a:cxn ang="0">
                  <a:pos x="connsiteX1" y="connsiteY1"/>
                </a:cxn>
              </a:cxnLst>
              <a:rect l="l" t="t" r="r" b="b"/>
              <a:pathLst>
                <a:path w="3559" h="117813">
                  <a:moveTo>
                    <a:pt x="0" y="117814"/>
                  </a:moveTo>
                  <a:lnTo>
                    <a:pt x="0" y="0"/>
                  </a:lnTo>
                </a:path>
              </a:pathLst>
            </a:custGeom>
            <a:ln w="9485" cap="flat">
              <a:solidFill>
                <a:srgbClr val="000000"/>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4A7C8314-E7A3-3EB9-E0F5-198A2FD87CB0}"/>
                </a:ext>
              </a:extLst>
            </p:cNvPr>
            <p:cNvSpPr/>
            <p:nvPr/>
          </p:nvSpPr>
          <p:spPr>
            <a:xfrm>
              <a:off x="4103098" y="4872482"/>
              <a:ext cx="3559" cy="636018"/>
            </a:xfrm>
            <a:custGeom>
              <a:avLst/>
              <a:gdLst>
                <a:gd name="connsiteX0" fmla="*/ 0 w 3559"/>
                <a:gd name="connsiteY0" fmla="*/ 636018 h 636018"/>
                <a:gd name="connsiteX1" fmla="*/ 0 w 3559"/>
                <a:gd name="connsiteY1" fmla="*/ 0 h 636018"/>
              </a:gdLst>
              <a:ahLst/>
              <a:cxnLst>
                <a:cxn ang="0">
                  <a:pos x="connsiteX0" y="connsiteY0"/>
                </a:cxn>
                <a:cxn ang="0">
                  <a:pos x="connsiteX1" y="connsiteY1"/>
                </a:cxn>
              </a:cxnLst>
              <a:rect l="l" t="t" r="r" b="b"/>
              <a:pathLst>
                <a:path w="3559" h="636018">
                  <a:moveTo>
                    <a:pt x="0" y="636018"/>
                  </a:moveTo>
                  <a:lnTo>
                    <a:pt x="0" y="0"/>
                  </a:lnTo>
                </a:path>
              </a:pathLst>
            </a:custGeom>
            <a:ln w="9485" cap="flat">
              <a:solidFill>
                <a:srgbClr val="000000"/>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56E0F979-8D69-313C-EE01-B9FD847F3F9C}"/>
                </a:ext>
              </a:extLst>
            </p:cNvPr>
            <p:cNvSpPr/>
            <p:nvPr/>
          </p:nvSpPr>
          <p:spPr>
            <a:xfrm>
              <a:off x="4173026" y="3160295"/>
              <a:ext cx="3559" cy="2348205"/>
            </a:xfrm>
            <a:custGeom>
              <a:avLst/>
              <a:gdLst>
                <a:gd name="connsiteX0" fmla="*/ 0 w 3559"/>
                <a:gd name="connsiteY0" fmla="*/ 2348205 h 2348205"/>
                <a:gd name="connsiteX1" fmla="*/ 0 w 3559"/>
                <a:gd name="connsiteY1" fmla="*/ 0 h 2348205"/>
              </a:gdLst>
              <a:ahLst/>
              <a:cxnLst>
                <a:cxn ang="0">
                  <a:pos x="connsiteX0" y="connsiteY0"/>
                </a:cxn>
                <a:cxn ang="0">
                  <a:pos x="connsiteX1" y="connsiteY1"/>
                </a:cxn>
              </a:cxnLst>
              <a:rect l="l" t="t" r="r" b="b"/>
              <a:pathLst>
                <a:path w="3559" h="2348205">
                  <a:moveTo>
                    <a:pt x="0" y="2348205"/>
                  </a:moveTo>
                  <a:lnTo>
                    <a:pt x="0" y="0"/>
                  </a:lnTo>
                </a:path>
              </a:pathLst>
            </a:custGeom>
            <a:ln w="28575" cap="flat">
              <a:solidFill>
                <a:srgbClr val="C00000"/>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6F25DFD0-CE2D-A1BE-07B7-96FAF3BD8CBB}"/>
                </a:ext>
              </a:extLst>
            </p:cNvPr>
            <p:cNvSpPr/>
            <p:nvPr/>
          </p:nvSpPr>
          <p:spPr>
            <a:xfrm>
              <a:off x="4242954" y="5115329"/>
              <a:ext cx="3559" cy="393171"/>
            </a:xfrm>
            <a:custGeom>
              <a:avLst/>
              <a:gdLst>
                <a:gd name="connsiteX0" fmla="*/ 0 w 3559"/>
                <a:gd name="connsiteY0" fmla="*/ 393172 h 393171"/>
                <a:gd name="connsiteX1" fmla="*/ 0 w 3559"/>
                <a:gd name="connsiteY1" fmla="*/ 0 h 393171"/>
              </a:gdLst>
              <a:ahLst/>
              <a:cxnLst>
                <a:cxn ang="0">
                  <a:pos x="connsiteX0" y="connsiteY0"/>
                </a:cxn>
                <a:cxn ang="0">
                  <a:pos x="connsiteX1" y="connsiteY1"/>
                </a:cxn>
              </a:cxnLst>
              <a:rect l="l" t="t" r="r" b="b"/>
              <a:pathLst>
                <a:path w="3559" h="393171">
                  <a:moveTo>
                    <a:pt x="0" y="393172"/>
                  </a:moveTo>
                  <a:lnTo>
                    <a:pt x="0" y="0"/>
                  </a:lnTo>
                </a:path>
              </a:pathLst>
            </a:custGeom>
            <a:ln w="9485" cap="flat">
              <a:solidFill>
                <a:srgbClr val="000000"/>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2DA626B3-F2D8-215D-59FA-E18CED7FE0BD}"/>
                </a:ext>
              </a:extLst>
            </p:cNvPr>
            <p:cNvSpPr/>
            <p:nvPr/>
          </p:nvSpPr>
          <p:spPr>
            <a:xfrm>
              <a:off x="4312878" y="4648947"/>
              <a:ext cx="3559" cy="859553"/>
            </a:xfrm>
            <a:custGeom>
              <a:avLst/>
              <a:gdLst>
                <a:gd name="connsiteX0" fmla="*/ 0 w 3559"/>
                <a:gd name="connsiteY0" fmla="*/ 859553 h 859553"/>
                <a:gd name="connsiteX1" fmla="*/ 0 w 3559"/>
                <a:gd name="connsiteY1" fmla="*/ 0 h 859553"/>
              </a:gdLst>
              <a:ahLst/>
              <a:cxnLst>
                <a:cxn ang="0">
                  <a:pos x="connsiteX0" y="connsiteY0"/>
                </a:cxn>
                <a:cxn ang="0">
                  <a:pos x="connsiteX1" y="connsiteY1"/>
                </a:cxn>
              </a:cxnLst>
              <a:rect l="l" t="t" r="r" b="b"/>
              <a:pathLst>
                <a:path w="3559" h="859553">
                  <a:moveTo>
                    <a:pt x="0" y="859553"/>
                  </a:moveTo>
                  <a:lnTo>
                    <a:pt x="0" y="0"/>
                  </a:lnTo>
                </a:path>
              </a:pathLst>
            </a:custGeom>
            <a:ln w="9485" cap="flat">
              <a:solidFill>
                <a:srgbClr val="000000"/>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ADAB954E-D0B7-0CD8-2D06-AFFF155B2951}"/>
                </a:ext>
              </a:extLst>
            </p:cNvPr>
            <p:cNvSpPr/>
            <p:nvPr/>
          </p:nvSpPr>
          <p:spPr>
            <a:xfrm>
              <a:off x="4382806" y="4554218"/>
              <a:ext cx="3559" cy="954282"/>
            </a:xfrm>
            <a:custGeom>
              <a:avLst/>
              <a:gdLst>
                <a:gd name="connsiteX0" fmla="*/ 0 w 3559"/>
                <a:gd name="connsiteY0" fmla="*/ 954282 h 954282"/>
                <a:gd name="connsiteX1" fmla="*/ 0 w 3559"/>
                <a:gd name="connsiteY1" fmla="*/ 0 h 954282"/>
              </a:gdLst>
              <a:ahLst/>
              <a:cxnLst>
                <a:cxn ang="0">
                  <a:pos x="connsiteX0" y="connsiteY0"/>
                </a:cxn>
                <a:cxn ang="0">
                  <a:pos x="connsiteX1" y="connsiteY1"/>
                </a:cxn>
              </a:cxnLst>
              <a:rect l="l" t="t" r="r" b="b"/>
              <a:pathLst>
                <a:path w="3559" h="954282">
                  <a:moveTo>
                    <a:pt x="0" y="954282"/>
                  </a:moveTo>
                  <a:lnTo>
                    <a:pt x="0" y="0"/>
                  </a:lnTo>
                </a:path>
              </a:pathLst>
            </a:custGeom>
            <a:ln w="9485" cap="flat">
              <a:solidFill>
                <a:srgbClr val="000000"/>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4EBC5081-BD9F-2573-4B7E-AFE8F43A3693}"/>
                </a:ext>
              </a:extLst>
            </p:cNvPr>
            <p:cNvSpPr/>
            <p:nvPr/>
          </p:nvSpPr>
          <p:spPr>
            <a:xfrm>
              <a:off x="4452730" y="4809720"/>
              <a:ext cx="3559" cy="698780"/>
            </a:xfrm>
            <a:custGeom>
              <a:avLst/>
              <a:gdLst>
                <a:gd name="connsiteX0" fmla="*/ 0 w 3559"/>
                <a:gd name="connsiteY0" fmla="*/ 698781 h 698780"/>
                <a:gd name="connsiteX1" fmla="*/ 0 w 3559"/>
                <a:gd name="connsiteY1" fmla="*/ 0 h 698780"/>
              </a:gdLst>
              <a:ahLst/>
              <a:cxnLst>
                <a:cxn ang="0">
                  <a:pos x="connsiteX0" y="connsiteY0"/>
                </a:cxn>
                <a:cxn ang="0">
                  <a:pos x="connsiteX1" y="connsiteY1"/>
                </a:cxn>
              </a:cxnLst>
              <a:rect l="l" t="t" r="r" b="b"/>
              <a:pathLst>
                <a:path w="3559" h="698780">
                  <a:moveTo>
                    <a:pt x="0" y="698781"/>
                  </a:moveTo>
                  <a:lnTo>
                    <a:pt x="0" y="0"/>
                  </a:lnTo>
                </a:path>
              </a:pathLst>
            </a:custGeom>
            <a:ln w="9485" cap="flat">
              <a:solidFill>
                <a:srgbClr val="000000"/>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59C50401-B68D-4A06-AAFD-9F9C654CD446}"/>
                </a:ext>
              </a:extLst>
            </p:cNvPr>
            <p:cNvSpPr/>
            <p:nvPr/>
          </p:nvSpPr>
          <p:spPr>
            <a:xfrm>
              <a:off x="4522658" y="5050972"/>
              <a:ext cx="3559" cy="457528"/>
            </a:xfrm>
            <a:custGeom>
              <a:avLst/>
              <a:gdLst>
                <a:gd name="connsiteX0" fmla="*/ 0 w 3559"/>
                <a:gd name="connsiteY0" fmla="*/ 457529 h 457528"/>
                <a:gd name="connsiteX1" fmla="*/ 0 w 3559"/>
                <a:gd name="connsiteY1" fmla="*/ 0 h 457528"/>
              </a:gdLst>
              <a:ahLst/>
              <a:cxnLst>
                <a:cxn ang="0">
                  <a:pos x="connsiteX0" y="connsiteY0"/>
                </a:cxn>
                <a:cxn ang="0">
                  <a:pos x="connsiteX1" y="connsiteY1"/>
                </a:cxn>
              </a:cxnLst>
              <a:rect l="l" t="t" r="r" b="b"/>
              <a:pathLst>
                <a:path w="3559" h="457528">
                  <a:moveTo>
                    <a:pt x="0" y="457529"/>
                  </a:moveTo>
                  <a:lnTo>
                    <a:pt x="0" y="0"/>
                  </a:lnTo>
                </a:path>
              </a:pathLst>
            </a:custGeom>
            <a:ln w="9485" cap="flat">
              <a:solidFill>
                <a:srgbClr val="000000"/>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CBBEDEAA-0A46-4607-5473-EA214E03AF1C}"/>
                </a:ext>
              </a:extLst>
            </p:cNvPr>
            <p:cNvSpPr/>
            <p:nvPr/>
          </p:nvSpPr>
          <p:spPr>
            <a:xfrm>
              <a:off x="4592583" y="5158758"/>
              <a:ext cx="3559" cy="349742"/>
            </a:xfrm>
            <a:custGeom>
              <a:avLst/>
              <a:gdLst>
                <a:gd name="connsiteX0" fmla="*/ 0 w 3559"/>
                <a:gd name="connsiteY0" fmla="*/ 349743 h 349742"/>
                <a:gd name="connsiteX1" fmla="*/ 0 w 3559"/>
                <a:gd name="connsiteY1" fmla="*/ 0 h 349742"/>
              </a:gdLst>
              <a:ahLst/>
              <a:cxnLst>
                <a:cxn ang="0">
                  <a:pos x="connsiteX0" y="connsiteY0"/>
                </a:cxn>
                <a:cxn ang="0">
                  <a:pos x="connsiteX1" y="connsiteY1"/>
                </a:cxn>
              </a:cxnLst>
              <a:rect l="l" t="t" r="r" b="b"/>
              <a:pathLst>
                <a:path w="3559" h="349742">
                  <a:moveTo>
                    <a:pt x="0" y="349743"/>
                  </a:moveTo>
                  <a:lnTo>
                    <a:pt x="0" y="0"/>
                  </a:lnTo>
                </a:path>
              </a:pathLst>
            </a:custGeom>
            <a:ln w="9485" cap="flat">
              <a:solidFill>
                <a:srgbClr val="000000"/>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EEAA2EB2-C0B1-3675-4BA1-459C2DF151CD}"/>
                </a:ext>
              </a:extLst>
            </p:cNvPr>
            <p:cNvSpPr/>
            <p:nvPr/>
          </p:nvSpPr>
          <p:spPr>
            <a:xfrm>
              <a:off x="4662510" y="5203582"/>
              <a:ext cx="3559" cy="304918"/>
            </a:xfrm>
            <a:custGeom>
              <a:avLst/>
              <a:gdLst>
                <a:gd name="connsiteX0" fmla="*/ 0 w 3559"/>
                <a:gd name="connsiteY0" fmla="*/ 304918 h 304918"/>
                <a:gd name="connsiteX1" fmla="*/ 0 w 3559"/>
                <a:gd name="connsiteY1" fmla="*/ 0 h 304918"/>
              </a:gdLst>
              <a:ahLst/>
              <a:cxnLst>
                <a:cxn ang="0">
                  <a:pos x="connsiteX0" y="connsiteY0"/>
                </a:cxn>
                <a:cxn ang="0">
                  <a:pos x="connsiteX1" y="connsiteY1"/>
                </a:cxn>
              </a:cxnLst>
              <a:rect l="l" t="t" r="r" b="b"/>
              <a:pathLst>
                <a:path w="3559" h="304918">
                  <a:moveTo>
                    <a:pt x="0" y="304918"/>
                  </a:moveTo>
                  <a:lnTo>
                    <a:pt x="0" y="0"/>
                  </a:lnTo>
                </a:path>
              </a:pathLst>
            </a:custGeom>
            <a:ln w="9485" cap="flat">
              <a:solidFill>
                <a:srgbClr val="000000"/>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9B5CF205-93BD-5A36-6F8A-B9D22FCD9450}"/>
                </a:ext>
              </a:extLst>
            </p:cNvPr>
            <p:cNvSpPr/>
            <p:nvPr/>
          </p:nvSpPr>
          <p:spPr>
            <a:xfrm>
              <a:off x="4732438" y="5246898"/>
              <a:ext cx="3559" cy="261603"/>
            </a:xfrm>
            <a:custGeom>
              <a:avLst/>
              <a:gdLst>
                <a:gd name="connsiteX0" fmla="*/ 0 w 3559"/>
                <a:gd name="connsiteY0" fmla="*/ 261603 h 261603"/>
                <a:gd name="connsiteX1" fmla="*/ 0 w 3559"/>
                <a:gd name="connsiteY1" fmla="*/ 0 h 261603"/>
              </a:gdLst>
              <a:ahLst/>
              <a:cxnLst>
                <a:cxn ang="0">
                  <a:pos x="connsiteX0" y="connsiteY0"/>
                </a:cxn>
                <a:cxn ang="0">
                  <a:pos x="connsiteX1" y="connsiteY1"/>
                </a:cxn>
              </a:cxnLst>
              <a:rect l="l" t="t" r="r" b="b"/>
              <a:pathLst>
                <a:path w="3559" h="261603">
                  <a:moveTo>
                    <a:pt x="0" y="261603"/>
                  </a:moveTo>
                  <a:lnTo>
                    <a:pt x="0" y="0"/>
                  </a:lnTo>
                </a:path>
              </a:pathLst>
            </a:custGeom>
            <a:ln w="9485" cap="flat">
              <a:solidFill>
                <a:srgbClr val="0000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B34A4F1C-D1DD-C22C-8D8C-D91257722F54}"/>
                </a:ext>
              </a:extLst>
            </p:cNvPr>
            <p:cNvSpPr/>
            <p:nvPr/>
          </p:nvSpPr>
          <p:spPr>
            <a:xfrm>
              <a:off x="4802363" y="5278405"/>
              <a:ext cx="3559" cy="230095"/>
            </a:xfrm>
            <a:custGeom>
              <a:avLst/>
              <a:gdLst>
                <a:gd name="connsiteX0" fmla="*/ 0 w 3559"/>
                <a:gd name="connsiteY0" fmla="*/ 230096 h 230095"/>
                <a:gd name="connsiteX1" fmla="*/ 0 w 3559"/>
                <a:gd name="connsiteY1" fmla="*/ 0 h 230095"/>
              </a:gdLst>
              <a:ahLst/>
              <a:cxnLst>
                <a:cxn ang="0">
                  <a:pos x="connsiteX0" y="connsiteY0"/>
                </a:cxn>
                <a:cxn ang="0">
                  <a:pos x="connsiteX1" y="connsiteY1"/>
                </a:cxn>
              </a:cxnLst>
              <a:rect l="l" t="t" r="r" b="b"/>
              <a:pathLst>
                <a:path w="3559" h="230095">
                  <a:moveTo>
                    <a:pt x="0" y="230096"/>
                  </a:moveTo>
                  <a:lnTo>
                    <a:pt x="0" y="0"/>
                  </a:lnTo>
                </a:path>
              </a:pathLst>
            </a:custGeom>
            <a:ln w="9485" cap="flat">
              <a:solidFill>
                <a:srgbClr val="000000"/>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F961307A-69DF-5C33-6F95-169792F6C327}"/>
                </a:ext>
              </a:extLst>
            </p:cNvPr>
            <p:cNvSpPr/>
            <p:nvPr/>
          </p:nvSpPr>
          <p:spPr>
            <a:xfrm>
              <a:off x="4872291" y="5386942"/>
              <a:ext cx="3559" cy="121558"/>
            </a:xfrm>
            <a:custGeom>
              <a:avLst/>
              <a:gdLst>
                <a:gd name="connsiteX0" fmla="*/ 0 w 3559"/>
                <a:gd name="connsiteY0" fmla="*/ 121559 h 121558"/>
                <a:gd name="connsiteX1" fmla="*/ 0 w 3559"/>
                <a:gd name="connsiteY1" fmla="*/ 0 h 121558"/>
              </a:gdLst>
              <a:ahLst/>
              <a:cxnLst>
                <a:cxn ang="0">
                  <a:pos x="connsiteX0" y="connsiteY0"/>
                </a:cxn>
                <a:cxn ang="0">
                  <a:pos x="connsiteX1" y="connsiteY1"/>
                </a:cxn>
              </a:cxnLst>
              <a:rect l="l" t="t" r="r" b="b"/>
              <a:pathLst>
                <a:path w="3559" h="121558">
                  <a:moveTo>
                    <a:pt x="0" y="121559"/>
                  </a:moveTo>
                  <a:lnTo>
                    <a:pt x="0" y="0"/>
                  </a:lnTo>
                </a:path>
              </a:pathLst>
            </a:custGeom>
            <a:ln w="9485" cap="flat">
              <a:solidFill>
                <a:srgbClr val="000000"/>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41436FA9-2CE6-F92C-9BC7-AF91868199AA}"/>
                </a:ext>
              </a:extLst>
            </p:cNvPr>
            <p:cNvSpPr/>
            <p:nvPr/>
          </p:nvSpPr>
          <p:spPr>
            <a:xfrm>
              <a:off x="4942211" y="4694615"/>
              <a:ext cx="3559" cy="813885"/>
            </a:xfrm>
            <a:custGeom>
              <a:avLst/>
              <a:gdLst>
                <a:gd name="connsiteX0" fmla="*/ 0 w 3559"/>
                <a:gd name="connsiteY0" fmla="*/ 813885 h 813885"/>
                <a:gd name="connsiteX1" fmla="*/ 0 w 3559"/>
                <a:gd name="connsiteY1" fmla="*/ 0 h 813885"/>
              </a:gdLst>
              <a:ahLst/>
              <a:cxnLst>
                <a:cxn ang="0">
                  <a:pos x="connsiteX0" y="connsiteY0"/>
                </a:cxn>
                <a:cxn ang="0">
                  <a:pos x="connsiteX1" y="connsiteY1"/>
                </a:cxn>
              </a:cxnLst>
              <a:rect l="l" t="t" r="r" b="b"/>
              <a:pathLst>
                <a:path w="3559" h="813885">
                  <a:moveTo>
                    <a:pt x="0" y="813885"/>
                  </a:moveTo>
                  <a:lnTo>
                    <a:pt x="0" y="0"/>
                  </a:lnTo>
                </a:path>
              </a:pathLst>
            </a:custGeom>
            <a:ln w="9485" cap="flat">
              <a:solidFill>
                <a:srgbClr val="000000"/>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65146873-4DDD-A686-684B-93DCEBBA341C}"/>
                </a:ext>
              </a:extLst>
            </p:cNvPr>
            <p:cNvSpPr/>
            <p:nvPr/>
          </p:nvSpPr>
          <p:spPr>
            <a:xfrm>
              <a:off x="5012125" y="4721071"/>
              <a:ext cx="3559" cy="787429"/>
            </a:xfrm>
            <a:custGeom>
              <a:avLst/>
              <a:gdLst>
                <a:gd name="connsiteX0" fmla="*/ 0 w 3559"/>
                <a:gd name="connsiteY0" fmla="*/ 787429 h 787429"/>
                <a:gd name="connsiteX1" fmla="*/ 0 w 3559"/>
                <a:gd name="connsiteY1" fmla="*/ 0 h 787429"/>
              </a:gdLst>
              <a:ahLst/>
              <a:cxnLst>
                <a:cxn ang="0">
                  <a:pos x="connsiteX0" y="connsiteY0"/>
                </a:cxn>
                <a:cxn ang="0">
                  <a:pos x="connsiteX1" y="connsiteY1"/>
                </a:cxn>
              </a:cxnLst>
              <a:rect l="l" t="t" r="r" b="b"/>
              <a:pathLst>
                <a:path w="3559" h="787429">
                  <a:moveTo>
                    <a:pt x="0" y="787429"/>
                  </a:moveTo>
                  <a:lnTo>
                    <a:pt x="0" y="0"/>
                  </a:lnTo>
                </a:path>
              </a:pathLst>
            </a:custGeom>
            <a:ln w="9485" cap="flat">
              <a:solidFill>
                <a:srgbClr val="000000"/>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B3842F39-436B-3486-46AD-62FD90BB508C}"/>
                </a:ext>
              </a:extLst>
            </p:cNvPr>
            <p:cNvSpPr/>
            <p:nvPr/>
          </p:nvSpPr>
          <p:spPr>
            <a:xfrm>
              <a:off x="5082074" y="4930723"/>
              <a:ext cx="3559" cy="577777"/>
            </a:xfrm>
            <a:custGeom>
              <a:avLst/>
              <a:gdLst>
                <a:gd name="connsiteX0" fmla="*/ 0 w 3559"/>
                <a:gd name="connsiteY0" fmla="*/ 577777 h 577777"/>
                <a:gd name="connsiteX1" fmla="*/ 0 w 3559"/>
                <a:gd name="connsiteY1" fmla="*/ 0 h 577777"/>
              </a:gdLst>
              <a:ahLst/>
              <a:cxnLst>
                <a:cxn ang="0">
                  <a:pos x="connsiteX0" y="connsiteY0"/>
                </a:cxn>
                <a:cxn ang="0">
                  <a:pos x="connsiteX1" y="connsiteY1"/>
                </a:cxn>
              </a:cxnLst>
              <a:rect l="l" t="t" r="r" b="b"/>
              <a:pathLst>
                <a:path w="3559" h="577777">
                  <a:moveTo>
                    <a:pt x="0" y="577777"/>
                  </a:moveTo>
                  <a:lnTo>
                    <a:pt x="0" y="0"/>
                  </a:lnTo>
                </a:path>
              </a:pathLst>
            </a:custGeom>
            <a:ln w="9485" cap="flat">
              <a:solidFill>
                <a:srgbClr val="00000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94D3A8A4-4FCC-D354-0D56-296817CACAAB}"/>
                </a:ext>
              </a:extLst>
            </p:cNvPr>
            <p:cNvSpPr/>
            <p:nvPr/>
          </p:nvSpPr>
          <p:spPr>
            <a:xfrm>
              <a:off x="5151988" y="5449498"/>
              <a:ext cx="3559" cy="59002"/>
            </a:xfrm>
            <a:custGeom>
              <a:avLst/>
              <a:gdLst>
                <a:gd name="connsiteX0" fmla="*/ 0 w 3559"/>
                <a:gd name="connsiteY0" fmla="*/ 59003 h 59002"/>
                <a:gd name="connsiteX1" fmla="*/ 0 w 3559"/>
                <a:gd name="connsiteY1" fmla="*/ 0 h 59002"/>
              </a:gdLst>
              <a:ahLst/>
              <a:cxnLst>
                <a:cxn ang="0">
                  <a:pos x="connsiteX0" y="connsiteY0"/>
                </a:cxn>
                <a:cxn ang="0">
                  <a:pos x="connsiteX1" y="connsiteY1"/>
                </a:cxn>
              </a:cxnLst>
              <a:rect l="l" t="t" r="r" b="b"/>
              <a:pathLst>
                <a:path w="3559" h="59002">
                  <a:moveTo>
                    <a:pt x="0" y="59003"/>
                  </a:moveTo>
                  <a:lnTo>
                    <a:pt x="0" y="0"/>
                  </a:lnTo>
                </a:path>
              </a:pathLst>
            </a:custGeom>
            <a:ln w="9485" cap="flat">
              <a:solidFill>
                <a:srgbClr val="000000"/>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BB64BC2B-BF4A-D23B-60ED-E68FCA6D48AC}"/>
                </a:ext>
              </a:extLst>
            </p:cNvPr>
            <p:cNvSpPr/>
            <p:nvPr/>
          </p:nvSpPr>
          <p:spPr>
            <a:xfrm>
              <a:off x="5221937" y="5272581"/>
              <a:ext cx="3559" cy="235919"/>
            </a:xfrm>
            <a:custGeom>
              <a:avLst/>
              <a:gdLst>
                <a:gd name="connsiteX0" fmla="*/ 0 w 3559"/>
                <a:gd name="connsiteY0" fmla="*/ 235919 h 235919"/>
                <a:gd name="connsiteX1" fmla="*/ 0 w 3559"/>
                <a:gd name="connsiteY1" fmla="*/ 0 h 235919"/>
              </a:gdLst>
              <a:ahLst/>
              <a:cxnLst>
                <a:cxn ang="0">
                  <a:pos x="connsiteX0" y="connsiteY0"/>
                </a:cxn>
                <a:cxn ang="0">
                  <a:pos x="connsiteX1" y="connsiteY1"/>
                </a:cxn>
              </a:cxnLst>
              <a:rect l="l" t="t" r="r" b="b"/>
              <a:pathLst>
                <a:path w="3559" h="235919">
                  <a:moveTo>
                    <a:pt x="0" y="235919"/>
                  </a:moveTo>
                  <a:lnTo>
                    <a:pt x="0" y="0"/>
                  </a:lnTo>
                </a:path>
              </a:pathLst>
            </a:custGeom>
            <a:ln w="9485" cap="flat">
              <a:solidFill>
                <a:srgbClr val="000000"/>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FE159AD1-06BB-0524-6D44-B994BEBDCC43}"/>
                </a:ext>
              </a:extLst>
            </p:cNvPr>
            <p:cNvSpPr/>
            <p:nvPr/>
          </p:nvSpPr>
          <p:spPr>
            <a:xfrm>
              <a:off x="5291851" y="4440897"/>
              <a:ext cx="3559" cy="1067603"/>
            </a:xfrm>
            <a:custGeom>
              <a:avLst/>
              <a:gdLst>
                <a:gd name="connsiteX0" fmla="*/ 0 w 3559"/>
                <a:gd name="connsiteY0" fmla="*/ 1067604 h 1067603"/>
                <a:gd name="connsiteX1" fmla="*/ 0 w 3559"/>
                <a:gd name="connsiteY1" fmla="*/ 0 h 1067603"/>
              </a:gdLst>
              <a:ahLst/>
              <a:cxnLst>
                <a:cxn ang="0">
                  <a:pos x="connsiteX0" y="connsiteY0"/>
                </a:cxn>
                <a:cxn ang="0">
                  <a:pos x="connsiteX1" y="connsiteY1"/>
                </a:cxn>
              </a:cxnLst>
              <a:rect l="l" t="t" r="r" b="b"/>
              <a:pathLst>
                <a:path w="3559" h="1067603">
                  <a:moveTo>
                    <a:pt x="0" y="1067604"/>
                  </a:moveTo>
                  <a:lnTo>
                    <a:pt x="0" y="0"/>
                  </a:lnTo>
                </a:path>
              </a:pathLst>
            </a:custGeom>
            <a:ln w="9485" cap="flat">
              <a:solidFill>
                <a:srgbClr val="000000"/>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87DC9A39-4C4E-AB77-B02C-F04A42DC6A99}"/>
                </a:ext>
              </a:extLst>
            </p:cNvPr>
            <p:cNvSpPr/>
            <p:nvPr/>
          </p:nvSpPr>
          <p:spPr>
            <a:xfrm>
              <a:off x="5361764" y="5372981"/>
              <a:ext cx="3559" cy="135519"/>
            </a:xfrm>
            <a:custGeom>
              <a:avLst/>
              <a:gdLst>
                <a:gd name="connsiteX0" fmla="*/ 0 w 3559"/>
                <a:gd name="connsiteY0" fmla="*/ 135520 h 135519"/>
                <a:gd name="connsiteX1" fmla="*/ 0 w 3559"/>
                <a:gd name="connsiteY1" fmla="*/ 0 h 135519"/>
              </a:gdLst>
              <a:ahLst/>
              <a:cxnLst>
                <a:cxn ang="0">
                  <a:pos x="connsiteX0" y="connsiteY0"/>
                </a:cxn>
                <a:cxn ang="0">
                  <a:pos x="connsiteX1" y="connsiteY1"/>
                </a:cxn>
              </a:cxnLst>
              <a:rect l="l" t="t" r="r" b="b"/>
              <a:pathLst>
                <a:path w="3559" h="135519">
                  <a:moveTo>
                    <a:pt x="0" y="135520"/>
                  </a:moveTo>
                  <a:lnTo>
                    <a:pt x="0" y="0"/>
                  </a:lnTo>
                </a:path>
              </a:pathLst>
            </a:custGeom>
            <a:ln w="9485" cap="flat">
              <a:solidFill>
                <a:srgbClr val="000000"/>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00254FD8-520B-0623-C9EF-396CE1D38B6D}"/>
                </a:ext>
              </a:extLst>
            </p:cNvPr>
            <p:cNvSpPr/>
            <p:nvPr/>
          </p:nvSpPr>
          <p:spPr>
            <a:xfrm>
              <a:off x="5431714" y="4438452"/>
              <a:ext cx="3559" cy="1070049"/>
            </a:xfrm>
            <a:custGeom>
              <a:avLst/>
              <a:gdLst>
                <a:gd name="connsiteX0" fmla="*/ 0 w 3559"/>
                <a:gd name="connsiteY0" fmla="*/ 1070049 h 1070049"/>
                <a:gd name="connsiteX1" fmla="*/ 0 w 3559"/>
                <a:gd name="connsiteY1" fmla="*/ 0 h 1070049"/>
              </a:gdLst>
              <a:ahLst/>
              <a:cxnLst>
                <a:cxn ang="0">
                  <a:pos x="connsiteX0" y="connsiteY0"/>
                </a:cxn>
                <a:cxn ang="0">
                  <a:pos x="connsiteX1" y="connsiteY1"/>
                </a:cxn>
              </a:cxnLst>
              <a:rect l="l" t="t" r="r" b="b"/>
              <a:pathLst>
                <a:path w="3559" h="1070049">
                  <a:moveTo>
                    <a:pt x="0" y="1070049"/>
                  </a:moveTo>
                  <a:lnTo>
                    <a:pt x="0" y="0"/>
                  </a:lnTo>
                </a:path>
              </a:pathLst>
            </a:custGeom>
            <a:ln w="9485" cap="flat">
              <a:solidFill>
                <a:srgbClr val="000000"/>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F51807E6-9CB9-9EB2-7EE2-C353145F3EE5}"/>
                </a:ext>
              </a:extLst>
            </p:cNvPr>
            <p:cNvSpPr/>
            <p:nvPr/>
          </p:nvSpPr>
          <p:spPr>
            <a:xfrm>
              <a:off x="5501627" y="4392239"/>
              <a:ext cx="3559" cy="1116261"/>
            </a:xfrm>
            <a:custGeom>
              <a:avLst/>
              <a:gdLst>
                <a:gd name="connsiteX0" fmla="*/ 0 w 3559"/>
                <a:gd name="connsiteY0" fmla="*/ 1116262 h 1116261"/>
                <a:gd name="connsiteX1" fmla="*/ 0 w 3559"/>
                <a:gd name="connsiteY1" fmla="*/ 0 h 1116261"/>
              </a:gdLst>
              <a:ahLst/>
              <a:cxnLst>
                <a:cxn ang="0">
                  <a:pos x="connsiteX0" y="connsiteY0"/>
                </a:cxn>
                <a:cxn ang="0">
                  <a:pos x="connsiteX1" y="connsiteY1"/>
                </a:cxn>
              </a:cxnLst>
              <a:rect l="l" t="t" r="r" b="b"/>
              <a:pathLst>
                <a:path w="3559" h="1116261">
                  <a:moveTo>
                    <a:pt x="0" y="1116262"/>
                  </a:moveTo>
                  <a:lnTo>
                    <a:pt x="0" y="0"/>
                  </a:lnTo>
                </a:path>
              </a:pathLst>
            </a:custGeom>
            <a:ln w="9485" cap="flat">
              <a:solidFill>
                <a:srgbClr val="000000"/>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93C3514C-F783-4623-0032-258A4AC21A91}"/>
                </a:ext>
              </a:extLst>
            </p:cNvPr>
            <p:cNvSpPr/>
            <p:nvPr/>
          </p:nvSpPr>
          <p:spPr>
            <a:xfrm>
              <a:off x="5571541" y="5134932"/>
              <a:ext cx="3559" cy="373568"/>
            </a:xfrm>
            <a:custGeom>
              <a:avLst/>
              <a:gdLst>
                <a:gd name="connsiteX0" fmla="*/ 0 w 3559"/>
                <a:gd name="connsiteY0" fmla="*/ 373568 h 373568"/>
                <a:gd name="connsiteX1" fmla="*/ 0 w 3559"/>
                <a:gd name="connsiteY1" fmla="*/ 0 h 373568"/>
              </a:gdLst>
              <a:ahLst/>
              <a:cxnLst>
                <a:cxn ang="0">
                  <a:pos x="connsiteX0" y="connsiteY0"/>
                </a:cxn>
                <a:cxn ang="0">
                  <a:pos x="connsiteX1" y="connsiteY1"/>
                </a:cxn>
              </a:cxnLst>
              <a:rect l="l" t="t" r="r" b="b"/>
              <a:pathLst>
                <a:path w="3559" h="373568">
                  <a:moveTo>
                    <a:pt x="0" y="373568"/>
                  </a:moveTo>
                  <a:lnTo>
                    <a:pt x="0" y="0"/>
                  </a:lnTo>
                </a:path>
              </a:pathLst>
            </a:custGeom>
            <a:ln w="9485" cap="flat">
              <a:solidFill>
                <a:srgbClr val="000000"/>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D73A11F9-BA56-ED69-7960-6BD18CC39ED0}"/>
                </a:ext>
              </a:extLst>
            </p:cNvPr>
            <p:cNvSpPr/>
            <p:nvPr/>
          </p:nvSpPr>
          <p:spPr>
            <a:xfrm>
              <a:off x="5641490" y="5344072"/>
              <a:ext cx="3559" cy="164428"/>
            </a:xfrm>
            <a:custGeom>
              <a:avLst/>
              <a:gdLst>
                <a:gd name="connsiteX0" fmla="*/ 0 w 3559"/>
                <a:gd name="connsiteY0" fmla="*/ 164429 h 164428"/>
                <a:gd name="connsiteX1" fmla="*/ 0 w 3559"/>
                <a:gd name="connsiteY1" fmla="*/ 0 h 164428"/>
              </a:gdLst>
              <a:ahLst/>
              <a:cxnLst>
                <a:cxn ang="0">
                  <a:pos x="connsiteX0" y="connsiteY0"/>
                </a:cxn>
                <a:cxn ang="0">
                  <a:pos x="connsiteX1" y="connsiteY1"/>
                </a:cxn>
              </a:cxnLst>
              <a:rect l="l" t="t" r="r" b="b"/>
              <a:pathLst>
                <a:path w="3559" h="164428">
                  <a:moveTo>
                    <a:pt x="0" y="164429"/>
                  </a:moveTo>
                  <a:lnTo>
                    <a:pt x="0" y="0"/>
                  </a:lnTo>
                </a:path>
              </a:pathLst>
            </a:custGeom>
            <a:ln w="9485" cap="flat">
              <a:solidFill>
                <a:srgbClr val="000000"/>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933EE3FB-7594-3E15-6003-0D51B4B26AD9}"/>
                </a:ext>
              </a:extLst>
            </p:cNvPr>
            <p:cNvSpPr/>
            <p:nvPr/>
          </p:nvSpPr>
          <p:spPr>
            <a:xfrm>
              <a:off x="5711404" y="5071989"/>
              <a:ext cx="3559" cy="436511"/>
            </a:xfrm>
            <a:custGeom>
              <a:avLst/>
              <a:gdLst>
                <a:gd name="connsiteX0" fmla="*/ 0 w 3559"/>
                <a:gd name="connsiteY0" fmla="*/ 436512 h 436511"/>
                <a:gd name="connsiteX1" fmla="*/ 0 w 3559"/>
                <a:gd name="connsiteY1" fmla="*/ 0 h 436511"/>
              </a:gdLst>
              <a:ahLst/>
              <a:cxnLst>
                <a:cxn ang="0">
                  <a:pos x="connsiteX0" y="connsiteY0"/>
                </a:cxn>
                <a:cxn ang="0">
                  <a:pos x="connsiteX1" y="connsiteY1"/>
                </a:cxn>
              </a:cxnLst>
              <a:rect l="l" t="t" r="r" b="b"/>
              <a:pathLst>
                <a:path w="3559" h="436511">
                  <a:moveTo>
                    <a:pt x="0" y="436512"/>
                  </a:moveTo>
                  <a:lnTo>
                    <a:pt x="0" y="0"/>
                  </a:lnTo>
                </a:path>
              </a:pathLst>
            </a:custGeom>
            <a:ln w="9485" cap="flat">
              <a:solidFill>
                <a:srgbClr val="000000"/>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1D34FA24-45A1-F445-E94C-18940CB8F0E4}"/>
                </a:ext>
              </a:extLst>
            </p:cNvPr>
            <p:cNvSpPr/>
            <p:nvPr/>
          </p:nvSpPr>
          <p:spPr>
            <a:xfrm>
              <a:off x="5781317" y="5131618"/>
              <a:ext cx="3559" cy="376882"/>
            </a:xfrm>
            <a:custGeom>
              <a:avLst/>
              <a:gdLst>
                <a:gd name="connsiteX0" fmla="*/ 0 w 3559"/>
                <a:gd name="connsiteY0" fmla="*/ 376882 h 376882"/>
                <a:gd name="connsiteX1" fmla="*/ 0 w 3559"/>
                <a:gd name="connsiteY1" fmla="*/ 0 h 376882"/>
              </a:gdLst>
              <a:ahLst/>
              <a:cxnLst>
                <a:cxn ang="0">
                  <a:pos x="connsiteX0" y="connsiteY0"/>
                </a:cxn>
                <a:cxn ang="0">
                  <a:pos x="connsiteX1" y="connsiteY1"/>
                </a:cxn>
              </a:cxnLst>
              <a:rect l="l" t="t" r="r" b="b"/>
              <a:pathLst>
                <a:path w="3559" h="376882">
                  <a:moveTo>
                    <a:pt x="0" y="376882"/>
                  </a:moveTo>
                  <a:lnTo>
                    <a:pt x="0" y="0"/>
                  </a:lnTo>
                </a:path>
              </a:pathLst>
            </a:custGeom>
            <a:ln w="9485" cap="flat">
              <a:solidFill>
                <a:srgbClr val="000000"/>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9485443F-6568-94ED-1CD7-4F809D7B1BBA}"/>
                </a:ext>
              </a:extLst>
            </p:cNvPr>
            <p:cNvSpPr/>
            <p:nvPr/>
          </p:nvSpPr>
          <p:spPr>
            <a:xfrm>
              <a:off x="5851267" y="5364039"/>
              <a:ext cx="3559" cy="144462"/>
            </a:xfrm>
            <a:custGeom>
              <a:avLst/>
              <a:gdLst>
                <a:gd name="connsiteX0" fmla="*/ 0 w 3559"/>
                <a:gd name="connsiteY0" fmla="*/ 144462 h 144462"/>
                <a:gd name="connsiteX1" fmla="*/ 0 w 3559"/>
                <a:gd name="connsiteY1" fmla="*/ 0 h 144462"/>
              </a:gdLst>
              <a:ahLst/>
              <a:cxnLst>
                <a:cxn ang="0">
                  <a:pos x="connsiteX0" y="connsiteY0"/>
                </a:cxn>
                <a:cxn ang="0">
                  <a:pos x="connsiteX1" y="connsiteY1"/>
                </a:cxn>
              </a:cxnLst>
              <a:rect l="l" t="t" r="r" b="b"/>
              <a:pathLst>
                <a:path w="3559" h="144462">
                  <a:moveTo>
                    <a:pt x="0" y="144462"/>
                  </a:moveTo>
                  <a:lnTo>
                    <a:pt x="0" y="0"/>
                  </a:lnTo>
                </a:path>
              </a:pathLst>
            </a:custGeom>
            <a:ln w="9485" cap="flat">
              <a:solidFill>
                <a:srgbClr val="000000"/>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ADFFEE5D-CD48-D2FC-D8C4-E2201849FB96}"/>
                </a:ext>
              </a:extLst>
            </p:cNvPr>
            <p:cNvSpPr/>
            <p:nvPr/>
          </p:nvSpPr>
          <p:spPr>
            <a:xfrm>
              <a:off x="5921180" y="4702596"/>
              <a:ext cx="3559" cy="805904"/>
            </a:xfrm>
            <a:custGeom>
              <a:avLst/>
              <a:gdLst>
                <a:gd name="connsiteX0" fmla="*/ 0 w 3559"/>
                <a:gd name="connsiteY0" fmla="*/ 805904 h 805904"/>
                <a:gd name="connsiteX1" fmla="*/ 0 w 3559"/>
                <a:gd name="connsiteY1" fmla="*/ 0 h 805904"/>
              </a:gdLst>
              <a:ahLst/>
              <a:cxnLst>
                <a:cxn ang="0">
                  <a:pos x="connsiteX0" y="connsiteY0"/>
                </a:cxn>
                <a:cxn ang="0">
                  <a:pos x="connsiteX1" y="connsiteY1"/>
                </a:cxn>
              </a:cxnLst>
              <a:rect l="l" t="t" r="r" b="b"/>
              <a:pathLst>
                <a:path w="3559" h="805904">
                  <a:moveTo>
                    <a:pt x="0" y="805904"/>
                  </a:moveTo>
                  <a:lnTo>
                    <a:pt x="0" y="0"/>
                  </a:lnTo>
                </a:path>
              </a:pathLst>
            </a:custGeom>
            <a:ln w="9485" cap="flat">
              <a:solidFill>
                <a:srgbClr val="000000"/>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751C8CAC-FB8A-DD0F-C621-709DC68944E7}"/>
                </a:ext>
              </a:extLst>
            </p:cNvPr>
            <p:cNvSpPr/>
            <p:nvPr/>
          </p:nvSpPr>
          <p:spPr>
            <a:xfrm>
              <a:off x="5991094" y="4341900"/>
              <a:ext cx="3559" cy="1166600"/>
            </a:xfrm>
            <a:custGeom>
              <a:avLst/>
              <a:gdLst>
                <a:gd name="connsiteX0" fmla="*/ 0 w 3559"/>
                <a:gd name="connsiteY0" fmla="*/ 1166600 h 1166600"/>
                <a:gd name="connsiteX1" fmla="*/ 0 w 3559"/>
                <a:gd name="connsiteY1" fmla="*/ 0 h 1166600"/>
              </a:gdLst>
              <a:ahLst/>
              <a:cxnLst>
                <a:cxn ang="0">
                  <a:pos x="connsiteX0" y="connsiteY0"/>
                </a:cxn>
                <a:cxn ang="0">
                  <a:pos x="connsiteX1" y="connsiteY1"/>
                </a:cxn>
              </a:cxnLst>
              <a:rect l="l" t="t" r="r" b="b"/>
              <a:pathLst>
                <a:path w="3559" h="1166600">
                  <a:moveTo>
                    <a:pt x="0" y="1166600"/>
                  </a:moveTo>
                  <a:lnTo>
                    <a:pt x="0" y="0"/>
                  </a:lnTo>
                </a:path>
              </a:pathLst>
            </a:custGeom>
            <a:ln w="9485" cap="flat">
              <a:solidFill>
                <a:srgbClr val="000000"/>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906F50E-A817-01E9-901E-B1DE7F68FE22}"/>
                </a:ext>
              </a:extLst>
            </p:cNvPr>
            <p:cNvSpPr/>
            <p:nvPr/>
          </p:nvSpPr>
          <p:spPr>
            <a:xfrm>
              <a:off x="6061043" y="5166999"/>
              <a:ext cx="3559" cy="341501"/>
            </a:xfrm>
            <a:custGeom>
              <a:avLst/>
              <a:gdLst>
                <a:gd name="connsiteX0" fmla="*/ 0 w 3559"/>
                <a:gd name="connsiteY0" fmla="*/ 341502 h 341501"/>
                <a:gd name="connsiteX1" fmla="*/ 0 w 3559"/>
                <a:gd name="connsiteY1" fmla="*/ 0 h 341501"/>
              </a:gdLst>
              <a:ahLst/>
              <a:cxnLst>
                <a:cxn ang="0">
                  <a:pos x="connsiteX0" y="connsiteY0"/>
                </a:cxn>
                <a:cxn ang="0">
                  <a:pos x="connsiteX1" y="connsiteY1"/>
                </a:cxn>
              </a:cxnLst>
              <a:rect l="l" t="t" r="r" b="b"/>
              <a:pathLst>
                <a:path w="3559" h="341501">
                  <a:moveTo>
                    <a:pt x="0" y="341502"/>
                  </a:moveTo>
                  <a:lnTo>
                    <a:pt x="0" y="0"/>
                  </a:lnTo>
                </a:path>
              </a:pathLst>
            </a:custGeom>
            <a:ln w="9485" cap="flat">
              <a:solidFill>
                <a:srgbClr val="00000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6EF81698-CB26-91D1-5015-0EEB5F54363C}"/>
                </a:ext>
              </a:extLst>
            </p:cNvPr>
            <p:cNvSpPr/>
            <p:nvPr/>
          </p:nvSpPr>
          <p:spPr>
            <a:xfrm>
              <a:off x="6130957" y="4956048"/>
              <a:ext cx="3559" cy="552453"/>
            </a:xfrm>
            <a:custGeom>
              <a:avLst/>
              <a:gdLst>
                <a:gd name="connsiteX0" fmla="*/ 0 w 3559"/>
                <a:gd name="connsiteY0" fmla="*/ 552453 h 552453"/>
                <a:gd name="connsiteX1" fmla="*/ 0 w 3559"/>
                <a:gd name="connsiteY1" fmla="*/ 0 h 552453"/>
              </a:gdLst>
              <a:ahLst/>
              <a:cxnLst>
                <a:cxn ang="0">
                  <a:pos x="connsiteX0" y="connsiteY0"/>
                </a:cxn>
                <a:cxn ang="0">
                  <a:pos x="connsiteX1" y="connsiteY1"/>
                </a:cxn>
              </a:cxnLst>
              <a:rect l="l" t="t" r="r" b="b"/>
              <a:pathLst>
                <a:path w="3559" h="552453">
                  <a:moveTo>
                    <a:pt x="0" y="552453"/>
                  </a:moveTo>
                  <a:lnTo>
                    <a:pt x="0" y="0"/>
                  </a:lnTo>
                </a:path>
              </a:pathLst>
            </a:custGeom>
            <a:ln w="9485" cap="flat">
              <a:solidFill>
                <a:srgbClr val="000000"/>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5A406AC2-CE6D-F2F6-98C6-F39A873676C1}"/>
                </a:ext>
              </a:extLst>
            </p:cNvPr>
            <p:cNvSpPr/>
            <p:nvPr/>
          </p:nvSpPr>
          <p:spPr>
            <a:xfrm>
              <a:off x="6200906" y="4313283"/>
              <a:ext cx="3559" cy="1195217"/>
            </a:xfrm>
            <a:custGeom>
              <a:avLst/>
              <a:gdLst>
                <a:gd name="connsiteX0" fmla="*/ 0 w 3559"/>
                <a:gd name="connsiteY0" fmla="*/ 1195217 h 1195217"/>
                <a:gd name="connsiteX1" fmla="*/ 0 w 3559"/>
                <a:gd name="connsiteY1" fmla="*/ 0 h 1195217"/>
              </a:gdLst>
              <a:ahLst/>
              <a:cxnLst>
                <a:cxn ang="0">
                  <a:pos x="connsiteX0" y="connsiteY0"/>
                </a:cxn>
                <a:cxn ang="0">
                  <a:pos x="connsiteX1" y="connsiteY1"/>
                </a:cxn>
              </a:cxnLst>
              <a:rect l="l" t="t" r="r" b="b"/>
              <a:pathLst>
                <a:path w="3559" h="1195217">
                  <a:moveTo>
                    <a:pt x="0" y="1195217"/>
                  </a:moveTo>
                  <a:lnTo>
                    <a:pt x="0" y="0"/>
                  </a:lnTo>
                </a:path>
              </a:pathLst>
            </a:custGeom>
            <a:ln w="9485" cap="flat">
              <a:solidFill>
                <a:srgbClr val="000000"/>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3484B871-CE79-ED44-191C-78AA3F8ED1B1}"/>
                </a:ext>
              </a:extLst>
            </p:cNvPr>
            <p:cNvSpPr/>
            <p:nvPr/>
          </p:nvSpPr>
          <p:spPr>
            <a:xfrm>
              <a:off x="6270820" y="5133808"/>
              <a:ext cx="3559" cy="374693"/>
            </a:xfrm>
            <a:custGeom>
              <a:avLst/>
              <a:gdLst>
                <a:gd name="connsiteX0" fmla="*/ 0 w 3559"/>
                <a:gd name="connsiteY0" fmla="*/ 374693 h 374693"/>
                <a:gd name="connsiteX1" fmla="*/ 0 w 3559"/>
                <a:gd name="connsiteY1" fmla="*/ 0 h 374693"/>
              </a:gdLst>
              <a:ahLst/>
              <a:cxnLst>
                <a:cxn ang="0">
                  <a:pos x="connsiteX0" y="connsiteY0"/>
                </a:cxn>
                <a:cxn ang="0">
                  <a:pos x="connsiteX1" y="connsiteY1"/>
                </a:cxn>
              </a:cxnLst>
              <a:rect l="l" t="t" r="r" b="b"/>
              <a:pathLst>
                <a:path w="3559" h="374693">
                  <a:moveTo>
                    <a:pt x="0" y="374693"/>
                  </a:moveTo>
                  <a:lnTo>
                    <a:pt x="0" y="0"/>
                  </a:lnTo>
                </a:path>
              </a:pathLst>
            </a:custGeom>
            <a:ln w="9485" cap="flat">
              <a:solidFill>
                <a:srgbClr val="000000"/>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424A2304-059D-69F4-05B5-43C23BFBC340}"/>
                </a:ext>
              </a:extLst>
            </p:cNvPr>
            <p:cNvSpPr/>
            <p:nvPr/>
          </p:nvSpPr>
          <p:spPr>
            <a:xfrm>
              <a:off x="6340733" y="4924992"/>
              <a:ext cx="3559" cy="583508"/>
            </a:xfrm>
            <a:custGeom>
              <a:avLst/>
              <a:gdLst>
                <a:gd name="connsiteX0" fmla="*/ 0 w 3559"/>
                <a:gd name="connsiteY0" fmla="*/ 583508 h 583508"/>
                <a:gd name="connsiteX1" fmla="*/ 0 w 3559"/>
                <a:gd name="connsiteY1" fmla="*/ 0 h 583508"/>
              </a:gdLst>
              <a:ahLst/>
              <a:cxnLst>
                <a:cxn ang="0">
                  <a:pos x="connsiteX0" y="connsiteY0"/>
                </a:cxn>
                <a:cxn ang="0">
                  <a:pos x="connsiteX1" y="connsiteY1"/>
                </a:cxn>
              </a:cxnLst>
              <a:rect l="l" t="t" r="r" b="b"/>
              <a:pathLst>
                <a:path w="3559" h="583508">
                  <a:moveTo>
                    <a:pt x="0" y="583508"/>
                  </a:moveTo>
                  <a:lnTo>
                    <a:pt x="0" y="0"/>
                  </a:lnTo>
                </a:path>
              </a:pathLst>
            </a:custGeom>
            <a:ln w="9485" cap="flat">
              <a:solidFill>
                <a:srgbClr val="000000"/>
              </a:solid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72738099-2AAA-0F76-5001-939ADCE26E7A}"/>
                </a:ext>
              </a:extLst>
            </p:cNvPr>
            <p:cNvSpPr/>
            <p:nvPr/>
          </p:nvSpPr>
          <p:spPr>
            <a:xfrm>
              <a:off x="6410683" y="4947066"/>
              <a:ext cx="3559" cy="561434"/>
            </a:xfrm>
            <a:custGeom>
              <a:avLst/>
              <a:gdLst>
                <a:gd name="connsiteX0" fmla="*/ 0 w 3559"/>
                <a:gd name="connsiteY0" fmla="*/ 561434 h 561434"/>
                <a:gd name="connsiteX1" fmla="*/ 0 w 3559"/>
                <a:gd name="connsiteY1" fmla="*/ 0 h 561434"/>
              </a:gdLst>
              <a:ahLst/>
              <a:cxnLst>
                <a:cxn ang="0">
                  <a:pos x="connsiteX0" y="connsiteY0"/>
                </a:cxn>
                <a:cxn ang="0">
                  <a:pos x="connsiteX1" y="connsiteY1"/>
                </a:cxn>
              </a:cxnLst>
              <a:rect l="l" t="t" r="r" b="b"/>
              <a:pathLst>
                <a:path w="3559" h="561434">
                  <a:moveTo>
                    <a:pt x="0" y="561434"/>
                  </a:moveTo>
                  <a:lnTo>
                    <a:pt x="0" y="0"/>
                  </a:lnTo>
                </a:path>
              </a:pathLst>
            </a:custGeom>
            <a:ln w="9485" cap="flat">
              <a:solidFill>
                <a:srgbClr val="000000"/>
              </a:solid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FC350CDA-FA2B-21DC-C2A3-43F5FCE6D18B}"/>
                </a:ext>
              </a:extLst>
            </p:cNvPr>
            <p:cNvSpPr/>
            <p:nvPr/>
          </p:nvSpPr>
          <p:spPr>
            <a:xfrm>
              <a:off x="6480596" y="5237048"/>
              <a:ext cx="3559" cy="271452"/>
            </a:xfrm>
            <a:custGeom>
              <a:avLst/>
              <a:gdLst>
                <a:gd name="connsiteX0" fmla="*/ 0 w 3559"/>
                <a:gd name="connsiteY0" fmla="*/ 271453 h 271452"/>
                <a:gd name="connsiteX1" fmla="*/ 0 w 3559"/>
                <a:gd name="connsiteY1" fmla="*/ 0 h 271452"/>
              </a:gdLst>
              <a:ahLst/>
              <a:cxnLst>
                <a:cxn ang="0">
                  <a:pos x="connsiteX0" y="connsiteY0"/>
                </a:cxn>
                <a:cxn ang="0">
                  <a:pos x="connsiteX1" y="connsiteY1"/>
                </a:cxn>
              </a:cxnLst>
              <a:rect l="l" t="t" r="r" b="b"/>
              <a:pathLst>
                <a:path w="3559" h="271452">
                  <a:moveTo>
                    <a:pt x="0" y="271453"/>
                  </a:moveTo>
                  <a:lnTo>
                    <a:pt x="0" y="0"/>
                  </a:lnTo>
                </a:path>
              </a:pathLst>
            </a:custGeom>
            <a:ln w="9485" cap="flat">
              <a:solidFill>
                <a:srgbClr val="000000"/>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B4039964-675E-BECB-FD71-C3421BA742DF}"/>
                </a:ext>
              </a:extLst>
            </p:cNvPr>
            <p:cNvSpPr/>
            <p:nvPr/>
          </p:nvSpPr>
          <p:spPr>
            <a:xfrm>
              <a:off x="6550510" y="5378545"/>
              <a:ext cx="3559" cy="129956"/>
            </a:xfrm>
            <a:custGeom>
              <a:avLst/>
              <a:gdLst>
                <a:gd name="connsiteX0" fmla="*/ 0 w 3559"/>
                <a:gd name="connsiteY0" fmla="*/ 129956 h 129956"/>
                <a:gd name="connsiteX1" fmla="*/ 0 w 3559"/>
                <a:gd name="connsiteY1" fmla="*/ 0 h 129956"/>
              </a:gdLst>
              <a:ahLst/>
              <a:cxnLst>
                <a:cxn ang="0">
                  <a:pos x="connsiteX0" y="connsiteY0"/>
                </a:cxn>
                <a:cxn ang="0">
                  <a:pos x="connsiteX1" y="connsiteY1"/>
                </a:cxn>
              </a:cxnLst>
              <a:rect l="l" t="t" r="r" b="b"/>
              <a:pathLst>
                <a:path w="3559" h="129956">
                  <a:moveTo>
                    <a:pt x="0" y="129956"/>
                  </a:moveTo>
                  <a:lnTo>
                    <a:pt x="0" y="0"/>
                  </a:lnTo>
                </a:path>
              </a:pathLst>
            </a:custGeom>
            <a:ln w="9485" cap="flat">
              <a:solidFill>
                <a:srgbClr val="000000"/>
              </a:solid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62410D8E-118F-E53F-C051-7DB53E541CFD}"/>
                </a:ext>
              </a:extLst>
            </p:cNvPr>
            <p:cNvSpPr/>
            <p:nvPr/>
          </p:nvSpPr>
          <p:spPr>
            <a:xfrm>
              <a:off x="6620459" y="5464684"/>
              <a:ext cx="3559" cy="43817"/>
            </a:xfrm>
            <a:custGeom>
              <a:avLst/>
              <a:gdLst>
                <a:gd name="connsiteX0" fmla="*/ 0 w 3559"/>
                <a:gd name="connsiteY0" fmla="*/ 43817 h 43817"/>
                <a:gd name="connsiteX1" fmla="*/ 0 w 3559"/>
                <a:gd name="connsiteY1" fmla="*/ 0 h 43817"/>
              </a:gdLst>
              <a:ahLst/>
              <a:cxnLst>
                <a:cxn ang="0">
                  <a:pos x="connsiteX0" y="connsiteY0"/>
                </a:cxn>
                <a:cxn ang="0">
                  <a:pos x="connsiteX1" y="connsiteY1"/>
                </a:cxn>
              </a:cxnLst>
              <a:rect l="l" t="t" r="r" b="b"/>
              <a:pathLst>
                <a:path w="3559" h="43817">
                  <a:moveTo>
                    <a:pt x="0" y="43817"/>
                  </a:moveTo>
                  <a:lnTo>
                    <a:pt x="0" y="0"/>
                  </a:lnTo>
                </a:path>
              </a:pathLst>
            </a:custGeom>
            <a:ln w="9485" cap="flat">
              <a:solidFill>
                <a:srgbClr val="000000"/>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3732F673-BBBE-D35A-ADA5-DD33F8BD552D}"/>
                </a:ext>
              </a:extLst>
            </p:cNvPr>
            <p:cNvSpPr/>
            <p:nvPr/>
          </p:nvSpPr>
          <p:spPr>
            <a:xfrm>
              <a:off x="6690373" y="4690732"/>
              <a:ext cx="3559" cy="817769"/>
            </a:xfrm>
            <a:custGeom>
              <a:avLst/>
              <a:gdLst>
                <a:gd name="connsiteX0" fmla="*/ 0 w 3559"/>
                <a:gd name="connsiteY0" fmla="*/ 817769 h 817769"/>
                <a:gd name="connsiteX1" fmla="*/ 0 w 3559"/>
                <a:gd name="connsiteY1" fmla="*/ 0 h 817769"/>
              </a:gdLst>
              <a:ahLst/>
              <a:cxnLst>
                <a:cxn ang="0">
                  <a:pos x="connsiteX0" y="connsiteY0"/>
                </a:cxn>
                <a:cxn ang="0">
                  <a:pos x="connsiteX1" y="connsiteY1"/>
                </a:cxn>
              </a:cxnLst>
              <a:rect l="l" t="t" r="r" b="b"/>
              <a:pathLst>
                <a:path w="3559" h="817769">
                  <a:moveTo>
                    <a:pt x="0" y="817769"/>
                  </a:moveTo>
                  <a:lnTo>
                    <a:pt x="0" y="0"/>
                  </a:lnTo>
                </a:path>
              </a:pathLst>
            </a:custGeom>
            <a:ln w="9485" cap="flat">
              <a:solidFill>
                <a:srgbClr val="000000"/>
              </a:solid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F9CF1777-85AC-7D82-BECB-5125B62853CB}"/>
                </a:ext>
              </a:extLst>
            </p:cNvPr>
            <p:cNvSpPr/>
            <p:nvPr/>
          </p:nvSpPr>
          <p:spPr>
            <a:xfrm>
              <a:off x="6760287" y="5333841"/>
              <a:ext cx="3559" cy="174659"/>
            </a:xfrm>
            <a:custGeom>
              <a:avLst/>
              <a:gdLst>
                <a:gd name="connsiteX0" fmla="*/ 0 w 3559"/>
                <a:gd name="connsiteY0" fmla="*/ 174660 h 174659"/>
                <a:gd name="connsiteX1" fmla="*/ 0 w 3559"/>
                <a:gd name="connsiteY1" fmla="*/ 0 h 174659"/>
              </a:gdLst>
              <a:ahLst/>
              <a:cxnLst>
                <a:cxn ang="0">
                  <a:pos x="connsiteX0" y="connsiteY0"/>
                </a:cxn>
                <a:cxn ang="0">
                  <a:pos x="connsiteX1" y="connsiteY1"/>
                </a:cxn>
              </a:cxnLst>
              <a:rect l="l" t="t" r="r" b="b"/>
              <a:pathLst>
                <a:path w="3559" h="174659">
                  <a:moveTo>
                    <a:pt x="0" y="174660"/>
                  </a:moveTo>
                  <a:lnTo>
                    <a:pt x="0" y="0"/>
                  </a:lnTo>
                </a:path>
              </a:pathLst>
            </a:custGeom>
            <a:ln w="9485" cap="flat">
              <a:solidFill>
                <a:srgbClr val="000000"/>
              </a:solid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D700E491-941E-09C5-902D-81DA59FE1AD5}"/>
                </a:ext>
              </a:extLst>
            </p:cNvPr>
            <p:cNvSpPr/>
            <p:nvPr/>
          </p:nvSpPr>
          <p:spPr>
            <a:xfrm>
              <a:off x="6830236" y="4976267"/>
              <a:ext cx="3559" cy="532233"/>
            </a:xfrm>
            <a:custGeom>
              <a:avLst/>
              <a:gdLst>
                <a:gd name="connsiteX0" fmla="*/ 0 w 3559"/>
                <a:gd name="connsiteY0" fmla="*/ 532234 h 532233"/>
                <a:gd name="connsiteX1" fmla="*/ 0 w 3559"/>
                <a:gd name="connsiteY1" fmla="*/ 0 h 532233"/>
              </a:gdLst>
              <a:ahLst/>
              <a:cxnLst>
                <a:cxn ang="0">
                  <a:pos x="connsiteX0" y="connsiteY0"/>
                </a:cxn>
                <a:cxn ang="0">
                  <a:pos x="connsiteX1" y="connsiteY1"/>
                </a:cxn>
              </a:cxnLst>
              <a:rect l="l" t="t" r="r" b="b"/>
              <a:pathLst>
                <a:path w="3559" h="532233">
                  <a:moveTo>
                    <a:pt x="0" y="532234"/>
                  </a:moveTo>
                  <a:lnTo>
                    <a:pt x="0" y="0"/>
                  </a:lnTo>
                </a:path>
              </a:pathLst>
            </a:custGeom>
            <a:ln w="9485" cap="flat">
              <a:solidFill>
                <a:srgbClr val="000000"/>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514FC305-C1BE-9C0F-4D2F-D2203057A944}"/>
                </a:ext>
              </a:extLst>
            </p:cNvPr>
            <p:cNvSpPr/>
            <p:nvPr/>
          </p:nvSpPr>
          <p:spPr>
            <a:xfrm>
              <a:off x="6900149" y="4604304"/>
              <a:ext cx="3559" cy="904196"/>
            </a:xfrm>
            <a:custGeom>
              <a:avLst/>
              <a:gdLst>
                <a:gd name="connsiteX0" fmla="*/ 0 w 3559"/>
                <a:gd name="connsiteY0" fmla="*/ 904196 h 904196"/>
                <a:gd name="connsiteX1" fmla="*/ 0 w 3559"/>
                <a:gd name="connsiteY1" fmla="*/ 0 h 904196"/>
              </a:gdLst>
              <a:ahLst/>
              <a:cxnLst>
                <a:cxn ang="0">
                  <a:pos x="connsiteX0" y="connsiteY0"/>
                </a:cxn>
                <a:cxn ang="0">
                  <a:pos x="connsiteX1" y="connsiteY1"/>
                </a:cxn>
              </a:cxnLst>
              <a:rect l="l" t="t" r="r" b="b"/>
              <a:pathLst>
                <a:path w="3559" h="904196">
                  <a:moveTo>
                    <a:pt x="0" y="904196"/>
                  </a:moveTo>
                  <a:lnTo>
                    <a:pt x="0" y="0"/>
                  </a:lnTo>
                </a:path>
              </a:pathLst>
            </a:custGeom>
            <a:ln w="9485" cap="flat">
              <a:solidFill>
                <a:srgbClr val="000000"/>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E9DBFA1E-234E-217C-1372-2169F61BB046}"/>
                </a:ext>
              </a:extLst>
            </p:cNvPr>
            <p:cNvSpPr/>
            <p:nvPr/>
          </p:nvSpPr>
          <p:spPr>
            <a:xfrm>
              <a:off x="6970063" y="3948390"/>
              <a:ext cx="3559" cy="1560110"/>
            </a:xfrm>
            <a:custGeom>
              <a:avLst/>
              <a:gdLst>
                <a:gd name="connsiteX0" fmla="*/ 0 w 3559"/>
                <a:gd name="connsiteY0" fmla="*/ 1560110 h 1560110"/>
                <a:gd name="connsiteX1" fmla="*/ 0 w 3559"/>
                <a:gd name="connsiteY1" fmla="*/ 0 h 1560110"/>
              </a:gdLst>
              <a:ahLst/>
              <a:cxnLst>
                <a:cxn ang="0">
                  <a:pos x="connsiteX0" y="connsiteY0"/>
                </a:cxn>
                <a:cxn ang="0">
                  <a:pos x="connsiteX1" y="connsiteY1"/>
                </a:cxn>
              </a:cxnLst>
              <a:rect l="l" t="t" r="r" b="b"/>
              <a:pathLst>
                <a:path w="3559" h="1560110">
                  <a:moveTo>
                    <a:pt x="0" y="1560110"/>
                  </a:moveTo>
                  <a:lnTo>
                    <a:pt x="0" y="0"/>
                  </a:lnTo>
                </a:path>
              </a:pathLst>
            </a:custGeom>
            <a:ln w="9485" cap="flat">
              <a:solidFill>
                <a:srgbClr val="000000"/>
              </a:solid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E3A7C676-E8E8-C117-8CA8-872991AFB061}"/>
                </a:ext>
              </a:extLst>
            </p:cNvPr>
            <p:cNvSpPr/>
            <p:nvPr/>
          </p:nvSpPr>
          <p:spPr>
            <a:xfrm>
              <a:off x="7040012" y="5437184"/>
              <a:ext cx="3559" cy="71316"/>
            </a:xfrm>
            <a:custGeom>
              <a:avLst/>
              <a:gdLst>
                <a:gd name="connsiteX0" fmla="*/ 0 w 3559"/>
                <a:gd name="connsiteY0" fmla="*/ 71316 h 71316"/>
                <a:gd name="connsiteX1" fmla="*/ 0 w 3559"/>
                <a:gd name="connsiteY1" fmla="*/ 0 h 71316"/>
              </a:gdLst>
              <a:ahLst/>
              <a:cxnLst>
                <a:cxn ang="0">
                  <a:pos x="connsiteX0" y="connsiteY0"/>
                </a:cxn>
                <a:cxn ang="0">
                  <a:pos x="connsiteX1" y="connsiteY1"/>
                </a:cxn>
              </a:cxnLst>
              <a:rect l="l" t="t" r="r" b="b"/>
              <a:pathLst>
                <a:path w="3559" h="71316">
                  <a:moveTo>
                    <a:pt x="0" y="71316"/>
                  </a:moveTo>
                  <a:lnTo>
                    <a:pt x="0" y="0"/>
                  </a:lnTo>
                </a:path>
              </a:pathLst>
            </a:custGeom>
            <a:ln w="9485" cap="flat">
              <a:solidFill>
                <a:srgbClr val="000000"/>
              </a:solid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19F43B31-E393-77D4-E63B-A39F69969527}"/>
                </a:ext>
              </a:extLst>
            </p:cNvPr>
            <p:cNvSpPr/>
            <p:nvPr/>
          </p:nvSpPr>
          <p:spPr>
            <a:xfrm>
              <a:off x="7109926" y="5368203"/>
              <a:ext cx="3559" cy="140297"/>
            </a:xfrm>
            <a:custGeom>
              <a:avLst/>
              <a:gdLst>
                <a:gd name="connsiteX0" fmla="*/ 0 w 3559"/>
                <a:gd name="connsiteY0" fmla="*/ 140297 h 140297"/>
                <a:gd name="connsiteX1" fmla="*/ 0 w 3559"/>
                <a:gd name="connsiteY1" fmla="*/ 0 h 140297"/>
              </a:gdLst>
              <a:ahLst/>
              <a:cxnLst>
                <a:cxn ang="0">
                  <a:pos x="connsiteX0" y="connsiteY0"/>
                </a:cxn>
                <a:cxn ang="0">
                  <a:pos x="connsiteX1" y="connsiteY1"/>
                </a:cxn>
              </a:cxnLst>
              <a:rect l="l" t="t" r="r" b="b"/>
              <a:pathLst>
                <a:path w="3559" h="140297">
                  <a:moveTo>
                    <a:pt x="0" y="140297"/>
                  </a:moveTo>
                  <a:lnTo>
                    <a:pt x="0" y="0"/>
                  </a:lnTo>
                </a:path>
              </a:pathLst>
            </a:custGeom>
            <a:ln w="9485" cap="flat">
              <a:solidFill>
                <a:srgbClr val="000000"/>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EA65EB44-0A7E-7041-B2E8-AC21E5894DB6}"/>
                </a:ext>
              </a:extLst>
            </p:cNvPr>
            <p:cNvSpPr/>
            <p:nvPr/>
          </p:nvSpPr>
          <p:spPr>
            <a:xfrm>
              <a:off x="7179875" y="5056871"/>
              <a:ext cx="3559" cy="451630"/>
            </a:xfrm>
            <a:custGeom>
              <a:avLst/>
              <a:gdLst>
                <a:gd name="connsiteX0" fmla="*/ 0 w 3559"/>
                <a:gd name="connsiteY0" fmla="*/ 451630 h 451630"/>
                <a:gd name="connsiteX1" fmla="*/ 0 w 3559"/>
                <a:gd name="connsiteY1" fmla="*/ 0 h 451630"/>
              </a:gdLst>
              <a:ahLst/>
              <a:cxnLst>
                <a:cxn ang="0">
                  <a:pos x="connsiteX0" y="connsiteY0"/>
                </a:cxn>
                <a:cxn ang="0">
                  <a:pos x="connsiteX1" y="connsiteY1"/>
                </a:cxn>
              </a:cxnLst>
              <a:rect l="l" t="t" r="r" b="b"/>
              <a:pathLst>
                <a:path w="3559" h="451630">
                  <a:moveTo>
                    <a:pt x="0" y="451630"/>
                  </a:moveTo>
                  <a:lnTo>
                    <a:pt x="0" y="0"/>
                  </a:lnTo>
                </a:path>
              </a:pathLst>
            </a:custGeom>
            <a:ln w="9485" cap="flat">
              <a:solidFill>
                <a:srgbClr val="000000"/>
              </a:solid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40BF2CBB-5828-8C2B-075F-0A5DD96380F4}"/>
                </a:ext>
              </a:extLst>
            </p:cNvPr>
            <p:cNvSpPr/>
            <p:nvPr/>
          </p:nvSpPr>
          <p:spPr>
            <a:xfrm>
              <a:off x="7249789" y="5424932"/>
              <a:ext cx="3559" cy="83568"/>
            </a:xfrm>
            <a:custGeom>
              <a:avLst/>
              <a:gdLst>
                <a:gd name="connsiteX0" fmla="*/ 0 w 3559"/>
                <a:gd name="connsiteY0" fmla="*/ 83569 h 83568"/>
                <a:gd name="connsiteX1" fmla="*/ 0 w 3559"/>
                <a:gd name="connsiteY1" fmla="*/ 0 h 83568"/>
              </a:gdLst>
              <a:ahLst/>
              <a:cxnLst>
                <a:cxn ang="0">
                  <a:pos x="connsiteX0" y="connsiteY0"/>
                </a:cxn>
                <a:cxn ang="0">
                  <a:pos x="connsiteX1" y="connsiteY1"/>
                </a:cxn>
              </a:cxnLst>
              <a:rect l="l" t="t" r="r" b="b"/>
              <a:pathLst>
                <a:path w="3559" h="83568">
                  <a:moveTo>
                    <a:pt x="0" y="83569"/>
                  </a:moveTo>
                  <a:lnTo>
                    <a:pt x="0" y="0"/>
                  </a:lnTo>
                </a:path>
              </a:pathLst>
            </a:custGeom>
            <a:ln w="9485" cap="flat">
              <a:solidFill>
                <a:srgbClr val="000000"/>
              </a:solid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91128A00-85C8-BE2A-1D20-DA60ACD59D8E}"/>
                </a:ext>
              </a:extLst>
            </p:cNvPr>
            <p:cNvSpPr/>
            <p:nvPr/>
          </p:nvSpPr>
          <p:spPr>
            <a:xfrm>
              <a:off x="7319703" y="5158267"/>
              <a:ext cx="3559" cy="350233"/>
            </a:xfrm>
            <a:custGeom>
              <a:avLst/>
              <a:gdLst>
                <a:gd name="connsiteX0" fmla="*/ 0 w 3559"/>
                <a:gd name="connsiteY0" fmla="*/ 350234 h 350233"/>
                <a:gd name="connsiteX1" fmla="*/ 0 w 3559"/>
                <a:gd name="connsiteY1" fmla="*/ 0 h 350233"/>
              </a:gdLst>
              <a:ahLst/>
              <a:cxnLst>
                <a:cxn ang="0">
                  <a:pos x="connsiteX0" y="connsiteY0"/>
                </a:cxn>
                <a:cxn ang="0">
                  <a:pos x="connsiteX1" y="connsiteY1"/>
                </a:cxn>
              </a:cxnLst>
              <a:rect l="l" t="t" r="r" b="b"/>
              <a:pathLst>
                <a:path w="3559" h="350233">
                  <a:moveTo>
                    <a:pt x="0" y="350234"/>
                  </a:moveTo>
                  <a:lnTo>
                    <a:pt x="0" y="0"/>
                  </a:lnTo>
                </a:path>
              </a:pathLst>
            </a:custGeom>
            <a:ln w="9485" cap="flat">
              <a:solidFill>
                <a:srgbClr val="000000"/>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D4EA1FF6-B758-2C68-110A-5AB8BDD926FF}"/>
                </a:ext>
              </a:extLst>
            </p:cNvPr>
            <p:cNvSpPr/>
            <p:nvPr/>
          </p:nvSpPr>
          <p:spPr>
            <a:xfrm>
              <a:off x="7389652" y="5247432"/>
              <a:ext cx="3559" cy="261069"/>
            </a:xfrm>
            <a:custGeom>
              <a:avLst/>
              <a:gdLst>
                <a:gd name="connsiteX0" fmla="*/ 0 w 3559"/>
                <a:gd name="connsiteY0" fmla="*/ 261069 h 261069"/>
                <a:gd name="connsiteX1" fmla="*/ 0 w 3559"/>
                <a:gd name="connsiteY1" fmla="*/ 0 h 261069"/>
              </a:gdLst>
              <a:ahLst/>
              <a:cxnLst>
                <a:cxn ang="0">
                  <a:pos x="connsiteX0" y="connsiteY0"/>
                </a:cxn>
                <a:cxn ang="0">
                  <a:pos x="connsiteX1" y="connsiteY1"/>
                </a:cxn>
              </a:cxnLst>
              <a:rect l="l" t="t" r="r" b="b"/>
              <a:pathLst>
                <a:path w="3559" h="261069">
                  <a:moveTo>
                    <a:pt x="0" y="261069"/>
                  </a:moveTo>
                  <a:lnTo>
                    <a:pt x="0" y="0"/>
                  </a:lnTo>
                </a:path>
              </a:pathLst>
            </a:custGeom>
            <a:ln w="9485" cap="flat">
              <a:solidFill>
                <a:srgbClr val="000000"/>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DDF52827-2831-FAF1-7191-7209C437E789}"/>
                </a:ext>
              </a:extLst>
            </p:cNvPr>
            <p:cNvSpPr/>
            <p:nvPr/>
          </p:nvSpPr>
          <p:spPr>
            <a:xfrm>
              <a:off x="7459565" y="4879431"/>
              <a:ext cx="3559" cy="629069"/>
            </a:xfrm>
            <a:custGeom>
              <a:avLst/>
              <a:gdLst>
                <a:gd name="connsiteX0" fmla="*/ 0 w 3559"/>
                <a:gd name="connsiteY0" fmla="*/ 629070 h 629069"/>
                <a:gd name="connsiteX1" fmla="*/ 0 w 3559"/>
                <a:gd name="connsiteY1" fmla="*/ 0 h 629069"/>
              </a:gdLst>
              <a:ahLst/>
              <a:cxnLst>
                <a:cxn ang="0">
                  <a:pos x="connsiteX0" y="connsiteY0"/>
                </a:cxn>
                <a:cxn ang="0">
                  <a:pos x="connsiteX1" y="connsiteY1"/>
                </a:cxn>
              </a:cxnLst>
              <a:rect l="l" t="t" r="r" b="b"/>
              <a:pathLst>
                <a:path w="3559" h="629069">
                  <a:moveTo>
                    <a:pt x="0" y="629070"/>
                  </a:moveTo>
                  <a:lnTo>
                    <a:pt x="0" y="0"/>
                  </a:lnTo>
                </a:path>
              </a:pathLst>
            </a:custGeom>
            <a:ln w="9485" cap="flat">
              <a:solidFill>
                <a:srgbClr val="000000"/>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77C065E9-24EF-C7D5-3393-D3196095A3F3}"/>
                </a:ext>
              </a:extLst>
            </p:cNvPr>
            <p:cNvSpPr/>
            <p:nvPr/>
          </p:nvSpPr>
          <p:spPr>
            <a:xfrm>
              <a:off x="7529479" y="4918197"/>
              <a:ext cx="3559" cy="590304"/>
            </a:xfrm>
            <a:custGeom>
              <a:avLst/>
              <a:gdLst>
                <a:gd name="connsiteX0" fmla="*/ 0 w 3559"/>
                <a:gd name="connsiteY0" fmla="*/ 590304 h 590304"/>
                <a:gd name="connsiteX1" fmla="*/ 0 w 3559"/>
                <a:gd name="connsiteY1" fmla="*/ 0 h 590304"/>
              </a:gdLst>
              <a:ahLst/>
              <a:cxnLst>
                <a:cxn ang="0">
                  <a:pos x="connsiteX0" y="connsiteY0"/>
                </a:cxn>
                <a:cxn ang="0">
                  <a:pos x="connsiteX1" y="connsiteY1"/>
                </a:cxn>
              </a:cxnLst>
              <a:rect l="l" t="t" r="r" b="b"/>
              <a:pathLst>
                <a:path w="3559" h="590304">
                  <a:moveTo>
                    <a:pt x="0" y="590304"/>
                  </a:moveTo>
                  <a:lnTo>
                    <a:pt x="0" y="0"/>
                  </a:lnTo>
                </a:path>
              </a:pathLst>
            </a:custGeom>
            <a:ln w="9485" cap="flat">
              <a:solidFill>
                <a:srgbClr val="000000"/>
              </a:solid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C544376F-6757-2BEF-0ECF-CF489F58F3DF}"/>
                </a:ext>
              </a:extLst>
            </p:cNvPr>
            <p:cNvSpPr/>
            <p:nvPr/>
          </p:nvSpPr>
          <p:spPr>
            <a:xfrm>
              <a:off x="7599428" y="4123206"/>
              <a:ext cx="3559" cy="1385294"/>
            </a:xfrm>
            <a:custGeom>
              <a:avLst/>
              <a:gdLst>
                <a:gd name="connsiteX0" fmla="*/ 0 w 3559"/>
                <a:gd name="connsiteY0" fmla="*/ 1385294 h 1385294"/>
                <a:gd name="connsiteX1" fmla="*/ 0 w 3559"/>
                <a:gd name="connsiteY1" fmla="*/ 0 h 1385294"/>
              </a:gdLst>
              <a:ahLst/>
              <a:cxnLst>
                <a:cxn ang="0">
                  <a:pos x="connsiteX0" y="connsiteY0"/>
                </a:cxn>
                <a:cxn ang="0">
                  <a:pos x="connsiteX1" y="connsiteY1"/>
                </a:cxn>
              </a:cxnLst>
              <a:rect l="l" t="t" r="r" b="b"/>
              <a:pathLst>
                <a:path w="3559" h="1385294">
                  <a:moveTo>
                    <a:pt x="0" y="1385294"/>
                  </a:moveTo>
                  <a:lnTo>
                    <a:pt x="0" y="0"/>
                  </a:lnTo>
                </a:path>
              </a:pathLst>
            </a:custGeom>
            <a:ln w="9485" cap="flat">
              <a:solidFill>
                <a:srgbClr val="000000"/>
              </a:solid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82389B18-EAC6-CFEF-E2E0-4CD65445A599}"/>
                </a:ext>
              </a:extLst>
            </p:cNvPr>
            <p:cNvSpPr/>
            <p:nvPr/>
          </p:nvSpPr>
          <p:spPr>
            <a:xfrm>
              <a:off x="7669342" y="5394122"/>
              <a:ext cx="3559" cy="114378"/>
            </a:xfrm>
            <a:custGeom>
              <a:avLst/>
              <a:gdLst>
                <a:gd name="connsiteX0" fmla="*/ 0 w 3559"/>
                <a:gd name="connsiteY0" fmla="*/ 114379 h 114378"/>
                <a:gd name="connsiteX1" fmla="*/ 0 w 3559"/>
                <a:gd name="connsiteY1" fmla="*/ 0 h 114378"/>
              </a:gdLst>
              <a:ahLst/>
              <a:cxnLst>
                <a:cxn ang="0">
                  <a:pos x="connsiteX0" y="connsiteY0"/>
                </a:cxn>
                <a:cxn ang="0">
                  <a:pos x="connsiteX1" y="connsiteY1"/>
                </a:cxn>
              </a:cxnLst>
              <a:rect l="l" t="t" r="r" b="b"/>
              <a:pathLst>
                <a:path w="3559" h="114378">
                  <a:moveTo>
                    <a:pt x="0" y="114379"/>
                  </a:moveTo>
                  <a:lnTo>
                    <a:pt x="0" y="0"/>
                  </a:lnTo>
                </a:path>
              </a:pathLst>
            </a:custGeom>
            <a:ln w="9485" cap="flat">
              <a:solidFill>
                <a:srgbClr val="000000"/>
              </a:solid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0E01C892-F3DC-56A7-86BC-17F0B44078A0}"/>
                </a:ext>
              </a:extLst>
            </p:cNvPr>
            <p:cNvSpPr/>
            <p:nvPr/>
          </p:nvSpPr>
          <p:spPr>
            <a:xfrm>
              <a:off x="7739256" y="4904595"/>
              <a:ext cx="3559" cy="603905"/>
            </a:xfrm>
            <a:custGeom>
              <a:avLst/>
              <a:gdLst>
                <a:gd name="connsiteX0" fmla="*/ 0 w 3559"/>
                <a:gd name="connsiteY0" fmla="*/ 603906 h 603905"/>
                <a:gd name="connsiteX1" fmla="*/ 0 w 3559"/>
                <a:gd name="connsiteY1" fmla="*/ 0 h 603905"/>
              </a:gdLst>
              <a:ahLst/>
              <a:cxnLst>
                <a:cxn ang="0">
                  <a:pos x="connsiteX0" y="connsiteY0"/>
                </a:cxn>
                <a:cxn ang="0">
                  <a:pos x="connsiteX1" y="connsiteY1"/>
                </a:cxn>
              </a:cxnLst>
              <a:rect l="l" t="t" r="r" b="b"/>
              <a:pathLst>
                <a:path w="3559" h="603905">
                  <a:moveTo>
                    <a:pt x="0" y="603906"/>
                  </a:moveTo>
                  <a:lnTo>
                    <a:pt x="0" y="0"/>
                  </a:lnTo>
                </a:path>
              </a:pathLst>
            </a:custGeom>
            <a:ln w="9485" cap="flat">
              <a:solidFill>
                <a:srgbClr val="000000"/>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7B528406-9763-7685-785C-CA71D0D2A7EE}"/>
                </a:ext>
              </a:extLst>
            </p:cNvPr>
            <p:cNvSpPr/>
            <p:nvPr/>
          </p:nvSpPr>
          <p:spPr>
            <a:xfrm>
              <a:off x="7809205" y="5007077"/>
              <a:ext cx="3559" cy="501423"/>
            </a:xfrm>
            <a:custGeom>
              <a:avLst/>
              <a:gdLst>
                <a:gd name="connsiteX0" fmla="*/ 0 w 3559"/>
                <a:gd name="connsiteY0" fmla="*/ 501424 h 501423"/>
                <a:gd name="connsiteX1" fmla="*/ 0 w 3559"/>
                <a:gd name="connsiteY1" fmla="*/ 0 h 501423"/>
              </a:gdLst>
              <a:ahLst/>
              <a:cxnLst>
                <a:cxn ang="0">
                  <a:pos x="connsiteX0" y="connsiteY0"/>
                </a:cxn>
                <a:cxn ang="0">
                  <a:pos x="connsiteX1" y="connsiteY1"/>
                </a:cxn>
              </a:cxnLst>
              <a:rect l="l" t="t" r="r" b="b"/>
              <a:pathLst>
                <a:path w="3559" h="501423">
                  <a:moveTo>
                    <a:pt x="0" y="501424"/>
                  </a:moveTo>
                  <a:lnTo>
                    <a:pt x="0" y="0"/>
                  </a:lnTo>
                </a:path>
              </a:pathLst>
            </a:custGeom>
            <a:ln w="9485" cap="flat">
              <a:solidFill>
                <a:srgbClr val="000000"/>
              </a:solid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91BDFAC9-7DAC-3089-13EB-B61AA64AB3D5}"/>
                </a:ext>
              </a:extLst>
            </p:cNvPr>
            <p:cNvSpPr/>
            <p:nvPr/>
          </p:nvSpPr>
          <p:spPr>
            <a:xfrm>
              <a:off x="7879119" y="4946799"/>
              <a:ext cx="3559" cy="561701"/>
            </a:xfrm>
            <a:custGeom>
              <a:avLst/>
              <a:gdLst>
                <a:gd name="connsiteX0" fmla="*/ 0 w 3559"/>
                <a:gd name="connsiteY0" fmla="*/ 561701 h 561701"/>
                <a:gd name="connsiteX1" fmla="*/ 0 w 3559"/>
                <a:gd name="connsiteY1" fmla="*/ 0 h 561701"/>
              </a:gdLst>
              <a:ahLst/>
              <a:cxnLst>
                <a:cxn ang="0">
                  <a:pos x="connsiteX0" y="connsiteY0"/>
                </a:cxn>
                <a:cxn ang="0">
                  <a:pos x="connsiteX1" y="connsiteY1"/>
                </a:cxn>
              </a:cxnLst>
              <a:rect l="l" t="t" r="r" b="b"/>
              <a:pathLst>
                <a:path w="3559" h="561701">
                  <a:moveTo>
                    <a:pt x="0" y="561701"/>
                  </a:moveTo>
                  <a:lnTo>
                    <a:pt x="0" y="0"/>
                  </a:lnTo>
                </a:path>
              </a:pathLst>
            </a:custGeom>
            <a:ln w="9485" cap="flat">
              <a:solidFill>
                <a:srgbClr val="000000"/>
              </a:solid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5FE1413B-0E8C-C7CD-D151-D6B5E2ED0C5D}"/>
                </a:ext>
              </a:extLst>
            </p:cNvPr>
            <p:cNvSpPr/>
            <p:nvPr/>
          </p:nvSpPr>
          <p:spPr>
            <a:xfrm>
              <a:off x="7949032" y="4932233"/>
              <a:ext cx="3559" cy="576267"/>
            </a:xfrm>
            <a:custGeom>
              <a:avLst/>
              <a:gdLst>
                <a:gd name="connsiteX0" fmla="*/ 0 w 3559"/>
                <a:gd name="connsiteY0" fmla="*/ 576268 h 576267"/>
                <a:gd name="connsiteX1" fmla="*/ 0 w 3559"/>
                <a:gd name="connsiteY1" fmla="*/ 0 h 576267"/>
              </a:gdLst>
              <a:ahLst/>
              <a:cxnLst>
                <a:cxn ang="0">
                  <a:pos x="connsiteX0" y="connsiteY0"/>
                </a:cxn>
                <a:cxn ang="0">
                  <a:pos x="connsiteX1" y="connsiteY1"/>
                </a:cxn>
              </a:cxnLst>
              <a:rect l="l" t="t" r="r" b="b"/>
              <a:pathLst>
                <a:path w="3559" h="576267">
                  <a:moveTo>
                    <a:pt x="0" y="576268"/>
                  </a:moveTo>
                  <a:lnTo>
                    <a:pt x="0" y="0"/>
                  </a:lnTo>
                </a:path>
              </a:pathLst>
            </a:custGeom>
            <a:ln w="9485" cap="flat">
              <a:solidFill>
                <a:srgbClr val="000000"/>
              </a:solid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CAF20772-114D-86DD-D8FC-645E58133377}"/>
                </a:ext>
              </a:extLst>
            </p:cNvPr>
            <p:cNvSpPr/>
            <p:nvPr/>
          </p:nvSpPr>
          <p:spPr>
            <a:xfrm>
              <a:off x="8018982" y="5266131"/>
              <a:ext cx="3559" cy="242369"/>
            </a:xfrm>
            <a:custGeom>
              <a:avLst/>
              <a:gdLst>
                <a:gd name="connsiteX0" fmla="*/ 0 w 3559"/>
                <a:gd name="connsiteY0" fmla="*/ 242370 h 242369"/>
                <a:gd name="connsiteX1" fmla="*/ 0 w 3559"/>
                <a:gd name="connsiteY1" fmla="*/ 0 h 242369"/>
              </a:gdLst>
              <a:ahLst/>
              <a:cxnLst>
                <a:cxn ang="0">
                  <a:pos x="connsiteX0" y="connsiteY0"/>
                </a:cxn>
                <a:cxn ang="0">
                  <a:pos x="connsiteX1" y="connsiteY1"/>
                </a:cxn>
              </a:cxnLst>
              <a:rect l="l" t="t" r="r" b="b"/>
              <a:pathLst>
                <a:path w="3559" h="242369">
                  <a:moveTo>
                    <a:pt x="0" y="242370"/>
                  </a:moveTo>
                  <a:lnTo>
                    <a:pt x="0" y="0"/>
                  </a:lnTo>
                </a:path>
              </a:pathLst>
            </a:custGeom>
            <a:ln w="9485" cap="flat">
              <a:solidFill>
                <a:srgbClr val="000000"/>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2D0670C7-86A9-EC69-9920-3262ACF05B31}"/>
                </a:ext>
              </a:extLst>
            </p:cNvPr>
            <p:cNvSpPr/>
            <p:nvPr/>
          </p:nvSpPr>
          <p:spPr>
            <a:xfrm>
              <a:off x="8088895" y="4772560"/>
              <a:ext cx="3559" cy="735940"/>
            </a:xfrm>
            <a:custGeom>
              <a:avLst/>
              <a:gdLst>
                <a:gd name="connsiteX0" fmla="*/ 0 w 3559"/>
                <a:gd name="connsiteY0" fmla="*/ 735941 h 735940"/>
                <a:gd name="connsiteX1" fmla="*/ 0 w 3559"/>
                <a:gd name="connsiteY1" fmla="*/ 0 h 735940"/>
              </a:gdLst>
              <a:ahLst/>
              <a:cxnLst>
                <a:cxn ang="0">
                  <a:pos x="connsiteX0" y="connsiteY0"/>
                </a:cxn>
                <a:cxn ang="0">
                  <a:pos x="connsiteX1" y="connsiteY1"/>
                </a:cxn>
              </a:cxnLst>
              <a:rect l="l" t="t" r="r" b="b"/>
              <a:pathLst>
                <a:path w="3559" h="735940">
                  <a:moveTo>
                    <a:pt x="0" y="735941"/>
                  </a:moveTo>
                  <a:lnTo>
                    <a:pt x="0" y="0"/>
                  </a:lnTo>
                </a:path>
              </a:pathLst>
            </a:custGeom>
            <a:ln w="9485" cap="flat">
              <a:solidFill>
                <a:srgbClr val="000000"/>
              </a:solid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954C9EE8-6434-B845-1FE7-F2A3A93BB7C4}"/>
                </a:ext>
              </a:extLst>
            </p:cNvPr>
            <p:cNvSpPr/>
            <p:nvPr/>
          </p:nvSpPr>
          <p:spPr>
            <a:xfrm>
              <a:off x="8158844" y="5283317"/>
              <a:ext cx="3559" cy="225183"/>
            </a:xfrm>
            <a:custGeom>
              <a:avLst/>
              <a:gdLst>
                <a:gd name="connsiteX0" fmla="*/ 0 w 3559"/>
                <a:gd name="connsiteY0" fmla="*/ 225183 h 225183"/>
                <a:gd name="connsiteX1" fmla="*/ 0 w 3559"/>
                <a:gd name="connsiteY1" fmla="*/ 0 h 225183"/>
              </a:gdLst>
              <a:ahLst/>
              <a:cxnLst>
                <a:cxn ang="0">
                  <a:pos x="connsiteX0" y="connsiteY0"/>
                </a:cxn>
                <a:cxn ang="0">
                  <a:pos x="connsiteX1" y="connsiteY1"/>
                </a:cxn>
              </a:cxnLst>
              <a:rect l="l" t="t" r="r" b="b"/>
              <a:pathLst>
                <a:path w="3559" h="225183">
                  <a:moveTo>
                    <a:pt x="0" y="225183"/>
                  </a:moveTo>
                  <a:lnTo>
                    <a:pt x="0" y="0"/>
                  </a:lnTo>
                </a:path>
              </a:pathLst>
            </a:custGeom>
            <a:ln w="9485" cap="flat">
              <a:solidFill>
                <a:srgbClr val="000000"/>
              </a:solid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4A4E0672-6EB4-307B-1022-0DD21D87B209}"/>
                </a:ext>
              </a:extLst>
            </p:cNvPr>
            <p:cNvSpPr/>
            <p:nvPr/>
          </p:nvSpPr>
          <p:spPr>
            <a:xfrm>
              <a:off x="8228758" y="5354416"/>
              <a:ext cx="3559" cy="154084"/>
            </a:xfrm>
            <a:custGeom>
              <a:avLst/>
              <a:gdLst>
                <a:gd name="connsiteX0" fmla="*/ 0 w 3559"/>
                <a:gd name="connsiteY0" fmla="*/ 154084 h 154084"/>
                <a:gd name="connsiteX1" fmla="*/ 0 w 3559"/>
                <a:gd name="connsiteY1" fmla="*/ 0 h 154084"/>
              </a:gdLst>
              <a:ahLst/>
              <a:cxnLst>
                <a:cxn ang="0">
                  <a:pos x="connsiteX0" y="connsiteY0"/>
                </a:cxn>
                <a:cxn ang="0">
                  <a:pos x="connsiteX1" y="connsiteY1"/>
                </a:cxn>
              </a:cxnLst>
              <a:rect l="l" t="t" r="r" b="b"/>
              <a:pathLst>
                <a:path w="3559" h="154084">
                  <a:moveTo>
                    <a:pt x="0" y="154084"/>
                  </a:moveTo>
                  <a:lnTo>
                    <a:pt x="0" y="0"/>
                  </a:lnTo>
                </a:path>
              </a:pathLst>
            </a:custGeom>
            <a:ln w="9485" cap="flat">
              <a:solidFill>
                <a:srgbClr val="000000"/>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96B2A3AA-0905-C8D0-2737-7295CB9505FA}"/>
                </a:ext>
              </a:extLst>
            </p:cNvPr>
            <p:cNvSpPr/>
            <p:nvPr/>
          </p:nvSpPr>
          <p:spPr>
            <a:xfrm>
              <a:off x="8298672" y="5448992"/>
              <a:ext cx="3559" cy="59508"/>
            </a:xfrm>
            <a:custGeom>
              <a:avLst/>
              <a:gdLst>
                <a:gd name="connsiteX0" fmla="*/ 0 w 3559"/>
                <a:gd name="connsiteY0" fmla="*/ 59508 h 59508"/>
                <a:gd name="connsiteX1" fmla="*/ 0 w 3559"/>
                <a:gd name="connsiteY1" fmla="*/ 0 h 59508"/>
              </a:gdLst>
              <a:ahLst/>
              <a:cxnLst>
                <a:cxn ang="0">
                  <a:pos x="connsiteX0" y="connsiteY0"/>
                </a:cxn>
                <a:cxn ang="0">
                  <a:pos x="connsiteX1" y="connsiteY1"/>
                </a:cxn>
              </a:cxnLst>
              <a:rect l="l" t="t" r="r" b="b"/>
              <a:pathLst>
                <a:path w="3559" h="59508">
                  <a:moveTo>
                    <a:pt x="0" y="59508"/>
                  </a:moveTo>
                  <a:lnTo>
                    <a:pt x="0" y="0"/>
                  </a:lnTo>
                </a:path>
              </a:pathLst>
            </a:custGeom>
            <a:ln w="9485" cap="flat">
              <a:solidFill>
                <a:srgbClr val="000000"/>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AEEF03F1-4F58-E4AF-D614-5435A1A061C0}"/>
                </a:ext>
              </a:extLst>
            </p:cNvPr>
            <p:cNvSpPr/>
            <p:nvPr/>
          </p:nvSpPr>
          <p:spPr>
            <a:xfrm>
              <a:off x="8368621" y="4918788"/>
              <a:ext cx="3559" cy="589713"/>
            </a:xfrm>
            <a:custGeom>
              <a:avLst/>
              <a:gdLst>
                <a:gd name="connsiteX0" fmla="*/ 0 w 3559"/>
                <a:gd name="connsiteY0" fmla="*/ 589713 h 589713"/>
                <a:gd name="connsiteX1" fmla="*/ 0 w 3559"/>
                <a:gd name="connsiteY1" fmla="*/ 0 h 589713"/>
              </a:gdLst>
              <a:ahLst/>
              <a:cxnLst>
                <a:cxn ang="0">
                  <a:pos x="connsiteX0" y="connsiteY0"/>
                </a:cxn>
                <a:cxn ang="0">
                  <a:pos x="connsiteX1" y="connsiteY1"/>
                </a:cxn>
              </a:cxnLst>
              <a:rect l="l" t="t" r="r" b="b"/>
              <a:pathLst>
                <a:path w="3559" h="589713">
                  <a:moveTo>
                    <a:pt x="0" y="589713"/>
                  </a:moveTo>
                  <a:lnTo>
                    <a:pt x="0" y="0"/>
                  </a:lnTo>
                </a:path>
              </a:pathLst>
            </a:custGeom>
            <a:ln w="9485" cap="flat">
              <a:solidFill>
                <a:srgbClr val="000000"/>
              </a:solid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053C3C72-6296-9E66-EA30-12B2A1EE76DD}"/>
                </a:ext>
              </a:extLst>
            </p:cNvPr>
            <p:cNvSpPr/>
            <p:nvPr/>
          </p:nvSpPr>
          <p:spPr>
            <a:xfrm>
              <a:off x="8438535" y="4870240"/>
              <a:ext cx="3559" cy="638261"/>
            </a:xfrm>
            <a:custGeom>
              <a:avLst/>
              <a:gdLst>
                <a:gd name="connsiteX0" fmla="*/ 0 w 3559"/>
                <a:gd name="connsiteY0" fmla="*/ 638261 h 638261"/>
                <a:gd name="connsiteX1" fmla="*/ 0 w 3559"/>
                <a:gd name="connsiteY1" fmla="*/ 0 h 638261"/>
              </a:gdLst>
              <a:ahLst/>
              <a:cxnLst>
                <a:cxn ang="0">
                  <a:pos x="connsiteX0" y="connsiteY0"/>
                </a:cxn>
                <a:cxn ang="0">
                  <a:pos x="connsiteX1" y="connsiteY1"/>
                </a:cxn>
              </a:cxnLst>
              <a:rect l="l" t="t" r="r" b="b"/>
              <a:pathLst>
                <a:path w="3559" h="638261">
                  <a:moveTo>
                    <a:pt x="0" y="638261"/>
                  </a:moveTo>
                  <a:lnTo>
                    <a:pt x="0" y="0"/>
                  </a:lnTo>
                </a:path>
              </a:pathLst>
            </a:custGeom>
            <a:ln w="9485" cap="flat">
              <a:solidFill>
                <a:srgbClr val="000000"/>
              </a:solid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8EAEB8D7-68D5-433A-CF90-0C06C6F170A5}"/>
                </a:ext>
              </a:extLst>
            </p:cNvPr>
            <p:cNvSpPr/>
            <p:nvPr/>
          </p:nvSpPr>
          <p:spPr>
            <a:xfrm>
              <a:off x="8508448" y="5181131"/>
              <a:ext cx="3559" cy="327369"/>
            </a:xfrm>
            <a:custGeom>
              <a:avLst/>
              <a:gdLst>
                <a:gd name="connsiteX0" fmla="*/ 0 w 3559"/>
                <a:gd name="connsiteY0" fmla="*/ 327370 h 327369"/>
                <a:gd name="connsiteX1" fmla="*/ 0 w 3559"/>
                <a:gd name="connsiteY1" fmla="*/ 0 h 327369"/>
              </a:gdLst>
              <a:ahLst/>
              <a:cxnLst>
                <a:cxn ang="0">
                  <a:pos x="connsiteX0" y="connsiteY0"/>
                </a:cxn>
                <a:cxn ang="0">
                  <a:pos x="connsiteX1" y="connsiteY1"/>
                </a:cxn>
              </a:cxnLst>
              <a:rect l="l" t="t" r="r" b="b"/>
              <a:pathLst>
                <a:path w="3559" h="327369">
                  <a:moveTo>
                    <a:pt x="0" y="327370"/>
                  </a:moveTo>
                  <a:lnTo>
                    <a:pt x="0" y="0"/>
                  </a:lnTo>
                </a:path>
              </a:pathLst>
            </a:custGeom>
            <a:ln w="9485" cap="flat">
              <a:solidFill>
                <a:srgbClr val="000000"/>
              </a:solidFill>
              <a:prstDash val="solid"/>
              <a:round/>
            </a:ln>
          </p:spPr>
          <p:txBody>
            <a:bodyPr rtlCol="0" anchor="ctr"/>
            <a:lstStyle/>
            <a:p>
              <a:endParaRPr lang="en-US"/>
            </a:p>
          </p:txBody>
        </p:sp>
        <p:sp>
          <p:nvSpPr>
            <p:cNvPr id="124" name="Freeform: Shape 123">
              <a:extLst>
                <a:ext uri="{FF2B5EF4-FFF2-40B4-BE49-F238E27FC236}">
                  <a16:creationId xmlns:a16="http://schemas.microsoft.com/office/drawing/2014/main" id="{C35848AF-A264-785D-E5C7-DE2F1A682991}"/>
                </a:ext>
              </a:extLst>
            </p:cNvPr>
            <p:cNvSpPr/>
            <p:nvPr/>
          </p:nvSpPr>
          <p:spPr>
            <a:xfrm>
              <a:off x="8578398" y="4602774"/>
              <a:ext cx="3559" cy="905727"/>
            </a:xfrm>
            <a:custGeom>
              <a:avLst/>
              <a:gdLst>
                <a:gd name="connsiteX0" fmla="*/ 0 w 3559"/>
                <a:gd name="connsiteY0" fmla="*/ 905727 h 905727"/>
                <a:gd name="connsiteX1" fmla="*/ 0 w 3559"/>
                <a:gd name="connsiteY1" fmla="*/ 0 h 905727"/>
              </a:gdLst>
              <a:ahLst/>
              <a:cxnLst>
                <a:cxn ang="0">
                  <a:pos x="connsiteX0" y="connsiteY0"/>
                </a:cxn>
                <a:cxn ang="0">
                  <a:pos x="connsiteX1" y="connsiteY1"/>
                </a:cxn>
              </a:cxnLst>
              <a:rect l="l" t="t" r="r" b="b"/>
              <a:pathLst>
                <a:path w="3559" h="905727">
                  <a:moveTo>
                    <a:pt x="0" y="905727"/>
                  </a:moveTo>
                  <a:lnTo>
                    <a:pt x="0" y="0"/>
                  </a:lnTo>
                </a:path>
              </a:pathLst>
            </a:custGeom>
            <a:ln w="9485" cap="flat">
              <a:solidFill>
                <a:srgbClr val="000000"/>
              </a:solid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8B26F57B-358B-094C-5B5D-CCCC98A7CD1B}"/>
                </a:ext>
              </a:extLst>
            </p:cNvPr>
            <p:cNvSpPr/>
            <p:nvPr/>
          </p:nvSpPr>
          <p:spPr>
            <a:xfrm>
              <a:off x="8648311" y="5186798"/>
              <a:ext cx="3559" cy="321702"/>
            </a:xfrm>
            <a:custGeom>
              <a:avLst/>
              <a:gdLst>
                <a:gd name="connsiteX0" fmla="*/ 0 w 3559"/>
                <a:gd name="connsiteY0" fmla="*/ 321702 h 321702"/>
                <a:gd name="connsiteX1" fmla="*/ 0 w 3559"/>
                <a:gd name="connsiteY1" fmla="*/ 0 h 321702"/>
              </a:gdLst>
              <a:ahLst/>
              <a:cxnLst>
                <a:cxn ang="0">
                  <a:pos x="connsiteX0" y="connsiteY0"/>
                </a:cxn>
                <a:cxn ang="0">
                  <a:pos x="connsiteX1" y="connsiteY1"/>
                </a:cxn>
              </a:cxnLst>
              <a:rect l="l" t="t" r="r" b="b"/>
              <a:pathLst>
                <a:path w="3559" h="321702">
                  <a:moveTo>
                    <a:pt x="0" y="321702"/>
                  </a:moveTo>
                  <a:lnTo>
                    <a:pt x="0" y="0"/>
                  </a:lnTo>
                </a:path>
              </a:pathLst>
            </a:custGeom>
            <a:ln w="9485" cap="flat">
              <a:solidFill>
                <a:srgbClr val="000000"/>
              </a:solidFill>
              <a:prstDash val="solid"/>
              <a:round/>
            </a:ln>
          </p:spPr>
          <p:txBody>
            <a:bodyPr rtlCol="0" anchor="ctr"/>
            <a:lstStyle/>
            <a:p>
              <a:endParaRPr lang="en-US"/>
            </a:p>
          </p:txBody>
        </p:sp>
        <p:sp>
          <p:nvSpPr>
            <p:cNvPr id="126" name="Freeform: Shape 125">
              <a:extLst>
                <a:ext uri="{FF2B5EF4-FFF2-40B4-BE49-F238E27FC236}">
                  <a16:creationId xmlns:a16="http://schemas.microsoft.com/office/drawing/2014/main" id="{376EA705-042B-3D0B-E304-E2474102DA6E}"/>
                </a:ext>
              </a:extLst>
            </p:cNvPr>
            <p:cNvSpPr/>
            <p:nvPr/>
          </p:nvSpPr>
          <p:spPr>
            <a:xfrm>
              <a:off x="8718225" y="4655917"/>
              <a:ext cx="3559" cy="852583"/>
            </a:xfrm>
            <a:custGeom>
              <a:avLst/>
              <a:gdLst>
                <a:gd name="connsiteX0" fmla="*/ 0 w 3559"/>
                <a:gd name="connsiteY0" fmla="*/ 852583 h 852583"/>
                <a:gd name="connsiteX1" fmla="*/ 0 w 3559"/>
                <a:gd name="connsiteY1" fmla="*/ 0 h 852583"/>
              </a:gdLst>
              <a:ahLst/>
              <a:cxnLst>
                <a:cxn ang="0">
                  <a:pos x="connsiteX0" y="connsiteY0"/>
                </a:cxn>
                <a:cxn ang="0">
                  <a:pos x="connsiteX1" y="connsiteY1"/>
                </a:cxn>
              </a:cxnLst>
              <a:rect l="l" t="t" r="r" b="b"/>
              <a:pathLst>
                <a:path w="3559" h="852583">
                  <a:moveTo>
                    <a:pt x="0" y="852583"/>
                  </a:moveTo>
                  <a:lnTo>
                    <a:pt x="0" y="0"/>
                  </a:lnTo>
                </a:path>
              </a:pathLst>
            </a:custGeom>
            <a:ln w="9485" cap="flat">
              <a:solidFill>
                <a:srgbClr val="000000"/>
              </a:solidFill>
              <a:prstDash val="solid"/>
              <a:round/>
            </a:ln>
          </p:spPr>
          <p:txBody>
            <a:bodyPr rtlCol="0" anchor="ctr"/>
            <a:lstStyle/>
            <a:p>
              <a:endParaRPr lang="en-US"/>
            </a:p>
          </p:txBody>
        </p:sp>
        <p:sp>
          <p:nvSpPr>
            <p:cNvPr id="127" name="Freeform: Shape 126">
              <a:extLst>
                <a:ext uri="{FF2B5EF4-FFF2-40B4-BE49-F238E27FC236}">
                  <a16:creationId xmlns:a16="http://schemas.microsoft.com/office/drawing/2014/main" id="{65DFD531-4A1D-E64C-836C-F87A710B6C63}"/>
                </a:ext>
              </a:extLst>
            </p:cNvPr>
            <p:cNvSpPr/>
            <p:nvPr/>
          </p:nvSpPr>
          <p:spPr>
            <a:xfrm>
              <a:off x="8788174" y="4176489"/>
              <a:ext cx="3559" cy="1332011"/>
            </a:xfrm>
            <a:custGeom>
              <a:avLst/>
              <a:gdLst>
                <a:gd name="connsiteX0" fmla="*/ 0 w 3559"/>
                <a:gd name="connsiteY0" fmla="*/ 1332012 h 1332011"/>
                <a:gd name="connsiteX1" fmla="*/ 0 w 3559"/>
                <a:gd name="connsiteY1" fmla="*/ 0 h 1332011"/>
              </a:gdLst>
              <a:ahLst/>
              <a:cxnLst>
                <a:cxn ang="0">
                  <a:pos x="connsiteX0" y="connsiteY0"/>
                </a:cxn>
                <a:cxn ang="0">
                  <a:pos x="connsiteX1" y="connsiteY1"/>
                </a:cxn>
              </a:cxnLst>
              <a:rect l="l" t="t" r="r" b="b"/>
              <a:pathLst>
                <a:path w="3559" h="1332011">
                  <a:moveTo>
                    <a:pt x="0" y="1332012"/>
                  </a:moveTo>
                  <a:lnTo>
                    <a:pt x="0" y="0"/>
                  </a:lnTo>
                </a:path>
              </a:pathLst>
            </a:custGeom>
            <a:ln w="9485" cap="flat">
              <a:solidFill>
                <a:srgbClr val="000000"/>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2A0593B3-6857-6D75-2201-C4360CC7645F}"/>
                </a:ext>
              </a:extLst>
            </p:cNvPr>
            <p:cNvSpPr/>
            <p:nvPr/>
          </p:nvSpPr>
          <p:spPr>
            <a:xfrm>
              <a:off x="8858088" y="5389395"/>
              <a:ext cx="3559" cy="119105"/>
            </a:xfrm>
            <a:custGeom>
              <a:avLst/>
              <a:gdLst>
                <a:gd name="connsiteX0" fmla="*/ 0 w 3559"/>
                <a:gd name="connsiteY0" fmla="*/ 119106 h 119105"/>
                <a:gd name="connsiteX1" fmla="*/ 0 w 3559"/>
                <a:gd name="connsiteY1" fmla="*/ 0 h 119105"/>
              </a:gdLst>
              <a:ahLst/>
              <a:cxnLst>
                <a:cxn ang="0">
                  <a:pos x="connsiteX0" y="connsiteY0"/>
                </a:cxn>
                <a:cxn ang="0">
                  <a:pos x="connsiteX1" y="connsiteY1"/>
                </a:cxn>
              </a:cxnLst>
              <a:rect l="l" t="t" r="r" b="b"/>
              <a:pathLst>
                <a:path w="3559" h="119105">
                  <a:moveTo>
                    <a:pt x="0" y="119106"/>
                  </a:moveTo>
                  <a:lnTo>
                    <a:pt x="0" y="0"/>
                  </a:lnTo>
                </a:path>
              </a:pathLst>
            </a:custGeom>
            <a:ln w="9485" cap="flat">
              <a:solidFill>
                <a:srgbClr val="000000"/>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CD04A2E6-D8EC-F93C-4689-7AC5018DE488}"/>
                </a:ext>
              </a:extLst>
            </p:cNvPr>
            <p:cNvSpPr/>
            <p:nvPr/>
          </p:nvSpPr>
          <p:spPr>
            <a:xfrm>
              <a:off x="8928001" y="5219117"/>
              <a:ext cx="3559" cy="289383"/>
            </a:xfrm>
            <a:custGeom>
              <a:avLst/>
              <a:gdLst>
                <a:gd name="connsiteX0" fmla="*/ 0 w 3559"/>
                <a:gd name="connsiteY0" fmla="*/ 289383 h 289383"/>
                <a:gd name="connsiteX1" fmla="*/ 0 w 3559"/>
                <a:gd name="connsiteY1" fmla="*/ 0 h 289383"/>
              </a:gdLst>
              <a:ahLst/>
              <a:cxnLst>
                <a:cxn ang="0">
                  <a:pos x="connsiteX0" y="connsiteY0"/>
                </a:cxn>
                <a:cxn ang="0">
                  <a:pos x="connsiteX1" y="connsiteY1"/>
                </a:cxn>
              </a:cxnLst>
              <a:rect l="l" t="t" r="r" b="b"/>
              <a:pathLst>
                <a:path w="3559" h="289383">
                  <a:moveTo>
                    <a:pt x="0" y="289383"/>
                  </a:moveTo>
                  <a:lnTo>
                    <a:pt x="0" y="0"/>
                  </a:lnTo>
                </a:path>
              </a:pathLst>
            </a:custGeom>
            <a:ln w="9485" cap="flat">
              <a:solidFill>
                <a:srgbClr val="000000"/>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FAEF31CF-98B6-DF7B-F680-1442415A4989}"/>
                </a:ext>
              </a:extLst>
            </p:cNvPr>
            <p:cNvSpPr/>
            <p:nvPr/>
          </p:nvSpPr>
          <p:spPr>
            <a:xfrm>
              <a:off x="8997951" y="5130522"/>
              <a:ext cx="3559" cy="377978"/>
            </a:xfrm>
            <a:custGeom>
              <a:avLst/>
              <a:gdLst>
                <a:gd name="connsiteX0" fmla="*/ 0 w 3559"/>
                <a:gd name="connsiteY0" fmla="*/ 377979 h 377978"/>
                <a:gd name="connsiteX1" fmla="*/ 0 w 3559"/>
                <a:gd name="connsiteY1" fmla="*/ 0 h 377978"/>
              </a:gdLst>
              <a:ahLst/>
              <a:cxnLst>
                <a:cxn ang="0">
                  <a:pos x="connsiteX0" y="connsiteY0"/>
                </a:cxn>
                <a:cxn ang="0">
                  <a:pos x="connsiteX1" y="connsiteY1"/>
                </a:cxn>
              </a:cxnLst>
              <a:rect l="l" t="t" r="r" b="b"/>
              <a:pathLst>
                <a:path w="3559" h="377978">
                  <a:moveTo>
                    <a:pt x="0" y="377979"/>
                  </a:moveTo>
                  <a:lnTo>
                    <a:pt x="0" y="0"/>
                  </a:lnTo>
                </a:path>
              </a:pathLst>
            </a:custGeom>
            <a:ln w="9485" cap="flat">
              <a:solidFill>
                <a:srgbClr val="000000"/>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2224589B-A674-581E-C315-6E13D1031D1C}"/>
                </a:ext>
              </a:extLst>
            </p:cNvPr>
            <p:cNvSpPr/>
            <p:nvPr/>
          </p:nvSpPr>
          <p:spPr>
            <a:xfrm>
              <a:off x="9067864" y="3649385"/>
              <a:ext cx="3559" cy="1859115"/>
            </a:xfrm>
            <a:custGeom>
              <a:avLst/>
              <a:gdLst>
                <a:gd name="connsiteX0" fmla="*/ 0 w 3559"/>
                <a:gd name="connsiteY0" fmla="*/ 1859116 h 1859115"/>
                <a:gd name="connsiteX1" fmla="*/ 0 w 3559"/>
                <a:gd name="connsiteY1" fmla="*/ 0 h 1859115"/>
              </a:gdLst>
              <a:ahLst/>
              <a:cxnLst>
                <a:cxn ang="0">
                  <a:pos x="connsiteX0" y="connsiteY0"/>
                </a:cxn>
                <a:cxn ang="0">
                  <a:pos x="connsiteX1" y="connsiteY1"/>
                </a:cxn>
              </a:cxnLst>
              <a:rect l="l" t="t" r="r" b="b"/>
              <a:pathLst>
                <a:path w="3559" h="1859115">
                  <a:moveTo>
                    <a:pt x="0" y="1859116"/>
                  </a:moveTo>
                  <a:lnTo>
                    <a:pt x="0" y="0"/>
                  </a:lnTo>
                </a:path>
              </a:pathLst>
            </a:custGeom>
            <a:ln w="28575" cap="flat">
              <a:solidFill>
                <a:srgbClr val="C00000"/>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D53FFC5B-FFB8-CB99-5040-A88768AD6F21}"/>
                </a:ext>
              </a:extLst>
            </p:cNvPr>
            <p:cNvSpPr/>
            <p:nvPr/>
          </p:nvSpPr>
          <p:spPr>
            <a:xfrm>
              <a:off x="9137814" y="5342296"/>
              <a:ext cx="3559" cy="166205"/>
            </a:xfrm>
            <a:custGeom>
              <a:avLst/>
              <a:gdLst>
                <a:gd name="connsiteX0" fmla="*/ 0 w 3559"/>
                <a:gd name="connsiteY0" fmla="*/ 166205 h 166205"/>
                <a:gd name="connsiteX1" fmla="*/ 0 w 3559"/>
                <a:gd name="connsiteY1" fmla="*/ 0 h 166205"/>
              </a:gdLst>
              <a:ahLst/>
              <a:cxnLst>
                <a:cxn ang="0">
                  <a:pos x="connsiteX0" y="connsiteY0"/>
                </a:cxn>
                <a:cxn ang="0">
                  <a:pos x="connsiteX1" y="connsiteY1"/>
                </a:cxn>
              </a:cxnLst>
              <a:rect l="l" t="t" r="r" b="b"/>
              <a:pathLst>
                <a:path w="3559" h="166205">
                  <a:moveTo>
                    <a:pt x="0" y="166205"/>
                  </a:moveTo>
                  <a:lnTo>
                    <a:pt x="0" y="0"/>
                  </a:lnTo>
                </a:path>
              </a:pathLst>
            </a:custGeom>
            <a:ln w="9485" cap="flat">
              <a:solidFill>
                <a:srgbClr val="000000"/>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F9E06A24-418C-4595-8121-1E879FD65405}"/>
                </a:ext>
              </a:extLst>
            </p:cNvPr>
            <p:cNvSpPr/>
            <p:nvPr/>
          </p:nvSpPr>
          <p:spPr>
            <a:xfrm>
              <a:off x="9207727" y="4980952"/>
              <a:ext cx="3559" cy="527549"/>
            </a:xfrm>
            <a:custGeom>
              <a:avLst/>
              <a:gdLst>
                <a:gd name="connsiteX0" fmla="*/ 0 w 3559"/>
                <a:gd name="connsiteY0" fmla="*/ 527549 h 527549"/>
                <a:gd name="connsiteX1" fmla="*/ 0 w 3559"/>
                <a:gd name="connsiteY1" fmla="*/ 0 h 527549"/>
              </a:gdLst>
              <a:ahLst/>
              <a:cxnLst>
                <a:cxn ang="0">
                  <a:pos x="connsiteX0" y="connsiteY0"/>
                </a:cxn>
                <a:cxn ang="0">
                  <a:pos x="connsiteX1" y="connsiteY1"/>
                </a:cxn>
              </a:cxnLst>
              <a:rect l="l" t="t" r="r" b="b"/>
              <a:pathLst>
                <a:path w="3559" h="527549">
                  <a:moveTo>
                    <a:pt x="0" y="527549"/>
                  </a:moveTo>
                  <a:lnTo>
                    <a:pt x="0" y="0"/>
                  </a:lnTo>
                </a:path>
              </a:pathLst>
            </a:custGeom>
            <a:ln w="9485" cap="flat">
              <a:solidFill>
                <a:srgbClr val="000000"/>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CF168376-29CF-6DC2-C1DA-F0AF8F582B8C}"/>
                </a:ext>
              </a:extLst>
            </p:cNvPr>
            <p:cNvSpPr/>
            <p:nvPr/>
          </p:nvSpPr>
          <p:spPr>
            <a:xfrm>
              <a:off x="9277641" y="5211243"/>
              <a:ext cx="3559" cy="297257"/>
            </a:xfrm>
            <a:custGeom>
              <a:avLst/>
              <a:gdLst>
                <a:gd name="connsiteX0" fmla="*/ 0 w 3559"/>
                <a:gd name="connsiteY0" fmla="*/ 297258 h 297257"/>
                <a:gd name="connsiteX1" fmla="*/ 0 w 3559"/>
                <a:gd name="connsiteY1" fmla="*/ 0 h 297257"/>
              </a:gdLst>
              <a:ahLst/>
              <a:cxnLst>
                <a:cxn ang="0">
                  <a:pos x="connsiteX0" y="connsiteY0"/>
                </a:cxn>
                <a:cxn ang="0">
                  <a:pos x="connsiteX1" y="connsiteY1"/>
                </a:cxn>
              </a:cxnLst>
              <a:rect l="l" t="t" r="r" b="b"/>
              <a:pathLst>
                <a:path w="3559" h="297257">
                  <a:moveTo>
                    <a:pt x="0" y="297258"/>
                  </a:moveTo>
                  <a:lnTo>
                    <a:pt x="0" y="0"/>
                  </a:lnTo>
                </a:path>
              </a:pathLst>
            </a:custGeom>
            <a:ln w="9485" cap="flat">
              <a:solidFill>
                <a:srgbClr val="000000"/>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25DEE1E6-1200-815C-9AA9-4B9C17EBD986}"/>
                </a:ext>
              </a:extLst>
            </p:cNvPr>
            <p:cNvSpPr/>
            <p:nvPr/>
          </p:nvSpPr>
          <p:spPr>
            <a:xfrm>
              <a:off x="9347590" y="5049456"/>
              <a:ext cx="3559" cy="459045"/>
            </a:xfrm>
            <a:custGeom>
              <a:avLst/>
              <a:gdLst>
                <a:gd name="connsiteX0" fmla="*/ 0 w 3559"/>
                <a:gd name="connsiteY0" fmla="*/ 459045 h 459045"/>
                <a:gd name="connsiteX1" fmla="*/ 0 w 3559"/>
                <a:gd name="connsiteY1" fmla="*/ 0 h 459045"/>
              </a:gdLst>
              <a:ahLst/>
              <a:cxnLst>
                <a:cxn ang="0">
                  <a:pos x="connsiteX0" y="connsiteY0"/>
                </a:cxn>
                <a:cxn ang="0">
                  <a:pos x="connsiteX1" y="connsiteY1"/>
                </a:cxn>
              </a:cxnLst>
              <a:rect l="l" t="t" r="r" b="b"/>
              <a:pathLst>
                <a:path w="3559" h="459045">
                  <a:moveTo>
                    <a:pt x="0" y="459045"/>
                  </a:moveTo>
                  <a:lnTo>
                    <a:pt x="0" y="0"/>
                  </a:lnTo>
                </a:path>
              </a:pathLst>
            </a:custGeom>
            <a:ln w="9485" cap="flat">
              <a:solidFill>
                <a:srgbClr val="000000"/>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617311D6-23EC-8A41-7E69-A3068E7AE5D8}"/>
                </a:ext>
              </a:extLst>
            </p:cNvPr>
            <p:cNvSpPr/>
            <p:nvPr/>
          </p:nvSpPr>
          <p:spPr>
            <a:xfrm>
              <a:off x="9417504" y="5165069"/>
              <a:ext cx="3559" cy="343431"/>
            </a:xfrm>
            <a:custGeom>
              <a:avLst/>
              <a:gdLst>
                <a:gd name="connsiteX0" fmla="*/ 0 w 3559"/>
                <a:gd name="connsiteY0" fmla="*/ 343431 h 343431"/>
                <a:gd name="connsiteX1" fmla="*/ 0 w 3559"/>
                <a:gd name="connsiteY1" fmla="*/ 0 h 343431"/>
              </a:gdLst>
              <a:ahLst/>
              <a:cxnLst>
                <a:cxn ang="0">
                  <a:pos x="connsiteX0" y="connsiteY0"/>
                </a:cxn>
                <a:cxn ang="0">
                  <a:pos x="connsiteX1" y="connsiteY1"/>
                </a:cxn>
              </a:cxnLst>
              <a:rect l="l" t="t" r="r" b="b"/>
              <a:pathLst>
                <a:path w="3559" h="343431">
                  <a:moveTo>
                    <a:pt x="0" y="343431"/>
                  </a:moveTo>
                  <a:lnTo>
                    <a:pt x="0" y="0"/>
                  </a:lnTo>
                </a:path>
              </a:pathLst>
            </a:custGeom>
            <a:ln w="9485" cap="flat">
              <a:solidFill>
                <a:srgbClr val="000000"/>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7A1EB772-1ED9-51B8-6043-4CAC684A86C7}"/>
                </a:ext>
              </a:extLst>
            </p:cNvPr>
            <p:cNvSpPr/>
            <p:nvPr/>
          </p:nvSpPr>
          <p:spPr>
            <a:xfrm>
              <a:off x="9487417" y="4119398"/>
              <a:ext cx="3559" cy="1389103"/>
            </a:xfrm>
            <a:custGeom>
              <a:avLst/>
              <a:gdLst>
                <a:gd name="connsiteX0" fmla="*/ 0 w 3559"/>
                <a:gd name="connsiteY0" fmla="*/ 1389103 h 1389103"/>
                <a:gd name="connsiteX1" fmla="*/ 0 w 3559"/>
                <a:gd name="connsiteY1" fmla="*/ 0 h 1389103"/>
              </a:gdLst>
              <a:ahLst/>
              <a:cxnLst>
                <a:cxn ang="0">
                  <a:pos x="connsiteX0" y="connsiteY0"/>
                </a:cxn>
                <a:cxn ang="0">
                  <a:pos x="connsiteX1" y="connsiteY1"/>
                </a:cxn>
              </a:cxnLst>
              <a:rect l="l" t="t" r="r" b="b"/>
              <a:pathLst>
                <a:path w="3559" h="1389103">
                  <a:moveTo>
                    <a:pt x="0" y="1389103"/>
                  </a:moveTo>
                  <a:lnTo>
                    <a:pt x="0" y="0"/>
                  </a:lnTo>
                </a:path>
              </a:pathLst>
            </a:custGeom>
            <a:ln w="9485" cap="flat">
              <a:solidFill>
                <a:srgbClr val="000000"/>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42FD3CC9-E2F8-45F4-213E-3AACEA4E185B}"/>
                </a:ext>
              </a:extLst>
            </p:cNvPr>
            <p:cNvSpPr/>
            <p:nvPr/>
          </p:nvSpPr>
          <p:spPr>
            <a:xfrm>
              <a:off x="9557367" y="4661346"/>
              <a:ext cx="3559" cy="847154"/>
            </a:xfrm>
            <a:custGeom>
              <a:avLst/>
              <a:gdLst>
                <a:gd name="connsiteX0" fmla="*/ 0 w 3559"/>
                <a:gd name="connsiteY0" fmla="*/ 847155 h 847154"/>
                <a:gd name="connsiteX1" fmla="*/ 0 w 3559"/>
                <a:gd name="connsiteY1" fmla="*/ 0 h 847154"/>
              </a:gdLst>
              <a:ahLst/>
              <a:cxnLst>
                <a:cxn ang="0">
                  <a:pos x="connsiteX0" y="connsiteY0"/>
                </a:cxn>
                <a:cxn ang="0">
                  <a:pos x="connsiteX1" y="connsiteY1"/>
                </a:cxn>
              </a:cxnLst>
              <a:rect l="l" t="t" r="r" b="b"/>
              <a:pathLst>
                <a:path w="3559" h="847154">
                  <a:moveTo>
                    <a:pt x="0" y="847155"/>
                  </a:moveTo>
                  <a:lnTo>
                    <a:pt x="0" y="0"/>
                  </a:lnTo>
                </a:path>
              </a:pathLst>
            </a:custGeom>
            <a:ln w="9485" cap="flat">
              <a:solidFill>
                <a:srgbClr val="000000"/>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3798E405-356D-2DFE-B5A8-767BFA2A84A7}"/>
                </a:ext>
              </a:extLst>
            </p:cNvPr>
            <p:cNvSpPr/>
            <p:nvPr/>
          </p:nvSpPr>
          <p:spPr>
            <a:xfrm>
              <a:off x="2620409" y="4569817"/>
              <a:ext cx="28478" cy="28478"/>
            </a:xfrm>
            <a:custGeom>
              <a:avLst/>
              <a:gdLst>
                <a:gd name="connsiteX0" fmla="*/ 28831 w 28478"/>
                <a:gd name="connsiteY0" fmla="*/ 14945 h 28478"/>
                <a:gd name="connsiteX1" fmla="*/ 14592 w 28478"/>
                <a:gd name="connsiteY1" fmla="*/ 29184 h 28478"/>
                <a:gd name="connsiteX2" fmla="*/ 353 w 28478"/>
                <a:gd name="connsiteY2" fmla="*/ 14945 h 28478"/>
                <a:gd name="connsiteX3" fmla="*/ 14592 w 28478"/>
                <a:gd name="connsiteY3" fmla="*/ 705 h 28478"/>
                <a:gd name="connsiteX4" fmla="*/ 28831 w 28478"/>
                <a:gd name="connsiteY4" fmla="*/ 1494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8831" y="14945"/>
                  </a:moveTo>
                  <a:cubicBezTo>
                    <a:pt x="28831" y="22809"/>
                    <a:pt x="22456" y="29184"/>
                    <a:pt x="14592" y="29184"/>
                  </a:cubicBezTo>
                  <a:cubicBezTo>
                    <a:pt x="6728" y="29184"/>
                    <a:pt x="353" y="22809"/>
                    <a:pt x="353" y="14945"/>
                  </a:cubicBezTo>
                  <a:cubicBezTo>
                    <a:pt x="353" y="7081"/>
                    <a:pt x="6728" y="705"/>
                    <a:pt x="14592" y="705"/>
                  </a:cubicBezTo>
                  <a:cubicBezTo>
                    <a:pt x="22456" y="705"/>
                    <a:pt x="28831" y="7081"/>
                    <a:pt x="28831" y="14945"/>
                  </a:cubicBezTo>
                  <a:close/>
                </a:path>
              </a:pathLst>
            </a:custGeom>
            <a:solidFill>
              <a:srgbClr val="000000"/>
            </a:solidFill>
            <a:ln w="3557" cap="sq">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1F9D4961-94B2-601C-D9FA-00881728C6F3}"/>
                </a:ext>
              </a:extLst>
            </p:cNvPr>
            <p:cNvSpPr/>
            <p:nvPr/>
          </p:nvSpPr>
          <p:spPr>
            <a:xfrm>
              <a:off x="2615663" y="4565071"/>
              <a:ext cx="37970" cy="37970"/>
            </a:xfrm>
            <a:custGeom>
              <a:avLst/>
              <a:gdLst>
                <a:gd name="connsiteX0" fmla="*/ 19338 w 37970"/>
                <a:gd name="connsiteY0" fmla="*/ 10198 h 37970"/>
                <a:gd name="connsiteX1" fmla="*/ 28831 w 37970"/>
                <a:gd name="connsiteY1" fmla="*/ 19691 h 37970"/>
                <a:gd name="connsiteX2" fmla="*/ 28831 w 37970"/>
                <a:gd name="connsiteY2" fmla="*/ 19691 h 37970"/>
                <a:gd name="connsiteX3" fmla="*/ 19338 w 37970"/>
                <a:gd name="connsiteY3" fmla="*/ 29184 h 37970"/>
                <a:gd name="connsiteX4" fmla="*/ 9845 w 37970"/>
                <a:gd name="connsiteY4" fmla="*/ 19691 h 37970"/>
                <a:gd name="connsiteX5" fmla="*/ 19338 w 37970"/>
                <a:gd name="connsiteY5" fmla="*/ 10198 h 37970"/>
                <a:gd name="connsiteX6" fmla="*/ 19338 w 37970"/>
                <a:gd name="connsiteY6" fmla="*/ 705 h 37970"/>
                <a:gd name="connsiteX7" fmla="*/ 353 w 37970"/>
                <a:gd name="connsiteY7" fmla="*/ 19691 h 37970"/>
                <a:gd name="connsiteX8" fmla="*/ 19338 w 37970"/>
                <a:gd name="connsiteY8" fmla="*/ 38676 h 37970"/>
                <a:gd name="connsiteX9" fmla="*/ 38323 w 37970"/>
                <a:gd name="connsiteY9" fmla="*/ 19691 h 37970"/>
                <a:gd name="connsiteX10" fmla="*/ 38323 w 37970"/>
                <a:gd name="connsiteY10" fmla="*/ 19691 h 37970"/>
                <a:gd name="connsiteX11" fmla="*/ 19338 w 37970"/>
                <a:gd name="connsiteY11" fmla="*/ 705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338" y="10198"/>
                  </a:moveTo>
                  <a:cubicBezTo>
                    <a:pt x="24581" y="10198"/>
                    <a:pt x="28831" y="14448"/>
                    <a:pt x="28831" y="19691"/>
                  </a:cubicBezTo>
                  <a:lnTo>
                    <a:pt x="28831" y="19691"/>
                  </a:lnTo>
                  <a:cubicBezTo>
                    <a:pt x="28831" y="24934"/>
                    <a:pt x="24581" y="29184"/>
                    <a:pt x="19338" y="29184"/>
                  </a:cubicBezTo>
                  <a:cubicBezTo>
                    <a:pt x="14095" y="29184"/>
                    <a:pt x="9845" y="24934"/>
                    <a:pt x="9845" y="19691"/>
                  </a:cubicBezTo>
                  <a:cubicBezTo>
                    <a:pt x="9845" y="14448"/>
                    <a:pt x="14095" y="10198"/>
                    <a:pt x="19338" y="10198"/>
                  </a:cubicBezTo>
                  <a:close/>
                  <a:moveTo>
                    <a:pt x="19338" y="705"/>
                  </a:moveTo>
                  <a:cubicBezTo>
                    <a:pt x="8853" y="705"/>
                    <a:pt x="353" y="9205"/>
                    <a:pt x="353" y="19691"/>
                  </a:cubicBezTo>
                  <a:cubicBezTo>
                    <a:pt x="353" y="30176"/>
                    <a:pt x="8853" y="38676"/>
                    <a:pt x="19338" y="38676"/>
                  </a:cubicBezTo>
                  <a:cubicBezTo>
                    <a:pt x="29823" y="38676"/>
                    <a:pt x="38323" y="30176"/>
                    <a:pt x="38323" y="19691"/>
                  </a:cubicBezTo>
                  <a:lnTo>
                    <a:pt x="38323" y="19691"/>
                  </a:lnTo>
                  <a:cubicBezTo>
                    <a:pt x="38323" y="9205"/>
                    <a:pt x="29823" y="705"/>
                    <a:pt x="19338" y="705"/>
                  </a:cubicBezTo>
                  <a:close/>
                </a:path>
              </a:pathLst>
            </a:custGeom>
            <a:solidFill>
              <a:srgbClr val="000000"/>
            </a:solidFill>
            <a:ln w="9485" cap="flat">
              <a:noFill/>
              <a:prstDash val="solid"/>
              <a:round/>
            </a:ln>
          </p:spPr>
          <p:txBody>
            <a:bodyPr rtlCol="0" anchor="ctr"/>
            <a:lstStyle/>
            <a:p>
              <a:endParaRPr lang="en-US"/>
            </a:p>
          </p:txBody>
        </p:sp>
        <p:sp>
          <p:nvSpPr>
            <p:cNvPr id="141" name="Freeform: Shape 140">
              <a:extLst>
                <a:ext uri="{FF2B5EF4-FFF2-40B4-BE49-F238E27FC236}">
                  <a16:creationId xmlns:a16="http://schemas.microsoft.com/office/drawing/2014/main" id="{4C88E974-6CA4-872E-FB24-1F4B2D800787}"/>
                </a:ext>
              </a:extLst>
            </p:cNvPr>
            <p:cNvSpPr/>
            <p:nvPr/>
          </p:nvSpPr>
          <p:spPr>
            <a:xfrm>
              <a:off x="2690333" y="4393535"/>
              <a:ext cx="28478" cy="28478"/>
            </a:xfrm>
            <a:custGeom>
              <a:avLst/>
              <a:gdLst>
                <a:gd name="connsiteX0" fmla="*/ 28850 w 28478"/>
                <a:gd name="connsiteY0" fmla="*/ 14895 h 28478"/>
                <a:gd name="connsiteX1" fmla="*/ 14611 w 28478"/>
                <a:gd name="connsiteY1" fmla="*/ 29134 h 28478"/>
                <a:gd name="connsiteX2" fmla="*/ 372 w 28478"/>
                <a:gd name="connsiteY2" fmla="*/ 14895 h 28478"/>
                <a:gd name="connsiteX3" fmla="*/ 14611 w 28478"/>
                <a:gd name="connsiteY3" fmla="*/ 656 h 28478"/>
                <a:gd name="connsiteX4" fmla="*/ 28850 w 28478"/>
                <a:gd name="connsiteY4" fmla="*/ 1489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8850" y="14895"/>
                  </a:moveTo>
                  <a:cubicBezTo>
                    <a:pt x="28850" y="22759"/>
                    <a:pt x="22475" y="29134"/>
                    <a:pt x="14611" y="29134"/>
                  </a:cubicBezTo>
                  <a:cubicBezTo>
                    <a:pt x="6747" y="29134"/>
                    <a:pt x="372" y="22759"/>
                    <a:pt x="372" y="14895"/>
                  </a:cubicBezTo>
                  <a:cubicBezTo>
                    <a:pt x="372" y="7031"/>
                    <a:pt x="6747" y="656"/>
                    <a:pt x="14611" y="656"/>
                  </a:cubicBezTo>
                  <a:cubicBezTo>
                    <a:pt x="22475" y="656"/>
                    <a:pt x="28850" y="7031"/>
                    <a:pt x="28850" y="14895"/>
                  </a:cubicBezTo>
                  <a:close/>
                </a:path>
              </a:pathLst>
            </a:custGeom>
            <a:solidFill>
              <a:srgbClr val="000000"/>
            </a:solidFill>
            <a:ln w="3557" cap="sq">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35A213C-9361-E217-E2B6-474EEF7763FA}"/>
                </a:ext>
              </a:extLst>
            </p:cNvPr>
            <p:cNvSpPr/>
            <p:nvPr/>
          </p:nvSpPr>
          <p:spPr>
            <a:xfrm>
              <a:off x="2685587" y="4388788"/>
              <a:ext cx="37970" cy="37970"/>
            </a:xfrm>
            <a:custGeom>
              <a:avLst/>
              <a:gdLst>
                <a:gd name="connsiteX0" fmla="*/ 19358 w 37970"/>
                <a:gd name="connsiteY0" fmla="*/ 10148 h 37970"/>
                <a:gd name="connsiteX1" fmla="*/ 28850 w 37970"/>
                <a:gd name="connsiteY1" fmla="*/ 19641 h 37970"/>
                <a:gd name="connsiteX2" fmla="*/ 28850 w 37970"/>
                <a:gd name="connsiteY2" fmla="*/ 19641 h 37970"/>
                <a:gd name="connsiteX3" fmla="*/ 19358 w 37970"/>
                <a:gd name="connsiteY3" fmla="*/ 29134 h 37970"/>
                <a:gd name="connsiteX4" fmla="*/ 9865 w 37970"/>
                <a:gd name="connsiteY4" fmla="*/ 19641 h 37970"/>
                <a:gd name="connsiteX5" fmla="*/ 19358 w 37970"/>
                <a:gd name="connsiteY5" fmla="*/ 10148 h 37970"/>
                <a:gd name="connsiteX6" fmla="*/ 19358 w 37970"/>
                <a:gd name="connsiteY6" fmla="*/ 656 h 37970"/>
                <a:gd name="connsiteX7" fmla="*/ 372 w 37970"/>
                <a:gd name="connsiteY7" fmla="*/ 19641 h 37970"/>
                <a:gd name="connsiteX8" fmla="*/ 19358 w 37970"/>
                <a:gd name="connsiteY8" fmla="*/ 38626 h 37970"/>
                <a:gd name="connsiteX9" fmla="*/ 38343 w 37970"/>
                <a:gd name="connsiteY9" fmla="*/ 19641 h 37970"/>
                <a:gd name="connsiteX10" fmla="*/ 38343 w 37970"/>
                <a:gd name="connsiteY10" fmla="*/ 19641 h 37970"/>
                <a:gd name="connsiteX11" fmla="*/ 19358 w 37970"/>
                <a:gd name="connsiteY11" fmla="*/ 65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358" y="10148"/>
                  </a:moveTo>
                  <a:cubicBezTo>
                    <a:pt x="24600" y="10148"/>
                    <a:pt x="28850" y="14398"/>
                    <a:pt x="28850" y="19641"/>
                  </a:cubicBezTo>
                  <a:lnTo>
                    <a:pt x="28850" y="19641"/>
                  </a:lnTo>
                  <a:cubicBezTo>
                    <a:pt x="28850" y="24884"/>
                    <a:pt x="24600" y="29134"/>
                    <a:pt x="19358" y="29134"/>
                  </a:cubicBezTo>
                  <a:cubicBezTo>
                    <a:pt x="14115" y="29134"/>
                    <a:pt x="9865" y="24884"/>
                    <a:pt x="9865" y="19641"/>
                  </a:cubicBezTo>
                  <a:cubicBezTo>
                    <a:pt x="9865" y="14398"/>
                    <a:pt x="14115" y="10148"/>
                    <a:pt x="19358" y="10148"/>
                  </a:cubicBezTo>
                  <a:close/>
                  <a:moveTo>
                    <a:pt x="19358" y="656"/>
                  </a:moveTo>
                  <a:cubicBezTo>
                    <a:pt x="8872" y="656"/>
                    <a:pt x="372" y="9156"/>
                    <a:pt x="372" y="19641"/>
                  </a:cubicBezTo>
                  <a:cubicBezTo>
                    <a:pt x="372" y="30126"/>
                    <a:pt x="8872" y="38626"/>
                    <a:pt x="19358" y="38626"/>
                  </a:cubicBezTo>
                  <a:cubicBezTo>
                    <a:pt x="29843" y="38626"/>
                    <a:pt x="38343" y="30126"/>
                    <a:pt x="38343" y="19641"/>
                  </a:cubicBezTo>
                  <a:lnTo>
                    <a:pt x="38343" y="19641"/>
                  </a:lnTo>
                  <a:cubicBezTo>
                    <a:pt x="38343" y="9156"/>
                    <a:pt x="29843" y="656"/>
                    <a:pt x="19358" y="656"/>
                  </a:cubicBezTo>
                  <a:close/>
                </a:path>
              </a:pathLst>
            </a:custGeom>
            <a:solidFill>
              <a:srgbClr val="000000"/>
            </a:solidFill>
            <a:ln w="9485" cap="flat">
              <a:no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939EBD47-F2DB-36C9-7C52-6426027188FD}"/>
                </a:ext>
              </a:extLst>
            </p:cNvPr>
            <p:cNvSpPr/>
            <p:nvPr/>
          </p:nvSpPr>
          <p:spPr>
            <a:xfrm>
              <a:off x="2760261" y="4621128"/>
              <a:ext cx="28478" cy="28478"/>
            </a:xfrm>
            <a:custGeom>
              <a:avLst/>
              <a:gdLst>
                <a:gd name="connsiteX0" fmla="*/ 28870 w 28478"/>
                <a:gd name="connsiteY0" fmla="*/ 14959 h 28478"/>
                <a:gd name="connsiteX1" fmla="*/ 14631 w 28478"/>
                <a:gd name="connsiteY1" fmla="*/ 29198 h 28478"/>
                <a:gd name="connsiteX2" fmla="*/ 392 w 28478"/>
                <a:gd name="connsiteY2" fmla="*/ 14959 h 28478"/>
                <a:gd name="connsiteX3" fmla="*/ 14631 w 28478"/>
                <a:gd name="connsiteY3" fmla="*/ 720 h 28478"/>
                <a:gd name="connsiteX4" fmla="*/ 28870 w 28478"/>
                <a:gd name="connsiteY4" fmla="*/ 14959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8870" y="14959"/>
                  </a:moveTo>
                  <a:cubicBezTo>
                    <a:pt x="28870" y="22823"/>
                    <a:pt x="22495" y="29198"/>
                    <a:pt x="14631" y="29198"/>
                  </a:cubicBezTo>
                  <a:cubicBezTo>
                    <a:pt x="6767" y="29198"/>
                    <a:pt x="392" y="22823"/>
                    <a:pt x="392" y="14959"/>
                  </a:cubicBezTo>
                  <a:cubicBezTo>
                    <a:pt x="392" y="7095"/>
                    <a:pt x="6767" y="720"/>
                    <a:pt x="14631" y="720"/>
                  </a:cubicBezTo>
                  <a:cubicBezTo>
                    <a:pt x="22495" y="720"/>
                    <a:pt x="28870" y="7095"/>
                    <a:pt x="28870" y="14959"/>
                  </a:cubicBezTo>
                  <a:close/>
                </a:path>
              </a:pathLst>
            </a:custGeom>
            <a:solidFill>
              <a:srgbClr val="000000"/>
            </a:solidFill>
            <a:ln w="3557" cap="sq">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CBDDAFD-E511-69CD-8D08-18BF121B6C73}"/>
                </a:ext>
              </a:extLst>
            </p:cNvPr>
            <p:cNvSpPr/>
            <p:nvPr/>
          </p:nvSpPr>
          <p:spPr>
            <a:xfrm>
              <a:off x="2755515" y="4616381"/>
              <a:ext cx="37970" cy="37970"/>
            </a:xfrm>
            <a:custGeom>
              <a:avLst/>
              <a:gdLst>
                <a:gd name="connsiteX0" fmla="*/ 19377 w 37970"/>
                <a:gd name="connsiteY0" fmla="*/ 10212 h 37970"/>
                <a:gd name="connsiteX1" fmla="*/ 28870 w 37970"/>
                <a:gd name="connsiteY1" fmla="*/ 19705 h 37970"/>
                <a:gd name="connsiteX2" fmla="*/ 28870 w 37970"/>
                <a:gd name="connsiteY2" fmla="*/ 19705 h 37970"/>
                <a:gd name="connsiteX3" fmla="*/ 19377 w 37970"/>
                <a:gd name="connsiteY3" fmla="*/ 29198 h 37970"/>
                <a:gd name="connsiteX4" fmla="*/ 9884 w 37970"/>
                <a:gd name="connsiteY4" fmla="*/ 19705 h 37970"/>
                <a:gd name="connsiteX5" fmla="*/ 19377 w 37970"/>
                <a:gd name="connsiteY5" fmla="*/ 10212 h 37970"/>
                <a:gd name="connsiteX6" fmla="*/ 19377 w 37970"/>
                <a:gd name="connsiteY6" fmla="*/ 720 h 37970"/>
                <a:gd name="connsiteX7" fmla="*/ 392 w 37970"/>
                <a:gd name="connsiteY7" fmla="*/ 19705 h 37970"/>
                <a:gd name="connsiteX8" fmla="*/ 19377 w 37970"/>
                <a:gd name="connsiteY8" fmla="*/ 38690 h 37970"/>
                <a:gd name="connsiteX9" fmla="*/ 38362 w 37970"/>
                <a:gd name="connsiteY9" fmla="*/ 19705 h 37970"/>
                <a:gd name="connsiteX10" fmla="*/ 38362 w 37970"/>
                <a:gd name="connsiteY10" fmla="*/ 19705 h 37970"/>
                <a:gd name="connsiteX11" fmla="*/ 19377 w 37970"/>
                <a:gd name="connsiteY11" fmla="*/ 720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377" y="10212"/>
                  </a:moveTo>
                  <a:cubicBezTo>
                    <a:pt x="24620" y="10212"/>
                    <a:pt x="28870" y="14462"/>
                    <a:pt x="28870" y="19705"/>
                  </a:cubicBezTo>
                  <a:lnTo>
                    <a:pt x="28870" y="19705"/>
                  </a:lnTo>
                  <a:cubicBezTo>
                    <a:pt x="28870" y="24948"/>
                    <a:pt x="24620" y="29198"/>
                    <a:pt x="19377" y="29198"/>
                  </a:cubicBezTo>
                  <a:cubicBezTo>
                    <a:pt x="14134" y="29198"/>
                    <a:pt x="9884" y="24948"/>
                    <a:pt x="9884" y="19705"/>
                  </a:cubicBezTo>
                  <a:cubicBezTo>
                    <a:pt x="9884" y="14462"/>
                    <a:pt x="14134" y="10212"/>
                    <a:pt x="19377" y="10212"/>
                  </a:cubicBezTo>
                  <a:close/>
                  <a:moveTo>
                    <a:pt x="19377" y="720"/>
                  </a:moveTo>
                  <a:cubicBezTo>
                    <a:pt x="8892" y="720"/>
                    <a:pt x="392" y="9220"/>
                    <a:pt x="392" y="19705"/>
                  </a:cubicBezTo>
                  <a:cubicBezTo>
                    <a:pt x="392" y="30190"/>
                    <a:pt x="8892" y="38690"/>
                    <a:pt x="19377" y="38690"/>
                  </a:cubicBezTo>
                  <a:cubicBezTo>
                    <a:pt x="29862" y="38690"/>
                    <a:pt x="38362" y="30190"/>
                    <a:pt x="38362" y="19705"/>
                  </a:cubicBezTo>
                  <a:lnTo>
                    <a:pt x="38362" y="19705"/>
                  </a:lnTo>
                  <a:cubicBezTo>
                    <a:pt x="38362" y="9220"/>
                    <a:pt x="29862" y="720"/>
                    <a:pt x="19377" y="720"/>
                  </a:cubicBezTo>
                  <a:close/>
                </a:path>
              </a:pathLst>
            </a:custGeom>
            <a:solidFill>
              <a:srgbClr val="000000"/>
            </a:solidFill>
            <a:ln w="9485" cap="flat">
              <a:no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B441F468-B319-27AF-F7C0-CB524E60B5F8}"/>
                </a:ext>
              </a:extLst>
            </p:cNvPr>
            <p:cNvSpPr/>
            <p:nvPr/>
          </p:nvSpPr>
          <p:spPr>
            <a:xfrm>
              <a:off x="2830185" y="4477602"/>
              <a:ext cx="28478" cy="28478"/>
            </a:xfrm>
            <a:custGeom>
              <a:avLst/>
              <a:gdLst>
                <a:gd name="connsiteX0" fmla="*/ 28890 w 28478"/>
                <a:gd name="connsiteY0" fmla="*/ 14919 h 28478"/>
                <a:gd name="connsiteX1" fmla="*/ 14651 w 28478"/>
                <a:gd name="connsiteY1" fmla="*/ 29158 h 28478"/>
                <a:gd name="connsiteX2" fmla="*/ 412 w 28478"/>
                <a:gd name="connsiteY2" fmla="*/ 14919 h 28478"/>
                <a:gd name="connsiteX3" fmla="*/ 14651 w 28478"/>
                <a:gd name="connsiteY3" fmla="*/ 680 h 28478"/>
                <a:gd name="connsiteX4" fmla="*/ 28890 w 28478"/>
                <a:gd name="connsiteY4" fmla="*/ 14919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8890" y="14919"/>
                  </a:moveTo>
                  <a:cubicBezTo>
                    <a:pt x="28890" y="22783"/>
                    <a:pt x="22515" y="29158"/>
                    <a:pt x="14651" y="29158"/>
                  </a:cubicBezTo>
                  <a:cubicBezTo>
                    <a:pt x="6787" y="29158"/>
                    <a:pt x="412" y="22783"/>
                    <a:pt x="412" y="14919"/>
                  </a:cubicBezTo>
                  <a:cubicBezTo>
                    <a:pt x="412" y="7055"/>
                    <a:pt x="6787" y="680"/>
                    <a:pt x="14651" y="680"/>
                  </a:cubicBezTo>
                  <a:cubicBezTo>
                    <a:pt x="22515" y="680"/>
                    <a:pt x="28890" y="7055"/>
                    <a:pt x="28890" y="14919"/>
                  </a:cubicBezTo>
                  <a:close/>
                </a:path>
              </a:pathLst>
            </a:custGeom>
            <a:solidFill>
              <a:srgbClr val="000000"/>
            </a:solidFill>
            <a:ln w="3557" cap="sq">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8EB6046-A728-DAC1-6831-04415CDA1C79}"/>
                </a:ext>
              </a:extLst>
            </p:cNvPr>
            <p:cNvSpPr/>
            <p:nvPr/>
          </p:nvSpPr>
          <p:spPr>
            <a:xfrm>
              <a:off x="2825439" y="4472856"/>
              <a:ext cx="37970" cy="37970"/>
            </a:xfrm>
            <a:custGeom>
              <a:avLst/>
              <a:gdLst>
                <a:gd name="connsiteX0" fmla="*/ 19397 w 37970"/>
                <a:gd name="connsiteY0" fmla="*/ 10172 h 37970"/>
                <a:gd name="connsiteX1" fmla="*/ 28890 w 37970"/>
                <a:gd name="connsiteY1" fmla="*/ 19665 h 37970"/>
                <a:gd name="connsiteX2" fmla="*/ 28890 w 37970"/>
                <a:gd name="connsiteY2" fmla="*/ 19665 h 37970"/>
                <a:gd name="connsiteX3" fmla="*/ 19397 w 37970"/>
                <a:gd name="connsiteY3" fmla="*/ 29158 h 37970"/>
                <a:gd name="connsiteX4" fmla="*/ 9904 w 37970"/>
                <a:gd name="connsiteY4" fmla="*/ 19665 h 37970"/>
                <a:gd name="connsiteX5" fmla="*/ 19397 w 37970"/>
                <a:gd name="connsiteY5" fmla="*/ 10172 h 37970"/>
                <a:gd name="connsiteX6" fmla="*/ 19397 w 37970"/>
                <a:gd name="connsiteY6" fmla="*/ 680 h 37970"/>
                <a:gd name="connsiteX7" fmla="*/ 412 w 37970"/>
                <a:gd name="connsiteY7" fmla="*/ 19665 h 37970"/>
                <a:gd name="connsiteX8" fmla="*/ 19397 w 37970"/>
                <a:gd name="connsiteY8" fmla="*/ 38650 h 37970"/>
                <a:gd name="connsiteX9" fmla="*/ 38382 w 37970"/>
                <a:gd name="connsiteY9" fmla="*/ 19665 h 37970"/>
                <a:gd name="connsiteX10" fmla="*/ 38382 w 37970"/>
                <a:gd name="connsiteY10" fmla="*/ 19665 h 37970"/>
                <a:gd name="connsiteX11" fmla="*/ 19397 w 37970"/>
                <a:gd name="connsiteY11" fmla="*/ 680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397" y="10172"/>
                  </a:moveTo>
                  <a:cubicBezTo>
                    <a:pt x="24640" y="10172"/>
                    <a:pt x="28890" y="14422"/>
                    <a:pt x="28890" y="19665"/>
                  </a:cubicBezTo>
                  <a:lnTo>
                    <a:pt x="28890" y="19665"/>
                  </a:lnTo>
                  <a:cubicBezTo>
                    <a:pt x="28890" y="24908"/>
                    <a:pt x="24640" y="29158"/>
                    <a:pt x="19397" y="29158"/>
                  </a:cubicBezTo>
                  <a:cubicBezTo>
                    <a:pt x="14154" y="29158"/>
                    <a:pt x="9904" y="24908"/>
                    <a:pt x="9904" y="19665"/>
                  </a:cubicBezTo>
                  <a:cubicBezTo>
                    <a:pt x="9904" y="14422"/>
                    <a:pt x="14154" y="10172"/>
                    <a:pt x="19397" y="10172"/>
                  </a:cubicBezTo>
                  <a:close/>
                  <a:moveTo>
                    <a:pt x="19397" y="680"/>
                  </a:moveTo>
                  <a:cubicBezTo>
                    <a:pt x="8912" y="680"/>
                    <a:pt x="412" y="9180"/>
                    <a:pt x="412" y="19665"/>
                  </a:cubicBezTo>
                  <a:cubicBezTo>
                    <a:pt x="412" y="30150"/>
                    <a:pt x="8912" y="38650"/>
                    <a:pt x="19397" y="38650"/>
                  </a:cubicBezTo>
                  <a:cubicBezTo>
                    <a:pt x="29882" y="38650"/>
                    <a:pt x="38382" y="30150"/>
                    <a:pt x="38382" y="19665"/>
                  </a:cubicBezTo>
                  <a:lnTo>
                    <a:pt x="38382" y="19665"/>
                  </a:lnTo>
                  <a:cubicBezTo>
                    <a:pt x="38382" y="9180"/>
                    <a:pt x="29882" y="680"/>
                    <a:pt x="19397" y="680"/>
                  </a:cubicBezTo>
                  <a:close/>
                </a:path>
              </a:pathLst>
            </a:custGeom>
            <a:solidFill>
              <a:srgbClr val="000000"/>
            </a:solidFill>
            <a:ln w="9485" cap="flat">
              <a:no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1C1A4352-F4D3-9AB3-81A5-304BB2A963FB}"/>
                </a:ext>
              </a:extLst>
            </p:cNvPr>
            <p:cNvSpPr/>
            <p:nvPr/>
          </p:nvSpPr>
          <p:spPr>
            <a:xfrm>
              <a:off x="2900113" y="5337675"/>
              <a:ext cx="28478" cy="28478"/>
            </a:xfrm>
            <a:custGeom>
              <a:avLst/>
              <a:gdLst>
                <a:gd name="connsiteX0" fmla="*/ 28909 w 28478"/>
                <a:gd name="connsiteY0" fmla="*/ 15160 h 28478"/>
                <a:gd name="connsiteX1" fmla="*/ 14670 w 28478"/>
                <a:gd name="connsiteY1" fmla="*/ 29399 h 28478"/>
                <a:gd name="connsiteX2" fmla="*/ 431 w 28478"/>
                <a:gd name="connsiteY2" fmla="*/ 15160 h 28478"/>
                <a:gd name="connsiteX3" fmla="*/ 14670 w 28478"/>
                <a:gd name="connsiteY3" fmla="*/ 921 h 28478"/>
                <a:gd name="connsiteX4" fmla="*/ 28909 w 28478"/>
                <a:gd name="connsiteY4" fmla="*/ 15160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8909" y="15160"/>
                  </a:moveTo>
                  <a:cubicBezTo>
                    <a:pt x="28909" y="23024"/>
                    <a:pt x="22534" y="29399"/>
                    <a:pt x="14670" y="29399"/>
                  </a:cubicBezTo>
                  <a:cubicBezTo>
                    <a:pt x="6806" y="29399"/>
                    <a:pt x="431" y="23024"/>
                    <a:pt x="431" y="15160"/>
                  </a:cubicBezTo>
                  <a:cubicBezTo>
                    <a:pt x="431" y="7296"/>
                    <a:pt x="6806" y="921"/>
                    <a:pt x="14670" y="921"/>
                  </a:cubicBezTo>
                  <a:cubicBezTo>
                    <a:pt x="22534" y="921"/>
                    <a:pt x="28909" y="7296"/>
                    <a:pt x="28909" y="15160"/>
                  </a:cubicBezTo>
                  <a:close/>
                </a:path>
              </a:pathLst>
            </a:custGeom>
            <a:solidFill>
              <a:srgbClr val="000000"/>
            </a:solidFill>
            <a:ln w="3557" cap="sq">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91CA752-4AA7-4103-9F20-1F33510438E5}"/>
                </a:ext>
              </a:extLst>
            </p:cNvPr>
            <p:cNvSpPr/>
            <p:nvPr/>
          </p:nvSpPr>
          <p:spPr>
            <a:xfrm>
              <a:off x="2895367" y="5332929"/>
              <a:ext cx="37970" cy="37970"/>
            </a:xfrm>
            <a:custGeom>
              <a:avLst/>
              <a:gdLst>
                <a:gd name="connsiteX0" fmla="*/ 19416 w 37970"/>
                <a:gd name="connsiteY0" fmla="*/ 10414 h 37970"/>
                <a:gd name="connsiteX1" fmla="*/ 28909 w 37970"/>
                <a:gd name="connsiteY1" fmla="*/ 19906 h 37970"/>
                <a:gd name="connsiteX2" fmla="*/ 28909 w 37970"/>
                <a:gd name="connsiteY2" fmla="*/ 19906 h 37970"/>
                <a:gd name="connsiteX3" fmla="*/ 19416 w 37970"/>
                <a:gd name="connsiteY3" fmla="*/ 29399 h 37970"/>
                <a:gd name="connsiteX4" fmla="*/ 9924 w 37970"/>
                <a:gd name="connsiteY4" fmla="*/ 19906 h 37970"/>
                <a:gd name="connsiteX5" fmla="*/ 19416 w 37970"/>
                <a:gd name="connsiteY5" fmla="*/ 10414 h 37970"/>
                <a:gd name="connsiteX6" fmla="*/ 19416 w 37970"/>
                <a:gd name="connsiteY6" fmla="*/ 921 h 37970"/>
                <a:gd name="connsiteX7" fmla="*/ 431 w 37970"/>
                <a:gd name="connsiteY7" fmla="*/ 19906 h 37970"/>
                <a:gd name="connsiteX8" fmla="*/ 19416 w 37970"/>
                <a:gd name="connsiteY8" fmla="*/ 38892 h 37970"/>
                <a:gd name="connsiteX9" fmla="*/ 38402 w 37970"/>
                <a:gd name="connsiteY9" fmla="*/ 19906 h 37970"/>
                <a:gd name="connsiteX10" fmla="*/ 38402 w 37970"/>
                <a:gd name="connsiteY10" fmla="*/ 19906 h 37970"/>
                <a:gd name="connsiteX11" fmla="*/ 19416 w 37970"/>
                <a:gd name="connsiteY11" fmla="*/ 921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416" y="10414"/>
                  </a:moveTo>
                  <a:cubicBezTo>
                    <a:pt x="24659" y="10414"/>
                    <a:pt x="28909" y="14664"/>
                    <a:pt x="28909" y="19906"/>
                  </a:cubicBezTo>
                  <a:lnTo>
                    <a:pt x="28909" y="19906"/>
                  </a:lnTo>
                  <a:cubicBezTo>
                    <a:pt x="28909" y="25149"/>
                    <a:pt x="24659" y="29399"/>
                    <a:pt x="19416" y="29399"/>
                  </a:cubicBezTo>
                  <a:cubicBezTo>
                    <a:pt x="14174" y="29399"/>
                    <a:pt x="9924" y="25149"/>
                    <a:pt x="9924" y="19906"/>
                  </a:cubicBezTo>
                  <a:cubicBezTo>
                    <a:pt x="9924" y="14664"/>
                    <a:pt x="14174" y="10414"/>
                    <a:pt x="19416" y="10414"/>
                  </a:cubicBezTo>
                  <a:close/>
                  <a:moveTo>
                    <a:pt x="19416" y="921"/>
                  </a:moveTo>
                  <a:cubicBezTo>
                    <a:pt x="8931" y="921"/>
                    <a:pt x="431" y="9421"/>
                    <a:pt x="431" y="19906"/>
                  </a:cubicBezTo>
                  <a:cubicBezTo>
                    <a:pt x="431" y="30392"/>
                    <a:pt x="8931" y="38892"/>
                    <a:pt x="19416" y="38892"/>
                  </a:cubicBezTo>
                  <a:cubicBezTo>
                    <a:pt x="29902" y="38892"/>
                    <a:pt x="38402" y="30392"/>
                    <a:pt x="38402" y="19906"/>
                  </a:cubicBezTo>
                  <a:lnTo>
                    <a:pt x="38402" y="19906"/>
                  </a:lnTo>
                  <a:cubicBezTo>
                    <a:pt x="38402" y="9421"/>
                    <a:pt x="29902" y="921"/>
                    <a:pt x="19416" y="921"/>
                  </a:cubicBezTo>
                  <a:close/>
                </a:path>
              </a:pathLst>
            </a:custGeom>
            <a:solidFill>
              <a:srgbClr val="000000"/>
            </a:solidFill>
            <a:ln w="9485" cap="flat">
              <a:no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6ADE1B32-8D4B-DE0F-C59C-BDC5A395363D}"/>
                </a:ext>
              </a:extLst>
            </p:cNvPr>
            <p:cNvSpPr/>
            <p:nvPr/>
          </p:nvSpPr>
          <p:spPr>
            <a:xfrm>
              <a:off x="2970038" y="4752792"/>
              <a:ext cx="28478" cy="28478"/>
            </a:xfrm>
            <a:custGeom>
              <a:avLst/>
              <a:gdLst>
                <a:gd name="connsiteX0" fmla="*/ 28929 w 28478"/>
                <a:gd name="connsiteY0" fmla="*/ 14996 h 28478"/>
                <a:gd name="connsiteX1" fmla="*/ 14690 w 28478"/>
                <a:gd name="connsiteY1" fmla="*/ 29235 h 28478"/>
                <a:gd name="connsiteX2" fmla="*/ 451 w 28478"/>
                <a:gd name="connsiteY2" fmla="*/ 14996 h 28478"/>
                <a:gd name="connsiteX3" fmla="*/ 14690 w 28478"/>
                <a:gd name="connsiteY3" fmla="*/ 757 h 28478"/>
                <a:gd name="connsiteX4" fmla="*/ 28929 w 28478"/>
                <a:gd name="connsiteY4" fmla="*/ 1499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8929" y="14996"/>
                  </a:moveTo>
                  <a:cubicBezTo>
                    <a:pt x="28929" y="22860"/>
                    <a:pt x="22554" y="29235"/>
                    <a:pt x="14690" y="29235"/>
                  </a:cubicBezTo>
                  <a:cubicBezTo>
                    <a:pt x="6826" y="29235"/>
                    <a:pt x="451" y="22860"/>
                    <a:pt x="451" y="14996"/>
                  </a:cubicBezTo>
                  <a:cubicBezTo>
                    <a:pt x="451" y="7132"/>
                    <a:pt x="6826" y="757"/>
                    <a:pt x="14690" y="757"/>
                  </a:cubicBezTo>
                  <a:cubicBezTo>
                    <a:pt x="22554" y="757"/>
                    <a:pt x="28929" y="7132"/>
                    <a:pt x="28929" y="14996"/>
                  </a:cubicBezTo>
                  <a:close/>
                </a:path>
              </a:pathLst>
            </a:custGeom>
            <a:solidFill>
              <a:srgbClr val="000000"/>
            </a:solidFill>
            <a:ln w="3557" cap="sq">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F3BD3D40-4F0F-0FB1-B92C-AFE0FE74E482}"/>
                </a:ext>
              </a:extLst>
            </p:cNvPr>
            <p:cNvSpPr/>
            <p:nvPr/>
          </p:nvSpPr>
          <p:spPr>
            <a:xfrm>
              <a:off x="2965291" y="4748046"/>
              <a:ext cx="37970" cy="37970"/>
            </a:xfrm>
            <a:custGeom>
              <a:avLst/>
              <a:gdLst>
                <a:gd name="connsiteX0" fmla="*/ 19436 w 37970"/>
                <a:gd name="connsiteY0" fmla="*/ 10249 h 37970"/>
                <a:gd name="connsiteX1" fmla="*/ 28929 w 37970"/>
                <a:gd name="connsiteY1" fmla="*/ 19742 h 37970"/>
                <a:gd name="connsiteX2" fmla="*/ 28929 w 37970"/>
                <a:gd name="connsiteY2" fmla="*/ 19742 h 37970"/>
                <a:gd name="connsiteX3" fmla="*/ 19436 w 37970"/>
                <a:gd name="connsiteY3" fmla="*/ 29235 h 37970"/>
                <a:gd name="connsiteX4" fmla="*/ 9943 w 37970"/>
                <a:gd name="connsiteY4" fmla="*/ 19742 h 37970"/>
                <a:gd name="connsiteX5" fmla="*/ 19436 w 37970"/>
                <a:gd name="connsiteY5" fmla="*/ 10249 h 37970"/>
                <a:gd name="connsiteX6" fmla="*/ 19436 w 37970"/>
                <a:gd name="connsiteY6" fmla="*/ 757 h 37970"/>
                <a:gd name="connsiteX7" fmla="*/ 451 w 37970"/>
                <a:gd name="connsiteY7" fmla="*/ 19742 h 37970"/>
                <a:gd name="connsiteX8" fmla="*/ 19436 w 37970"/>
                <a:gd name="connsiteY8" fmla="*/ 38727 h 37970"/>
                <a:gd name="connsiteX9" fmla="*/ 38421 w 37970"/>
                <a:gd name="connsiteY9" fmla="*/ 19742 h 37970"/>
                <a:gd name="connsiteX10" fmla="*/ 38421 w 37970"/>
                <a:gd name="connsiteY10" fmla="*/ 19742 h 37970"/>
                <a:gd name="connsiteX11" fmla="*/ 19436 w 37970"/>
                <a:gd name="connsiteY11" fmla="*/ 75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436" y="10249"/>
                  </a:moveTo>
                  <a:cubicBezTo>
                    <a:pt x="24679" y="10249"/>
                    <a:pt x="28929" y="14499"/>
                    <a:pt x="28929" y="19742"/>
                  </a:cubicBezTo>
                  <a:lnTo>
                    <a:pt x="28929" y="19742"/>
                  </a:lnTo>
                  <a:cubicBezTo>
                    <a:pt x="28929" y="24985"/>
                    <a:pt x="24679" y="29235"/>
                    <a:pt x="19436" y="29235"/>
                  </a:cubicBezTo>
                  <a:cubicBezTo>
                    <a:pt x="14193" y="29235"/>
                    <a:pt x="9943" y="24985"/>
                    <a:pt x="9943" y="19742"/>
                  </a:cubicBezTo>
                  <a:cubicBezTo>
                    <a:pt x="9943" y="14499"/>
                    <a:pt x="14193" y="10249"/>
                    <a:pt x="19436" y="10249"/>
                  </a:cubicBezTo>
                  <a:close/>
                  <a:moveTo>
                    <a:pt x="19436" y="757"/>
                  </a:moveTo>
                  <a:cubicBezTo>
                    <a:pt x="8951" y="757"/>
                    <a:pt x="451" y="9257"/>
                    <a:pt x="451" y="19742"/>
                  </a:cubicBezTo>
                  <a:cubicBezTo>
                    <a:pt x="451" y="30227"/>
                    <a:pt x="8951" y="38727"/>
                    <a:pt x="19436" y="38727"/>
                  </a:cubicBezTo>
                  <a:cubicBezTo>
                    <a:pt x="29921" y="38727"/>
                    <a:pt x="38421" y="30227"/>
                    <a:pt x="38421" y="19742"/>
                  </a:cubicBezTo>
                  <a:lnTo>
                    <a:pt x="38421" y="19742"/>
                  </a:lnTo>
                  <a:cubicBezTo>
                    <a:pt x="38421" y="9257"/>
                    <a:pt x="29921" y="757"/>
                    <a:pt x="19436" y="757"/>
                  </a:cubicBezTo>
                  <a:close/>
                </a:path>
              </a:pathLst>
            </a:custGeom>
            <a:solidFill>
              <a:srgbClr val="000000"/>
            </a:solidFill>
            <a:ln w="9485" cap="flat">
              <a:no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AC42EE0B-7273-A62A-555B-BA4162613BE4}"/>
                </a:ext>
              </a:extLst>
            </p:cNvPr>
            <p:cNvSpPr/>
            <p:nvPr/>
          </p:nvSpPr>
          <p:spPr>
            <a:xfrm>
              <a:off x="3039966" y="4970358"/>
              <a:ext cx="28478" cy="28478"/>
            </a:xfrm>
            <a:custGeom>
              <a:avLst/>
              <a:gdLst>
                <a:gd name="connsiteX0" fmla="*/ 28949 w 28478"/>
                <a:gd name="connsiteY0" fmla="*/ 15057 h 28478"/>
                <a:gd name="connsiteX1" fmla="*/ 14710 w 28478"/>
                <a:gd name="connsiteY1" fmla="*/ 29296 h 28478"/>
                <a:gd name="connsiteX2" fmla="*/ 471 w 28478"/>
                <a:gd name="connsiteY2" fmla="*/ 15057 h 28478"/>
                <a:gd name="connsiteX3" fmla="*/ 14710 w 28478"/>
                <a:gd name="connsiteY3" fmla="*/ 818 h 28478"/>
                <a:gd name="connsiteX4" fmla="*/ 28949 w 28478"/>
                <a:gd name="connsiteY4" fmla="*/ 15057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8949" y="15057"/>
                  </a:moveTo>
                  <a:cubicBezTo>
                    <a:pt x="28949" y="22921"/>
                    <a:pt x="22574" y="29296"/>
                    <a:pt x="14710" y="29296"/>
                  </a:cubicBezTo>
                  <a:cubicBezTo>
                    <a:pt x="6846" y="29296"/>
                    <a:pt x="471" y="22921"/>
                    <a:pt x="471" y="15057"/>
                  </a:cubicBezTo>
                  <a:cubicBezTo>
                    <a:pt x="471" y="7193"/>
                    <a:pt x="6846" y="818"/>
                    <a:pt x="14710" y="818"/>
                  </a:cubicBezTo>
                  <a:cubicBezTo>
                    <a:pt x="22574" y="818"/>
                    <a:pt x="28949" y="7193"/>
                    <a:pt x="28949" y="15057"/>
                  </a:cubicBezTo>
                  <a:close/>
                </a:path>
              </a:pathLst>
            </a:custGeom>
            <a:solidFill>
              <a:srgbClr val="000000"/>
            </a:solidFill>
            <a:ln w="3557" cap="sq">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15D89E6-9E76-1320-D2F0-6260A0662CC1}"/>
                </a:ext>
              </a:extLst>
            </p:cNvPr>
            <p:cNvSpPr/>
            <p:nvPr/>
          </p:nvSpPr>
          <p:spPr>
            <a:xfrm>
              <a:off x="3035219" y="4965612"/>
              <a:ext cx="37970" cy="37970"/>
            </a:xfrm>
            <a:custGeom>
              <a:avLst/>
              <a:gdLst>
                <a:gd name="connsiteX0" fmla="*/ 19456 w 37970"/>
                <a:gd name="connsiteY0" fmla="*/ 10310 h 37970"/>
                <a:gd name="connsiteX1" fmla="*/ 28949 w 37970"/>
                <a:gd name="connsiteY1" fmla="*/ 19803 h 37970"/>
                <a:gd name="connsiteX2" fmla="*/ 28949 w 37970"/>
                <a:gd name="connsiteY2" fmla="*/ 19803 h 37970"/>
                <a:gd name="connsiteX3" fmla="*/ 19456 w 37970"/>
                <a:gd name="connsiteY3" fmla="*/ 29296 h 37970"/>
                <a:gd name="connsiteX4" fmla="*/ 9963 w 37970"/>
                <a:gd name="connsiteY4" fmla="*/ 19803 h 37970"/>
                <a:gd name="connsiteX5" fmla="*/ 19456 w 37970"/>
                <a:gd name="connsiteY5" fmla="*/ 10310 h 37970"/>
                <a:gd name="connsiteX6" fmla="*/ 19456 w 37970"/>
                <a:gd name="connsiteY6" fmla="*/ 818 h 37970"/>
                <a:gd name="connsiteX7" fmla="*/ 471 w 37970"/>
                <a:gd name="connsiteY7" fmla="*/ 19803 h 37970"/>
                <a:gd name="connsiteX8" fmla="*/ 19456 w 37970"/>
                <a:gd name="connsiteY8" fmla="*/ 38789 h 37970"/>
                <a:gd name="connsiteX9" fmla="*/ 38441 w 37970"/>
                <a:gd name="connsiteY9" fmla="*/ 19803 h 37970"/>
                <a:gd name="connsiteX10" fmla="*/ 38441 w 37970"/>
                <a:gd name="connsiteY10" fmla="*/ 19803 h 37970"/>
                <a:gd name="connsiteX11" fmla="*/ 19456 w 37970"/>
                <a:gd name="connsiteY11" fmla="*/ 818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456" y="10310"/>
                  </a:moveTo>
                  <a:cubicBezTo>
                    <a:pt x="24699" y="10310"/>
                    <a:pt x="28949" y="14560"/>
                    <a:pt x="28949" y="19803"/>
                  </a:cubicBezTo>
                  <a:lnTo>
                    <a:pt x="28949" y="19803"/>
                  </a:lnTo>
                  <a:cubicBezTo>
                    <a:pt x="28949" y="25046"/>
                    <a:pt x="24699" y="29296"/>
                    <a:pt x="19456" y="29296"/>
                  </a:cubicBezTo>
                  <a:cubicBezTo>
                    <a:pt x="14213" y="29296"/>
                    <a:pt x="9963" y="25046"/>
                    <a:pt x="9963" y="19803"/>
                  </a:cubicBezTo>
                  <a:cubicBezTo>
                    <a:pt x="9963" y="14560"/>
                    <a:pt x="14213" y="10310"/>
                    <a:pt x="19456" y="10310"/>
                  </a:cubicBezTo>
                  <a:close/>
                  <a:moveTo>
                    <a:pt x="19456" y="818"/>
                  </a:moveTo>
                  <a:cubicBezTo>
                    <a:pt x="8970" y="818"/>
                    <a:pt x="471" y="9318"/>
                    <a:pt x="471" y="19803"/>
                  </a:cubicBezTo>
                  <a:cubicBezTo>
                    <a:pt x="471" y="30289"/>
                    <a:pt x="8970" y="38789"/>
                    <a:pt x="19456" y="38789"/>
                  </a:cubicBezTo>
                  <a:cubicBezTo>
                    <a:pt x="29941" y="38789"/>
                    <a:pt x="38441" y="30289"/>
                    <a:pt x="38441" y="19803"/>
                  </a:cubicBezTo>
                  <a:lnTo>
                    <a:pt x="38441" y="19803"/>
                  </a:lnTo>
                  <a:cubicBezTo>
                    <a:pt x="38441" y="9318"/>
                    <a:pt x="29941" y="818"/>
                    <a:pt x="19456" y="818"/>
                  </a:cubicBezTo>
                  <a:close/>
                </a:path>
              </a:pathLst>
            </a:custGeom>
            <a:solidFill>
              <a:srgbClr val="000000"/>
            </a:solidFill>
            <a:ln w="9485" cap="flat">
              <a:no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B3CE4C27-54D5-ADFE-9479-FB07425C9662}"/>
                </a:ext>
              </a:extLst>
            </p:cNvPr>
            <p:cNvSpPr/>
            <p:nvPr/>
          </p:nvSpPr>
          <p:spPr>
            <a:xfrm>
              <a:off x="3109893" y="5088549"/>
              <a:ext cx="28478" cy="28478"/>
            </a:xfrm>
            <a:custGeom>
              <a:avLst/>
              <a:gdLst>
                <a:gd name="connsiteX0" fmla="*/ 28968 w 28478"/>
                <a:gd name="connsiteY0" fmla="*/ 15090 h 28478"/>
                <a:gd name="connsiteX1" fmla="*/ 14729 w 28478"/>
                <a:gd name="connsiteY1" fmla="*/ 29329 h 28478"/>
                <a:gd name="connsiteX2" fmla="*/ 490 w 28478"/>
                <a:gd name="connsiteY2" fmla="*/ 15090 h 28478"/>
                <a:gd name="connsiteX3" fmla="*/ 14729 w 28478"/>
                <a:gd name="connsiteY3" fmla="*/ 851 h 28478"/>
                <a:gd name="connsiteX4" fmla="*/ 28968 w 28478"/>
                <a:gd name="connsiteY4" fmla="*/ 15090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8968" y="15090"/>
                  </a:moveTo>
                  <a:cubicBezTo>
                    <a:pt x="28968" y="22954"/>
                    <a:pt x="22593" y="29329"/>
                    <a:pt x="14729" y="29329"/>
                  </a:cubicBezTo>
                  <a:cubicBezTo>
                    <a:pt x="6865" y="29329"/>
                    <a:pt x="490" y="22954"/>
                    <a:pt x="490" y="15090"/>
                  </a:cubicBezTo>
                  <a:cubicBezTo>
                    <a:pt x="490" y="7226"/>
                    <a:pt x="6865" y="851"/>
                    <a:pt x="14729" y="851"/>
                  </a:cubicBezTo>
                  <a:cubicBezTo>
                    <a:pt x="22593" y="851"/>
                    <a:pt x="28968" y="7226"/>
                    <a:pt x="28968" y="15090"/>
                  </a:cubicBezTo>
                  <a:close/>
                </a:path>
              </a:pathLst>
            </a:custGeom>
            <a:solidFill>
              <a:srgbClr val="000000"/>
            </a:solidFill>
            <a:ln w="3557" cap="sq">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1A5063E-3E2A-8F34-88D8-54B159C4B4B3}"/>
                </a:ext>
              </a:extLst>
            </p:cNvPr>
            <p:cNvSpPr/>
            <p:nvPr/>
          </p:nvSpPr>
          <p:spPr>
            <a:xfrm>
              <a:off x="3105147" y="5083803"/>
              <a:ext cx="37970" cy="37970"/>
            </a:xfrm>
            <a:custGeom>
              <a:avLst/>
              <a:gdLst>
                <a:gd name="connsiteX0" fmla="*/ 19475 w 37970"/>
                <a:gd name="connsiteY0" fmla="*/ 10344 h 37970"/>
                <a:gd name="connsiteX1" fmla="*/ 28968 w 37970"/>
                <a:gd name="connsiteY1" fmla="*/ 19836 h 37970"/>
                <a:gd name="connsiteX2" fmla="*/ 28968 w 37970"/>
                <a:gd name="connsiteY2" fmla="*/ 19836 h 37970"/>
                <a:gd name="connsiteX3" fmla="*/ 19475 w 37970"/>
                <a:gd name="connsiteY3" fmla="*/ 29329 h 37970"/>
                <a:gd name="connsiteX4" fmla="*/ 9983 w 37970"/>
                <a:gd name="connsiteY4" fmla="*/ 19836 h 37970"/>
                <a:gd name="connsiteX5" fmla="*/ 19475 w 37970"/>
                <a:gd name="connsiteY5" fmla="*/ 10344 h 37970"/>
                <a:gd name="connsiteX6" fmla="*/ 19475 w 37970"/>
                <a:gd name="connsiteY6" fmla="*/ 851 h 37970"/>
                <a:gd name="connsiteX7" fmla="*/ 490 w 37970"/>
                <a:gd name="connsiteY7" fmla="*/ 19836 h 37970"/>
                <a:gd name="connsiteX8" fmla="*/ 19475 w 37970"/>
                <a:gd name="connsiteY8" fmla="*/ 38822 h 37970"/>
                <a:gd name="connsiteX9" fmla="*/ 38461 w 37970"/>
                <a:gd name="connsiteY9" fmla="*/ 19836 h 37970"/>
                <a:gd name="connsiteX10" fmla="*/ 38461 w 37970"/>
                <a:gd name="connsiteY10" fmla="*/ 19836 h 37970"/>
                <a:gd name="connsiteX11" fmla="*/ 19475 w 37970"/>
                <a:gd name="connsiteY11" fmla="*/ 851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475" y="10344"/>
                  </a:moveTo>
                  <a:cubicBezTo>
                    <a:pt x="24718" y="10344"/>
                    <a:pt x="28968" y="14594"/>
                    <a:pt x="28968" y="19836"/>
                  </a:cubicBezTo>
                  <a:lnTo>
                    <a:pt x="28968" y="19836"/>
                  </a:lnTo>
                  <a:cubicBezTo>
                    <a:pt x="28968" y="25079"/>
                    <a:pt x="24718" y="29329"/>
                    <a:pt x="19475" y="29329"/>
                  </a:cubicBezTo>
                  <a:cubicBezTo>
                    <a:pt x="14233" y="29329"/>
                    <a:pt x="9983" y="25079"/>
                    <a:pt x="9983" y="19836"/>
                  </a:cubicBezTo>
                  <a:cubicBezTo>
                    <a:pt x="9983" y="14594"/>
                    <a:pt x="14233" y="10344"/>
                    <a:pt x="19475" y="10344"/>
                  </a:cubicBezTo>
                  <a:close/>
                  <a:moveTo>
                    <a:pt x="19475" y="851"/>
                  </a:moveTo>
                  <a:cubicBezTo>
                    <a:pt x="8990" y="851"/>
                    <a:pt x="490" y="9351"/>
                    <a:pt x="490" y="19836"/>
                  </a:cubicBezTo>
                  <a:cubicBezTo>
                    <a:pt x="490" y="30322"/>
                    <a:pt x="8990" y="38822"/>
                    <a:pt x="19475" y="38822"/>
                  </a:cubicBezTo>
                  <a:cubicBezTo>
                    <a:pt x="29961" y="38822"/>
                    <a:pt x="38461" y="30322"/>
                    <a:pt x="38461" y="19836"/>
                  </a:cubicBezTo>
                  <a:lnTo>
                    <a:pt x="38461" y="19836"/>
                  </a:lnTo>
                  <a:cubicBezTo>
                    <a:pt x="38461" y="9351"/>
                    <a:pt x="29961" y="851"/>
                    <a:pt x="19475" y="851"/>
                  </a:cubicBezTo>
                  <a:close/>
                </a:path>
              </a:pathLst>
            </a:custGeom>
            <a:solidFill>
              <a:srgbClr val="000000"/>
            </a:solidFill>
            <a:ln w="9485" cap="flat">
              <a:noFill/>
              <a:prstDash val="solid"/>
              <a:round/>
            </a:ln>
          </p:spPr>
          <p:txBody>
            <a:bodyPr rtlCol="0" anchor="ctr"/>
            <a:lstStyle/>
            <a:p>
              <a:endParaRPr lang="en-US"/>
            </a:p>
          </p:txBody>
        </p:sp>
        <p:sp>
          <p:nvSpPr>
            <p:cNvPr id="155" name="Freeform: Shape 154">
              <a:extLst>
                <a:ext uri="{FF2B5EF4-FFF2-40B4-BE49-F238E27FC236}">
                  <a16:creationId xmlns:a16="http://schemas.microsoft.com/office/drawing/2014/main" id="{8E07C51A-3547-257E-24DB-F64CD130C615}"/>
                </a:ext>
              </a:extLst>
            </p:cNvPr>
            <p:cNvSpPr/>
            <p:nvPr/>
          </p:nvSpPr>
          <p:spPr>
            <a:xfrm>
              <a:off x="3179818" y="4987377"/>
              <a:ext cx="28478" cy="28478"/>
            </a:xfrm>
            <a:custGeom>
              <a:avLst/>
              <a:gdLst>
                <a:gd name="connsiteX0" fmla="*/ 28988 w 28478"/>
                <a:gd name="connsiteY0" fmla="*/ 15062 h 28478"/>
                <a:gd name="connsiteX1" fmla="*/ 14749 w 28478"/>
                <a:gd name="connsiteY1" fmla="*/ 29301 h 28478"/>
                <a:gd name="connsiteX2" fmla="*/ 510 w 28478"/>
                <a:gd name="connsiteY2" fmla="*/ 15062 h 28478"/>
                <a:gd name="connsiteX3" fmla="*/ 14749 w 28478"/>
                <a:gd name="connsiteY3" fmla="*/ 823 h 28478"/>
                <a:gd name="connsiteX4" fmla="*/ 28988 w 28478"/>
                <a:gd name="connsiteY4" fmla="*/ 15062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8988" y="15062"/>
                  </a:moveTo>
                  <a:cubicBezTo>
                    <a:pt x="28988" y="22926"/>
                    <a:pt x="22613" y="29301"/>
                    <a:pt x="14749" y="29301"/>
                  </a:cubicBezTo>
                  <a:cubicBezTo>
                    <a:pt x="6885" y="29301"/>
                    <a:pt x="510" y="22926"/>
                    <a:pt x="510" y="15062"/>
                  </a:cubicBezTo>
                  <a:cubicBezTo>
                    <a:pt x="510" y="7198"/>
                    <a:pt x="6885" y="823"/>
                    <a:pt x="14749" y="823"/>
                  </a:cubicBezTo>
                  <a:cubicBezTo>
                    <a:pt x="22613" y="823"/>
                    <a:pt x="28988" y="7198"/>
                    <a:pt x="28988" y="15062"/>
                  </a:cubicBezTo>
                  <a:close/>
                </a:path>
              </a:pathLst>
            </a:custGeom>
            <a:solidFill>
              <a:srgbClr val="000000"/>
            </a:solidFill>
            <a:ln w="3557" cap="sq">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4A6DFBF-CC23-39FB-4907-2F744E8DEE15}"/>
                </a:ext>
              </a:extLst>
            </p:cNvPr>
            <p:cNvSpPr/>
            <p:nvPr/>
          </p:nvSpPr>
          <p:spPr>
            <a:xfrm>
              <a:off x="3175071" y="4982631"/>
              <a:ext cx="37970" cy="37970"/>
            </a:xfrm>
            <a:custGeom>
              <a:avLst/>
              <a:gdLst>
                <a:gd name="connsiteX0" fmla="*/ 19495 w 37970"/>
                <a:gd name="connsiteY0" fmla="*/ 10315 h 37970"/>
                <a:gd name="connsiteX1" fmla="*/ 28988 w 37970"/>
                <a:gd name="connsiteY1" fmla="*/ 19808 h 37970"/>
                <a:gd name="connsiteX2" fmla="*/ 28988 w 37970"/>
                <a:gd name="connsiteY2" fmla="*/ 19808 h 37970"/>
                <a:gd name="connsiteX3" fmla="*/ 19495 w 37970"/>
                <a:gd name="connsiteY3" fmla="*/ 29301 h 37970"/>
                <a:gd name="connsiteX4" fmla="*/ 10002 w 37970"/>
                <a:gd name="connsiteY4" fmla="*/ 19808 h 37970"/>
                <a:gd name="connsiteX5" fmla="*/ 19495 w 37970"/>
                <a:gd name="connsiteY5" fmla="*/ 10315 h 37970"/>
                <a:gd name="connsiteX6" fmla="*/ 19495 w 37970"/>
                <a:gd name="connsiteY6" fmla="*/ 823 h 37970"/>
                <a:gd name="connsiteX7" fmla="*/ 510 w 37970"/>
                <a:gd name="connsiteY7" fmla="*/ 19808 h 37970"/>
                <a:gd name="connsiteX8" fmla="*/ 19495 w 37970"/>
                <a:gd name="connsiteY8" fmla="*/ 38793 h 37970"/>
                <a:gd name="connsiteX9" fmla="*/ 38480 w 37970"/>
                <a:gd name="connsiteY9" fmla="*/ 19808 h 37970"/>
                <a:gd name="connsiteX10" fmla="*/ 38480 w 37970"/>
                <a:gd name="connsiteY10" fmla="*/ 19808 h 37970"/>
                <a:gd name="connsiteX11" fmla="*/ 19495 w 37970"/>
                <a:gd name="connsiteY11" fmla="*/ 823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495" y="10315"/>
                  </a:moveTo>
                  <a:cubicBezTo>
                    <a:pt x="24738" y="10315"/>
                    <a:pt x="28988" y="14565"/>
                    <a:pt x="28988" y="19808"/>
                  </a:cubicBezTo>
                  <a:lnTo>
                    <a:pt x="28988" y="19808"/>
                  </a:lnTo>
                  <a:cubicBezTo>
                    <a:pt x="28988" y="25051"/>
                    <a:pt x="24738" y="29301"/>
                    <a:pt x="19495" y="29301"/>
                  </a:cubicBezTo>
                  <a:cubicBezTo>
                    <a:pt x="14252" y="29301"/>
                    <a:pt x="10002" y="25051"/>
                    <a:pt x="10002" y="19808"/>
                  </a:cubicBezTo>
                  <a:cubicBezTo>
                    <a:pt x="10002" y="14565"/>
                    <a:pt x="14252" y="10315"/>
                    <a:pt x="19495" y="10315"/>
                  </a:cubicBezTo>
                  <a:close/>
                  <a:moveTo>
                    <a:pt x="19495" y="823"/>
                  </a:moveTo>
                  <a:cubicBezTo>
                    <a:pt x="9010" y="823"/>
                    <a:pt x="510" y="9323"/>
                    <a:pt x="510" y="19808"/>
                  </a:cubicBezTo>
                  <a:cubicBezTo>
                    <a:pt x="510" y="30293"/>
                    <a:pt x="9010" y="38793"/>
                    <a:pt x="19495" y="38793"/>
                  </a:cubicBezTo>
                  <a:cubicBezTo>
                    <a:pt x="29980" y="38793"/>
                    <a:pt x="38480" y="30293"/>
                    <a:pt x="38480" y="19808"/>
                  </a:cubicBezTo>
                  <a:lnTo>
                    <a:pt x="38480" y="19808"/>
                  </a:lnTo>
                  <a:cubicBezTo>
                    <a:pt x="38480" y="9323"/>
                    <a:pt x="29980" y="823"/>
                    <a:pt x="19495" y="823"/>
                  </a:cubicBezTo>
                  <a:close/>
                </a:path>
              </a:pathLst>
            </a:custGeom>
            <a:solidFill>
              <a:srgbClr val="000000"/>
            </a:solidFill>
            <a:ln w="9485" cap="flat">
              <a:no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C356556A-FC55-1DE7-103E-FC9D2D4C05B0}"/>
                </a:ext>
              </a:extLst>
            </p:cNvPr>
            <p:cNvSpPr/>
            <p:nvPr/>
          </p:nvSpPr>
          <p:spPr>
            <a:xfrm>
              <a:off x="3249746" y="5326996"/>
              <a:ext cx="28478" cy="28478"/>
            </a:xfrm>
            <a:custGeom>
              <a:avLst/>
              <a:gdLst>
                <a:gd name="connsiteX0" fmla="*/ 29008 w 28478"/>
                <a:gd name="connsiteY0" fmla="*/ 15157 h 28478"/>
                <a:gd name="connsiteX1" fmla="*/ 14768 w 28478"/>
                <a:gd name="connsiteY1" fmla="*/ 29396 h 28478"/>
                <a:gd name="connsiteX2" fmla="*/ 529 w 28478"/>
                <a:gd name="connsiteY2" fmla="*/ 15157 h 28478"/>
                <a:gd name="connsiteX3" fmla="*/ 14768 w 28478"/>
                <a:gd name="connsiteY3" fmla="*/ 918 h 28478"/>
                <a:gd name="connsiteX4" fmla="*/ 29008 w 28478"/>
                <a:gd name="connsiteY4" fmla="*/ 15157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008" y="15157"/>
                  </a:moveTo>
                  <a:cubicBezTo>
                    <a:pt x="29008" y="23021"/>
                    <a:pt x="22632" y="29396"/>
                    <a:pt x="14768" y="29396"/>
                  </a:cubicBezTo>
                  <a:cubicBezTo>
                    <a:pt x="6904" y="29396"/>
                    <a:pt x="529" y="23021"/>
                    <a:pt x="529" y="15157"/>
                  </a:cubicBezTo>
                  <a:cubicBezTo>
                    <a:pt x="529" y="7293"/>
                    <a:pt x="6904" y="918"/>
                    <a:pt x="14768" y="918"/>
                  </a:cubicBezTo>
                  <a:cubicBezTo>
                    <a:pt x="22632" y="918"/>
                    <a:pt x="29008" y="7293"/>
                    <a:pt x="29008" y="15157"/>
                  </a:cubicBezTo>
                  <a:close/>
                </a:path>
              </a:pathLst>
            </a:custGeom>
            <a:solidFill>
              <a:srgbClr val="000000"/>
            </a:solidFill>
            <a:ln w="3557" cap="sq">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EF6A6E47-CFF1-30F4-BC4D-EEC482EBA476}"/>
                </a:ext>
              </a:extLst>
            </p:cNvPr>
            <p:cNvSpPr/>
            <p:nvPr/>
          </p:nvSpPr>
          <p:spPr>
            <a:xfrm>
              <a:off x="3244999" y="5322249"/>
              <a:ext cx="37970" cy="37970"/>
            </a:xfrm>
            <a:custGeom>
              <a:avLst/>
              <a:gdLst>
                <a:gd name="connsiteX0" fmla="*/ 19515 w 37970"/>
                <a:gd name="connsiteY0" fmla="*/ 10411 h 37970"/>
                <a:gd name="connsiteX1" fmla="*/ 29008 w 37970"/>
                <a:gd name="connsiteY1" fmla="*/ 19903 h 37970"/>
                <a:gd name="connsiteX2" fmla="*/ 29008 w 37970"/>
                <a:gd name="connsiteY2" fmla="*/ 19903 h 37970"/>
                <a:gd name="connsiteX3" fmla="*/ 19515 w 37970"/>
                <a:gd name="connsiteY3" fmla="*/ 29396 h 37970"/>
                <a:gd name="connsiteX4" fmla="*/ 10022 w 37970"/>
                <a:gd name="connsiteY4" fmla="*/ 19903 h 37970"/>
                <a:gd name="connsiteX5" fmla="*/ 19515 w 37970"/>
                <a:gd name="connsiteY5" fmla="*/ 10411 h 37970"/>
                <a:gd name="connsiteX6" fmla="*/ 19515 w 37970"/>
                <a:gd name="connsiteY6" fmla="*/ 918 h 37970"/>
                <a:gd name="connsiteX7" fmla="*/ 529 w 37970"/>
                <a:gd name="connsiteY7" fmla="*/ 19903 h 37970"/>
                <a:gd name="connsiteX8" fmla="*/ 19515 w 37970"/>
                <a:gd name="connsiteY8" fmla="*/ 38889 h 37970"/>
                <a:gd name="connsiteX9" fmla="*/ 38500 w 37970"/>
                <a:gd name="connsiteY9" fmla="*/ 19903 h 37970"/>
                <a:gd name="connsiteX10" fmla="*/ 38500 w 37970"/>
                <a:gd name="connsiteY10" fmla="*/ 19903 h 37970"/>
                <a:gd name="connsiteX11" fmla="*/ 19515 w 37970"/>
                <a:gd name="connsiteY11" fmla="*/ 918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515" y="10411"/>
                  </a:moveTo>
                  <a:cubicBezTo>
                    <a:pt x="24758" y="10411"/>
                    <a:pt x="29008" y="14661"/>
                    <a:pt x="29008" y="19903"/>
                  </a:cubicBezTo>
                  <a:lnTo>
                    <a:pt x="29008" y="19903"/>
                  </a:lnTo>
                  <a:cubicBezTo>
                    <a:pt x="29008" y="25146"/>
                    <a:pt x="24758" y="29396"/>
                    <a:pt x="19515" y="29396"/>
                  </a:cubicBezTo>
                  <a:cubicBezTo>
                    <a:pt x="14272" y="29396"/>
                    <a:pt x="10022" y="25146"/>
                    <a:pt x="10022" y="19903"/>
                  </a:cubicBezTo>
                  <a:cubicBezTo>
                    <a:pt x="10022" y="14661"/>
                    <a:pt x="14272" y="10411"/>
                    <a:pt x="19515" y="10411"/>
                  </a:cubicBezTo>
                  <a:close/>
                  <a:moveTo>
                    <a:pt x="19515" y="918"/>
                  </a:moveTo>
                  <a:cubicBezTo>
                    <a:pt x="9029" y="918"/>
                    <a:pt x="529" y="9418"/>
                    <a:pt x="529" y="19903"/>
                  </a:cubicBezTo>
                  <a:cubicBezTo>
                    <a:pt x="529" y="30389"/>
                    <a:pt x="9029" y="38889"/>
                    <a:pt x="19515" y="38889"/>
                  </a:cubicBezTo>
                  <a:cubicBezTo>
                    <a:pt x="30000" y="38889"/>
                    <a:pt x="38500" y="30389"/>
                    <a:pt x="38500" y="19903"/>
                  </a:cubicBezTo>
                  <a:lnTo>
                    <a:pt x="38500" y="19903"/>
                  </a:lnTo>
                  <a:cubicBezTo>
                    <a:pt x="38500" y="9418"/>
                    <a:pt x="30000" y="918"/>
                    <a:pt x="19515" y="918"/>
                  </a:cubicBezTo>
                  <a:close/>
                </a:path>
              </a:pathLst>
            </a:custGeom>
            <a:solidFill>
              <a:srgbClr val="000000"/>
            </a:solidFill>
            <a:ln w="9485" cap="flat">
              <a:no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C1430DFD-B2B3-3FA7-04BB-9AFB4EC7027F}"/>
                </a:ext>
              </a:extLst>
            </p:cNvPr>
            <p:cNvSpPr/>
            <p:nvPr/>
          </p:nvSpPr>
          <p:spPr>
            <a:xfrm>
              <a:off x="3319670" y="5242683"/>
              <a:ext cx="28478" cy="28478"/>
            </a:xfrm>
            <a:custGeom>
              <a:avLst/>
              <a:gdLst>
                <a:gd name="connsiteX0" fmla="*/ 29027 w 28478"/>
                <a:gd name="connsiteY0" fmla="*/ 15134 h 28478"/>
                <a:gd name="connsiteX1" fmla="*/ 14788 w 28478"/>
                <a:gd name="connsiteY1" fmla="*/ 29373 h 28478"/>
                <a:gd name="connsiteX2" fmla="*/ 549 w 28478"/>
                <a:gd name="connsiteY2" fmla="*/ 15134 h 28478"/>
                <a:gd name="connsiteX3" fmla="*/ 14788 w 28478"/>
                <a:gd name="connsiteY3" fmla="*/ 894 h 28478"/>
                <a:gd name="connsiteX4" fmla="*/ 29027 w 28478"/>
                <a:gd name="connsiteY4" fmla="*/ 1513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027" y="15134"/>
                  </a:moveTo>
                  <a:cubicBezTo>
                    <a:pt x="29027" y="22998"/>
                    <a:pt x="22652" y="29373"/>
                    <a:pt x="14788" y="29373"/>
                  </a:cubicBezTo>
                  <a:cubicBezTo>
                    <a:pt x="6924" y="29373"/>
                    <a:pt x="549" y="22998"/>
                    <a:pt x="549" y="15134"/>
                  </a:cubicBezTo>
                  <a:cubicBezTo>
                    <a:pt x="549" y="7270"/>
                    <a:pt x="6924" y="894"/>
                    <a:pt x="14788" y="894"/>
                  </a:cubicBezTo>
                  <a:cubicBezTo>
                    <a:pt x="22652" y="894"/>
                    <a:pt x="29027" y="7270"/>
                    <a:pt x="29027" y="15134"/>
                  </a:cubicBezTo>
                  <a:close/>
                </a:path>
              </a:pathLst>
            </a:custGeom>
            <a:solidFill>
              <a:srgbClr val="000000"/>
            </a:solidFill>
            <a:ln w="3557" cap="sq">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615F416-4816-D861-5021-D75EC555D51F}"/>
                </a:ext>
              </a:extLst>
            </p:cNvPr>
            <p:cNvSpPr/>
            <p:nvPr/>
          </p:nvSpPr>
          <p:spPr>
            <a:xfrm>
              <a:off x="3314924" y="5237937"/>
              <a:ext cx="37970" cy="37970"/>
            </a:xfrm>
            <a:custGeom>
              <a:avLst/>
              <a:gdLst>
                <a:gd name="connsiteX0" fmla="*/ 19534 w 37970"/>
                <a:gd name="connsiteY0" fmla="*/ 10387 h 37970"/>
                <a:gd name="connsiteX1" fmla="*/ 29027 w 37970"/>
                <a:gd name="connsiteY1" fmla="*/ 19880 h 37970"/>
                <a:gd name="connsiteX2" fmla="*/ 29027 w 37970"/>
                <a:gd name="connsiteY2" fmla="*/ 19880 h 37970"/>
                <a:gd name="connsiteX3" fmla="*/ 19534 w 37970"/>
                <a:gd name="connsiteY3" fmla="*/ 29373 h 37970"/>
                <a:gd name="connsiteX4" fmla="*/ 10042 w 37970"/>
                <a:gd name="connsiteY4" fmla="*/ 19880 h 37970"/>
                <a:gd name="connsiteX5" fmla="*/ 19534 w 37970"/>
                <a:gd name="connsiteY5" fmla="*/ 10387 h 37970"/>
                <a:gd name="connsiteX6" fmla="*/ 19534 w 37970"/>
                <a:gd name="connsiteY6" fmla="*/ 894 h 37970"/>
                <a:gd name="connsiteX7" fmla="*/ 549 w 37970"/>
                <a:gd name="connsiteY7" fmla="*/ 19880 h 37970"/>
                <a:gd name="connsiteX8" fmla="*/ 19534 w 37970"/>
                <a:gd name="connsiteY8" fmla="*/ 38865 h 37970"/>
                <a:gd name="connsiteX9" fmla="*/ 38520 w 37970"/>
                <a:gd name="connsiteY9" fmla="*/ 19880 h 37970"/>
                <a:gd name="connsiteX10" fmla="*/ 38520 w 37970"/>
                <a:gd name="connsiteY10" fmla="*/ 19880 h 37970"/>
                <a:gd name="connsiteX11" fmla="*/ 19534 w 37970"/>
                <a:gd name="connsiteY11" fmla="*/ 894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534" y="10387"/>
                  </a:moveTo>
                  <a:cubicBezTo>
                    <a:pt x="24777" y="10387"/>
                    <a:pt x="29027" y="14637"/>
                    <a:pt x="29027" y="19880"/>
                  </a:cubicBezTo>
                  <a:lnTo>
                    <a:pt x="29027" y="19880"/>
                  </a:lnTo>
                  <a:cubicBezTo>
                    <a:pt x="29027" y="25123"/>
                    <a:pt x="24777" y="29373"/>
                    <a:pt x="19534" y="29373"/>
                  </a:cubicBezTo>
                  <a:cubicBezTo>
                    <a:pt x="14292" y="29373"/>
                    <a:pt x="10042" y="25123"/>
                    <a:pt x="10042" y="19880"/>
                  </a:cubicBezTo>
                  <a:cubicBezTo>
                    <a:pt x="10042" y="14637"/>
                    <a:pt x="14292" y="10387"/>
                    <a:pt x="19534" y="10387"/>
                  </a:cubicBezTo>
                  <a:close/>
                  <a:moveTo>
                    <a:pt x="19534" y="894"/>
                  </a:moveTo>
                  <a:cubicBezTo>
                    <a:pt x="9049" y="894"/>
                    <a:pt x="549" y="9394"/>
                    <a:pt x="549" y="19880"/>
                  </a:cubicBezTo>
                  <a:cubicBezTo>
                    <a:pt x="549" y="30365"/>
                    <a:pt x="9049" y="38865"/>
                    <a:pt x="19534" y="38865"/>
                  </a:cubicBezTo>
                  <a:cubicBezTo>
                    <a:pt x="30020" y="38865"/>
                    <a:pt x="38520" y="30365"/>
                    <a:pt x="38520" y="19880"/>
                  </a:cubicBezTo>
                  <a:lnTo>
                    <a:pt x="38520" y="19880"/>
                  </a:lnTo>
                  <a:cubicBezTo>
                    <a:pt x="38520" y="9394"/>
                    <a:pt x="30020" y="894"/>
                    <a:pt x="19534" y="894"/>
                  </a:cubicBezTo>
                  <a:close/>
                </a:path>
              </a:pathLst>
            </a:custGeom>
            <a:solidFill>
              <a:srgbClr val="000000"/>
            </a:solidFill>
            <a:ln w="9485" cap="flat">
              <a:no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17958712-7616-F122-1487-62E30E6981AB}"/>
                </a:ext>
              </a:extLst>
            </p:cNvPr>
            <p:cNvSpPr/>
            <p:nvPr/>
          </p:nvSpPr>
          <p:spPr>
            <a:xfrm>
              <a:off x="3389598" y="5422159"/>
              <a:ext cx="28478" cy="28478"/>
            </a:xfrm>
            <a:custGeom>
              <a:avLst/>
              <a:gdLst>
                <a:gd name="connsiteX0" fmla="*/ 29047 w 28478"/>
                <a:gd name="connsiteY0" fmla="*/ 15184 h 28478"/>
                <a:gd name="connsiteX1" fmla="*/ 14808 w 28478"/>
                <a:gd name="connsiteY1" fmla="*/ 29423 h 28478"/>
                <a:gd name="connsiteX2" fmla="*/ 569 w 28478"/>
                <a:gd name="connsiteY2" fmla="*/ 15184 h 28478"/>
                <a:gd name="connsiteX3" fmla="*/ 14808 w 28478"/>
                <a:gd name="connsiteY3" fmla="*/ 945 h 28478"/>
                <a:gd name="connsiteX4" fmla="*/ 29047 w 28478"/>
                <a:gd name="connsiteY4" fmla="*/ 1518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047" y="15184"/>
                  </a:moveTo>
                  <a:cubicBezTo>
                    <a:pt x="29047" y="23048"/>
                    <a:pt x="22672" y="29423"/>
                    <a:pt x="14808" y="29423"/>
                  </a:cubicBezTo>
                  <a:cubicBezTo>
                    <a:pt x="6944" y="29423"/>
                    <a:pt x="569" y="23048"/>
                    <a:pt x="569" y="15184"/>
                  </a:cubicBezTo>
                  <a:cubicBezTo>
                    <a:pt x="569" y="7320"/>
                    <a:pt x="6944" y="945"/>
                    <a:pt x="14808" y="945"/>
                  </a:cubicBezTo>
                  <a:cubicBezTo>
                    <a:pt x="22672" y="945"/>
                    <a:pt x="29047" y="7320"/>
                    <a:pt x="29047" y="15184"/>
                  </a:cubicBezTo>
                  <a:close/>
                </a:path>
              </a:pathLst>
            </a:custGeom>
            <a:solidFill>
              <a:srgbClr val="000000"/>
            </a:solidFill>
            <a:ln w="3557" cap="sq">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6EE78A1D-43CF-9D52-6812-D7DDB28E38B0}"/>
                </a:ext>
              </a:extLst>
            </p:cNvPr>
            <p:cNvSpPr/>
            <p:nvPr/>
          </p:nvSpPr>
          <p:spPr>
            <a:xfrm>
              <a:off x="3384852" y="5417412"/>
              <a:ext cx="37970" cy="37970"/>
            </a:xfrm>
            <a:custGeom>
              <a:avLst/>
              <a:gdLst>
                <a:gd name="connsiteX0" fmla="*/ 19554 w 37970"/>
                <a:gd name="connsiteY0" fmla="*/ 10437 h 37970"/>
                <a:gd name="connsiteX1" fmla="*/ 29047 w 37970"/>
                <a:gd name="connsiteY1" fmla="*/ 19930 h 37970"/>
                <a:gd name="connsiteX2" fmla="*/ 29047 w 37970"/>
                <a:gd name="connsiteY2" fmla="*/ 19930 h 37970"/>
                <a:gd name="connsiteX3" fmla="*/ 19554 w 37970"/>
                <a:gd name="connsiteY3" fmla="*/ 29423 h 37970"/>
                <a:gd name="connsiteX4" fmla="*/ 10061 w 37970"/>
                <a:gd name="connsiteY4" fmla="*/ 19930 h 37970"/>
                <a:gd name="connsiteX5" fmla="*/ 19554 w 37970"/>
                <a:gd name="connsiteY5" fmla="*/ 10437 h 37970"/>
                <a:gd name="connsiteX6" fmla="*/ 19554 w 37970"/>
                <a:gd name="connsiteY6" fmla="*/ 945 h 37970"/>
                <a:gd name="connsiteX7" fmla="*/ 569 w 37970"/>
                <a:gd name="connsiteY7" fmla="*/ 19930 h 37970"/>
                <a:gd name="connsiteX8" fmla="*/ 19554 w 37970"/>
                <a:gd name="connsiteY8" fmla="*/ 38915 h 37970"/>
                <a:gd name="connsiteX9" fmla="*/ 38539 w 37970"/>
                <a:gd name="connsiteY9" fmla="*/ 19930 h 37970"/>
                <a:gd name="connsiteX10" fmla="*/ 38539 w 37970"/>
                <a:gd name="connsiteY10" fmla="*/ 19930 h 37970"/>
                <a:gd name="connsiteX11" fmla="*/ 19554 w 37970"/>
                <a:gd name="connsiteY11" fmla="*/ 945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554" y="10437"/>
                  </a:moveTo>
                  <a:cubicBezTo>
                    <a:pt x="24797" y="10437"/>
                    <a:pt x="29047" y="14687"/>
                    <a:pt x="29047" y="19930"/>
                  </a:cubicBezTo>
                  <a:lnTo>
                    <a:pt x="29047" y="19930"/>
                  </a:lnTo>
                  <a:cubicBezTo>
                    <a:pt x="29047" y="25173"/>
                    <a:pt x="24797" y="29423"/>
                    <a:pt x="19554" y="29423"/>
                  </a:cubicBezTo>
                  <a:cubicBezTo>
                    <a:pt x="14311" y="29423"/>
                    <a:pt x="10061" y="25173"/>
                    <a:pt x="10061" y="19930"/>
                  </a:cubicBezTo>
                  <a:cubicBezTo>
                    <a:pt x="10061" y="14687"/>
                    <a:pt x="14311" y="10437"/>
                    <a:pt x="19554" y="10437"/>
                  </a:cubicBezTo>
                  <a:close/>
                  <a:moveTo>
                    <a:pt x="19554" y="945"/>
                  </a:moveTo>
                  <a:cubicBezTo>
                    <a:pt x="9069" y="945"/>
                    <a:pt x="569" y="9445"/>
                    <a:pt x="569" y="19930"/>
                  </a:cubicBezTo>
                  <a:cubicBezTo>
                    <a:pt x="569" y="30415"/>
                    <a:pt x="9069" y="38915"/>
                    <a:pt x="19554" y="38915"/>
                  </a:cubicBezTo>
                  <a:cubicBezTo>
                    <a:pt x="30039" y="38915"/>
                    <a:pt x="38539" y="30415"/>
                    <a:pt x="38539" y="19930"/>
                  </a:cubicBezTo>
                  <a:lnTo>
                    <a:pt x="38539" y="19930"/>
                  </a:lnTo>
                  <a:cubicBezTo>
                    <a:pt x="38539" y="9445"/>
                    <a:pt x="30039" y="945"/>
                    <a:pt x="19554" y="945"/>
                  </a:cubicBezTo>
                  <a:close/>
                </a:path>
              </a:pathLst>
            </a:custGeom>
            <a:solidFill>
              <a:srgbClr val="000000"/>
            </a:solidFill>
            <a:ln w="9485" cap="flat">
              <a:no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59C9BF74-E559-144A-4A02-F445E7E015E9}"/>
                </a:ext>
              </a:extLst>
            </p:cNvPr>
            <p:cNvSpPr/>
            <p:nvPr/>
          </p:nvSpPr>
          <p:spPr>
            <a:xfrm>
              <a:off x="3459522" y="5074029"/>
              <a:ext cx="28478" cy="28478"/>
            </a:xfrm>
            <a:custGeom>
              <a:avLst/>
              <a:gdLst>
                <a:gd name="connsiteX0" fmla="*/ 29066 w 28478"/>
                <a:gd name="connsiteY0" fmla="*/ 15086 h 28478"/>
                <a:gd name="connsiteX1" fmla="*/ 14827 w 28478"/>
                <a:gd name="connsiteY1" fmla="*/ 29325 h 28478"/>
                <a:gd name="connsiteX2" fmla="*/ 588 w 28478"/>
                <a:gd name="connsiteY2" fmla="*/ 15086 h 28478"/>
                <a:gd name="connsiteX3" fmla="*/ 14827 w 28478"/>
                <a:gd name="connsiteY3" fmla="*/ 847 h 28478"/>
                <a:gd name="connsiteX4" fmla="*/ 29066 w 28478"/>
                <a:gd name="connsiteY4" fmla="*/ 1508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066" y="15086"/>
                  </a:moveTo>
                  <a:cubicBezTo>
                    <a:pt x="29066" y="22950"/>
                    <a:pt x="22691" y="29325"/>
                    <a:pt x="14827" y="29325"/>
                  </a:cubicBezTo>
                  <a:cubicBezTo>
                    <a:pt x="6963" y="29325"/>
                    <a:pt x="588" y="22950"/>
                    <a:pt x="588" y="15086"/>
                  </a:cubicBezTo>
                  <a:cubicBezTo>
                    <a:pt x="588" y="7222"/>
                    <a:pt x="6963" y="847"/>
                    <a:pt x="14827" y="847"/>
                  </a:cubicBezTo>
                  <a:cubicBezTo>
                    <a:pt x="22691" y="847"/>
                    <a:pt x="29066" y="7222"/>
                    <a:pt x="29066" y="15086"/>
                  </a:cubicBezTo>
                  <a:close/>
                </a:path>
              </a:pathLst>
            </a:custGeom>
            <a:solidFill>
              <a:srgbClr val="000000"/>
            </a:solidFill>
            <a:ln w="3557" cap="sq">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66D03DD-3656-6B83-376B-F74A859B7D1C}"/>
                </a:ext>
              </a:extLst>
            </p:cNvPr>
            <p:cNvSpPr/>
            <p:nvPr/>
          </p:nvSpPr>
          <p:spPr>
            <a:xfrm>
              <a:off x="3454776" y="5069282"/>
              <a:ext cx="37970" cy="37970"/>
            </a:xfrm>
            <a:custGeom>
              <a:avLst/>
              <a:gdLst>
                <a:gd name="connsiteX0" fmla="*/ 19574 w 37970"/>
                <a:gd name="connsiteY0" fmla="*/ 10340 h 37970"/>
                <a:gd name="connsiteX1" fmla="*/ 29066 w 37970"/>
                <a:gd name="connsiteY1" fmla="*/ 19832 h 37970"/>
                <a:gd name="connsiteX2" fmla="*/ 29066 w 37970"/>
                <a:gd name="connsiteY2" fmla="*/ 19832 h 37970"/>
                <a:gd name="connsiteX3" fmla="*/ 19574 w 37970"/>
                <a:gd name="connsiteY3" fmla="*/ 29325 h 37970"/>
                <a:gd name="connsiteX4" fmla="*/ 10081 w 37970"/>
                <a:gd name="connsiteY4" fmla="*/ 19832 h 37970"/>
                <a:gd name="connsiteX5" fmla="*/ 19574 w 37970"/>
                <a:gd name="connsiteY5" fmla="*/ 10340 h 37970"/>
                <a:gd name="connsiteX6" fmla="*/ 19574 w 37970"/>
                <a:gd name="connsiteY6" fmla="*/ 847 h 37970"/>
                <a:gd name="connsiteX7" fmla="*/ 588 w 37970"/>
                <a:gd name="connsiteY7" fmla="*/ 19832 h 37970"/>
                <a:gd name="connsiteX8" fmla="*/ 19574 w 37970"/>
                <a:gd name="connsiteY8" fmla="*/ 38818 h 37970"/>
                <a:gd name="connsiteX9" fmla="*/ 38559 w 37970"/>
                <a:gd name="connsiteY9" fmla="*/ 19832 h 37970"/>
                <a:gd name="connsiteX10" fmla="*/ 38559 w 37970"/>
                <a:gd name="connsiteY10" fmla="*/ 19832 h 37970"/>
                <a:gd name="connsiteX11" fmla="*/ 19574 w 37970"/>
                <a:gd name="connsiteY11" fmla="*/ 84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574" y="10340"/>
                  </a:moveTo>
                  <a:cubicBezTo>
                    <a:pt x="24816" y="10340"/>
                    <a:pt x="29066" y="14590"/>
                    <a:pt x="29066" y="19832"/>
                  </a:cubicBezTo>
                  <a:lnTo>
                    <a:pt x="29066" y="19832"/>
                  </a:lnTo>
                  <a:cubicBezTo>
                    <a:pt x="29066" y="25075"/>
                    <a:pt x="24816" y="29325"/>
                    <a:pt x="19574" y="29325"/>
                  </a:cubicBezTo>
                  <a:cubicBezTo>
                    <a:pt x="14331" y="29325"/>
                    <a:pt x="10081" y="25075"/>
                    <a:pt x="10081" y="19832"/>
                  </a:cubicBezTo>
                  <a:cubicBezTo>
                    <a:pt x="10081" y="14590"/>
                    <a:pt x="14331" y="10340"/>
                    <a:pt x="19574" y="10340"/>
                  </a:cubicBezTo>
                  <a:close/>
                  <a:moveTo>
                    <a:pt x="19574" y="847"/>
                  </a:moveTo>
                  <a:cubicBezTo>
                    <a:pt x="9088" y="847"/>
                    <a:pt x="588" y="9347"/>
                    <a:pt x="588" y="19832"/>
                  </a:cubicBezTo>
                  <a:cubicBezTo>
                    <a:pt x="588" y="30318"/>
                    <a:pt x="9088" y="38818"/>
                    <a:pt x="19574" y="38818"/>
                  </a:cubicBezTo>
                  <a:cubicBezTo>
                    <a:pt x="30059" y="38818"/>
                    <a:pt x="38559" y="30318"/>
                    <a:pt x="38559" y="19832"/>
                  </a:cubicBezTo>
                  <a:lnTo>
                    <a:pt x="38559" y="19832"/>
                  </a:lnTo>
                  <a:cubicBezTo>
                    <a:pt x="38559" y="9347"/>
                    <a:pt x="30059" y="847"/>
                    <a:pt x="19574" y="847"/>
                  </a:cubicBezTo>
                  <a:close/>
                </a:path>
              </a:pathLst>
            </a:custGeom>
            <a:solidFill>
              <a:srgbClr val="000000"/>
            </a:solidFill>
            <a:ln w="9485" cap="flat">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1C86AA2C-6FEF-2BF8-2F39-ED56350C85A3}"/>
                </a:ext>
              </a:extLst>
            </p:cNvPr>
            <p:cNvSpPr/>
            <p:nvPr/>
          </p:nvSpPr>
          <p:spPr>
            <a:xfrm>
              <a:off x="3529450" y="5245214"/>
              <a:ext cx="28478" cy="28478"/>
            </a:xfrm>
            <a:custGeom>
              <a:avLst/>
              <a:gdLst>
                <a:gd name="connsiteX0" fmla="*/ 29086 w 28478"/>
                <a:gd name="connsiteY0" fmla="*/ 15134 h 28478"/>
                <a:gd name="connsiteX1" fmla="*/ 14847 w 28478"/>
                <a:gd name="connsiteY1" fmla="*/ 29373 h 28478"/>
                <a:gd name="connsiteX2" fmla="*/ 608 w 28478"/>
                <a:gd name="connsiteY2" fmla="*/ 15134 h 28478"/>
                <a:gd name="connsiteX3" fmla="*/ 14847 w 28478"/>
                <a:gd name="connsiteY3" fmla="*/ 895 h 28478"/>
                <a:gd name="connsiteX4" fmla="*/ 29086 w 28478"/>
                <a:gd name="connsiteY4" fmla="*/ 1513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086" y="15134"/>
                  </a:moveTo>
                  <a:cubicBezTo>
                    <a:pt x="29086" y="22998"/>
                    <a:pt x="22711" y="29373"/>
                    <a:pt x="14847" y="29373"/>
                  </a:cubicBezTo>
                  <a:cubicBezTo>
                    <a:pt x="6983" y="29373"/>
                    <a:pt x="608" y="22998"/>
                    <a:pt x="608" y="15134"/>
                  </a:cubicBezTo>
                  <a:cubicBezTo>
                    <a:pt x="608" y="7270"/>
                    <a:pt x="6983" y="895"/>
                    <a:pt x="14847" y="895"/>
                  </a:cubicBezTo>
                  <a:cubicBezTo>
                    <a:pt x="22711" y="895"/>
                    <a:pt x="29086" y="7270"/>
                    <a:pt x="29086" y="15134"/>
                  </a:cubicBezTo>
                  <a:close/>
                </a:path>
              </a:pathLst>
            </a:custGeom>
            <a:solidFill>
              <a:srgbClr val="000000"/>
            </a:solidFill>
            <a:ln w="3557" cap="sq">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0415AAE-B6C5-6467-E915-D9EFA7289114}"/>
                </a:ext>
              </a:extLst>
            </p:cNvPr>
            <p:cNvSpPr/>
            <p:nvPr/>
          </p:nvSpPr>
          <p:spPr>
            <a:xfrm>
              <a:off x="3524704" y="5240468"/>
              <a:ext cx="37970" cy="37970"/>
            </a:xfrm>
            <a:custGeom>
              <a:avLst/>
              <a:gdLst>
                <a:gd name="connsiteX0" fmla="*/ 19593 w 37970"/>
                <a:gd name="connsiteY0" fmla="*/ 10388 h 37970"/>
                <a:gd name="connsiteX1" fmla="*/ 29086 w 37970"/>
                <a:gd name="connsiteY1" fmla="*/ 19880 h 37970"/>
                <a:gd name="connsiteX2" fmla="*/ 29086 w 37970"/>
                <a:gd name="connsiteY2" fmla="*/ 19880 h 37970"/>
                <a:gd name="connsiteX3" fmla="*/ 19593 w 37970"/>
                <a:gd name="connsiteY3" fmla="*/ 29373 h 37970"/>
                <a:gd name="connsiteX4" fmla="*/ 10100 w 37970"/>
                <a:gd name="connsiteY4" fmla="*/ 19880 h 37970"/>
                <a:gd name="connsiteX5" fmla="*/ 19593 w 37970"/>
                <a:gd name="connsiteY5" fmla="*/ 10388 h 37970"/>
                <a:gd name="connsiteX6" fmla="*/ 19593 w 37970"/>
                <a:gd name="connsiteY6" fmla="*/ 895 h 37970"/>
                <a:gd name="connsiteX7" fmla="*/ 608 w 37970"/>
                <a:gd name="connsiteY7" fmla="*/ 19880 h 37970"/>
                <a:gd name="connsiteX8" fmla="*/ 19593 w 37970"/>
                <a:gd name="connsiteY8" fmla="*/ 38866 h 37970"/>
                <a:gd name="connsiteX9" fmla="*/ 38579 w 37970"/>
                <a:gd name="connsiteY9" fmla="*/ 19880 h 37970"/>
                <a:gd name="connsiteX10" fmla="*/ 38579 w 37970"/>
                <a:gd name="connsiteY10" fmla="*/ 19880 h 37970"/>
                <a:gd name="connsiteX11" fmla="*/ 19593 w 37970"/>
                <a:gd name="connsiteY11" fmla="*/ 895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593" y="10388"/>
                  </a:moveTo>
                  <a:cubicBezTo>
                    <a:pt x="24836" y="10388"/>
                    <a:pt x="29086" y="14638"/>
                    <a:pt x="29086" y="19880"/>
                  </a:cubicBezTo>
                  <a:lnTo>
                    <a:pt x="29086" y="19880"/>
                  </a:lnTo>
                  <a:cubicBezTo>
                    <a:pt x="29086" y="25123"/>
                    <a:pt x="24836" y="29373"/>
                    <a:pt x="19593" y="29373"/>
                  </a:cubicBezTo>
                  <a:cubicBezTo>
                    <a:pt x="14350" y="29373"/>
                    <a:pt x="10100" y="25123"/>
                    <a:pt x="10100" y="19880"/>
                  </a:cubicBezTo>
                  <a:cubicBezTo>
                    <a:pt x="10100" y="14638"/>
                    <a:pt x="14350" y="10388"/>
                    <a:pt x="19593" y="10388"/>
                  </a:cubicBezTo>
                  <a:close/>
                  <a:moveTo>
                    <a:pt x="19593" y="895"/>
                  </a:moveTo>
                  <a:cubicBezTo>
                    <a:pt x="9108" y="895"/>
                    <a:pt x="608" y="9395"/>
                    <a:pt x="608" y="19880"/>
                  </a:cubicBezTo>
                  <a:cubicBezTo>
                    <a:pt x="608" y="30366"/>
                    <a:pt x="9108" y="38866"/>
                    <a:pt x="19593" y="38866"/>
                  </a:cubicBezTo>
                  <a:cubicBezTo>
                    <a:pt x="30079" y="38866"/>
                    <a:pt x="38579" y="30366"/>
                    <a:pt x="38579" y="19880"/>
                  </a:cubicBezTo>
                  <a:lnTo>
                    <a:pt x="38579" y="19880"/>
                  </a:lnTo>
                  <a:cubicBezTo>
                    <a:pt x="38579" y="9395"/>
                    <a:pt x="30079" y="895"/>
                    <a:pt x="19593" y="895"/>
                  </a:cubicBezTo>
                  <a:close/>
                </a:path>
              </a:pathLst>
            </a:custGeom>
            <a:solidFill>
              <a:srgbClr val="000000"/>
            </a:solidFill>
            <a:ln w="9485" cap="flat">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099AF026-5963-C504-315F-C6C6B88CFC43}"/>
                </a:ext>
              </a:extLst>
            </p:cNvPr>
            <p:cNvSpPr/>
            <p:nvPr/>
          </p:nvSpPr>
          <p:spPr>
            <a:xfrm>
              <a:off x="3599374" y="5180554"/>
              <a:ext cx="28478" cy="28478"/>
            </a:xfrm>
            <a:custGeom>
              <a:avLst/>
              <a:gdLst>
                <a:gd name="connsiteX0" fmla="*/ 29106 w 28478"/>
                <a:gd name="connsiteY0" fmla="*/ 15116 h 28478"/>
                <a:gd name="connsiteX1" fmla="*/ 14867 w 28478"/>
                <a:gd name="connsiteY1" fmla="*/ 29355 h 28478"/>
                <a:gd name="connsiteX2" fmla="*/ 628 w 28478"/>
                <a:gd name="connsiteY2" fmla="*/ 15116 h 28478"/>
                <a:gd name="connsiteX3" fmla="*/ 14867 w 28478"/>
                <a:gd name="connsiteY3" fmla="*/ 877 h 28478"/>
                <a:gd name="connsiteX4" fmla="*/ 29106 w 28478"/>
                <a:gd name="connsiteY4" fmla="*/ 1511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106" y="15116"/>
                  </a:moveTo>
                  <a:cubicBezTo>
                    <a:pt x="29106" y="22980"/>
                    <a:pt x="22731" y="29355"/>
                    <a:pt x="14867" y="29355"/>
                  </a:cubicBezTo>
                  <a:cubicBezTo>
                    <a:pt x="7003" y="29355"/>
                    <a:pt x="628" y="22980"/>
                    <a:pt x="628" y="15116"/>
                  </a:cubicBezTo>
                  <a:cubicBezTo>
                    <a:pt x="628" y="7252"/>
                    <a:pt x="7003" y="877"/>
                    <a:pt x="14867" y="877"/>
                  </a:cubicBezTo>
                  <a:cubicBezTo>
                    <a:pt x="22731" y="877"/>
                    <a:pt x="29106" y="7252"/>
                    <a:pt x="29106" y="15116"/>
                  </a:cubicBezTo>
                  <a:close/>
                </a:path>
              </a:pathLst>
            </a:custGeom>
            <a:solidFill>
              <a:srgbClr val="000000"/>
            </a:solidFill>
            <a:ln w="3557" cap="sq">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85DF818-06FB-AA82-3424-FA54E17A571E}"/>
                </a:ext>
              </a:extLst>
            </p:cNvPr>
            <p:cNvSpPr/>
            <p:nvPr/>
          </p:nvSpPr>
          <p:spPr>
            <a:xfrm>
              <a:off x="3594628" y="5175808"/>
              <a:ext cx="37970" cy="37970"/>
            </a:xfrm>
            <a:custGeom>
              <a:avLst/>
              <a:gdLst>
                <a:gd name="connsiteX0" fmla="*/ 19613 w 37970"/>
                <a:gd name="connsiteY0" fmla="*/ 10369 h 37970"/>
                <a:gd name="connsiteX1" fmla="*/ 29106 w 37970"/>
                <a:gd name="connsiteY1" fmla="*/ 19862 h 37970"/>
                <a:gd name="connsiteX2" fmla="*/ 29106 w 37970"/>
                <a:gd name="connsiteY2" fmla="*/ 19862 h 37970"/>
                <a:gd name="connsiteX3" fmla="*/ 19613 w 37970"/>
                <a:gd name="connsiteY3" fmla="*/ 29355 h 37970"/>
                <a:gd name="connsiteX4" fmla="*/ 10120 w 37970"/>
                <a:gd name="connsiteY4" fmla="*/ 19862 h 37970"/>
                <a:gd name="connsiteX5" fmla="*/ 19613 w 37970"/>
                <a:gd name="connsiteY5" fmla="*/ 10369 h 37970"/>
                <a:gd name="connsiteX6" fmla="*/ 19613 w 37970"/>
                <a:gd name="connsiteY6" fmla="*/ 877 h 37970"/>
                <a:gd name="connsiteX7" fmla="*/ 628 w 37970"/>
                <a:gd name="connsiteY7" fmla="*/ 19862 h 37970"/>
                <a:gd name="connsiteX8" fmla="*/ 19613 w 37970"/>
                <a:gd name="connsiteY8" fmla="*/ 38848 h 37970"/>
                <a:gd name="connsiteX9" fmla="*/ 38598 w 37970"/>
                <a:gd name="connsiteY9" fmla="*/ 19862 h 37970"/>
                <a:gd name="connsiteX10" fmla="*/ 38598 w 37970"/>
                <a:gd name="connsiteY10" fmla="*/ 19862 h 37970"/>
                <a:gd name="connsiteX11" fmla="*/ 19613 w 37970"/>
                <a:gd name="connsiteY11" fmla="*/ 87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613" y="10369"/>
                  </a:moveTo>
                  <a:cubicBezTo>
                    <a:pt x="24856" y="10369"/>
                    <a:pt x="29106" y="14619"/>
                    <a:pt x="29106" y="19862"/>
                  </a:cubicBezTo>
                  <a:lnTo>
                    <a:pt x="29106" y="19862"/>
                  </a:lnTo>
                  <a:cubicBezTo>
                    <a:pt x="29106" y="25105"/>
                    <a:pt x="24856" y="29355"/>
                    <a:pt x="19613" y="29355"/>
                  </a:cubicBezTo>
                  <a:cubicBezTo>
                    <a:pt x="14370" y="29355"/>
                    <a:pt x="10120" y="25105"/>
                    <a:pt x="10120" y="19862"/>
                  </a:cubicBezTo>
                  <a:cubicBezTo>
                    <a:pt x="10120" y="14619"/>
                    <a:pt x="14370" y="10369"/>
                    <a:pt x="19613" y="10369"/>
                  </a:cubicBezTo>
                  <a:close/>
                  <a:moveTo>
                    <a:pt x="19613" y="877"/>
                  </a:moveTo>
                  <a:cubicBezTo>
                    <a:pt x="9128" y="877"/>
                    <a:pt x="628" y="9377"/>
                    <a:pt x="628" y="19862"/>
                  </a:cubicBezTo>
                  <a:cubicBezTo>
                    <a:pt x="628" y="30348"/>
                    <a:pt x="9128" y="38848"/>
                    <a:pt x="19613" y="38848"/>
                  </a:cubicBezTo>
                  <a:cubicBezTo>
                    <a:pt x="30098" y="38848"/>
                    <a:pt x="38598" y="30348"/>
                    <a:pt x="38598" y="19862"/>
                  </a:cubicBezTo>
                  <a:lnTo>
                    <a:pt x="38598" y="19862"/>
                  </a:lnTo>
                  <a:cubicBezTo>
                    <a:pt x="38598" y="9377"/>
                    <a:pt x="30098" y="877"/>
                    <a:pt x="19613" y="877"/>
                  </a:cubicBezTo>
                  <a:close/>
                </a:path>
              </a:pathLst>
            </a:custGeom>
            <a:solidFill>
              <a:srgbClr val="000000"/>
            </a:solidFill>
            <a:ln w="9485" cap="flat">
              <a:no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9718852F-655F-6F04-2EDE-AA2AF7B68B7F}"/>
                </a:ext>
              </a:extLst>
            </p:cNvPr>
            <p:cNvSpPr/>
            <p:nvPr/>
          </p:nvSpPr>
          <p:spPr>
            <a:xfrm>
              <a:off x="3669302" y="4856200"/>
              <a:ext cx="28478" cy="28478"/>
            </a:xfrm>
            <a:custGeom>
              <a:avLst/>
              <a:gdLst>
                <a:gd name="connsiteX0" fmla="*/ 29125 w 28478"/>
                <a:gd name="connsiteY0" fmla="*/ 15025 h 28478"/>
                <a:gd name="connsiteX1" fmla="*/ 14886 w 28478"/>
                <a:gd name="connsiteY1" fmla="*/ 29264 h 28478"/>
                <a:gd name="connsiteX2" fmla="*/ 647 w 28478"/>
                <a:gd name="connsiteY2" fmla="*/ 15025 h 28478"/>
                <a:gd name="connsiteX3" fmla="*/ 14886 w 28478"/>
                <a:gd name="connsiteY3" fmla="*/ 786 h 28478"/>
                <a:gd name="connsiteX4" fmla="*/ 29125 w 28478"/>
                <a:gd name="connsiteY4" fmla="*/ 1502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125" y="15025"/>
                  </a:moveTo>
                  <a:cubicBezTo>
                    <a:pt x="29125" y="22889"/>
                    <a:pt x="22750" y="29264"/>
                    <a:pt x="14886" y="29264"/>
                  </a:cubicBezTo>
                  <a:cubicBezTo>
                    <a:pt x="7022" y="29264"/>
                    <a:pt x="647" y="22889"/>
                    <a:pt x="647" y="15025"/>
                  </a:cubicBezTo>
                  <a:cubicBezTo>
                    <a:pt x="647" y="7161"/>
                    <a:pt x="7022" y="786"/>
                    <a:pt x="14886" y="786"/>
                  </a:cubicBezTo>
                  <a:cubicBezTo>
                    <a:pt x="22750" y="786"/>
                    <a:pt x="29125" y="7161"/>
                    <a:pt x="29125" y="15025"/>
                  </a:cubicBezTo>
                  <a:close/>
                </a:path>
              </a:pathLst>
            </a:custGeom>
            <a:solidFill>
              <a:srgbClr val="000000"/>
            </a:solidFill>
            <a:ln w="3557" cap="sq">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F97D631-29F7-4CA3-28D5-60B3CC775699}"/>
                </a:ext>
              </a:extLst>
            </p:cNvPr>
            <p:cNvSpPr/>
            <p:nvPr/>
          </p:nvSpPr>
          <p:spPr>
            <a:xfrm>
              <a:off x="3664556" y="4851454"/>
              <a:ext cx="37970" cy="37970"/>
            </a:xfrm>
            <a:custGeom>
              <a:avLst/>
              <a:gdLst>
                <a:gd name="connsiteX0" fmla="*/ 19633 w 37970"/>
                <a:gd name="connsiteY0" fmla="*/ 10278 h 37970"/>
                <a:gd name="connsiteX1" fmla="*/ 29125 w 37970"/>
                <a:gd name="connsiteY1" fmla="*/ 19771 h 37970"/>
                <a:gd name="connsiteX2" fmla="*/ 29125 w 37970"/>
                <a:gd name="connsiteY2" fmla="*/ 19771 h 37970"/>
                <a:gd name="connsiteX3" fmla="*/ 19633 w 37970"/>
                <a:gd name="connsiteY3" fmla="*/ 29264 h 37970"/>
                <a:gd name="connsiteX4" fmla="*/ 10140 w 37970"/>
                <a:gd name="connsiteY4" fmla="*/ 19771 h 37970"/>
                <a:gd name="connsiteX5" fmla="*/ 19633 w 37970"/>
                <a:gd name="connsiteY5" fmla="*/ 10278 h 37970"/>
                <a:gd name="connsiteX6" fmla="*/ 19633 w 37970"/>
                <a:gd name="connsiteY6" fmla="*/ 786 h 37970"/>
                <a:gd name="connsiteX7" fmla="*/ 647 w 37970"/>
                <a:gd name="connsiteY7" fmla="*/ 19771 h 37970"/>
                <a:gd name="connsiteX8" fmla="*/ 19633 w 37970"/>
                <a:gd name="connsiteY8" fmla="*/ 38756 h 37970"/>
                <a:gd name="connsiteX9" fmla="*/ 38618 w 37970"/>
                <a:gd name="connsiteY9" fmla="*/ 19771 h 37970"/>
                <a:gd name="connsiteX10" fmla="*/ 38618 w 37970"/>
                <a:gd name="connsiteY10" fmla="*/ 19771 h 37970"/>
                <a:gd name="connsiteX11" fmla="*/ 19633 w 37970"/>
                <a:gd name="connsiteY11" fmla="*/ 78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633" y="10278"/>
                  </a:moveTo>
                  <a:cubicBezTo>
                    <a:pt x="24875" y="10278"/>
                    <a:pt x="29125" y="14528"/>
                    <a:pt x="29125" y="19771"/>
                  </a:cubicBezTo>
                  <a:lnTo>
                    <a:pt x="29125" y="19771"/>
                  </a:lnTo>
                  <a:cubicBezTo>
                    <a:pt x="29125" y="25014"/>
                    <a:pt x="24875" y="29264"/>
                    <a:pt x="19633" y="29264"/>
                  </a:cubicBezTo>
                  <a:cubicBezTo>
                    <a:pt x="14390" y="29264"/>
                    <a:pt x="10140" y="25014"/>
                    <a:pt x="10140" y="19771"/>
                  </a:cubicBezTo>
                  <a:cubicBezTo>
                    <a:pt x="10140" y="14528"/>
                    <a:pt x="14390" y="10278"/>
                    <a:pt x="19633" y="10278"/>
                  </a:cubicBezTo>
                  <a:close/>
                  <a:moveTo>
                    <a:pt x="19633" y="786"/>
                  </a:moveTo>
                  <a:cubicBezTo>
                    <a:pt x="9147" y="786"/>
                    <a:pt x="647" y="9286"/>
                    <a:pt x="647" y="19771"/>
                  </a:cubicBezTo>
                  <a:cubicBezTo>
                    <a:pt x="647" y="30256"/>
                    <a:pt x="9147" y="38756"/>
                    <a:pt x="19633" y="38756"/>
                  </a:cubicBezTo>
                  <a:cubicBezTo>
                    <a:pt x="30118" y="38756"/>
                    <a:pt x="38618" y="30256"/>
                    <a:pt x="38618" y="19771"/>
                  </a:cubicBezTo>
                  <a:lnTo>
                    <a:pt x="38618" y="19771"/>
                  </a:lnTo>
                  <a:cubicBezTo>
                    <a:pt x="38618" y="9286"/>
                    <a:pt x="30118" y="786"/>
                    <a:pt x="19633" y="786"/>
                  </a:cubicBezTo>
                  <a:close/>
                </a:path>
              </a:pathLst>
            </a:custGeom>
            <a:solidFill>
              <a:srgbClr val="000000"/>
            </a:solidFill>
            <a:ln w="9485" cap="flat">
              <a:no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62FB3128-D58A-4437-8EA7-E3E6A8E8DE3E}"/>
                </a:ext>
              </a:extLst>
            </p:cNvPr>
            <p:cNvSpPr/>
            <p:nvPr/>
          </p:nvSpPr>
          <p:spPr>
            <a:xfrm>
              <a:off x="3739230" y="4872564"/>
              <a:ext cx="28478" cy="28478"/>
            </a:xfrm>
            <a:custGeom>
              <a:avLst/>
              <a:gdLst>
                <a:gd name="connsiteX0" fmla="*/ 29145 w 28478"/>
                <a:gd name="connsiteY0" fmla="*/ 15030 h 28478"/>
                <a:gd name="connsiteX1" fmla="*/ 14906 w 28478"/>
                <a:gd name="connsiteY1" fmla="*/ 29269 h 28478"/>
                <a:gd name="connsiteX2" fmla="*/ 667 w 28478"/>
                <a:gd name="connsiteY2" fmla="*/ 15030 h 28478"/>
                <a:gd name="connsiteX3" fmla="*/ 14906 w 28478"/>
                <a:gd name="connsiteY3" fmla="*/ 791 h 28478"/>
                <a:gd name="connsiteX4" fmla="*/ 29145 w 28478"/>
                <a:gd name="connsiteY4" fmla="*/ 15030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145" y="15030"/>
                  </a:moveTo>
                  <a:cubicBezTo>
                    <a:pt x="29145" y="22894"/>
                    <a:pt x="22770" y="29269"/>
                    <a:pt x="14906" y="29269"/>
                  </a:cubicBezTo>
                  <a:cubicBezTo>
                    <a:pt x="7042" y="29269"/>
                    <a:pt x="667" y="22894"/>
                    <a:pt x="667" y="15030"/>
                  </a:cubicBezTo>
                  <a:cubicBezTo>
                    <a:pt x="667" y="7166"/>
                    <a:pt x="7042" y="791"/>
                    <a:pt x="14906" y="791"/>
                  </a:cubicBezTo>
                  <a:cubicBezTo>
                    <a:pt x="22770" y="791"/>
                    <a:pt x="29145" y="7166"/>
                    <a:pt x="29145" y="15030"/>
                  </a:cubicBezTo>
                  <a:close/>
                </a:path>
              </a:pathLst>
            </a:custGeom>
            <a:solidFill>
              <a:srgbClr val="000000"/>
            </a:solidFill>
            <a:ln w="3557" cap="sq">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A03174F6-1E1E-185C-C1B3-37406DD8F1E9}"/>
                </a:ext>
              </a:extLst>
            </p:cNvPr>
            <p:cNvSpPr/>
            <p:nvPr/>
          </p:nvSpPr>
          <p:spPr>
            <a:xfrm>
              <a:off x="3734484" y="4867818"/>
              <a:ext cx="37970" cy="37970"/>
            </a:xfrm>
            <a:custGeom>
              <a:avLst/>
              <a:gdLst>
                <a:gd name="connsiteX0" fmla="*/ 19652 w 37970"/>
                <a:gd name="connsiteY0" fmla="*/ 10283 h 37970"/>
                <a:gd name="connsiteX1" fmla="*/ 29145 w 37970"/>
                <a:gd name="connsiteY1" fmla="*/ 19776 h 37970"/>
                <a:gd name="connsiteX2" fmla="*/ 29145 w 37970"/>
                <a:gd name="connsiteY2" fmla="*/ 19776 h 37970"/>
                <a:gd name="connsiteX3" fmla="*/ 19652 w 37970"/>
                <a:gd name="connsiteY3" fmla="*/ 29269 h 37970"/>
                <a:gd name="connsiteX4" fmla="*/ 10159 w 37970"/>
                <a:gd name="connsiteY4" fmla="*/ 19776 h 37970"/>
                <a:gd name="connsiteX5" fmla="*/ 19652 w 37970"/>
                <a:gd name="connsiteY5" fmla="*/ 10283 h 37970"/>
                <a:gd name="connsiteX6" fmla="*/ 19652 w 37970"/>
                <a:gd name="connsiteY6" fmla="*/ 791 h 37970"/>
                <a:gd name="connsiteX7" fmla="*/ 667 w 37970"/>
                <a:gd name="connsiteY7" fmla="*/ 19776 h 37970"/>
                <a:gd name="connsiteX8" fmla="*/ 19652 w 37970"/>
                <a:gd name="connsiteY8" fmla="*/ 38761 h 37970"/>
                <a:gd name="connsiteX9" fmla="*/ 38637 w 37970"/>
                <a:gd name="connsiteY9" fmla="*/ 19776 h 37970"/>
                <a:gd name="connsiteX10" fmla="*/ 38637 w 37970"/>
                <a:gd name="connsiteY10" fmla="*/ 19776 h 37970"/>
                <a:gd name="connsiteX11" fmla="*/ 19652 w 37970"/>
                <a:gd name="connsiteY11" fmla="*/ 791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652" y="10283"/>
                  </a:moveTo>
                  <a:cubicBezTo>
                    <a:pt x="24895" y="10283"/>
                    <a:pt x="29145" y="14533"/>
                    <a:pt x="29145" y="19776"/>
                  </a:cubicBezTo>
                  <a:lnTo>
                    <a:pt x="29145" y="19776"/>
                  </a:lnTo>
                  <a:cubicBezTo>
                    <a:pt x="29145" y="25019"/>
                    <a:pt x="24895" y="29269"/>
                    <a:pt x="19652" y="29269"/>
                  </a:cubicBezTo>
                  <a:cubicBezTo>
                    <a:pt x="14409" y="29269"/>
                    <a:pt x="10159" y="25019"/>
                    <a:pt x="10159" y="19776"/>
                  </a:cubicBezTo>
                  <a:cubicBezTo>
                    <a:pt x="10159" y="14533"/>
                    <a:pt x="14409" y="10283"/>
                    <a:pt x="19652" y="10283"/>
                  </a:cubicBezTo>
                  <a:close/>
                  <a:moveTo>
                    <a:pt x="19652" y="791"/>
                  </a:moveTo>
                  <a:cubicBezTo>
                    <a:pt x="9167" y="791"/>
                    <a:pt x="667" y="9291"/>
                    <a:pt x="667" y="19776"/>
                  </a:cubicBezTo>
                  <a:cubicBezTo>
                    <a:pt x="667" y="30261"/>
                    <a:pt x="9167" y="38761"/>
                    <a:pt x="19652" y="38761"/>
                  </a:cubicBezTo>
                  <a:cubicBezTo>
                    <a:pt x="30137" y="38761"/>
                    <a:pt x="38637" y="30261"/>
                    <a:pt x="38637" y="19776"/>
                  </a:cubicBezTo>
                  <a:lnTo>
                    <a:pt x="38637" y="19776"/>
                  </a:lnTo>
                  <a:cubicBezTo>
                    <a:pt x="38637" y="9291"/>
                    <a:pt x="30137" y="791"/>
                    <a:pt x="19652" y="791"/>
                  </a:cubicBezTo>
                  <a:close/>
                </a:path>
              </a:pathLst>
            </a:custGeom>
            <a:solidFill>
              <a:srgbClr val="000000"/>
            </a:solidFill>
            <a:ln w="9485" cap="flat">
              <a:no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A231CB30-D176-4649-D8BD-44E03FD4CBB6}"/>
                </a:ext>
              </a:extLst>
            </p:cNvPr>
            <p:cNvSpPr/>
            <p:nvPr/>
          </p:nvSpPr>
          <p:spPr>
            <a:xfrm>
              <a:off x="3809154" y="4792680"/>
              <a:ext cx="28478" cy="28478"/>
            </a:xfrm>
            <a:custGeom>
              <a:avLst/>
              <a:gdLst>
                <a:gd name="connsiteX0" fmla="*/ 29165 w 28478"/>
                <a:gd name="connsiteY0" fmla="*/ 15007 h 28478"/>
                <a:gd name="connsiteX1" fmla="*/ 14926 w 28478"/>
                <a:gd name="connsiteY1" fmla="*/ 29246 h 28478"/>
                <a:gd name="connsiteX2" fmla="*/ 687 w 28478"/>
                <a:gd name="connsiteY2" fmla="*/ 15007 h 28478"/>
                <a:gd name="connsiteX3" fmla="*/ 14926 w 28478"/>
                <a:gd name="connsiteY3" fmla="*/ 768 h 28478"/>
                <a:gd name="connsiteX4" fmla="*/ 29165 w 28478"/>
                <a:gd name="connsiteY4" fmla="*/ 15007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165" y="15007"/>
                  </a:moveTo>
                  <a:cubicBezTo>
                    <a:pt x="29165" y="22871"/>
                    <a:pt x="22790" y="29246"/>
                    <a:pt x="14926" y="29246"/>
                  </a:cubicBezTo>
                  <a:cubicBezTo>
                    <a:pt x="7062" y="29246"/>
                    <a:pt x="687" y="22871"/>
                    <a:pt x="687" y="15007"/>
                  </a:cubicBezTo>
                  <a:cubicBezTo>
                    <a:pt x="687" y="7143"/>
                    <a:pt x="7062" y="768"/>
                    <a:pt x="14926" y="768"/>
                  </a:cubicBezTo>
                  <a:cubicBezTo>
                    <a:pt x="22790" y="768"/>
                    <a:pt x="29165" y="7143"/>
                    <a:pt x="29165" y="15007"/>
                  </a:cubicBezTo>
                  <a:close/>
                </a:path>
              </a:pathLst>
            </a:custGeom>
            <a:solidFill>
              <a:srgbClr val="000000"/>
            </a:solidFill>
            <a:ln w="3557" cap="sq">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3D67EF8-91C0-A98B-6C07-79329D718C48}"/>
                </a:ext>
              </a:extLst>
            </p:cNvPr>
            <p:cNvSpPr/>
            <p:nvPr/>
          </p:nvSpPr>
          <p:spPr>
            <a:xfrm>
              <a:off x="3804408" y="4787933"/>
              <a:ext cx="37970" cy="37970"/>
            </a:xfrm>
            <a:custGeom>
              <a:avLst/>
              <a:gdLst>
                <a:gd name="connsiteX0" fmla="*/ 19672 w 37970"/>
                <a:gd name="connsiteY0" fmla="*/ 10261 h 37970"/>
                <a:gd name="connsiteX1" fmla="*/ 29165 w 37970"/>
                <a:gd name="connsiteY1" fmla="*/ 19753 h 37970"/>
                <a:gd name="connsiteX2" fmla="*/ 29165 w 37970"/>
                <a:gd name="connsiteY2" fmla="*/ 19753 h 37970"/>
                <a:gd name="connsiteX3" fmla="*/ 19672 w 37970"/>
                <a:gd name="connsiteY3" fmla="*/ 29246 h 37970"/>
                <a:gd name="connsiteX4" fmla="*/ 10179 w 37970"/>
                <a:gd name="connsiteY4" fmla="*/ 19753 h 37970"/>
                <a:gd name="connsiteX5" fmla="*/ 19672 w 37970"/>
                <a:gd name="connsiteY5" fmla="*/ 10261 h 37970"/>
                <a:gd name="connsiteX6" fmla="*/ 19672 w 37970"/>
                <a:gd name="connsiteY6" fmla="*/ 768 h 37970"/>
                <a:gd name="connsiteX7" fmla="*/ 687 w 37970"/>
                <a:gd name="connsiteY7" fmla="*/ 19753 h 37970"/>
                <a:gd name="connsiteX8" fmla="*/ 19672 w 37970"/>
                <a:gd name="connsiteY8" fmla="*/ 38739 h 37970"/>
                <a:gd name="connsiteX9" fmla="*/ 38657 w 37970"/>
                <a:gd name="connsiteY9" fmla="*/ 19753 h 37970"/>
                <a:gd name="connsiteX10" fmla="*/ 38657 w 37970"/>
                <a:gd name="connsiteY10" fmla="*/ 19753 h 37970"/>
                <a:gd name="connsiteX11" fmla="*/ 19672 w 37970"/>
                <a:gd name="connsiteY11" fmla="*/ 768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672" y="10261"/>
                  </a:moveTo>
                  <a:cubicBezTo>
                    <a:pt x="24915" y="10261"/>
                    <a:pt x="29165" y="14511"/>
                    <a:pt x="29165" y="19753"/>
                  </a:cubicBezTo>
                  <a:lnTo>
                    <a:pt x="29165" y="19753"/>
                  </a:lnTo>
                  <a:cubicBezTo>
                    <a:pt x="29165" y="24996"/>
                    <a:pt x="24915" y="29246"/>
                    <a:pt x="19672" y="29246"/>
                  </a:cubicBezTo>
                  <a:cubicBezTo>
                    <a:pt x="14429" y="29246"/>
                    <a:pt x="10179" y="24996"/>
                    <a:pt x="10179" y="19753"/>
                  </a:cubicBezTo>
                  <a:cubicBezTo>
                    <a:pt x="10179" y="14511"/>
                    <a:pt x="14429" y="10261"/>
                    <a:pt x="19672" y="10261"/>
                  </a:cubicBezTo>
                  <a:close/>
                  <a:moveTo>
                    <a:pt x="19672" y="768"/>
                  </a:moveTo>
                  <a:cubicBezTo>
                    <a:pt x="9187" y="768"/>
                    <a:pt x="687" y="9268"/>
                    <a:pt x="687" y="19753"/>
                  </a:cubicBezTo>
                  <a:cubicBezTo>
                    <a:pt x="687" y="30239"/>
                    <a:pt x="9187" y="38739"/>
                    <a:pt x="19672" y="38739"/>
                  </a:cubicBezTo>
                  <a:cubicBezTo>
                    <a:pt x="30157" y="38739"/>
                    <a:pt x="38657" y="30239"/>
                    <a:pt x="38657" y="19753"/>
                  </a:cubicBezTo>
                  <a:lnTo>
                    <a:pt x="38657" y="19753"/>
                  </a:lnTo>
                  <a:cubicBezTo>
                    <a:pt x="38657" y="9268"/>
                    <a:pt x="30157" y="768"/>
                    <a:pt x="19672" y="768"/>
                  </a:cubicBezTo>
                  <a:close/>
                </a:path>
              </a:pathLst>
            </a:custGeom>
            <a:solidFill>
              <a:srgbClr val="000000"/>
            </a:solidFill>
            <a:ln w="9485" cap="flat">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81CD2A1E-17DD-C7B5-4309-303662617C82}"/>
                </a:ext>
              </a:extLst>
            </p:cNvPr>
            <p:cNvSpPr/>
            <p:nvPr/>
          </p:nvSpPr>
          <p:spPr>
            <a:xfrm>
              <a:off x="3879082" y="4174100"/>
              <a:ext cx="28478" cy="28478"/>
            </a:xfrm>
            <a:custGeom>
              <a:avLst/>
              <a:gdLst>
                <a:gd name="connsiteX0" fmla="*/ 29184 w 28478"/>
                <a:gd name="connsiteY0" fmla="*/ 14833 h 28478"/>
                <a:gd name="connsiteX1" fmla="*/ 14945 w 28478"/>
                <a:gd name="connsiteY1" fmla="*/ 29072 h 28478"/>
                <a:gd name="connsiteX2" fmla="*/ 706 w 28478"/>
                <a:gd name="connsiteY2" fmla="*/ 14833 h 28478"/>
                <a:gd name="connsiteX3" fmla="*/ 14945 w 28478"/>
                <a:gd name="connsiteY3" fmla="*/ 594 h 28478"/>
                <a:gd name="connsiteX4" fmla="*/ 29184 w 28478"/>
                <a:gd name="connsiteY4" fmla="*/ 14833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184" y="14833"/>
                  </a:moveTo>
                  <a:cubicBezTo>
                    <a:pt x="29184" y="22697"/>
                    <a:pt x="22809" y="29072"/>
                    <a:pt x="14945" y="29072"/>
                  </a:cubicBezTo>
                  <a:cubicBezTo>
                    <a:pt x="7081" y="29072"/>
                    <a:pt x="706" y="22697"/>
                    <a:pt x="706" y="14833"/>
                  </a:cubicBezTo>
                  <a:cubicBezTo>
                    <a:pt x="706" y="6969"/>
                    <a:pt x="7081" y="594"/>
                    <a:pt x="14945" y="594"/>
                  </a:cubicBezTo>
                  <a:cubicBezTo>
                    <a:pt x="22809" y="594"/>
                    <a:pt x="29184" y="6969"/>
                    <a:pt x="29184" y="14833"/>
                  </a:cubicBezTo>
                  <a:close/>
                </a:path>
              </a:pathLst>
            </a:custGeom>
            <a:solidFill>
              <a:srgbClr val="000000"/>
            </a:solidFill>
            <a:ln w="3557" cap="sq">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170ED63-F2B5-186B-8B98-292683BB4B5D}"/>
                </a:ext>
              </a:extLst>
            </p:cNvPr>
            <p:cNvSpPr/>
            <p:nvPr/>
          </p:nvSpPr>
          <p:spPr>
            <a:xfrm>
              <a:off x="3874336" y="4169354"/>
              <a:ext cx="37970" cy="37970"/>
            </a:xfrm>
            <a:custGeom>
              <a:avLst/>
              <a:gdLst>
                <a:gd name="connsiteX0" fmla="*/ 19691 w 37970"/>
                <a:gd name="connsiteY0" fmla="*/ 10087 h 37970"/>
                <a:gd name="connsiteX1" fmla="*/ 29184 w 37970"/>
                <a:gd name="connsiteY1" fmla="*/ 19580 h 37970"/>
                <a:gd name="connsiteX2" fmla="*/ 29184 w 37970"/>
                <a:gd name="connsiteY2" fmla="*/ 19580 h 37970"/>
                <a:gd name="connsiteX3" fmla="*/ 19691 w 37970"/>
                <a:gd name="connsiteY3" fmla="*/ 29072 h 37970"/>
                <a:gd name="connsiteX4" fmla="*/ 10199 w 37970"/>
                <a:gd name="connsiteY4" fmla="*/ 19580 h 37970"/>
                <a:gd name="connsiteX5" fmla="*/ 19691 w 37970"/>
                <a:gd name="connsiteY5" fmla="*/ 10087 h 37970"/>
                <a:gd name="connsiteX6" fmla="*/ 19691 w 37970"/>
                <a:gd name="connsiteY6" fmla="*/ 594 h 37970"/>
                <a:gd name="connsiteX7" fmla="*/ 706 w 37970"/>
                <a:gd name="connsiteY7" fmla="*/ 19580 h 37970"/>
                <a:gd name="connsiteX8" fmla="*/ 19691 w 37970"/>
                <a:gd name="connsiteY8" fmla="*/ 38565 h 37970"/>
                <a:gd name="connsiteX9" fmla="*/ 38677 w 37970"/>
                <a:gd name="connsiteY9" fmla="*/ 19580 h 37970"/>
                <a:gd name="connsiteX10" fmla="*/ 38677 w 37970"/>
                <a:gd name="connsiteY10" fmla="*/ 19580 h 37970"/>
                <a:gd name="connsiteX11" fmla="*/ 19691 w 37970"/>
                <a:gd name="connsiteY11" fmla="*/ 594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691" y="10087"/>
                  </a:moveTo>
                  <a:cubicBezTo>
                    <a:pt x="24934" y="10087"/>
                    <a:pt x="29184" y="14337"/>
                    <a:pt x="29184" y="19580"/>
                  </a:cubicBezTo>
                  <a:lnTo>
                    <a:pt x="29184" y="19580"/>
                  </a:lnTo>
                  <a:cubicBezTo>
                    <a:pt x="29184" y="24822"/>
                    <a:pt x="24934" y="29072"/>
                    <a:pt x="19691" y="29072"/>
                  </a:cubicBezTo>
                  <a:cubicBezTo>
                    <a:pt x="14449" y="29072"/>
                    <a:pt x="10199" y="24822"/>
                    <a:pt x="10199" y="19580"/>
                  </a:cubicBezTo>
                  <a:cubicBezTo>
                    <a:pt x="10199" y="14337"/>
                    <a:pt x="14449" y="10087"/>
                    <a:pt x="19691" y="10087"/>
                  </a:cubicBezTo>
                  <a:close/>
                  <a:moveTo>
                    <a:pt x="19691" y="594"/>
                  </a:moveTo>
                  <a:cubicBezTo>
                    <a:pt x="9206" y="594"/>
                    <a:pt x="706" y="9094"/>
                    <a:pt x="706" y="19580"/>
                  </a:cubicBezTo>
                  <a:cubicBezTo>
                    <a:pt x="706" y="30065"/>
                    <a:pt x="9206" y="38565"/>
                    <a:pt x="19691" y="38565"/>
                  </a:cubicBezTo>
                  <a:cubicBezTo>
                    <a:pt x="30177" y="38565"/>
                    <a:pt x="38677" y="30065"/>
                    <a:pt x="38677" y="19580"/>
                  </a:cubicBezTo>
                  <a:lnTo>
                    <a:pt x="38677" y="19580"/>
                  </a:lnTo>
                  <a:cubicBezTo>
                    <a:pt x="38677" y="9094"/>
                    <a:pt x="30177" y="594"/>
                    <a:pt x="19691" y="594"/>
                  </a:cubicBezTo>
                  <a:close/>
                </a:path>
              </a:pathLst>
            </a:custGeom>
            <a:solidFill>
              <a:srgbClr val="000000"/>
            </a:solidFill>
            <a:ln w="9485" cap="flat">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A131D175-97CF-BC21-E52C-3524EE03C8E6}"/>
                </a:ext>
              </a:extLst>
            </p:cNvPr>
            <p:cNvSpPr/>
            <p:nvPr/>
          </p:nvSpPr>
          <p:spPr>
            <a:xfrm>
              <a:off x="3949007" y="4779832"/>
              <a:ext cx="28478" cy="28478"/>
            </a:xfrm>
            <a:custGeom>
              <a:avLst/>
              <a:gdLst>
                <a:gd name="connsiteX0" fmla="*/ 29204 w 28478"/>
                <a:gd name="connsiteY0" fmla="*/ 15004 h 28478"/>
                <a:gd name="connsiteX1" fmla="*/ 14965 w 28478"/>
                <a:gd name="connsiteY1" fmla="*/ 29243 h 28478"/>
                <a:gd name="connsiteX2" fmla="*/ 726 w 28478"/>
                <a:gd name="connsiteY2" fmla="*/ 15004 h 28478"/>
                <a:gd name="connsiteX3" fmla="*/ 14965 w 28478"/>
                <a:gd name="connsiteY3" fmla="*/ 764 h 28478"/>
                <a:gd name="connsiteX4" fmla="*/ 29204 w 28478"/>
                <a:gd name="connsiteY4" fmla="*/ 1500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204" y="15004"/>
                  </a:moveTo>
                  <a:cubicBezTo>
                    <a:pt x="29204" y="22868"/>
                    <a:pt x="22829" y="29243"/>
                    <a:pt x="14965" y="29243"/>
                  </a:cubicBezTo>
                  <a:cubicBezTo>
                    <a:pt x="7101" y="29243"/>
                    <a:pt x="726" y="22868"/>
                    <a:pt x="726" y="15004"/>
                  </a:cubicBezTo>
                  <a:cubicBezTo>
                    <a:pt x="726" y="7140"/>
                    <a:pt x="7101" y="764"/>
                    <a:pt x="14965" y="764"/>
                  </a:cubicBezTo>
                  <a:cubicBezTo>
                    <a:pt x="22829" y="764"/>
                    <a:pt x="29204" y="7140"/>
                    <a:pt x="29204" y="15004"/>
                  </a:cubicBezTo>
                  <a:close/>
                </a:path>
              </a:pathLst>
            </a:custGeom>
            <a:solidFill>
              <a:srgbClr val="000000"/>
            </a:solidFill>
            <a:ln w="3557" cap="sq">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94BAD44-B506-E7FF-62A6-7EF55E0C65AE}"/>
                </a:ext>
              </a:extLst>
            </p:cNvPr>
            <p:cNvSpPr/>
            <p:nvPr/>
          </p:nvSpPr>
          <p:spPr>
            <a:xfrm>
              <a:off x="3944260" y="4775086"/>
              <a:ext cx="37970" cy="37970"/>
            </a:xfrm>
            <a:custGeom>
              <a:avLst/>
              <a:gdLst>
                <a:gd name="connsiteX0" fmla="*/ 19711 w 37970"/>
                <a:gd name="connsiteY0" fmla="*/ 10257 h 37970"/>
                <a:gd name="connsiteX1" fmla="*/ 29204 w 37970"/>
                <a:gd name="connsiteY1" fmla="*/ 19750 h 37970"/>
                <a:gd name="connsiteX2" fmla="*/ 29204 w 37970"/>
                <a:gd name="connsiteY2" fmla="*/ 19750 h 37970"/>
                <a:gd name="connsiteX3" fmla="*/ 19711 w 37970"/>
                <a:gd name="connsiteY3" fmla="*/ 29243 h 37970"/>
                <a:gd name="connsiteX4" fmla="*/ 10218 w 37970"/>
                <a:gd name="connsiteY4" fmla="*/ 19750 h 37970"/>
                <a:gd name="connsiteX5" fmla="*/ 19711 w 37970"/>
                <a:gd name="connsiteY5" fmla="*/ 10257 h 37970"/>
                <a:gd name="connsiteX6" fmla="*/ 19711 w 37970"/>
                <a:gd name="connsiteY6" fmla="*/ 764 h 37970"/>
                <a:gd name="connsiteX7" fmla="*/ 726 w 37970"/>
                <a:gd name="connsiteY7" fmla="*/ 19750 h 37970"/>
                <a:gd name="connsiteX8" fmla="*/ 19711 w 37970"/>
                <a:gd name="connsiteY8" fmla="*/ 38735 h 37970"/>
                <a:gd name="connsiteX9" fmla="*/ 38696 w 37970"/>
                <a:gd name="connsiteY9" fmla="*/ 19750 h 37970"/>
                <a:gd name="connsiteX10" fmla="*/ 38696 w 37970"/>
                <a:gd name="connsiteY10" fmla="*/ 19750 h 37970"/>
                <a:gd name="connsiteX11" fmla="*/ 19711 w 37970"/>
                <a:gd name="connsiteY11" fmla="*/ 764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711" y="10257"/>
                  </a:moveTo>
                  <a:cubicBezTo>
                    <a:pt x="24954" y="10257"/>
                    <a:pt x="29204" y="14507"/>
                    <a:pt x="29204" y="19750"/>
                  </a:cubicBezTo>
                  <a:lnTo>
                    <a:pt x="29204" y="19750"/>
                  </a:lnTo>
                  <a:cubicBezTo>
                    <a:pt x="29204" y="24993"/>
                    <a:pt x="24954" y="29243"/>
                    <a:pt x="19711" y="29243"/>
                  </a:cubicBezTo>
                  <a:cubicBezTo>
                    <a:pt x="14468" y="29243"/>
                    <a:pt x="10218" y="24993"/>
                    <a:pt x="10218" y="19750"/>
                  </a:cubicBezTo>
                  <a:cubicBezTo>
                    <a:pt x="10218" y="14507"/>
                    <a:pt x="14468" y="10257"/>
                    <a:pt x="19711" y="10257"/>
                  </a:cubicBezTo>
                  <a:close/>
                  <a:moveTo>
                    <a:pt x="19711" y="764"/>
                  </a:moveTo>
                  <a:cubicBezTo>
                    <a:pt x="9226" y="764"/>
                    <a:pt x="726" y="9264"/>
                    <a:pt x="726" y="19750"/>
                  </a:cubicBezTo>
                  <a:cubicBezTo>
                    <a:pt x="726" y="30235"/>
                    <a:pt x="9226" y="38735"/>
                    <a:pt x="19711" y="38735"/>
                  </a:cubicBezTo>
                  <a:cubicBezTo>
                    <a:pt x="30196" y="38735"/>
                    <a:pt x="38696" y="30235"/>
                    <a:pt x="38696" y="19750"/>
                  </a:cubicBezTo>
                  <a:lnTo>
                    <a:pt x="38696" y="19750"/>
                  </a:lnTo>
                  <a:cubicBezTo>
                    <a:pt x="38696" y="9264"/>
                    <a:pt x="30196" y="764"/>
                    <a:pt x="19711" y="764"/>
                  </a:cubicBezTo>
                  <a:close/>
                </a:path>
              </a:pathLst>
            </a:custGeom>
            <a:solidFill>
              <a:srgbClr val="000000"/>
            </a:solidFill>
            <a:ln w="9485" cap="flat">
              <a:no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B80CEC6B-7133-68DD-3220-4E86211676F9}"/>
                </a:ext>
              </a:extLst>
            </p:cNvPr>
            <p:cNvSpPr/>
            <p:nvPr/>
          </p:nvSpPr>
          <p:spPr>
            <a:xfrm>
              <a:off x="4018935" y="5376448"/>
              <a:ext cx="28478" cy="28478"/>
            </a:xfrm>
            <a:custGeom>
              <a:avLst/>
              <a:gdLst>
                <a:gd name="connsiteX0" fmla="*/ 29224 w 28478"/>
                <a:gd name="connsiteY0" fmla="*/ 15171 h 28478"/>
                <a:gd name="connsiteX1" fmla="*/ 14985 w 28478"/>
                <a:gd name="connsiteY1" fmla="*/ 29410 h 28478"/>
                <a:gd name="connsiteX2" fmla="*/ 746 w 28478"/>
                <a:gd name="connsiteY2" fmla="*/ 15171 h 28478"/>
                <a:gd name="connsiteX3" fmla="*/ 14985 w 28478"/>
                <a:gd name="connsiteY3" fmla="*/ 932 h 28478"/>
                <a:gd name="connsiteX4" fmla="*/ 29224 w 28478"/>
                <a:gd name="connsiteY4" fmla="*/ 15171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224" y="15171"/>
                  </a:moveTo>
                  <a:cubicBezTo>
                    <a:pt x="29224" y="23035"/>
                    <a:pt x="22849" y="29410"/>
                    <a:pt x="14985" y="29410"/>
                  </a:cubicBezTo>
                  <a:cubicBezTo>
                    <a:pt x="7121" y="29410"/>
                    <a:pt x="746" y="23035"/>
                    <a:pt x="746" y="15171"/>
                  </a:cubicBezTo>
                  <a:cubicBezTo>
                    <a:pt x="746" y="7307"/>
                    <a:pt x="7121" y="932"/>
                    <a:pt x="14985" y="932"/>
                  </a:cubicBezTo>
                  <a:cubicBezTo>
                    <a:pt x="22849" y="932"/>
                    <a:pt x="29224" y="7307"/>
                    <a:pt x="29224" y="15171"/>
                  </a:cubicBezTo>
                  <a:close/>
                </a:path>
              </a:pathLst>
            </a:custGeom>
            <a:solidFill>
              <a:srgbClr val="000000"/>
            </a:solidFill>
            <a:ln w="3557" cap="sq">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06EB4F8-0A8C-F022-469E-93C22A78D6C2}"/>
                </a:ext>
              </a:extLst>
            </p:cNvPr>
            <p:cNvSpPr/>
            <p:nvPr/>
          </p:nvSpPr>
          <p:spPr>
            <a:xfrm>
              <a:off x="4014188" y="5371702"/>
              <a:ext cx="37970" cy="37970"/>
            </a:xfrm>
            <a:custGeom>
              <a:avLst/>
              <a:gdLst>
                <a:gd name="connsiteX0" fmla="*/ 19731 w 37970"/>
                <a:gd name="connsiteY0" fmla="*/ 10425 h 37970"/>
                <a:gd name="connsiteX1" fmla="*/ 29224 w 37970"/>
                <a:gd name="connsiteY1" fmla="*/ 19917 h 37970"/>
                <a:gd name="connsiteX2" fmla="*/ 29224 w 37970"/>
                <a:gd name="connsiteY2" fmla="*/ 19917 h 37970"/>
                <a:gd name="connsiteX3" fmla="*/ 19731 w 37970"/>
                <a:gd name="connsiteY3" fmla="*/ 29410 h 37970"/>
                <a:gd name="connsiteX4" fmla="*/ 10238 w 37970"/>
                <a:gd name="connsiteY4" fmla="*/ 19917 h 37970"/>
                <a:gd name="connsiteX5" fmla="*/ 19731 w 37970"/>
                <a:gd name="connsiteY5" fmla="*/ 10425 h 37970"/>
                <a:gd name="connsiteX6" fmla="*/ 19731 w 37970"/>
                <a:gd name="connsiteY6" fmla="*/ 932 h 37970"/>
                <a:gd name="connsiteX7" fmla="*/ 746 w 37970"/>
                <a:gd name="connsiteY7" fmla="*/ 19917 h 37970"/>
                <a:gd name="connsiteX8" fmla="*/ 19731 w 37970"/>
                <a:gd name="connsiteY8" fmla="*/ 38903 h 37970"/>
                <a:gd name="connsiteX9" fmla="*/ 38716 w 37970"/>
                <a:gd name="connsiteY9" fmla="*/ 19917 h 37970"/>
                <a:gd name="connsiteX10" fmla="*/ 38716 w 37970"/>
                <a:gd name="connsiteY10" fmla="*/ 19917 h 37970"/>
                <a:gd name="connsiteX11" fmla="*/ 19731 w 37970"/>
                <a:gd name="connsiteY11" fmla="*/ 932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731" y="10425"/>
                  </a:moveTo>
                  <a:cubicBezTo>
                    <a:pt x="24974" y="10425"/>
                    <a:pt x="29224" y="14675"/>
                    <a:pt x="29224" y="19917"/>
                  </a:cubicBezTo>
                  <a:lnTo>
                    <a:pt x="29224" y="19917"/>
                  </a:lnTo>
                  <a:cubicBezTo>
                    <a:pt x="29224" y="25160"/>
                    <a:pt x="24974" y="29410"/>
                    <a:pt x="19731" y="29410"/>
                  </a:cubicBezTo>
                  <a:cubicBezTo>
                    <a:pt x="14488" y="29410"/>
                    <a:pt x="10238" y="25160"/>
                    <a:pt x="10238" y="19917"/>
                  </a:cubicBezTo>
                  <a:cubicBezTo>
                    <a:pt x="10238" y="14675"/>
                    <a:pt x="14488" y="10425"/>
                    <a:pt x="19731" y="10425"/>
                  </a:cubicBezTo>
                  <a:close/>
                  <a:moveTo>
                    <a:pt x="19731" y="932"/>
                  </a:moveTo>
                  <a:cubicBezTo>
                    <a:pt x="9246" y="932"/>
                    <a:pt x="746" y="9432"/>
                    <a:pt x="746" y="19917"/>
                  </a:cubicBezTo>
                  <a:cubicBezTo>
                    <a:pt x="746" y="30403"/>
                    <a:pt x="9246" y="38903"/>
                    <a:pt x="19731" y="38903"/>
                  </a:cubicBezTo>
                  <a:cubicBezTo>
                    <a:pt x="30216" y="38903"/>
                    <a:pt x="38716" y="30403"/>
                    <a:pt x="38716" y="19917"/>
                  </a:cubicBezTo>
                  <a:lnTo>
                    <a:pt x="38716" y="19917"/>
                  </a:lnTo>
                  <a:cubicBezTo>
                    <a:pt x="38716" y="9432"/>
                    <a:pt x="30216" y="932"/>
                    <a:pt x="19731" y="932"/>
                  </a:cubicBezTo>
                  <a:close/>
                </a:path>
              </a:pathLst>
            </a:custGeom>
            <a:solidFill>
              <a:srgbClr val="000000"/>
            </a:solidFill>
            <a:ln w="9485" cap="flat">
              <a:no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85B7AFCB-69B5-36D2-C068-19DDD75A0DED}"/>
                </a:ext>
              </a:extLst>
            </p:cNvPr>
            <p:cNvSpPr/>
            <p:nvPr/>
          </p:nvSpPr>
          <p:spPr>
            <a:xfrm>
              <a:off x="4088859" y="4858243"/>
              <a:ext cx="28478" cy="28478"/>
            </a:xfrm>
            <a:custGeom>
              <a:avLst/>
              <a:gdLst>
                <a:gd name="connsiteX0" fmla="*/ 29243 w 28478"/>
                <a:gd name="connsiteY0" fmla="*/ 15026 h 28478"/>
                <a:gd name="connsiteX1" fmla="*/ 15004 w 28478"/>
                <a:gd name="connsiteY1" fmla="*/ 29265 h 28478"/>
                <a:gd name="connsiteX2" fmla="*/ 765 w 28478"/>
                <a:gd name="connsiteY2" fmla="*/ 15026 h 28478"/>
                <a:gd name="connsiteX3" fmla="*/ 15004 w 28478"/>
                <a:gd name="connsiteY3" fmla="*/ 786 h 28478"/>
                <a:gd name="connsiteX4" fmla="*/ 29243 w 28478"/>
                <a:gd name="connsiteY4" fmla="*/ 1502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243" y="15026"/>
                  </a:moveTo>
                  <a:cubicBezTo>
                    <a:pt x="29243" y="22890"/>
                    <a:pt x="22868" y="29265"/>
                    <a:pt x="15004" y="29265"/>
                  </a:cubicBezTo>
                  <a:cubicBezTo>
                    <a:pt x="7140" y="29265"/>
                    <a:pt x="765" y="22890"/>
                    <a:pt x="765" y="15026"/>
                  </a:cubicBezTo>
                  <a:cubicBezTo>
                    <a:pt x="765" y="7162"/>
                    <a:pt x="7140" y="786"/>
                    <a:pt x="15004" y="786"/>
                  </a:cubicBezTo>
                  <a:cubicBezTo>
                    <a:pt x="22868" y="786"/>
                    <a:pt x="29243" y="7162"/>
                    <a:pt x="29243" y="15026"/>
                  </a:cubicBezTo>
                  <a:close/>
                </a:path>
              </a:pathLst>
            </a:custGeom>
            <a:solidFill>
              <a:srgbClr val="000000"/>
            </a:solidFill>
            <a:ln w="3557" cap="sq">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31D6944-F8D2-9194-2C1A-64400803AF17}"/>
                </a:ext>
              </a:extLst>
            </p:cNvPr>
            <p:cNvSpPr/>
            <p:nvPr/>
          </p:nvSpPr>
          <p:spPr>
            <a:xfrm>
              <a:off x="4084113" y="4853497"/>
              <a:ext cx="37970" cy="37970"/>
            </a:xfrm>
            <a:custGeom>
              <a:avLst/>
              <a:gdLst>
                <a:gd name="connsiteX0" fmla="*/ 19750 w 37970"/>
                <a:gd name="connsiteY0" fmla="*/ 10279 h 37970"/>
                <a:gd name="connsiteX1" fmla="*/ 29243 w 37970"/>
                <a:gd name="connsiteY1" fmla="*/ 19772 h 37970"/>
                <a:gd name="connsiteX2" fmla="*/ 29243 w 37970"/>
                <a:gd name="connsiteY2" fmla="*/ 19772 h 37970"/>
                <a:gd name="connsiteX3" fmla="*/ 19750 w 37970"/>
                <a:gd name="connsiteY3" fmla="*/ 29265 h 37970"/>
                <a:gd name="connsiteX4" fmla="*/ 10258 w 37970"/>
                <a:gd name="connsiteY4" fmla="*/ 19772 h 37970"/>
                <a:gd name="connsiteX5" fmla="*/ 19750 w 37970"/>
                <a:gd name="connsiteY5" fmla="*/ 10279 h 37970"/>
                <a:gd name="connsiteX6" fmla="*/ 19750 w 37970"/>
                <a:gd name="connsiteY6" fmla="*/ 786 h 37970"/>
                <a:gd name="connsiteX7" fmla="*/ 765 w 37970"/>
                <a:gd name="connsiteY7" fmla="*/ 19772 h 37970"/>
                <a:gd name="connsiteX8" fmla="*/ 19750 w 37970"/>
                <a:gd name="connsiteY8" fmla="*/ 38757 h 37970"/>
                <a:gd name="connsiteX9" fmla="*/ 38736 w 37970"/>
                <a:gd name="connsiteY9" fmla="*/ 19772 h 37970"/>
                <a:gd name="connsiteX10" fmla="*/ 38736 w 37970"/>
                <a:gd name="connsiteY10" fmla="*/ 19772 h 37970"/>
                <a:gd name="connsiteX11" fmla="*/ 19750 w 37970"/>
                <a:gd name="connsiteY11" fmla="*/ 78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750" y="10279"/>
                  </a:moveTo>
                  <a:cubicBezTo>
                    <a:pt x="24993" y="10279"/>
                    <a:pt x="29243" y="14529"/>
                    <a:pt x="29243" y="19772"/>
                  </a:cubicBezTo>
                  <a:lnTo>
                    <a:pt x="29243" y="19772"/>
                  </a:lnTo>
                  <a:cubicBezTo>
                    <a:pt x="29243" y="25015"/>
                    <a:pt x="24993" y="29265"/>
                    <a:pt x="19750" y="29265"/>
                  </a:cubicBezTo>
                  <a:cubicBezTo>
                    <a:pt x="14508" y="29265"/>
                    <a:pt x="10258" y="25015"/>
                    <a:pt x="10258" y="19772"/>
                  </a:cubicBezTo>
                  <a:cubicBezTo>
                    <a:pt x="10258" y="14529"/>
                    <a:pt x="14508" y="10279"/>
                    <a:pt x="19750" y="10279"/>
                  </a:cubicBezTo>
                  <a:close/>
                  <a:moveTo>
                    <a:pt x="19750" y="786"/>
                  </a:moveTo>
                  <a:cubicBezTo>
                    <a:pt x="9265" y="786"/>
                    <a:pt x="765" y="9286"/>
                    <a:pt x="765" y="19772"/>
                  </a:cubicBezTo>
                  <a:cubicBezTo>
                    <a:pt x="765" y="30257"/>
                    <a:pt x="9265" y="38757"/>
                    <a:pt x="19750" y="38757"/>
                  </a:cubicBezTo>
                  <a:cubicBezTo>
                    <a:pt x="30236" y="38757"/>
                    <a:pt x="38736" y="30257"/>
                    <a:pt x="38736" y="19772"/>
                  </a:cubicBezTo>
                  <a:lnTo>
                    <a:pt x="38736" y="19772"/>
                  </a:lnTo>
                  <a:cubicBezTo>
                    <a:pt x="38736" y="9286"/>
                    <a:pt x="30236" y="786"/>
                    <a:pt x="19750" y="786"/>
                  </a:cubicBezTo>
                  <a:close/>
                </a:path>
              </a:pathLst>
            </a:custGeom>
            <a:solidFill>
              <a:srgbClr val="000000"/>
            </a:solidFill>
            <a:ln w="9485" cap="flat">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9699C374-8E8E-5D47-7569-7A80CDC2B29D}"/>
                </a:ext>
              </a:extLst>
            </p:cNvPr>
            <p:cNvSpPr/>
            <p:nvPr/>
          </p:nvSpPr>
          <p:spPr>
            <a:xfrm>
              <a:off x="4158787" y="3146056"/>
              <a:ext cx="28478" cy="28478"/>
            </a:xfrm>
            <a:custGeom>
              <a:avLst/>
              <a:gdLst>
                <a:gd name="connsiteX0" fmla="*/ 29263 w 28478"/>
                <a:gd name="connsiteY0" fmla="*/ 14545 h 28478"/>
                <a:gd name="connsiteX1" fmla="*/ 15024 w 28478"/>
                <a:gd name="connsiteY1" fmla="*/ 28784 h 28478"/>
                <a:gd name="connsiteX2" fmla="*/ 785 w 28478"/>
                <a:gd name="connsiteY2" fmla="*/ 14545 h 28478"/>
                <a:gd name="connsiteX3" fmla="*/ 15024 w 28478"/>
                <a:gd name="connsiteY3" fmla="*/ 306 h 28478"/>
                <a:gd name="connsiteX4" fmla="*/ 29263 w 28478"/>
                <a:gd name="connsiteY4" fmla="*/ 1454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263" y="14545"/>
                  </a:moveTo>
                  <a:cubicBezTo>
                    <a:pt x="29263" y="22409"/>
                    <a:pt x="22888" y="28784"/>
                    <a:pt x="15024" y="28784"/>
                  </a:cubicBezTo>
                  <a:cubicBezTo>
                    <a:pt x="7160" y="28784"/>
                    <a:pt x="785" y="22409"/>
                    <a:pt x="785" y="14545"/>
                  </a:cubicBezTo>
                  <a:cubicBezTo>
                    <a:pt x="785" y="6681"/>
                    <a:pt x="7160" y="306"/>
                    <a:pt x="15024" y="306"/>
                  </a:cubicBezTo>
                  <a:cubicBezTo>
                    <a:pt x="22888" y="306"/>
                    <a:pt x="29263" y="6681"/>
                    <a:pt x="29263" y="14545"/>
                  </a:cubicBezTo>
                  <a:close/>
                </a:path>
              </a:pathLst>
            </a:custGeom>
            <a:solidFill>
              <a:srgbClr val="000000"/>
            </a:solidFill>
            <a:ln w="3557" cap="sq">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C42669D8-06F2-196F-A424-3F0492EEBB67}"/>
                </a:ext>
              </a:extLst>
            </p:cNvPr>
            <p:cNvSpPr/>
            <p:nvPr/>
          </p:nvSpPr>
          <p:spPr>
            <a:xfrm>
              <a:off x="4154041" y="3141310"/>
              <a:ext cx="37970" cy="37970"/>
            </a:xfrm>
            <a:custGeom>
              <a:avLst/>
              <a:gdLst>
                <a:gd name="connsiteX0" fmla="*/ 19770 w 37970"/>
                <a:gd name="connsiteY0" fmla="*/ 9798 h 37970"/>
                <a:gd name="connsiteX1" fmla="*/ 29263 w 37970"/>
                <a:gd name="connsiteY1" fmla="*/ 19291 h 37970"/>
                <a:gd name="connsiteX2" fmla="*/ 29263 w 37970"/>
                <a:gd name="connsiteY2" fmla="*/ 19291 h 37970"/>
                <a:gd name="connsiteX3" fmla="*/ 19770 w 37970"/>
                <a:gd name="connsiteY3" fmla="*/ 28784 h 37970"/>
                <a:gd name="connsiteX4" fmla="*/ 10277 w 37970"/>
                <a:gd name="connsiteY4" fmla="*/ 19291 h 37970"/>
                <a:gd name="connsiteX5" fmla="*/ 19770 w 37970"/>
                <a:gd name="connsiteY5" fmla="*/ 9798 h 37970"/>
                <a:gd name="connsiteX6" fmla="*/ 19770 w 37970"/>
                <a:gd name="connsiteY6" fmla="*/ 306 h 37970"/>
                <a:gd name="connsiteX7" fmla="*/ 785 w 37970"/>
                <a:gd name="connsiteY7" fmla="*/ 19291 h 37970"/>
                <a:gd name="connsiteX8" fmla="*/ 19770 w 37970"/>
                <a:gd name="connsiteY8" fmla="*/ 38276 h 37970"/>
                <a:gd name="connsiteX9" fmla="*/ 38755 w 37970"/>
                <a:gd name="connsiteY9" fmla="*/ 19291 h 37970"/>
                <a:gd name="connsiteX10" fmla="*/ 38755 w 37970"/>
                <a:gd name="connsiteY10" fmla="*/ 19291 h 37970"/>
                <a:gd name="connsiteX11" fmla="*/ 19770 w 37970"/>
                <a:gd name="connsiteY11" fmla="*/ 30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770" y="9798"/>
                  </a:moveTo>
                  <a:cubicBezTo>
                    <a:pt x="25013" y="9798"/>
                    <a:pt x="29263" y="14048"/>
                    <a:pt x="29263" y="19291"/>
                  </a:cubicBezTo>
                  <a:lnTo>
                    <a:pt x="29263" y="19291"/>
                  </a:lnTo>
                  <a:cubicBezTo>
                    <a:pt x="29263" y="24534"/>
                    <a:pt x="25013" y="28784"/>
                    <a:pt x="19770" y="28784"/>
                  </a:cubicBezTo>
                  <a:cubicBezTo>
                    <a:pt x="14527" y="28784"/>
                    <a:pt x="10277" y="24534"/>
                    <a:pt x="10277" y="19291"/>
                  </a:cubicBezTo>
                  <a:cubicBezTo>
                    <a:pt x="10277" y="14048"/>
                    <a:pt x="14527" y="9798"/>
                    <a:pt x="19770" y="9798"/>
                  </a:cubicBezTo>
                  <a:close/>
                  <a:moveTo>
                    <a:pt x="19770" y="306"/>
                  </a:moveTo>
                  <a:cubicBezTo>
                    <a:pt x="9285" y="306"/>
                    <a:pt x="785" y="8806"/>
                    <a:pt x="785" y="19291"/>
                  </a:cubicBezTo>
                  <a:cubicBezTo>
                    <a:pt x="785" y="29776"/>
                    <a:pt x="9285" y="38276"/>
                    <a:pt x="19770" y="38276"/>
                  </a:cubicBezTo>
                  <a:cubicBezTo>
                    <a:pt x="30255" y="38276"/>
                    <a:pt x="38755" y="29776"/>
                    <a:pt x="38755" y="19291"/>
                  </a:cubicBezTo>
                  <a:lnTo>
                    <a:pt x="38755" y="19291"/>
                  </a:lnTo>
                  <a:cubicBezTo>
                    <a:pt x="38755" y="8806"/>
                    <a:pt x="30255" y="306"/>
                    <a:pt x="19770" y="306"/>
                  </a:cubicBezTo>
                  <a:close/>
                </a:path>
              </a:pathLst>
            </a:custGeom>
            <a:solidFill>
              <a:srgbClr val="000000"/>
            </a:solidFill>
            <a:ln w="57150" cap="flat">
              <a:solidFill>
                <a:srgbClr val="C00000"/>
              </a:solid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BE946864-86A0-71FF-6D57-CB283A6D60BE}"/>
                </a:ext>
              </a:extLst>
            </p:cNvPr>
            <p:cNvSpPr/>
            <p:nvPr/>
          </p:nvSpPr>
          <p:spPr>
            <a:xfrm>
              <a:off x="4228715" y="5101090"/>
              <a:ext cx="28478" cy="28478"/>
            </a:xfrm>
            <a:custGeom>
              <a:avLst/>
              <a:gdLst>
                <a:gd name="connsiteX0" fmla="*/ 29283 w 28478"/>
                <a:gd name="connsiteY0" fmla="*/ 15094 h 28478"/>
                <a:gd name="connsiteX1" fmla="*/ 15043 w 28478"/>
                <a:gd name="connsiteY1" fmla="*/ 29333 h 28478"/>
                <a:gd name="connsiteX2" fmla="*/ 804 w 28478"/>
                <a:gd name="connsiteY2" fmla="*/ 15094 h 28478"/>
                <a:gd name="connsiteX3" fmla="*/ 15043 w 28478"/>
                <a:gd name="connsiteY3" fmla="*/ 855 h 28478"/>
                <a:gd name="connsiteX4" fmla="*/ 29283 w 28478"/>
                <a:gd name="connsiteY4" fmla="*/ 1509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283" y="15094"/>
                  </a:moveTo>
                  <a:cubicBezTo>
                    <a:pt x="29283" y="22958"/>
                    <a:pt x="22907" y="29333"/>
                    <a:pt x="15043" y="29333"/>
                  </a:cubicBezTo>
                  <a:cubicBezTo>
                    <a:pt x="7179" y="29333"/>
                    <a:pt x="804" y="22958"/>
                    <a:pt x="804" y="15094"/>
                  </a:cubicBezTo>
                  <a:cubicBezTo>
                    <a:pt x="804" y="7230"/>
                    <a:pt x="7179" y="855"/>
                    <a:pt x="15043" y="855"/>
                  </a:cubicBezTo>
                  <a:cubicBezTo>
                    <a:pt x="22907" y="855"/>
                    <a:pt x="29283" y="7230"/>
                    <a:pt x="29283" y="15094"/>
                  </a:cubicBezTo>
                  <a:close/>
                </a:path>
              </a:pathLst>
            </a:custGeom>
            <a:solidFill>
              <a:srgbClr val="000000"/>
            </a:solidFill>
            <a:ln w="3557" cap="sq">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C2877C4-B940-828C-3EC5-28C3DC668FEE}"/>
                </a:ext>
              </a:extLst>
            </p:cNvPr>
            <p:cNvSpPr/>
            <p:nvPr/>
          </p:nvSpPr>
          <p:spPr>
            <a:xfrm>
              <a:off x="4223968" y="5096344"/>
              <a:ext cx="37970" cy="37970"/>
            </a:xfrm>
            <a:custGeom>
              <a:avLst/>
              <a:gdLst>
                <a:gd name="connsiteX0" fmla="*/ 19790 w 37970"/>
                <a:gd name="connsiteY0" fmla="*/ 10347 h 37970"/>
                <a:gd name="connsiteX1" fmla="*/ 29283 w 37970"/>
                <a:gd name="connsiteY1" fmla="*/ 19840 h 37970"/>
                <a:gd name="connsiteX2" fmla="*/ 29283 w 37970"/>
                <a:gd name="connsiteY2" fmla="*/ 19840 h 37970"/>
                <a:gd name="connsiteX3" fmla="*/ 19790 w 37970"/>
                <a:gd name="connsiteY3" fmla="*/ 29333 h 37970"/>
                <a:gd name="connsiteX4" fmla="*/ 10297 w 37970"/>
                <a:gd name="connsiteY4" fmla="*/ 19840 h 37970"/>
                <a:gd name="connsiteX5" fmla="*/ 19790 w 37970"/>
                <a:gd name="connsiteY5" fmla="*/ 10347 h 37970"/>
                <a:gd name="connsiteX6" fmla="*/ 19790 w 37970"/>
                <a:gd name="connsiteY6" fmla="*/ 855 h 37970"/>
                <a:gd name="connsiteX7" fmla="*/ 804 w 37970"/>
                <a:gd name="connsiteY7" fmla="*/ 19840 h 37970"/>
                <a:gd name="connsiteX8" fmla="*/ 19790 w 37970"/>
                <a:gd name="connsiteY8" fmla="*/ 38825 h 37970"/>
                <a:gd name="connsiteX9" fmla="*/ 38775 w 37970"/>
                <a:gd name="connsiteY9" fmla="*/ 19840 h 37970"/>
                <a:gd name="connsiteX10" fmla="*/ 38775 w 37970"/>
                <a:gd name="connsiteY10" fmla="*/ 19840 h 37970"/>
                <a:gd name="connsiteX11" fmla="*/ 19790 w 37970"/>
                <a:gd name="connsiteY11" fmla="*/ 855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790" y="10347"/>
                  </a:moveTo>
                  <a:cubicBezTo>
                    <a:pt x="25033" y="10347"/>
                    <a:pt x="29283" y="14597"/>
                    <a:pt x="29283" y="19840"/>
                  </a:cubicBezTo>
                  <a:lnTo>
                    <a:pt x="29283" y="19840"/>
                  </a:lnTo>
                  <a:cubicBezTo>
                    <a:pt x="29283" y="25083"/>
                    <a:pt x="25033" y="29333"/>
                    <a:pt x="19790" y="29333"/>
                  </a:cubicBezTo>
                  <a:cubicBezTo>
                    <a:pt x="14547" y="29333"/>
                    <a:pt x="10297" y="25083"/>
                    <a:pt x="10297" y="19840"/>
                  </a:cubicBezTo>
                  <a:cubicBezTo>
                    <a:pt x="10297" y="14597"/>
                    <a:pt x="14547" y="10347"/>
                    <a:pt x="19790" y="10347"/>
                  </a:cubicBezTo>
                  <a:close/>
                  <a:moveTo>
                    <a:pt x="19790" y="855"/>
                  </a:moveTo>
                  <a:cubicBezTo>
                    <a:pt x="9304" y="855"/>
                    <a:pt x="804" y="9355"/>
                    <a:pt x="804" y="19840"/>
                  </a:cubicBezTo>
                  <a:cubicBezTo>
                    <a:pt x="804" y="30325"/>
                    <a:pt x="9304" y="38825"/>
                    <a:pt x="19790" y="38825"/>
                  </a:cubicBezTo>
                  <a:cubicBezTo>
                    <a:pt x="30275" y="38825"/>
                    <a:pt x="38775" y="30325"/>
                    <a:pt x="38775" y="19840"/>
                  </a:cubicBezTo>
                  <a:lnTo>
                    <a:pt x="38775" y="19840"/>
                  </a:lnTo>
                  <a:cubicBezTo>
                    <a:pt x="38775" y="9355"/>
                    <a:pt x="30275" y="855"/>
                    <a:pt x="19790" y="855"/>
                  </a:cubicBezTo>
                  <a:close/>
                </a:path>
              </a:pathLst>
            </a:custGeom>
            <a:solidFill>
              <a:srgbClr val="000000"/>
            </a:solidFill>
            <a:ln w="9485" cap="flat">
              <a:noFill/>
              <a:prstDash val="solid"/>
              <a:round/>
            </a:ln>
          </p:spPr>
          <p:txBody>
            <a:bodyPr rtlCol="0" anchor="ctr"/>
            <a:lstStyle/>
            <a:p>
              <a:endParaRPr lang="en-US"/>
            </a:p>
          </p:txBody>
        </p:sp>
        <p:sp>
          <p:nvSpPr>
            <p:cNvPr id="187" name="Freeform: Shape 186">
              <a:extLst>
                <a:ext uri="{FF2B5EF4-FFF2-40B4-BE49-F238E27FC236}">
                  <a16:creationId xmlns:a16="http://schemas.microsoft.com/office/drawing/2014/main" id="{CA284E0D-98A8-8EBE-9A43-31AC8DCE2CEF}"/>
                </a:ext>
              </a:extLst>
            </p:cNvPr>
            <p:cNvSpPr/>
            <p:nvPr/>
          </p:nvSpPr>
          <p:spPr>
            <a:xfrm>
              <a:off x="4298639" y="4634708"/>
              <a:ext cx="28478" cy="28478"/>
            </a:xfrm>
            <a:custGeom>
              <a:avLst/>
              <a:gdLst>
                <a:gd name="connsiteX0" fmla="*/ 29302 w 28478"/>
                <a:gd name="connsiteY0" fmla="*/ 14963 h 28478"/>
                <a:gd name="connsiteX1" fmla="*/ 15063 w 28478"/>
                <a:gd name="connsiteY1" fmla="*/ 29202 h 28478"/>
                <a:gd name="connsiteX2" fmla="*/ 824 w 28478"/>
                <a:gd name="connsiteY2" fmla="*/ 14963 h 28478"/>
                <a:gd name="connsiteX3" fmla="*/ 15063 w 28478"/>
                <a:gd name="connsiteY3" fmla="*/ 724 h 28478"/>
                <a:gd name="connsiteX4" fmla="*/ 29302 w 28478"/>
                <a:gd name="connsiteY4" fmla="*/ 14963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302" y="14963"/>
                  </a:moveTo>
                  <a:cubicBezTo>
                    <a:pt x="29302" y="22827"/>
                    <a:pt x="22927" y="29202"/>
                    <a:pt x="15063" y="29202"/>
                  </a:cubicBezTo>
                  <a:cubicBezTo>
                    <a:pt x="7199" y="29202"/>
                    <a:pt x="824" y="22827"/>
                    <a:pt x="824" y="14963"/>
                  </a:cubicBezTo>
                  <a:cubicBezTo>
                    <a:pt x="824" y="7099"/>
                    <a:pt x="7199" y="724"/>
                    <a:pt x="15063" y="724"/>
                  </a:cubicBezTo>
                  <a:cubicBezTo>
                    <a:pt x="22927" y="724"/>
                    <a:pt x="29302" y="7099"/>
                    <a:pt x="29302" y="14963"/>
                  </a:cubicBezTo>
                  <a:close/>
                </a:path>
              </a:pathLst>
            </a:custGeom>
            <a:solidFill>
              <a:srgbClr val="000000"/>
            </a:solidFill>
            <a:ln w="3557" cap="sq">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C491BFD-3032-D7D7-A162-42B680C9FFBE}"/>
                </a:ext>
              </a:extLst>
            </p:cNvPr>
            <p:cNvSpPr/>
            <p:nvPr/>
          </p:nvSpPr>
          <p:spPr>
            <a:xfrm>
              <a:off x="4293893" y="4629962"/>
              <a:ext cx="37970" cy="37970"/>
            </a:xfrm>
            <a:custGeom>
              <a:avLst/>
              <a:gdLst>
                <a:gd name="connsiteX0" fmla="*/ 19809 w 37970"/>
                <a:gd name="connsiteY0" fmla="*/ 10216 h 37970"/>
                <a:gd name="connsiteX1" fmla="*/ 29302 w 37970"/>
                <a:gd name="connsiteY1" fmla="*/ 19709 h 37970"/>
                <a:gd name="connsiteX2" fmla="*/ 29302 w 37970"/>
                <a:gd name="connsiteY2" fmla="*/ 19709 h 37970"/>
                <a:gd name="connsiteX3" fmla="*/ 19809 w 37970"/>
                <a:gd name="connsiteY3" fmla="*/ 29202 h 37970"/>
                <a:gd name="connsiteX4" fmla="*/ 10317 w 37970"/>
                <a:gd name="connsiteY4" fmla="*/ 19709 h 37970"/>
                <a:gd name="connsiteX5" fmla="*/ 19809 w 37970"/>
                <a:gd name="connsiteY5" fmla="*/ 10216 h 37970"/>
                <a:gd name="connsiteX6" fmla="*/ 19809 w 37970"/>
                <a:gd name="connsiteY6" fmla="*/ 724 h 37970"/>
                <a:gd name="connsiteX7" fmla="*/ 824 w 37970"/>
                <a:gd name="connsiteY7" fmla="*/ 19709 h 37970"/>
                <a:gd name="connsiteX8" fmla="*/ 19809 w 37970"/>
                <a:gd name="connsiteY8" fmla="*/ 38694 h 37970"/>
                <a:gd name="connsiteX9" fmla="*/ 38795 w 37970"/>
                <a:gd name="connsiteY9" fmla="*/ 19709 h 37970"/>
                <a:gd name="connsiteX10" fmla="*/ 38795 w 37970"/>
                <a:gd name="connsiteY10" fmla="*/ 19709 h 37970"/>
                <a:gd name="connsiteX11" fmla="*/ 19809 w 37970"/>
                <a:gd name="connsiteY11" fmla="*/ 724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809" y="10216"/>
                  </a:moveTo>
                  <a:cubicBezTo>
                    <a:pt x="25052" y="10216"/>
                    <a:pt x="29302" y="14466"/>
                    <a:pt x="29302" y="19709"/>
                  </a:cubicBezTo>
                  <a:lnTo>
                    <a:pt x="29302" y="19709"/>
                  </a:lnTo>
                  <a:cubicBezTo>
                    <a:pt x="29302" y="24952"/>
                    <a:pt x="25052" y="29202"/>
                    <a:pt x="19809" y="29202"/>
                  </a:cubicBezTo>
                  <a:cubicBezTo>
                    <a:pt x="14567" y="29202"/>
                    <a:pt x="10317" y="24952"/>
                    <a:pt x="10317" y="19709"/>
                  </a:cubicBezTo>
                  <a:cubicBezTo>
                    <a:pt x="10317" y="14466"/>
                    <a:pt x="14567" y="10216"/>
                    <a:pt x="19809" y="10216"/>
                  </a:cubicBezTo>
                  <a:close/>
                  <a:moveTo>
                    <a:pt x="19809" y="724"/>
                  </a:moveTo>
                  <a:cubicBezTo>
                    <a:pt x="9324" y="724"/>
                    <a:pt x="824" y="9224"/>
                    <a:pt x="824" y="19709"/>
                  </a:cubicBezTo>
                  <a:cubicBezTo>
                    <a:pt x="824" y="30194"/>
                    <a:pt x="9324" y="38694"/>
                    <a:pt x="19809" y="38694"/>
                  </a:cubicBezTo>
                  <a:cubicBezTo>
                    <a:pt x="30295" y="38694"/>
                    <a:pt x="38795" y="30194"/>
                    <a:pt x="38795" y="19709"/>
                  </a:cubicBezTo>
                  <a:lnTo>
                    <a:pt x="38795" y="19709"/>
                  </a:lnTo>
                  <a:cubicBezTo>
                    <a:pt x="38795" y="9224"/>
                    <a:pt x="30295" y="724"/>
                    <a:pt x="19809" y="724"/>
                  </a:cubicBezTo>
                  <a:close/>
                </a:path>
              </a:pathLst>
            </a:custGeom>
            <a:solidFill>
              <a:srgbClr val="000000"/>
            </a:solidFill>
            <a:ln w="9485" cap="flat">
              <a:noFill/>
              <a:prstDash val="solid"/>
              <a:round/>
            </a:ln>
          </p:spPr>
          <p:txBody>
            <a:bodyPr rtlCol="0" anchor="ctr"/>
            <a:lstStyle/>
            <a:p>
              <a:endParaRPr lang="en-US"/>
            </a:p>
          </p:txBody>
        </p:sp>
        <p:sp>
          <p:nvSpPr>
            <p:cNvPr id="189" name="Freeform: Shape 188">
              <a:extLst>
                <a:ext uri="{FF2B5EF4-FFF2-40B4-BE49-F238E27FC236}">
                  <a16:creationId xmlns:a16="http://schemas.microsoft.com/office/drawing/2014/main" id="{25B5FF93-7F4A-C867-917D-23C926A02AEF}"/>
                </a:ext>
              </a:extLst>
            </p:cNvPr>
            <p:cNvSpPr/>
            <p:nvPr/>
          </p:nvSpPr>
          <p:spPr>
            <a:xfrm>
              <a:off x="4368567" y="4539979"/>
              <a:ext cx="28478" cy="28478"/>
            </a:xfrm>
            <a:custGeom>
              <a:avLst/>
              <a:gdLst>
                <a:gd name="connsiteX0" fmla="*/ 29322 w 28478"/>
                <a:gd name="connsiteY0" fmla="*/ 14936 h 28478"/>
                <a:gd name="connsiteX1" fmla="*/ 15083 w 28478"/>
                <a:gd name="connsiteY1" fmla="*/ 29175 h 28478"/>
                <a:gd name="connsiteX2" fmla="*/ 844 w 28478"/>
                <a:gd name="connsiteY2" fmla="*/ 14936 h 28478"/>
                <a:gd name="connsiteX3" fmla="*/ 15083 w 28478"/>
                <a:gd name="connsiteY3" fmla="*/ 697 h 28478"/>
                <a:gd name="connsiteX4" fmla="*/ 29322 w 28478"/>
                <a:gd name="connsiteY4" fmla="*/ 1493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322" y="14936"/>
                  </a:moveTo>
                  <a:cubicBezTo>
                    <a:pt x="29322" y="22800"/>
                    <a:pt x="22947" y="29175"/>
                    <a:pt x="15083" y="29175"/>
                  </a:cubicBezTo>
                  <a:cubicBezTo>
                    <a:pt x="7219" y="29175"/>
                    <a:pt x="844" y="22800"/>
                    <a:pt x="844" y="14936"/>
                  </a:cubicBezTo>
                  <a:cubicBezTo>
                    <a:pt x="844" y="7072"/>
                    <a:pt x="7219" y="697"/>
                    <a:pt x="15083" y="697"/>
                  </a:cubicBezTo>
                  <a:cubicBezTo>
                    <a:pt x="22947" y="697"/>
                    <a:pt x="29322" y="7072"/>
                    <a:pt x="29322" y="14936"/>
                  </a:cubicBezTo>
                  <a:close/>
                </a:path>
              </a:pathLst>
            </a:custGeom>
            <a:solidFill>
              <a:srgbClr val="000000"/>
            </a:solidFill>
            <a:ln w="3557" cap="sq">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6D2FC61-46BC-399F-B0C9-DC6EC32D359C}"/>
                </a:ext>
              </a:extLst>
            </p:cNvPr>
            <p:cNvSpPr/>
            <p:nvPr/>
          </p:nvSpPr>
          <p:spPr>
            <a:xfrm>
              <a:off x="4363821" y="4535233"/>
              <a:ext cx="37970" cy="37970"/>
            </a:xfrm>
            <a:custGeom>
              <a:avLst/>
              <a:gdLst>
                <a:gd name="connsiteX0" fmla="*/ 19829 w 37970"/>
                <a:gd name="connsiteY0" fmla="*/ 10190 h 37970"/>
                <a:gd name="connsiteX1" fmla="*/ 29322 w 37970"/>
                <a:gd name="connsiteY1" fmla="*/ 19682 h 37970"/>
                <a:gd name="connsiteX2" fmla="*/ 29322 w 37970"/>
                <a:gd name="connsiteY2" fmla="*/ 19682 h 37970"/>
                <a:gd name="connsiteX3" fmla="*/ 19829 w 37970"/>
                <a:gd name="connsiteY3" fmla="*/ 29175 h 37970"/>
                <a:gd name="connsiteX4" fmla="*/ 10336 w 37970"/>
                <a:gd name="connsiteY4" fmla="*/ 19682 h 37970"/>
                <a:gd name="connsiteX5" fmla="*/ 19829 w 37970"/>
                <a:gd name="connsiteY5" fmla="*/ 10190 h 37970"/>
                <a:gd name="connsiteX6" fmla="*/ 19829 w 37970"/>
                <a:gd name="connsiteY6" fmla="*/ 697 h 37970"/>
                <a:gd name="connsiteX7" fmla="*/ 844 w 37970"/>
                <a:gd name="connsiteY7" fmla="*/ 19682 h 37970"/>
                <a:gd name="connsiteX8" fmla="*/ 19829 w 37970"/>
                <a:gd name="connsiteY8" fmla="*/ 38668 h 37970"/>
                <a:gd name="connsiteX9" fmla="*/ 38814 w 37970"/>
                <a:gd name="connsiteY9" fmla="*/ 19682 h 37970"/>
                <a:gd name="connsiteX10" fmla="*/ 38814 w 37970"/>
                <a:gd name="connsiteY10" fmla="*/ 19682 h 37970"/>
                <a:gd name="connsiteX11" fmla="*/ 19829 w 37970"/>
                <a:gd name="connsiteY11" fmla="*/ 69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829" y="10190"/>
                  </a:moveTo>
                  <a:cubicBezTo>
                    <a:pt x="25072" y="10190"/>
                    <a:pt x="29322" y="14440"/>
                    <a:pt x="29322" y="19682"/>
                  </a:cubicBezTo>
                  <a:lnTo>
                    <a:pt x="29322" y="19682"/>
                  </a:lnTo>
                  <a:cubicBezTo>
                    <a:pt x="29322" y="24925"/>
                    <a:pt x="25072" y="29175"/>
                    <a:pt x="19829" y="29175"/>
                  </a:cubicBezTo>
                  <a:cubicBezTo>
                    <a:pt x="14586" y="29175"/>
                    <a:pt x="10336" y="24925"/>
                    <a:pt x="10336" y="19682"/>
                  </a:cubicBezTo>
                  <a:cubicBezTo>
                    <a:pt x="10336" y="14440"/>
                    <a:pt x="14586" y="10190"/>
                    <a:pt x="19829" y="10190"/>
                  </a:cubicBezTo>
                  <a:close/>
                  <a:moveTo>
                    <a:pt x="19829" y="697"/>
                  </a:moveTo>
                  <a:cubicBezTo>
                    <a:pt x="9344" y="697"/>
                    <a:pt x="844" y="9197"/>
                    <a:pt x="844" y="19682"/>
                  </a:cubicBezTo>
                  <a:cubicBezTo>
                    <a:pt x="844" y="30168"/>
                    <a:pt x="9344" y="38668"/>
                    <a:pt x="19829" y="38668"/>
                  </a:cubicBezTo>
                  <a:cubicBezTo>
                    <a:pt x="30314" y="38668"/>
                    <a:pt x="38814" y="30168"/>
                    <a:pt x="38814" y="19682"/>
                  </a:cubicBezTo>
                  <a:lnTo>
                    <a:pt x="38814" y="19682"/>
                  </a:lnTo>
                  <a:cubicBezTo>
                    <a:pt x="38814" y="9197"/>
                    <a:pt x="30314" y="697"/>
                    <a:pt x="19829" y="697"/>
                  </a:cubicBezTo>
                  <a:close/>
                </a:path>
              </a:pathLst>
            </a:custGeom>
            <a:solidFill>
              <a:srgbClr val="000000"/>
            </a:solidFill>
            <a:ln w="9485" cap="flat">
              <a:no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ABF31382-621B-8FA4-4ECA-BD649160D914}"/>
                </a:ext>
              </a:extLst>
            </p:cNvPr>
            <p:cNvSpPr/>
            <p:nvPr/>
          </p:nvSpPr>
          <p:spPr>
            <a:xfrm>
              <a:off x="4438491" y="4795481"/>
              <a:ext cx="28478" cy="28478"/>
            </a:xfrm>
            <a:custGeom>
              <a:avLst/>
              <a:gdLst>
                <a:gd name="connsiteX0" fmla="*/ 29341 w 28478"/>
                <a:gd name="connsiteY0" fmla="*/ 15008 h 28478"/>
                <a:gd name="connsiteX1" fmla="*/ 15102 w 28478"/>
                <a:gd name="connsiteY1" fmla="*/ 29247 h 28478"/>
                <a:gd name="connsiteX2" fmla="*/ 863 w 28478"/>
                <a:gd name="connsiteY2" fmla="*/ 15008 h 28478"/>
                <a:gd name="connsiteX3" fmla="*/ 15102 w 28478"/>
                <a:gd name="connsiteY3" fmla="*/ 769 h 28478"/>
                <a:gd name="connsiteX4" fmla="*/ 29341 w 28478"/>
                <a:gd name="connsiteY4" fmla="*/ 1500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341" y="15008"/>
                  </a:moveTo>
                  <a:cubicBezTo>
                    <a:pt x="29341" y="22872"/>
                    <a:pt x="22966" y="29247"/>
                    <a:pt x="15102" y="29247"/>
                  </a:cubicBezTo>
                  <a:cubicBezTo>
                    <a:pt x="7238" y="29247"/>
                    <a:pt x="863" y="22872"/>
                    <a:pt x="863" y="15008"/>
                  </a:cubicBezTo>
                  <a:cubicBezTo>
                    <a:pt x="863" y="7144"/>
                    <a:pt x="7238" y="769"/>
                    <a:pt x="15102" y="769"/>
                  </a:cubicBezTo>
                  <a:cubicBezTo>
                    <a:pt x="22966" y="769"/>
                    <a:pt x="29341" y="7144"/>
                    <a:pt x="29341" y="15008"/>
                  </a:cubicBezTo>
                  <a:close/>
                </a:path>
              </a:pathLst>
            </a:custGeom>
            <a:solidFill>
              <a:srgbClr val="000000"/>
            </a:solidFill>
            <a:ln w="3557" cap="sq">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B1AD25C-CFD1-2DEF-904F-A407975E3738}"/>
                </a:ext>
              </a:extLst>
            </p:cNvPr>
            <p:cNvSpPr/>
            <p:nvPr/>
          </p:nvSpPr>
          <p:spPr>
            <a:xfrm>
              <a:off x="4433745" y="4790735"/>
              <a:ext cx="37970" cy="37970"/>
            </a:xfrm>
            <a:custGeom>
              <a:avLst/>
              <a:gdLst>
                <a:gd name="connsiteX0" fmla="*/ 19849 w 37970"/>
                <a:gd name="connsiteY0" fmla="*/ 10261 h 37970"/>
                <a:gd name="connsiteX1" fmla="*/ 29341 w 37970"/>
                <a:gd name="connsiteY1" fmla="*/ 19754 h 37970"/>
                <a:gd name="connsiteX2" fmla="*/ 29341 w 37970"/>
                <a:gd name="connsiteY2" fmla="*/ 19754 h 37970"/>
                <a:gd name="connsiteX3" fmla="*/ 19849 w 37970"/>
                <a:gd name="connsiteY3" fmla="*/ 29247 h 37970"/>
                <a:gd name="connsiteX4" fmla="*/ 10356 w 37970"/>
                <a:gd name="connsiteY4" fmla="*/ 19754 h 37970"/>
                <a:gd name="connsiteX5" fmla="*/ 19849 w 37970"/>
                <a:gd name="connsiteY5" fmla="*/ 10261 h 37970"/>
                <a:gd name="connsiteX6" fmla="*/ 19849 w 37970"/>
                <a:gd name="connsiteY6" fmla="*/ 769 h 37970"/>
                <a:gd name="connsiteX7" fmla="*/ 863 w 37970"/>
                <a:gd name="connsiteY7" fmla="*/ 19754 h 37970"/>
                <a:gd name="connsiteX8" fmla="*/ 19849 w 37970"/>
                <a:gd name="connsiteY8" fmla="*/ 38739 h 37970"/>
                <a:gd name="connsiteX9" fmla="*/ 38834 w 37970"/>
                <a:gd name="connsiteY9" fmla="*/ 19754 h 37970"/>
                <a:gd name="connsiteX10" fmla="*/ 38834 w 37970"/>
                <a:gd name="connsiteY10" fmla="*/ 19754 h 37970"/>
                <a:gd name="connsiteX11" fmla="*/ 19849 w 37970"/>
                <a:gd name="connsiteY11" fmla="*/ 76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849" y="10261"/>
                  </a:moveTo>
                  <a:cubicBezTo>
                    <a:pt x="25091" y="10261"/>
                    <a:pt x="29341" y="14511"/>
                    <a:pt x="29341" y="19754"/>
                  </a:cubicBezTo>
                  <a:lnTo>
                    <a:pt x="29341" y="19754"/>
                  </a:lnTo>
                  <a:cubicBezTo>
                    <a:pt x="29341" y="24997"/>
                    <a:pt x="25091" y="29247"/>
                    <a:pt x="19849" y="29247"/>
                  </a:cubicBezTo>
                  <a:cubicBezTo>
                    <a:pt x="14606" y="29247"/>
                    <a:pt x="10356" y="24997"/>
                    <a:pt x="10356" y="19754"/>
                  </a:cubicBezTo>
                  <a:cubicBezTo>
                    <a:pt x="10356" y="14511"/>
                    <a:pt x="14606" y="10261"/>
                    <a:pt x="19849" y="10261"/>
                  </a:cubicBezTo>
                  <a:close/>
                  <a:moveTo>
                    <a:pt x="19849" y="769"/>
                  </a:moveTo>
                  <a:cubicBezTo>
                    <a:pt x="9363" y="769"/>
                    <a:pt x="863" y="9269"/>
                    <a:pt x="863" y="19754"/>
                  </a:cubicBezTo>
                  <a:cubicBezTo>
                    <a:pt x="863" y="30239"/>
                    <a:pt x="9363" y="38739"/>
                    <a:pt x="19849" y="38739"/>
                  </a:cubicBezTo>
                  <a:cubicBezTo>
                    <a:pt x="30334" y="38739"/>
                    <a:pt x="38834" y="30239"/>
                    <a:pt x="38834" y="19754"/>
                  </a:cubicBezTo>
                  <a:lnTo>
                    <a:pt x="38834" y="19754"/>
                  </a:lnTo>
                  <a:cubicBezTo>
                    <a:pt x="38834" y="9269"/>
                    <a:pt x="30334" y="769"/>
                    <a:pt x="19849" y="769"/>
                  </a:cubicBezTo>
                  <a:close/>
                </a:path>
              </a:pathLst>
            </a:custGeom>
            <a:solidFill>
              <a:srgbClr val="000000"/>
            </a:solidFill>
            <a:ln w="9485" cap="flat">
              <a:no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A8564DA0-5DE2-E180-63D8-DA9C0B5E34C3}"/>
                </a:ext>
              </a:extLst>
            </p:cNvPr>
            <p:cNvSpPr/>
            <p:nvPr/>
          </p:nvSpPr>
          <p:spPr>
            <a:xfrm>
              <a:off x="4508419" y="5036733"/>
              <a:ext cx="28478" cy="28478"/>
            </a:xfrm>
            <a:custGeom>
              <a:avLst/>
              <a:gdLst>
                <a:gd name="connsiteX0" fmla="*/ 29361 w 28478"/>
                <a:gd name="connsiteY0" fmla="*/ 15076 h 28478"/>
                <a:gd name="connsiteX1" fmla="*/ 15122 w 28478"/>
                <a:gd name="connsiteY1" fmla="*/ 29315 h 28478"/>
                <a:gd name="connsiteX2" fmla="*/ 883 w 28478"/>
                <a:gd name="connsiteY2" fmla="*/ 15076 h 28478"/>
                <a:gd name="connsiteX3" fmla="*/ 15122 w 28478"/>
                <a:gd name="connsiteY3" fmla="*/ 837 h 28478"/>
                <a:gd name="connsiteX4" fmla="*/ 29361 w 28478"/>
                <a:gd name="connsiteY4" fmla="*/ 1507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361" y="15076"/>
                  </a:moveTo>
                  <a:cubicBezTo>
                    <a:pt x="29361" y="22940"/>
                    <a:pt x="22986" y="29315"/>
                    <a:pt x="15122" y="29315"/>
                  </a:cubicBezTo>
                  <a:cubicBezTo>
                    <a:pt x="7258" y="29315"/>
                    <a:pt x="883" y="22940"/>
                    <a:pt x="883" y="15076"/>
                  </a:cubicBezTo>
                  <a:cubicBezTo>
                    <a:pt x="883" y="7212"/>
                    <a:pt x="7258" y="837"/>
                    <a:pt x="15122" y="837"/>
                  </a:cubicBezTo>
                  <a:cubicBezTo>
                    <a:pt x="22986" y="837"/>
                    <a:pt x="29361" y="7212"/>
                    <a:pt x="29361" y="15076"/>
                  </a:cubicBezTo>
                  <a:close/>
                </a:path>
              </a:pathLst>
            </a:custGeom>
            <a:solidFill>
              <a:srgbClr val="000000"/>
            </a:solidFill>
            <a:ln w="3557" cap="sq">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2325C98-D91C-FC1C-162F-B754C44865CD}"/>
                </a:ext>
              </a:extLst>
            </p:cNvPr>
            <p:cNvSpPr/>
            <p:nvPr/>
          </p:nvSpPr>
          <p:spPr>
            <a:xfrm>
              <a:off x="4503673" y="5031987"/>
              <a:ext cx="37970" cy="37970"/>
            </a:xfrm>
            <a:custGeom>
              <a:avLst/>
              <a:gdLst>
                <a:gd name="connsiteX0" fmla="*/ 19868 w 37970"/>
                <a:gd name="connsiteY0" fmla="*/ 10329 h 37970"/>
                <a:gd name="connsiteX1" fmla="*/ 29361 w 37970"/>
                <a:gd name="connsiteY1" fmla="*/ 19822 h 37970"/>
                <a:gd name="connsiteX2" fmla="*/ 29361 w 37970"/>
                <a:gd name="connsiteY2" fmla="*/ 19822 h 37970"/>
                <a:gd name="connsiteX3" fmla="*/ 19868 w 37970"/>
                <a:gd name="connsiteY3" fmla="*/ 29315 h 37970"/>
                <a:gd name="connsiteX4" fmla="*/ 10375 w 37970"/>
                <a:gd name="connsiteY4" fmla="*/ 19822 h 37970"/>
                <a:gd name="connsiteX5" fmla="*/ 19868 w 37970"/>
                <a:gd name="connsiteY5" fmla="*/ 10329 h 37970"/>
                <a:gd name="connsiteX6" fmla="*/ 19868 w 37970"/>
                <a:gd name="connsiteY6" fmla="*/ 837 h 37970"/>
                <a:gd name="connsiteX7" fmla="*/ 883 w 37970"/>
                <a:gd name="connsiteY7" fmla="*/ 19822 h 37970"/>
                <a:gd name="connsiteX8" fmla="*/ 19868 w 37970"/>
                <a:gd name="connsiteY8" fmla="*/ 38807 h 37970"/>
                <a:gd name="connsiteX9" fmla="*/ 38854 w 37970"/>
                <a:gd name="connsiteY9" fmla="*/ 19822 h 37970"/>
                <a:gd name="connsiteX10" fmla="*/ 38854 w 37970"/>
                <a:gd name="connsiteY10" fmla="*/ 19822 h 37970"/>
                <a:gd name="connsiteX11" fmla="*/ 19868 w 37970"/>
                <a:gd name="connsiteY11" fmla="*/ 83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868" y="10329"/>
                  </a:moveTo>
                  <a:cubicBezTo>
                    <a:pt x="25111" y="10329"/>
                    <a:pt x="29361" y="14579"/>
                    <a:pt x="29361" y="19822"/>
                  </a:cubicBezTo>
                  <a:lnTo>
                    <a:pt x="29361" y="19822"/>
                  </a:lnTo>
                  <a:cubicBezTo>
                    <a:pt x="29361" y="25065"/>
                    <a:pt x="25111" y="29315"/>
                    <a:pt x="19868" y="29315"/>
                  </a:cubicBezTo>
                  <a:cubicBezTo>
                    <a:pt x="14625" y="29315"/>
                    <a:pt x="10375" y="25065"/>
                    <a:pt x="10375" y="19822"/>
                  </a:cubicBezTo>
                  <a:cubicBezTo>
                    <a:pt x="10375" y="14579"/>
                    <a:pt x="14625" y="10329"/>
                    <a:pt x="19868" y="10329"/>
                  </a:cubicBezTo>
                  <a:close/>
                  <a:moveTo>
                    <a:pt x="19868" y="837"/>
                  </a:moveTo>
                  <a:cubicBezTo>
                    <a:pt x="9383" y="837"/>
                    <a:pt x="883" y="9337"/>
                    <a:pt x="883" y="19822"/>
                  </a:cubicBezTo>
                  <a:cubicBezTo>
                    <a:pt x="883" y="30307"/>
                    <a:pt x="9383" y="38807"/>
                    <a:pt x="19868" y="38807"/>
                  </a:cubicBezTo>
                  <a:cubicBezTo>
                    <a:pt x="30354" y="38807"/>
                    <a:pt x="38854" y="30307"/>
                    <a:pt x="38854" y="19822"/>
                  </a:cubicBezTo>
                  <a:lnTo>
                    <a:pt x="38854" y="19822"/>
                  </a:lnTo>
                  <a:cubicBezTo>
                    <a:pt x="38854" y="9337"/>
                    <a:pt x="30354" y="837"/>
                    <a:pt x="19868" y="837"/>
                  </a:cubicBezTo>
                  <a:close/>
                </a:path>
              </a:pathLst>
            </a:custGeom>
            <a:solidFill>
              <a:srgbClr val="000000"/>
            </a:solidFill>
            <a:ln w="9485" cap="flat">
              <a:no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70F218AE-5283-0C7C-FD14-F76FD22EC017}"/>
                </a:ext>
              </a:extLst>
            </p:cNvPr>
            <p:cNvSpPr/>
            <p:nvPr/>
          </p:nvSpPr>
          <p:spPr>
            <a:xfrm>
              <a:off x="4578343" y="5144519"/>
              <a:ext cx="28478" cy="28478"/>
            </a:xfrm>
            <a:custGeom>
              <a:avLst/>
              <a:gdLst>
                <a:gd name="connsiteX0" fmla="*/ 29381 w 28478"/>
                <a:gd name="connsiteY0" fmla="*/ 15106 h 28478"/>
                <a:gd name="connsiteX1" fmla="*/ 15142 w 28478"/>
                <a:gd name="connsiteY1" fmla="*/ 29345 h 28478"/>
                <a:gd name="connsiteX2" fmla="*/ 903 w 28478"/>
                <a:gd name="connsiteY2" fmla="*/ 15106 h 28478"/>
                <a:gd name="connsiteX3" fmla="*/ 15142 w 28478"/>
                <a:gd name="connsiteY3" fmla="*/ 867 h 28478"/>
                <a:gd name="connsiteX4" fmla="*/ 29381 w 28478"/>
                <a:gd name="connsiteY4" fmla="*/ 1510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381" y="15106"/>
                  </a:moveTo>
                  <a:cubicBezTo>
                    <a:pt x="29381" y="22970"/>
                    <a:pt x="23006" y="29345"/>
                    <a:pt x="15142" y="29345"/>
                  </a:cubicBezTo>
                  <a:cubicBezTo>
                    <a:pt x="7278" y="29345"/>
                    <a:pt x="903" y="22970"/>
                    <a:pt x="903" y="15106"/>
                  </a:cubicBezTo>
                  <a:cubicBezTo>
                    <a:pt x="903" y="7242"/>
                    <a:pt x="7278" y="867"/>
                    <a:pt x="15142" y="867"/>
                  </a:cubicBezTo>
                  <a:cubicBezTo>
                    <a:pt x="23006" y="867"/>
                    <a:pt x="29381" y="7242"/>
                    <a:pt x="29381" y="15106"/>
                  </a:cubicBezTo>
                  <a:close/>
                </a:path>
              </a:pathLst>
            </a:custGeom>
            <a:solidFill>
              <a:srgbClr val="000000"/>
            </a:solidFill>
            <a:ln w="3557" cap="sq">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EC73ACE-13FD-36D3-660D-B20166CD28D2}"/>
                </a:ext>
              </a:extLst>
            </p:cNvPr>
            <p:cNvSpPr/>
            <p:nvPr/>
          </p:nvSpPr>
          <p:spPr>
            <a:xfrm>
              <a:off x="4573597" y="5139773"/>
              <a:ext cx="37970" cy="37970"/>
            </a:xfrm>
            <a:custGeom>
              <a:avLst/>
              <a:gdLst>
                <a:gd name="connsiteX0" fmla="*/ 19888 w 37970"/>
                <a:gd name="connsiteY0" fmla="*/ 10359 h 37970"/>
                <a:gd name="connsiteX1" fmla="*/ 29381 w 37970"/>
                <a:gd name="connsiteY1" fmla="*/ 19852 h 37970"/>
                <a:gd name="connsiteX2" fmla="*/ 29381 w 37970"/>
                <a:gd name="connsiteY2" fmla="*/ 19852 h 37970"/>
                <a:gd name="connsiteX3" fmla="*/ 19888 w 37970"/>
                <a:gd name="connsiteY3" fmla="*/ 29345 h 37970"/>
                <a:gd name="connsiteX4" fmla="*/ 10395 w 37970"/>
                <a:gd name="connsiteY4" fmla="*/ 19852 h 37970"/>
                <a:gd name="connsiteX5" fmla="*/ 19888 w 37970"/>
                <a:gd name="connsiteY5" fmla="*/ 10359 h 37970"/>
                <a:gd name="connsiteX6" fmla="*/ 19888 w 37970"/>
                <a:gd name="connsiteY6" fmla="*/ 867 h 37970"/>
                <a:gd name="connsiteX7" fmla="*/ 903 w 37970"/>
                <a:gd name="connsiteY7" fmla="*/ 19852 h 37970"/>
                <a:gd name="connsiteX8" fmla="*/ 19888 w 37970"/>
                <a:gd name="connsiteY8" fmla="*/ 38837 h 37970"/>
                <a:gd name="connsiteX9" fmla="*/ 38873 w 37970"/>
                <a:gd name="connsiteY9" fmla="*/ 19852 h 37970"/>
                <a:gd name="connsiteX10" fmla="*/ 38873 w 37970"/>
                <a:gd name="connsiteY10" fmla="*/ 19852 h 37970"/>
                <a:gd name="connsiteX11" fmla="*/ 19888 w 37970"/>
                <a:gd name="connsiteY11" fmla="*/ 86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888" y="10359"/>
                  </a:moveTo>
                  <a:cubicBezTo>
                    <a:pt x="25131" y="10359"/>
                    <a:pt x="29381" y="14609"/>
                    <a:pt x="29381" y="19852"/>
                  </a:cubicBezTo>
                  <a:lnTo>
                    <a:pt x="29381" y="19852"/>
                  </a:lnTo>
                  <a:cubicBezTo>
                    <a:pt x="29381" y="25095"/>
                    <a:pt x="25131" y="29345"/>
                    <a:pt x="19888" y="29345"/>
                  </a:cubicBezTo>
                  <a:cubicBezTo>
                    <a:pt x="14645" y="29345"/>
                    <a:pt x="10395" y="25095"/>
                    <a:pt x="10395" y="19852"/>
                  </a:cubicBezTo>
                  <a:cubicBezTo>
                    <a:pt x="10395" y="14609"/>
                    <a:pt x="14645" y="10359"/>
                    <a:pt x="19888" y="10359"/>
                  </a:cubicBezTo>
                  <a:close/>
                  <a:moveTo>
                    <a:pt x="19888" y="867"/>
                  </a:moveTo>
                  <a:cubicBezTo>
                    <a:pt x="9403" y="867"/>
                    <a:pt x="903" y="9367"/>
                    <a:pt x="903" y="19852"/>
                  </a:cubicBezTo>
                  <a:cubicBezTo>
                    <a:pt x="903" y="30337"/>
                    <a:pt x="9403" y="38837"/>
                    <a:pt x="19888" y="38837"/>
                  </a:cubicBezTo>
                  <a:cubicBezTo>
                    <a:pt x="30373" y="38837"/>
                    <a:pt x="38873" y="30337"/>
                    <a:pt x="38873" y="19852"/>
                  </a:cubicBezTo>
                  <a:lnTo>
                    <a:pt x="38873" y="19852"/>
                  </a:lnTo>
                  <a:cubicBezTo>
                    <a:pt x="38873" y="9367"/>
                    <a:pt x="30373" y="867"/>
                    <a:pt x="19888" y="867"/>
                  </a:cubicBezTo>
                  <a:close/>
                </a:path>
              </a:pathLst>
            </a:custGeom>
            <a:solidFill>
              <a:srgbClr val="000000"/>
            </a:solidFill>
            <a:ln w="9485" cap="flat">
              <a:no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B71A6FA8-9D25-556E-E5A7-79F266F2728E}"/>
                </a:ext>
              </a:extLst>
            </p:cNvPr>
            <p:cNvSpPr/>
            <p:nvPr/>
          </p:nvSpPr>
          <p:spPr>
            <a:xfrm>
              <a:off x="4648271" y="5189343"/>
              <a:ext cx="28478" cy="28478"/>
            </a:xfrm>
            <a:custGeom>
              <a:avLst/>
              <a:gdLst>
                <a:gd name="connsiteX0" fmla="*/ 29400 w 28478"/>
                <a:gd name="connsiteY0" fmla="*/ 15119 h 28478"/>
                <a:gd name="connsiteX1" fmla="*/ 15161 w 28478"/>
                <a:gd name="connsiteY1" fmla="*/ 29358 h 28478"/>
                <a:gd name="connsiteX2" fmla="*/ 922 w 28478"/>
                <a:gd name="connsiteY2" fmla="*/ 15119 h 28478"/>
                <a:gd name="connsiteX3" fmla="*/ 15161 w 28478"/>
                <a:gd name="connsiteY3" fmla="*/ 880 h 28478"/>
                <a:gd name="connsiteX4" fmla="*/ 29400 w 28478"/>
                <a:gd name="connsiteY4" fmla="*/ 15119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400" y="15119"/>
                  </a:moveTo>
                  <a:cubicBezTo>
                    <a:pt x="29400" y="22983"/>
                    <a:pt x="23025" y="29358"/>
                    <a:pt x="15161" y="29358"/>
                  </a:cubicBezTo>
                  <a:cubicBezTo>
                    <a:pt x="7297" y="29358"/>
                    <a:pt x="922" y="22983"/>
                    <a:pt x="922" y="15119"/>
                  </a:cubicBezTo>
                  <a:cubicBezTo>
                    <a:pt x="922" y="7255"/>
                    <a:pt x="7297" y="880"/>
                    <a:pt x="15161" y="880"/>
                  </a:cubicBezTo>
                  <a:cubicBezTo>
                    <a:pt x="23025" y="880"/>
                    <a:pt x="29400" y="7255"/>
                    <a:pt x="29400" y="15119"/>
                  </a:cubicBezTo>
                  <a:close/>
                </a:path>
              </a:pathLst>
            </a:custGeom>
            <a:solidFill>
              <a:srgbClr val="000000"/>
            </a:solidFill>
            <a:ln w="3557" cap="sq">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50C72F3-1D73-360B-6B3B-540675976A17}"/>
                </a:ext>
              </a:extLst>
            </p:cNvPr>
            <p:cNvSpPr/>
            <p:nvPr/>
          </p:nvSpPr>
          <p:spPr>
            <a:xfrm>
              <a:off x="4643525" y="5184597"/>
              <a:ext cx="37970" cy="37970"/>
            </a:xfrm>
            <a:custGeom>
              <a:avLst/>
              <a:gdLst>
                <a:gd name="connsiteX0" fmla="*/ 19908 w 37970"/>
                <a:gd name="connsiteY0" fmla="*/ 10372 h 37970"/>
                <a:gd name="connsiteX1" fmla="*/ 29400 w 37970"/>
                <a:gd name="connsiteY1" fmla="*/ 19865 h 37970"/>
                <a:gd name="connsiteX2" fmla="*/ 29400 w 37970"/>
                <a:gd name="connsiteY2" fmla="*/ 19865 h 37970"/>
                <a:gd name="connsiteX3" fmla="*/ 19908 w 37970"/>
                <a:gd name="connsiteY3" fmla="*/ 29358 h 37970"/>
                <a:gd name="connsiteX4" fmla="*/ 10415 w 37970"/>
                <a:gd name="connsiteY4" fmla="*/ 19865 h 37970"/>
                <a:gd name="connsiteX5" fmla="*/ 19908 w 37970"/>
                <a:gd name="connsiteY5" fmla="*/ 10372 h 37970"/>
                <a:gd name="connsiteX6" fmla="*/ 19908 w 37970"/>
                <a:gd name="connsiteY6" fmla="*/ 880 h 37970"/>
                <a:gd name="connsiteX7" fmla="*/ 922 w 37970"/>
                <a:gd name="connsiteY7" fmla="*/ 19865 h 37970"/>
                <a:gd name="connsiteX8" fmla="*/ 19908 w 37970"/>
                <a:gd name="connsiteY8" fmla="*/ 38850 h 37970"/>
                <a:gd name="connsiteX9" fmla="*/ 38893 w 37970"/>
                <a:gd name="connsiteY9" fmla="*/ 19865 h 37970"/>
                <a:gd name="connsiteX10" fmla="*/ 38893 w 37970"/>
                <a:gd name="connsiteY10" fmla="*/ 19865 h 37970"/>
                <a:gd name="connsiteX11" fmla="*/ 19908 w 37970"/>
                <a:gd name="connsiteY11" fmla="*/ 880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908" y="10372"/>
                  </a:moveTo>
                  <a:cubicBezTo>
                    <a:pt x="25150" y="10372"/>
                    <a:pt x="29400" y="14622"/>
                    <a:pt x="29400" y="19865"/>
                  </a:cubicBezTo>
                  <a:lnTo>
                    <a:pt x="29400" y="19865"/>
                  </a:lnTo>
                  <a:cubicBezTo>
                    <a:pt x="29400" y="25108"/>
                    <a:pt x="25150" y="29358"/>
                    <a:pt x="19908" y="29358"/>
                  </a:cubicBezTo>
                  <a:cubicBezTo>
                    <a:pt x="14665" y="29358"/>
                    <a:pt x="10415" y="25108"/>
                    <a:pt x="10415" y="19865"/>
                  </a:cubicBezTo>
                  <a:cubicBezTo>
                    <a:pt x="10415" y="14622"/>
                    <a:pt x="14665" y="10372"/>
                    <a:pt x="19908" y="10372"/>
                  </a:cubicBezTo>
                  <a:close/>
                  <a:moveTo>
                    <a:pt x="19908" y="880"/>
                  </a:moveTo>
                  <a:cubicBezTo>
                    <a:pt x="9422" y="880"/>
                    <a:pt x="922" y="9380"/>
                    <a:pt x="922" y="19865"/>
                  </a:cubicBezTo>
                  <a:cubicBezTo>
                    <a:pt x="922" y="30350"/>
                    <a:pt x="9422" y="38850"/>
                    <a:pt x="19908" y="38850"/>
                  </a:cubicBezTo>
                  <a:cubicBezTo>
                    <a:pt x="30393" y="38850"/>
                    <a:pt x="38893" y="30350"/>
                    <a:pt x="38893" y="19865"/>
                  </a:cubicBezTo>
                  <a:lnTo>
                    <a:pt x="38893" y="19865"/>
                  </a:lnTo>
                  <a:cubicBezTo>
                    <a:pt x="38893" y="9380"/>
                    <a:pt x="30393" y="880"/>
                    <a:pt x="19908" y="880"/>
                  </a:cubicBezTo>
                  <a:close/>
                </a:path>
              </a:pathLst>
            </a:custGeom>
            <a:solidFill>
              <a:srgbClr val="000000"/>
            </a:solidFill>
            <a:ln w="9485" cap="flat">
              <a:no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D044159E-4D62-B4CD-769C-C8A748A699D7}"/>
                </a:ext>
              </a:extLst>
            </p:cNvPr>
            <p:cNvSpPr/>
            <p:nvPr/>
          </p:nvSpPr>
          <p:spPr>
            <a:xfrm>
              <a:off x="4718199" y="5232659"/>
              <a:ext cx="28478" cy="28478"/>
            </a:xfrm>
            <a:custGeom>
              <a:avLst/>
              <a:gdLst>
                <a:gd name="connsiteX0" fmla="*/ 29420 w 28478"/>
                <a:gd name="connsiteY0" fmla="*/ 15131 h 28478"/>
                <a:gd name="connsiteX1" fmla="*/ 15181 w 28478"/>
                <a:gd name="connsiteY1" fmla="*/ 29370 h 28478"/>
                <a:gd name="connsiteX2" fmla="*/ 942 w 28478"/>
                <a:gd name="connsiteY2" fmla="*/ 15131 h 28478"/>
                <a:gd name="connsiteX3" fmla="*/ 15181 w 28478"/>
                <a:gd name="connsiteY3" fmla="*/ 892 h 28478"/>
                <a:gd name="connsiteX4" fmla="*/ 29420 w 28478"/>
                <a:gd name="connsiteY4" fmla="*/ 15131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420" y="15131"/>
                  </a:moveTo>
                  <a:cubicBezTo>
                    <a:pt x="29420" y="22995"/>
                    <a:pt x="23045" y="29370"/>
                    <a:pt x="15181" y="29370"/>
                  </a:cubicBezTo>
                  <a:cubicBezTo>
                    <a:pt x="7317" y="29370"/>
                    <a:pt x="942" y="22995"/>
                    <a:pt x="942" y="15131"/>
                  </a:cubicBezTo>
                  <a:cubicBezTo>
                    <a:pt x="942" y="7267"/>
                    <a:pt x="7317" y="892"/>
                    <a:pt x="15181" y="892"/>
                  </a:cubicBezTo>
                  <a:cubicBezTo>
                    <a:pt x="23045" y="892"/>
                    <a:pt x="29420" y="7267"/>
                    <a:pt x="29420" y="15131"/>
                  </a:cubicBezTo>
                  <a:close/>
                </a:path>
              </a:pathLst>
            </a:custGeom>
            <a:solidFill>
              <a:srgbClr val="000000"/>
            </a:solidFill>
            <a:ln w="3557" cap="sq">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6F26530-6EFD-1300-A8C8-5435E227AD07}"/>
                </a:ext>
              </a:extLst>
            </p:cNvPr>
            <p:cNvSpPr/>
            <p:nvPr/>
          </p:nvSpPr>
          <p:spPr>
            <a:xfrm>
              <a:off x="4713453" y="5227912"/>
              <a:ext cx="37970" cy="37970"/>
            </a:xfrm>
            <a:custGeom>
              <a:avLst/>
              <a:gdLst>
                <a:gd name="connsiteX0" fmla="*/ 19927 w 37970"/>
                <a:gd name="connsiteY0" fmla="*/ 10384 h 37970"/>
                <a:gd name="connsiteX1" fmla="*/ 29420 w 37970"/>
                <a:gd name="connsiteY1" fmla="*/ 19877 h 37970"/>
                <a:gd name="connsiteX2" fmla="*/ 29420 w 37970"/>
                <a:gd name="connsiteY2" fmla="*/ 19877 h 37970"/>
                <a:gd name="connsiteX3" fmla="*/ 19927 w 37970"/>
                <a:gd name="connsiteY3" fmla="*/ 29370 h 37970"/>
                <a:gd name="connsiteX4" fmla="*/ 10434 w 37970"/>
                <a:gd name="connsiteY4" fmla="*/ 19877 h 37970"/>
                <a:gd name="connsiteX5" fmla="*/ 19927 w 37970"/>
                <a:gd name="connsiteY5" fmla="*/ 10384 h 37970"/>
                <a:gd name="connsiteX6" fmla="*/ 19927 w 37970"/>
                <a:gd name="connsiteY6" fmla="*/ 892 h 37970"/>
                <a:gd name="connsiteX7" fmla="*/ 942 w 37970"/>
                <a:gd name="connsiteY7" fmla="*/ 19877 h 37970"/>
                <a:gd name="connsiteX8" fmla="*/ 19927 w 37970"/>
                <a:gd name="connsiteY8" fmla="*/ 38862 h 37970"/>
                <a:gd name="connsiteX9" fmla="*/ 38912 w 37970"/>
                <a:gd name="connsiteY9" fmla="*/ 19877 h 37970"/>
                <a:gd name="connsiteX10" fmla="*/ 38912 w 37970"/>
                <a:gd name="connsiteY10" fmla="*/ 19877 h 37970"/>
                <a:gd name="connsiteX11" fmla="*/ 19927 w 37970"/>
                <a:gd name="connsiteY11" fmla="*/ 892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927" y="10384"/>
                  </a:moveTo>
                  <a:cubicBezTo>
                    <a:pt x="25170" y="10384"/>
                    <a:pt x="29420" y="14634"/>
                    <a:pt x="29420" y="19877"/>
                  </a:cubicBezTo>
                  <a:lnTo>
                    <a:pt x="29420" y="19877"/>
                  </a:lnTo>
                  <a:cubicBezTo>
                    <a:pt x="29420" y="25120"/>
                    <a:pt x="25170" y="29370"/>
                    <a:pt x="19927" y="29370"/>
                  </a:cubicBezTo>
                  <a:cubicBezTo>
                    <a:pt x="14684" y="29370"/>
                    <a:pt x="10434" y="25120"/>
                    <a:pt x="10434" y="19877"/>
                  </a:cubicBezTo>
                  <a:cubicBezTo>
                    <a:pt x="10434" y="14634"/>
                    <a:pt x="14684" y="10384"/>
                    <a:pt x="19927" y="10384"/>
                  </a:cubicBezTo>
                  <a:close/>
                  <a:moveTo>
                    <a:pt x="19927" y="892"/>
                  </a:moveTo>
                  <a:cubicBezTo>
                    <a:pt x="9442" y="892"/>
                    <a:pt x="942" y="9392"/>
                    <a:pt x="942" y="19877"/>
                  </a:cubicBezTo>
                  <a:cubicBezTo>
                    <a:pt x="942" y="30362"/>
                    <a:pt x="9442" y="38862"/>
                    <a:pt x="19927" y="38862"/>
                  </a:cubicBezTo>
                  <a:cubicBezTo>
                    <a:pt x="30412" y="38862"/>
                    <a:pt x="38912" y="30362"/>
                    <a:pt x="38912" y="19877"/>
                  </a:cubicBezTo>
                  <a:lnTo>
                    <a:pt x="38912" y="19877"/>
                  </a:lnTo>
                  <a:cubicBezTo>
                    <a:pt x="38912" y="9392"/>
                    <a:pt x="30412" y="892"/>
                    <a:pt x="19927" y="892"/>
                  </a:cubicBezTo>
                  <a:close/>
                </a:path>
              </a:pathLst>
            </a:custGeom>
            <a:solidFill>
              <a:srgbClr val="000000"/>
            </a:solidFill>
            <a:ln w="9485" cap="flat">
              <a:no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3CFA7378-7516-6A1F-B582-77FC8336385C}"/>
                </a:ext>
              </a:extLst>
            </p:cNvPr>
            <p:cNvSpPr/>
            <p:nvPr/>
          </p:nvSpPr>
          <p:spPr>
            <a:xfrm>
              <a:off x="4788124" y="5264166"/>
              <a:ext cx="28478" cy="28478"/>
            </a:xfrm>
            <a:custGeom>
              <a:avLst/>
              <a:gdLst>
                <a:gd name="connsiteX0" fmla="*/ 29440 w 28478"/>
                <a:gd name="connsiteY0" fmla="*/ 15140 h 28478"/>
                <a:gd name="connsiteX1" fmla="*/ 15201 w 28478"/>
                <a:gd name="connsiteY1" fmla="*/ 29379 h 28478"/>
                <a:gd name="connsiteX2" fmla="*/ 962 w 28478"/>
                <a:gd name="connsiteY2" fmla="*/ 15140 h 28478"/>
                <a:gd name="connsiteX3" fmla="*/ 15201 w 28478"/>
                <a:gd name="connsiteY3" fmla="*/ 901 h 28478"/>
                <a:gd name="connsiteX4" fmla="*/ 29440 w 28478"/>
                <a:gd name="connsiteY4" fmla="*/ 15140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440" y="15140"/>
                  </a:moveTo>
                  <a:cubicBezTo>
                    <a:pt x="29440" y="23004"/>
                    <a:pt x="23065" y="29379"/>
                    <a:pt x="15201" y="29379"/>
                  </a:cubicBezTo>
                  <a:cubicBezTo>
                    <a:pt x="7337" y="29379"/>
                    <a:pt x="962" y="23004"/>
                    <a:pt x="962" y="15140"/>
                  </a:cubicBezTo>
                  <a:cubicBezTo>
                    <a:pt x="962" y="7276"/>
                    <a:pt x="7337" y="901"/>
                    <a:pt x="15201" y="901"/>
                  </a:cubicBezTo>
                  <a:cubicBezTo>
                    <a:pt x="23065" y="901"/>
                    <a:pt x="29440" y="7276"/>
                    <a:pt x="29440" y="15140"/>
                  </a:cubicBezTo>
                  <a:close/>
                </a:path>
              </a:pathLst>
            </a:custGeom>
            <a:solidFill>
              <a:srgbClr val="000000"/>
            </a:solidFill>
            <a:ln w="3557" cap="sq">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8183403-8A9D-0BB4-4E22-1BF89DB4EB45}"/>
                </a:ext>
              </a:extLst>
            </p:cNvPr>
            <p:cNvSpPr/>
            <p:nvPr/>
          </p:nvSpPr>
          <p:spPr>
            <a:xfrm>
              <a:off x="4783377" y="5259420"/>
              <a:ext cx="37970" cy="37970"/>
            </a:xfrm>
            <a:custGeom>
              <a:avLst/>
              <a:gdLst>
                <a:gd name="connsiteX0" fmla="*/ 19947 w 37970"/>
                <a:gd name="connsiteY0" fmla="*/ 10393 h 37970"/>
                <a:gd name="connsiteX1" fmla="*/ 29440 w 37970"/>
                <a:gd name="connsiteY1" fmla="*/ 19886 h 37970"/>
                <a:gd name="connsiteX2" fmla="*/ 29440 w 37970"/>
                <a:gd name="connsiteY2" fmla="*/ 19886 h 37970"/>
                <a:gd name="connsiteX3" fmla="*/ 19947 w 37970"/>
                <a:gd name="connsiteY3" fmla="*/ 29379 h 37970"/>
                <a:gd name="connsiteX4" fmla="*/ 10454 w 37970"/>
                <a:gd name="connsiteY4" fmla="*/ 19886 h 37970"/>
                <a:gd name="connsiteX5" fmla="*/ 19947 w 37970"/>
                <a:gd name="connsiteY5" fmla="*/ 10393 h 37970"/>
                <a:gd name="connsiteX6" fmla="*/ 19947 w 37970"/>
                <a:gd name="connsiteY6" fmla="*/ 901 h 37970"/>
                <a:gd name="connsiteX7" fmla="*/ 962 w 37970"/>
                <a:gd name="connsiteY7" fmla="*/ 19886 h 37970"/>
                <a:gd name="connsiteX8" fmla="*/ 19947 w 37970"/>
                <a:gd name="connsiteY8" fmla="*/ 38871 h 37970"/>
                <a:gd name="connsiteX9" fmla="*/ 38932 w 37970"/>
                <a:gd name="connsiteY9" fmla="*/ 19886 h 37970"/>
                <a:gd name="connsiteX10" fmla="*/ 38932 w 37970"/>
                <a:gd name="connsiteY10" fmla="*/ 19886 h 37970"/>
                <a:gd name="connsiteX11" fmla="*/ 19947 w 37970"/>
                <a:gd name="connsiteY11" fmla="*/ 901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947" y="10393"/>
                  </a:moveTo>
                  <a:cubicBezTo>
                    <a:pt x="25190" y="10393"/>
                    <a:pt x="29440" y="14643"/>
                    <a:pt x="29440" y="19886"/>
                  </a:cubicBezTo>
                  <a:lnTo>
                    <a:pt x="29440" y="19886"/>
                  </a:lnTo>
                  <a:cubicBezTo>
                    <a:pt x="29440" y="25129"/>
                    <a:pt x="25190" y="29379"/>
                    <a:pt x="19947" y="29379"/>
                  </a:cubicBezTo>
                  <a:cubicBezTo>
                    <a:pt x="14704" y="29379"/>
                    <a:pt x="10454" y="25129"/>
                    <a:pt x="10454" y="19886"/>
                  </a:cubicBezTo>
                  <a:cubicBezTo>
                    <a:pt x="10454" y="14643"/>
                    <a:pt x="14704" y="10393"/>
                    <a:pt x="19947" y="10393"/>
                  </a:cubicBezTo>
                  <a:close/>
                  <a:moveTo>
                    <a:pt x="19947" y="901"/>
                  </a:moveTo>
                  <a:cubicBezTo>
                    <a:pt x="9462" y="901"/>
                    <a:pt x="962" y="9401"/>
                    <a:pt x="962" y="19886"/>
                  </a:cubicBezTo>
                  <a:cubicBezTo>
                    <a:pt x="962" y="30371"/>
                    <a:pt x="9462" y="38871"/>
                    <a:pt x="19947" y="38871"/>
                  </a:cubicBezTo>
                  <a:cubicBezTo>
                    <a:pt x="30432" y="38871"/>
                    <a:pt x="38932" y="30371"/>
                    <a:pt x="38932" y="19886"/>
                  </a:cubicBezTo>
                  <a:lnTo>
                    <a:pt x="38932" y="19886"/>
                  </a:lnTo>
                  <a:cubicBezTo>
                    <a:pt x="38932" y="9401"/>
                    <a:pt x="30432" y="901"/>
                    <a:pt x="19947" y="901"/>
                  </a:cubicBezTo>
                  <a:close/>
                </a:path>
              </a:pathLst>
            </a:custGeom>
            <a:solidFill>
              <a:srgbClr val="000000"/>
            </a:solidFill>
            <a:ln w="9485" cap="flat">
              <a:no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3CA514AC-F331-A6E8-E008-A175F1D490ED}"/>
                </a:ext>
              </a:extLst>
            </p:cNvPr>
            <p:cNvSpPr/>
            <p:nvPr/>
          </p:nvSpPr>
          <p:spPr>
            <a:xfrm>
              <a:off x="4858051" y="5372703"/>
              <a:ext cx="28478" cy="28478"/>
            </a:xfrm>
            <a:custGeom>
              <a:avLst/>
              <a:gdLst>
                <a:gd name="connsiteX0" fmla="*/ 29459 w 28478"/>
                <a:gd name="connsiteY0" fmla="*/ 15170 h 28478"/>
                <a:gd name="connsiteX1" fmla="*/ 15220 w 28478"/>
                <a:gd name="connsiteY1" fmla="*/ 29409 h 28478"/>
                <a:gd name="connsiteX2" fmla="*/ 981 w 28478"/>
                <a:gd name="connsiteY2" fmla="*/ 15170 h 28478"/>
                <a:gd name="connsiteX3" fmla="*/ 15220 w 28478"/>
                <a:gd name="connsiteY3" fmla="*/ 931 h 28478"/>
                <a:gd name="connsiteX4" fmla="*/ 29459 w 28478"/>
                <a:gd name="connsiteY4" fmla="*/ 15170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459" y="15170"/>
                  </a:moveTo>
                  <a:cubicBezTo>
                    <a:pt x="29459" y="23034"/>
                    <a:pt x="23084" y="29409"/>
                    <a:pt x="15220" y="29409"/>
                  </a:cubicBezTo>
                  <a:cubicBezTo>
                    <a:pt x="7356" y="29409"/>
                    <a:pt x="981" y="23034"/>
                    <a:pt x="981" y="15170"/>
                  </a:cubicBezTo>
                  <a:cubicBezTo>
                    <a:pt x="981" y="7306"/>
                    <a:pt x="7356" y="931"/>
                    <a:pt x="15220" y="931"/>
                  </a:cubicBezTo>
                  <a:cubicBezTo>
                    <a:pt x="23084" y="931"/>
                    <a:pt x="29459" y="7306"/>
                    <a:pt x="29459" y="15170"/>
                  </a:cubicBezTo>
                  <a:close/>
                </a:path>
              </a:pathLst>
            </a:custGeom>
            <a:solidFill>
              <a:srgbClr val="000000"/>
            </a:solidFill>
            <a:ln w="3557" cap="sq">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43CE9A2-A12C-0833-72FD-C7F555451A5C}"/>
                </a:ext>
              </a:extLst>
            </p:cNvPr>
            <p:cNvSpPr/>
            <p:nvPr/>
          </p:nvSpPr>
          <p:spPr>
            <a:xfrm>
              <a:off x="4853305" y="5367957"/>
              <a:ext cx="37970" cy="37970"/>
            </a:xfrm>
            <a:custGeom>
              <a:avLst/>
              <a:gdLst>
                <a:gd name="connsiteX0" fmla="*/ 19966 w 37970"/>
                <a:gd name="connsiteY0" fmla="*/ 10423 h 37970"/>
                <a:gd name="connsiteX1" fmla="*/ 29459 w 37970"/>
                <a:gd name="connsiteY1" fmla="*/ 19916 h 37970"/>
                <a:gd name="connsiteX2" fmla="*/ 29459 w 37970"/>
                <a:gd name="connsiteY2" fmla="*/ 19916 h 37970"/>
                <a:gd name="connsiteX3" fmla="*/ 19966 w 37970"/>
                <a:gd name="connsiteY3" fmla="*/ 29409 h 37970"/>
                <a:gd name="connsiteX4" fmla="*/ 10474 w 37970"/>
                <a:gd name="connsiteY4" fmla="*/ 19916 h 37970"/>
                <a:gd name="connsiteX5" fmla="*/ 19966 w 37970"/>
                <a:gd name="connsiteY5" fmla="*/ 10423 h 37970"/>
                <a:gd name="connsiteX6" fmla="*/ 19966 w 37970"/>
                <a:gd name="connsiteY6" fmla="*/ 931 h 37970"/>
                <a:gd name="connsiteX7" fmla="*/ 981 w 37970"/>
                <a:gd name="connsiteY7" fmla="*/ 19916 h 37970"/>
                <a:gd name="connsiteX8" fmla="*/ 19966 w 37970"/>
                <a:gd name="connsiteY8" fmla="*/ 38902 h 37970"/>
                <a:gd name="connsiteX9" fmla="*/ 38952 w 37970"/>
                <a:gd name="connsiteY9" fmla="*/ 19916 h 37970"/>
                <a:gd name="connsiteX10" fmla="*/ 38952 w 37970"/>
                <a:gd name="connsiteY10" fmla="*/ 19916 h 37970"/>
                <a:gd name="connsiteX11" fmla="*/ 19966 w 37970"/>
                <a:gd name="connsiteY11" fmla="*/ 931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966" y="10423"/>
                  </a:moveTo>
                  <a:cubicBezTo>
                    <a:pt x="25209" y="10423"/>
                    <a:pt x="29459" y="14673"/>
                    <a:pt x="29459" y="19916"/>
                  </a:cubicBezTo>
                  <a:lnTo>
                    <a:pt x="29459" y="19916"/>
                  </a:lnTo>
                  <a:cubicBezTo>
                    <a:pt x="29459" y="25159"/>
                    <a:pt x="25209" y="29409"/>
                    <a:pt x="19966" y="29409"/>
                  </a:cubicBezTo>
                  <a:cubicBezTo>
                    <a:pt x="14724" y="29409"/>
                    <a:pt x="10474" y="25159"/>
                    <a:pt x="10474" y="19916"/>
                  </a:cubicBezTo>
                  <a:cubicBezTo>
                    <a:pt x="10474" y="14673"/>
                    <a:pt x="14724" y="10423"/>
                    <a:pt x="19966" y="10423"/>
                  </a:cubicBezTo>
                  <a:close/>
                  <a:moveTo>
                    <a:pt x="19966" y="931"/>
                  </a:moveTo>
                  <a:cubicBezTo>
                    <a:pt x="9481" y="931"/>
                    <a:pt x="981" y="9431"/>
                    <a:pt x="981" y="19916"/>
                  </a:cubicBezTo>
                  <a:cubicBezTo>
                    <a:pt x="981" y="30402"/>
                    <a:pt x="9481" y="38902"/>
                    <a:pt x="19966" y="38902"/>
                  </a:cubicBezTo>
                  <a:cubicBezTo>
                    <a:pt x="30452" y="38902"/>
                    <a:pt x="38952" y="30402"/>
                    <a:pt x="38952" y="19916"/>
                  </a:cubicBezTo>
                  <a:lnTo>
                    <a:pt x="38952" y="19916"/>
                  </a:lnTo>
                  <a:cubicBezTo>
                    <a:pt x="38952" y="9431"/>
                    <a:pt x="30452" y="931"/>
                    <a:pt x="19966" y="931"/>
                  </a:cubicBezTo>
                  <a:close/>
                </a:path>
              </a:pathLst>
            </a:custGeom>
            <a:solidFill>
              <a:srgbClr val="000000"/>
            </a:solidFill>
            <a:ln w="9485" cap="flat">
              <a:no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CA5A2644-11D1-1F8C-A307-C99612ABF3C1}"/>
                </a:ext>
              </a:extLst>
            </p:cNvPr>
            <p:cNvSpPr/>
            <p:nvPr/>
          </p:nvSpPr>
          <p:spPr>
            <a:xfrm>
              <a:off x="4927972" y="4680376"/>
              <a:ext cx="28478" cy="28478"/>
            </a:xfrm>
            <a:custGeom>
              <a:avLst/>
              <a:gdLst>
                <a:gd name="connsiteX0" fmla="*/ 29479 w 28478"/>
                <a:gd name="connsiteY0" fmla="*/ 14976 h 28478"/>
                <a:gd name="connsiteX1" fmla="*/ 15240 w 28478"/>
                <a:gd name="connsiteY1" fmla="*/ 29215 h 28478"/>
                <a:gd name="connsiteX2" fmla="*/ 1001 w 28478"/>
                <a:gd name="connsiteY2" fmla="*/ 14976 h 28478"/>
                <a:gd name="connsiteX3" fmla="*/ 15240 w 28478"/>
                <a:gd name="connsiteY3" fmla="*/ 737 h 28478"/>
                <a:gd name="connsiteX4" fmla="*/ 29479 w 28478"/>
                <a:gd name="connsiteY4" fmla="*/ 1497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479" y="14976"/>
                  </a:moveTo>
                  <a:cubicBezTo>
                    <a:pt x="29479" y="22840"/>
                    <a:pt x="23104" y="29215"/>
                    <a:pt x="15240" y="29215"/>
                  </a:cubicBezTo>
                  <a:cubicBezTo>
                    <a:pt x="7376" y="29215"/>
                    <a:pt x="1001" y="22840"/>
                    <a:pt x="1001" y="14976"/>
                  </a:cubicBezTo>
                  <a:cubicBezTo>
                    <a:pt x="1001" y="7112"/>
                    <a:pt x="7376" y="737"/>
                    <a:pt x="15240" y="737"/>
                  </a:cubicBezTo>
                  <a:cubicBezTo>
                    <a:pt x="23104" y="737"/>
                    <a:pt x="29479" y="7112"/>
                    <a:pt x="29479" y="14976"/>
                  </a:cubicBezTo>
                  <a:close/>
                </a:path>
              </a:pathLst>
            </a:custGeom>
            <a:solidFill>
              <a:srgbClr val="000000"/>
            </a:solidFill>
            <a:ln w="3557" cap="sq">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82090507-A364-37B7-259E-30F51F27A701}"/>
                </a:ext>
              </a:extLst>
            </p:cNvPr>
            <p:cNvSpPr/>
            <p:nvPr/>
          </p:nvSpPr>
          <p:spPr>
            <a:xfrm>
              <a:off x="4923226" y="4675630"/>
              <a:ext cx="37970" cy="37970"/>
            </a:xfrm>
            <a:custGeom>
              <a:avLst/>
              <a:gdLst>
                <a:gd name="connsiteX0" fmla="*/ 19986 w 37970"/>
                <a:gd name="connsiteY0" fmla="*/ 10229 h 37970"/>
                <a:gd name="connsiteX1" fmla="*/ 29479 w 37970"/>
                <a:gd name="connsiteY1" fmla="*/ 19722 h 37970"/>
                <a:gd name="connsiteX2" fmla="*/ 29479 w 37970"/>
                <a:gd name="connsiteY2" fmla="*/ 19722 h 37970"/>
                <a:gd name="connsiteX3" fmla="*/ 19986 w 37970"/>
                <a:gd name="connsiteY3" fmla="*/ 29215 h 37970"/>
                <a:gd name="connsiteX4" fmla="*/ 10493 w 37970"/>
                <a:gd name="connsiteY4" fmla="*/ 19722 h 37970"/>
                <a:gd name="connsiteX5" fmla="*/ 19986 w 37970"/>
                <a:gd name="connsiteY5" fmla="*/ 10229 h 37970"/>
                <a:gd name="connsiteX6" fmla="*/ 19986 w 37970"/>
                <a:gd name="connsiteY6" fmla="*/ 737 h 37970"/>
                <a:gd name="connsiteX7" fmla="*/ 1001 w 37970"/>
                <a:gd name="connsiteY7" fmla="*/ 19722 h 37970"/>
                <a:gd name="connsiteX8" fmla="*/ 19986 w 37970"/>
                <a:gd name="connsiteY8" fmla="*/ 38707 h 37970"/>
                <a:gd name="connsiteX9" fmla="*/ 38971 w 37970"/>
                <a:gd name="connsiteY9" fmla="*/ 19722 h 37970"/>
                <a:gd name="connsiteX10" fmla="*/ 38971 w 37970"/>
                <a:gd name="connsiteY10" fmla="*/ 19722 h 37970"/>
                <a:gd name="connsiteX11" fmla="*/ 19986 w 37970"/>
                <a:gd name="connsiteY11" fmla="*/ 73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19986" y="10229"/>
                  </a:moveTo>
                  <a:cubicBezTo>
                    <a:pt x="25229" y="10229"/>
                    <a:pt x="29479" y="14479"/>
                    <a:pt x="29479" y="19722"/>
                  </a:cubicBezTo>
                  <a:lnTo>
                    <a:pt x="29479" y="19722"/>
                  </a:lnTo>
                  <a:cubicBezTo>
                    <a:pt x="29479" y="24965"/>
                    <a:pt x="25229" y="29215"/>
                    <a:pt x="19986" y="29215"/>
                  </a:cubicBezTo>
                  <a:cubicBezTo>
                    <a:pt x="14743" y="29215"/>
                    <a:pt x="10493" y="24965"/>
                    <a:pt x="10493" y="19722"/>
                  </a:cubicBezTo>
                  <a:cubicBezTo>
                    <a:pt x="10493" y="14479"/>
                    <a:pt x="14743" y="10229"/>
                    <a:pt x="19986" y="10229"/>
                  </a:cubicBezTo>
                  <a:close/>
                  <a:moveTo>
                    <a:pt x="19986" y="737"/>
                  </a:moveTo>
                  <a:cubicBezTo>
                    <a:pt x="9501" y="737"/>
                    <a:pt x="1001" y="9237"/>
                    <a:pt x="1001" y="19722"/>
                  </a:cubicBezTo>
                  <a:cubicBezTo>
                    <a:pt x="1001" y="30207"/>
                    <a:pt x="9501" y="38707"/>
                    <a:pt x="19986" y="38707"/>
                  </a:cubicBezTo>
                  <a:cubicBezTo>
                    <a:pt x="30471" y="38707"/>
                    <a:pt x="38971" y="30207"/>
                    <a:pt x="38971" y="19722"/>
                  </a:cubicBezTo>
                  <a:lnTo>
                    <a:pt x="38971" y="19722"/>
                  </a:lnTo>
                  <a:cubicBezTo>
                    <a:pt x="38971" y="9237"/>
                    <a:pt x="30471" y="737"/>
                    <a:pt x="19986" y="737"/>
                  </a:cubicBezTo>
                  <a:close/>
                </a:path>
              </a:pathLst>
            </a:custGeom>
            <a:solidFill>
              <a:srgbClr val="000000"/>
            </a:solidFill>
            <a:ln w="9485" cap="flat">
              <a:no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42CD48BF-D5C1-2E2D-4B85-670D3975FA5E}"/>
                </a:ext>
              </a:extLst>
            </p:cNvPr>
            <p:cNvSpPr/>
            <p:nvPr/>
          </p:nvSpPr>
          <p:spPr>
            <a:xfrm>
              <a:off x="4997886" y="4706832"/>
              <a:ext cx="28478" cy="28478"/>
            </a:xfrm>
            <a:custGeom>
              <a:avLst/>
              <a:gdLst>
                <a:gd name="connsiteX0" fmla="*/ 29499 w 28478"/>
                <a:gd name="connsiteY0" fmla="*/ 14983 h 28478"/>
                <a:gd name="connsiteX1" fmla="*/ 15260 w 28478"/>
                <a:gd name="connsiteY1" fmla="*/ 29222 h 28478"/>
                <a:gd name="connsiteX2" fmla="*/ 1021 w 28478"/>
                <a:gd name="connsiteY2" fmla="*/ 14983 h 28478"/>
                <a:gd name="connsiteX3" fmla="*/ 15260 w 28478"/>
                <a:gd name="connsiteY3" fmla="*/ 744 h 28478"/>
                <a:gd name="connsiteX4" fmla="*/ 29499 w 28478"/>
                <a:gd name="connsiteY4" fmla="*/ 14983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499" y="14983"/>
                  </a:moveTo>
                  <a:cubicBezTo>
                    <a:pt x="29499" y="22847"/>
                    <a:pt x="23124" y="29222"/>
                    <a:pt x="15260" y="29222"/>
                  </a:cubicBezTo>
                  <a:cubicBezTo>
                    <a:pt x="7396" y="29222"/>
                    <a:pt x="1021" y="22847"/>
                    <a:pt x="1021" y="14983"/>
                  </a:cubicBezTo>
                  <a:cubicBezTo>
                    <a:pt x="1021" y="7119"/>
                    <a:pt x="7396" y="744"/>
                    <a:pt x="15260" y="744"/>
                  </a:cubicBezTo>
                  <a:cubicBezTo>
                    <a:pt x="23124" y="744"/>
                    <a:pt x="29499" y="7119"/>
                    <a:pt x="29499" y="14983"/>
                  </a:cubicBezTo>
                  <a:close/>
                </a:path>
              </a:pathLst>
            </a:custGeom>
            <a:solidFill>
              <a:srgbClr val="000000"/>
            </a:solidFill>
            <a:ln w="3557" cap="sq">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C6297DE-D0A8-DA23-8902-1CD0314A46A7}"/>
                </a:ext>
              </a:extLst>
            </p:cNvPr>
            <p:cNvSpPr/>
            <p:nvPr/>
          </p:nvSpPr>
          <p:spPr>
            <a:xfrm>
              <a:off x="4993140" y="4702086"/>
              <a:ext cx="37970" cy="37970"/>
            </a:xfrm>
            <a:custGeom>
              <a:avLst/>
              <a:gdLst>
                <a:gd name="connsiteX0" fmla="*/ 20006 w 37970"/>
                <a:gd name="connsiteY0" fmla="*/ 10236 h 37970"/>
                <a:gd name="connsiteX1" fmla="*/ 29499 w 37970"/>
                <a:gd name="connsiteY1" fmla="*/ 19729 h 37970"/>
                <a:gd name="connsiteX2" fmla="*/ 29499 w 37970"/>
                <a:gd name="connsiteY2" fmla="*/ 19729 h 37970"/>
                <a:gd name="connsiteX3" fmla="*/ 20006 w 37970"/>
                <a:gd name="connsiteY3" fmla="*/ 29222 h 37970"/>
                <a:gd name="connsiteX4" fmla="*/ 10513 w 37970"/>
                <a:gd name="connsiteY4" fmla="*/ 19729 h 37970"/>
                <a:gd name="connsiteX5" fmla="*/ 20006 w 37970"/>
                <a:gd name="connsiteY5" fmla="*/ 10236 h 37970"/>
                <a:gd name="connsiteX6" fmla="*/ 20006 w 37970"/>
                <a:gd name="connsiteY6" fmla="*/ 744 h 37970"/>
                <a:gd name="connsiteX7" fmla="*/ 1021 w 37970"/>
                <a:gd name="connsiteY7" fmla="*/ 19729 h 37970"/>
                <a:gd name="connsiteX8" fmla="*/ 20006 w 37970"/>
                <a:gd name="connsiteY8" fmla="*/ 38714 h 37970"/>
                <a:gd name="connsiteX9" fmla="*/ 38991 w 37970"/>
                <a:gd name="connsiteY9" fmla="*/ 19729 h 37970"/>
                <a:gd name="connsiteX10" fmla="*/ 38991 w 37970"/>
                <a:gd name="connsiteY10" fmla="*/ 19729 h 37970"/>
                <a:gd name="connsiteX11" fmla="*/ 20006 w 37970"/>
                <a:gd name="connsiteY11" fmla="*/ 744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006" y="10236"/>
                  </a:moveTo>
                  <a:cubicBezTo>
                    <a:pt x="25249" y="10236"/>
                    <a:pt x="29499" y="14486"/>
                    <a:pt x="29499" y="19729"/>
                  </a:cubicBezTo>
                  <a:lnTo>
                    <a:pt x="29499" y="19729"/>
                  </a:lnTo>
                  <a:cubicBezTo>
                    <a:pt x="29499" y="24972"/>
                    <a:pt x="25249" y="29222"/>
                    <a:pt x="20006" y="29222"/>
                  </a:cubicBezTo>
                  <a:cubicBezTo>
                    <a:pt x="14763" y="29222"/>
                    <a:pt x="10513" y="24972"/>
                    <a:pt x="10513" y="19729"/>
                  </a:cubicBezTo>
                  <a:cubicBezTo>
                    <a:pt x="10513" y="14486"/>
                    <a:pt x="14763" y="10236"/>
                    <a:pt x="20006" y="10236"/>
                  </a:cubicBezTo>
                  <a:close/>
                  <a:moveTo>
                    <a:pt x="20006" y="744"/>
                  </a:moveTo>
                  <a:cubicBezTo>
                    <a:pt x="9521" y="744"/>
                    <a:pt x="1021" y="9244"/>
                    <a:pt x="1021" y="19729"/>
                  </a:cubicBezTo>
                  <a:cubicBezTo>
                    <a:pt x="1021" y="30214"/>
                    <a:pt x="9521" y="38714"/>
                    <a:pt x="20006" y="38714"/>
                  </a:cubicBezTo>
                  <a:cubicBezTo>
                    <a:pt x="30491" y="38714"/>
                    <a:pt x="38991" y="30214"/>
                    <a:pt x="38991" y="19729"/>
                  </a:cubicBezTo>
                  <a:lnTo>
                    <a:pt x="38991" y="19729"/>
                  </a:lnTo>
                  <a:cubicBezTo>
                    <a:pt x="38991" y="9244"/>
                    <a:pt x="30491" y="744"/>
                    <a:pt x="20006" y="744"/>
                  </a:cubicBezTo>
                  <a:close/>
                </a:path>
              </a:pathLst>
            </a:custGeom>
            <a:solidFill>
              <a:srgbClr val="000000"/>
            </a:solidFill>
            <a:ln w="9485" cap="flat">
              <a:no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5D2F5BAE-B99E-4232-39BF-ADC06388E4CB}"/>
                </a:ext>
              </a:extLst>
            </p:cNvPr>
            <p:cNvSpPr/>
            <p:nvPr/>
          </p:nvSpPr>
          <p:spPr>
            <a:xfrm>
              <a:off x="5067835" y="4916484"/>
              <a:ext cx="28478" cy="28478"/>
            </a:xfrm>
            <a:custGeom>
              <a:avLst/>
              <a:gdLst>
                <a:gd name="connsiteX0" fmla="*/ 29518 w 28478"/>
                <a:gd name="connsiteY0" fmla="*/ 15042 h 28478"/>
                <a:gd name="connsiteX1" fmla="*/ 15279 w 28478"/>
                <a:gd name="connsiteY1" fmla="*/ 29281 h 28478"/>
                <a:gd name="connsiteX2" fmla="*/ 1040 w 28478"/>
                <a:gd name="connsiteY2" fmla="*/ 15042 h 28478"/>
                <a:gd name="connsiteX3" fmla="*/ 15279 w 28478"/>
                <a:gd name="connsiteY3" fmla="*/ 803 h 28478"/>
                <a:gd name="connsiteX4" fmla="*/ 29518 w 28478"/>
                <a:gd name="connsiteY4" fmla="*/ 15042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518" y="15042"/>
                  </a:moveTo>
                  <a:cubicBezTo>
                    <a:pt x="29518" y="22906"/>
                    <a:pt x="23143" y="29281"/>
                    <a:pt x="15279" y="29281"/>
                  </a:cubicBezTo>
                  <a:cubicBezTo>
                    <a:pt x="7415" y="29281"/>
                    <a:pt x="1040" y="22906"/>
                    <a:pt x="1040" y="15042"/>
                  </a:cubicBezTo>
                  <a:cubicBezTo>
                    <a:pt x="1040" y="7178"/>
                    <a:pt x="7415" y="803"/>
                    <a:pt x="15279" y="803"/>
                  </a:cubicBezTo>
                  <a:cubicBezTo>
                    <a:pt x="23143" y="803"/>
                    <a:pt x="29518" y="7178"/>
                    <a:pt x="29518" y="15042"/>
                  </a:cubicBezTo>
                  <a:close/>
                </a:path>
              </a:pathLst>
            </a:custGeom>
            <a:solidFill>
              <a:srgbClr val="000000"/>
            </a:solidFill>
            <a:ln w="3557" cap="sq">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D78D7B6-502B-4513-6EC1-51C2032B44DA}"/>
                </a:ext>
              </a:extLst>
            </p:cNvPr>
            <p:cNvSpPr/>
            <p:nvPr/>
          </p:nvSpPr>
          <p:spPr>
            <a:xfrm>
              <a:off x="5063089" y="4911738"/>
              <a:ext cx="37970" cy="37970"/>
            </a:xfrm>
            <a:custGeom>
              <a:avLst/>
              <a:gdLst>
                <a:gd name="connsiteX0" fmla="*/ 20025 w 37970"/>
                <a:gd name="connsiteY0" fmla="*/ 10295 h 37970"/>
                <a:gd name="connsiteX1" fmla="*/ 29518 w 37970"/>
                <a:gd name="connsiteY1" fmla="*/ 19788 h 37970"/>
                <a:gd name="connsiteX2" fmla="*/ 29518 w 37970"/>
                <a:gd name="connsiteY2" fmla="*/ 19788 h 37970"/>
                <a:gd name="connsiteX3" fmla="*/ 20025 w 37970"/>
                <a:gd name="connsiteY3" fmla="*/ 29281 h 37970"/>
                <a:gd name="connsiteX4" fmla="*/ 10533 w 37970"/>
                <a:gd name="connsiteY4" fmla="*/ 19788 h 37970"/>
                <a:gd name="connsiteX5" fmla="*/ 20025 w 37970"/>
                <a:gd name="connsiteY5" fmla="*/ 10295 h 37970"/>
                <a:gd name="connsiteX6" fmla="*/ 20025 w 37970"/>
                <a:gd name="connsiteY6" fmla="*/ 803 h 37970"/>
                <a:gd name="connsiteX7" fmla="*/ 1040 w 37970"/>
                <a:gd name="connsiteY7" fmla="*/ 19788 h 37970"/>
                <a:gd name="connsiteX8" fmla="*/ 20025 w 37970"/>
                <a:gd name="connsiteY8" fmla="*/ 38773 h 37970"/>
                <a:gd name="connsiteX9" fmla="*/ 39011 w 37970"/>
                <a:gd name="connsiteY9" fmla="*/ 19788 h 37970"/>
                <a:gd name="connsiteX10" fmla="*/ 39011 w 37970"/>
                <a:gd name="connsiteY10" fmla="*/ 19788 h 37970"/>
                <a:gd name="connsiteX11" fmla="*/ 20025 w 37970"/>
                <a:gd name="connsiteY11" fmla="*/ 803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025" y="10295"/>
                  </a:moveTo>
                  <a:cubicBezTo>
                    <a:pt x="25268" y="10295"/>
                    <a:pt x="29518" y="14545"/>
                    <a:pt x="29518" y="19788"/>
                  </a:cubicBezTo>
                  <a:lnTo>
                    <a:pt x="29518" y="19788"/>
                  </a:lnTo>
                  <a:cubicBezTo>
                    <a:pt x="29518" y="25031"/>
                    <a:pt x="25268" y="29281"/>
                    <a:pt x="20025" y="29281"/>
                  </a:cubicBezTo>
                  <a:cubicBezTo>
                    <a:pt x="14783" y="29281"/>
                    <a:pt x="10533" y="25031"/>
                    <a:pt x="10533" y="19788"/>
                  </a:cubicBezTo>
                  <a:cubicBezTo>
                    <a:pt x="10533" y="14545"/>
                    <a:pt x="14783" y="10295"/>
                    <a:pt x="20025" y="10295"/>
                  </a:cubicBezTo>
                  <a:close/>
                  <a:moveTo>
                    <a:pt x="20025" y="803"/>
                  </a:moveTo>
                  <a:cubicBezTo>
                    <a:pt x="9540" y="803"/>
                    <a:pt x="1040" y="9303"/>
                    <a:pt x="1040" y="19788"/>
                  </a:cubicBezTo>
                  <a:cubicBezTo>
                    <a:pt x="1040" y="30273"/>
                    <a:pt x="9540" y="38773"/>
                    <a:pt x="20025" y="38773"/>
                  </a:cubicBezTo>
                  <a:cubicBezTo>
                    <a:pt x="30511" y="38773"/>
                    <a:pt x="39011" y="30273"/>
                    <a:pt x="39011" y="19788"/>
                  </a:cubicBezTo>
                  <a:lnTo>
                    <a:pt x="39011" y="19788"/>
                  </a:lnTo>
                  <a:cubicBezTo>
                    <a:pt x="39011" y="9303"/>
                    <a:pt x="30511" y="803"/>
                    <a:pt x="20025" y="803"/>
                  </a:cubicBezTo>
                  <a:close/>
                </a:path>
              </a:pathLst>
            </a:custGeom>
            <a:solidFill>
              <a:srgbClr val="000000"/>
            </a:solidFill>
            <a:ln w="9485" cap="flat">
              <a:no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2F92B23F-20C5-DF08-7112-B4D86B879917}"/>
                </a:ext>
              </a:extLst>
            </p:cNvPr>
            <p:cNvSpPr/>
            <p:nvPr/>
          </p:nvSpPr>
          <p:spPr>
            <a:xfrm>
              <a:off x="5137749" y="5435259"/>
              <a:ext cx="28478" cy="28478"/>
            </a:xfrm>
            <a:custGeom>
              <a:avLst/>
              <a:gdLst>
                <a:gd name="connsiteX0" fmla="*/ 29538 w 28478"/>
                <a:gd name="connsiteY0" fmla="*/ 15188 h 28478"/>
                <a:gd name="connsiteX1" fmla="*/ 15299 w 28478"/>
                <a:gd name="connsiteY1" fmla="*/ 29427 h 28478"/>
                <a:gd name="connsiteX2" fmla="*/ 1060 w 28478"/>
                <a:gd name="connsiteY2" fmla="*/ 15188 h 28478"/>
                <a:gd name="connsiteX3" fmla="*/ 15299 w 28478"/>
                <a:gd name="connsiteY3" fmla="*/ 949 h 28478"/>
                <a:gd name="connsiteX4" fmla="*/ 29538 w 28478"/>
                <a:gd name="connsiteY4" fmla="*/ 1518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538" y="15188"/>
                  </a:moveTo>
                  <a:cubicBezTo>
                    <a:pt x="29538" y="23052"/>
                    <a:pt x="23163" y="29427"/>
                    <a:pt x="15299" y="29427"/>
                  </a:cubicBezTo>
                  <a:cubicBezTo>
                    <a:pt x="7435" y="29427"/>
                    <a:pt x="1060" y="23052"/>
                    <a:pt x="1060" y="15188"/>
                  </a:cubicBezTo>
                  <a:cubicBezTo>
                    <a:pt x="1060" y="7324"/>
                    <a:pt x="7435" y="949"/>
                    <a:pt x="15299" y="949"/>
                  </a:cubicBezTo>
                  <a:cubicBezTo>
                    <a:pt x="23163" y="949"/>
                    <a:pt x="29538" y="7324"/>
                    <a:pt x="29538" y="15188"/>
                  </a:cubicBezTo>
                  <a:close/>
                </a:path>
              </a:pathLst>
            </a:custGeom>
            <a:solidFill>
              <a:srgbClr val="000000"/>
            </a:solidFill>
            <a:ln w="3557" cap="sq">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BEC9399-024F-A31F-6DB3-D6531273D337}"/>
                </a:ext>
              </a:extLst>
            </p:cNvPr>
            <p:cNvSpPr/>
            <p:nvPr/>
          </p:nvSpPr>
          <p:spPr>
            <a:xfrm>
              <a:off x="5133003" y="5430512"/>
              <a:ext cx="37970" cy="37970"/>
            </a:xfrm>
            <a:custGeom>
              <a:avLst/>
              <a:gdLst>
                <a:gd name="connsiteX0" fmla="*/ 20045 w 37970"/>
                <a:gd name="connsiteY0" fmla="*/ 10441 h 37970"/>
                <a:gd name="connsiteX1" fmla="*/ 29538 w 37970"/>
                <a:gd name="connsiteY1" fmla="*/ 19934 h 37970"/>
                <a:gd name="connsiteX2" fmla="*/ 29538 w 37970"/>
                <a:gd name="connsiteY2" fmla="*/ 19934 h 37970"/>
                <a:gd name="connsiteX3" fmla="*/ 20045 w 37970"/>
                <a:gd name="connsiteY3" fmla="*/ 29427 h 37970"/>
                <a:gd name="connsiteX4" fmla="*/ 10552 w 37970"/>
                <a:gd name="connsiteY4" fmla="*/ 19934 h 37970"/>
                <a:gd name="connsiteX5" fmla="*/ 20045 w 37970"/>
                <a:gd name="connsiteY5" fmla="*/ 10441 h 37970"/>
                <a:gd name="connsiteX6" fmla="*/ 20045 w 37970"/>
                <a:gd name="connsiteY6" fmla="*/ 949 h 37970"/>
                <a:gd name="connsiteX7" fmla="*/ 1060 w 37970"/>
                <a:gd name="connsiteY7" fmla="*/ 19934 h 37970"/>
                <a:gd name="connsiteX8" fmla="*/ 20045 w 37970"/>
                <a:gd name="connsiteY8" fmla="*/ 38919 h 37970"/>
                <a:gd name="connsiteX9" fmla="*/ 39030 w 37970"/>
                <a:gd name="connsiteY9" fmla="*/ 19934 h 37970"/>
                <a:gd name="connsiteX10" fmla="*/ 39030 w 37970"/>
                <a:gd name="connsiteY10" fmla="*/ 19934 h 37970"/>
                <a:gd name="connsiteX11" fmla="*/ 20045 w 37970"/>
                <a:gd name="connsiteY11" fmla="*/ 94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045" y="10441"/>
                  </a:moveTo>
                  <a:cubicBezTo>
                    <a:pt x="25288" y="10441"/>
                    <a:pt x="29538" y="14691"/>
                    <a:pt x="29538" y="19934"/>
                  </a:cubicBezTo>
                  <a:lnTo>
                    <a:pt x="29538" y="19934"/>
                  </a:lnTo>
                  <a:cubicBezTo>
                    <a:pt x="29538" y="25177"/>
                    <a:pt x="25288" y="29427"/>
                    <a:pt x="20045" y="29427"/>
                  </a:cubicBezTo>
                  <a:cubicBezTo>
                    <a:pt x="14802" y="29427"/>
                    <a:pt x="10552" y="25177"/>
                    <a:pt x="10552" y="19934"/>
                  </a:cubicBezTo>
                  <a:cubicBezTo>
                    <a:pt x="10552" y="14691"/>
                    <a:pt x="14802" y="10441"/>
                    <a:pt x="20045" y="10441"/>
                  </a:cubicBezTo>
                  <a:close/>
                  <a:moveTo>
                    <a:pt x="20045" y="949"/>
                  </a:moveTo>
                  <a:cubicBezTo>
                    <a:pt x="9560" y="949"/>
                    <a:pt x="1060" y="9449"/>
                    <a:pt x="1060" y="19934"/>
                  </a:cubicBezTo>
                  <a:cubicBezTo>
                    <a:pt x="1060" y="30419"/>
                    <a:pt x="9560" y="38919"/>
                    <a:pt x="20045" y="38919"/>
                  </a:cubicBezTo>
                  <a:cubicBezTo>
                    <a:pt x="30530" y="38919"/>
                    <a:pt x="39030" y="30419"/>
                    <a:pt x="39030" y="19934"/>
                  </a:cubicBezTo>
                  <a:lnTo>
                    <a:pt x="39030" y="19934"/>
                  </a:lnTo>
                  <a:cubicBezTo>
                    <a:pt x="39030" y="9449"/>
                    <a:pt x="30530" y="949"/>
                    <a:pt x="20045" y="949"/>
                  </a:cubicBezTo>
                  <a:close/>
                </a:path>
              </a:pathLst>
            </a:custGeom>
            <a:solidFill>
              <a:srgbClr val="000000"/>
            </a:solidFill>
            <a:ln w="9485" cap="flat">
              <a:no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99083B84-1E67-05E5-BA8F-25032DF01EA5}"/>
                </a:ext>
              </a:extLst>
            </p:cNvPr>
            <p:cNvSpPr/>
            <p:nvPr/>
          </p:nvSpPr>
          <p:spPr>
            <a:xfrm>
              <a:off x="5207698" y="5258342"/>
              <a:ext cx="28478" cy="28478"/>
            </a:xfrm>
            <a:custGeom>
              <a:avLst/>
              <a:gdLst>
                <a:gd name="connsiteX0" fmla="*/ 29558 w 28478"/>
                <a:gd name="connsiteY0" fmla="*/ 15138 h 28478"/>
                <a:gd name="connsiteX1" fmla="*/ 15318 w 28478"/>
                <a:gd name="connsiteY1" fmla="*/ 29377 h 28478"/>
                <a:gd name="connsiteX2" fmla="*/ 1079 w 28478"/>
                <a:gd name="connsiteY2" fmla="*/ 15138 h 28478"/>
                <a:gd name="connsiteX3" fmla="*/ 15318 w 28478"/>
                <a:gd name="connsiteY3" fmla="*/ 899 h 28478"/>
                <a:gd name="connsiteX4" fmla="*/ 29558 w 28478"/>
                <a:gd name="connsiteY4" fmla="*/ 1513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558" y="15138"/>
                  </a:moveTo>
                  <a:cubicBezTo>
                    <a:pt x="29558" y="23002"/>
                    <a:pt x="23182" y="29377"/>
                    <a:pt x="15318" y="29377"/>
                  </a:cubicBezTo>
                  <a:cubicBezTo>
                    <a:pt x="7454" y="29377"/>
                    <a:pt x="1079" y="23002"/>
                    <a:pt x="1079" y="15138"/>
                  </a:cubicBezTo>
                  <a:cubicBezTo>
                    <a:pt x="1079" y="7274"/>
                    <a:pt x="7454" y="899"/>
                    <a:pt x="15318" y="899"/>
                  </a:cubicBezTo>
                  <a:cubicBezTo>
                    <a:pt x="23182" y="899"/>
                    <a:pt x="29558" y="7274"/>
                    <a:pt x="29558" y="15138"/>
                  </a:cubicBezTo>
                  <a:close/>
                </a:path>
              </a:pathLst>
            </a:custGeom>
            <a:solidFill>
              <a:srgbClr val="000000"/>
            </a:solidFill>
            <a:ln w="3557" cap="sq">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9ABAE3A1-F216-A1AE-54B8-1EE7932EC218}"/>
                </a:ext>
              </a:extLst>
            </p:cNvPr>
            <p:cNvSpPr/>
            <p:nvPr/>
          </p:nvSpPr>
          <p:spPr>
            <a:xfrm>
              <a:off x="5202952" y="5253596"/>
              <a:ext cx="37970" cy="37970"/>
            </a:xfrm>
            <a:custGeom>
              <a:avLst/>
              <a:gdLst>
                <a:gd name="connsiteX0" fmla="*/ 20065 w 37970"/>
                <a:gd name="connsiteY0" fmla="*/ 10391 h 37970"/>
                <a:gd name="connsiteX1" fmla="*/ 29558 w 37970"/>
                <a:gd name="connsiteY1" fmla="*/ 19884 h 37970"/>
                <a:gd name="connsiteX2" fmla="*/ 29558 w 37970"/>
                <a:gd name="connsiteY2" fmla="*/ 19884 h 37970"/>
                <a:gd name="connsiteX3" fmla="*/ 20065 w 37970"/>
                <a:gd name="connsiteY3" fmla="*/ 29377 h 37970"/>
                <a:gd name="connsiteX4" fmla="*/ 10572 w 37970"/>
                <a:gd name="connsiteY4" fmla="*/ 19884 h 37970"/>
                <a:gd name="connsiteX5" fmla="*/ 20065 w 37970"/>
                <a:gd name="connsiteY5" fmla="*/ 10391 h 37970"/>
                <a:gd name="connsiteX6" fmla="*/ 20065 w 37970"/>
                <a:gd name="connsiteY6" fmla="*/ 899 h 37970"/>
                <a:gd name="connsiteX7" fmla="*/ 1079 w 37970"/>
                <a:gd name="connsiteY7" fmla="*/ 19884 h 37970"/>
                <a:gd name="connsiteX8" fmla="*/ 20065 w 37970"/>
                <a:gd name="connsiteY8" fmla="*/ 38869 h 37970"/>
                <a:gd name="connsiteX9" fmla="*/ 39050 w 37970"/>
                <a:gd name="connsiteY9" fmla="*/ 19884 h 37970"/>
                <a:gd name="connsiteX10" fmla="*/ 39050 w 37970"/>
                <a:gd name="connsiteY10" fmla="*/ 19884 h 37970"/>
                <a:gd name="connsiteX11" fmla="*/ 20065 w 37970"/>
                <a:gd name="connsiteY11" fmla="*/ 89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065" y="10391"/>
                  </a:moveTo>
                  <a:cubicBezTo>
                    <a:pt x="25308" y="10391"/>
                    <a:pt x="29558" y="14641"/>
                    <a:pt x="29558" y="19884"/>
                  </a:cubicBezTo>
                  <a:lnTo>
                    <a:pt x="29558" y="19884"/>
                  </a:lnTo>
                  <a:cubicBezTo>
                    <a:pt x="29558" y="25127"/>
                    <a:pt x="25308" y="29377"/>
                    <a:pt x="20065" y="29377"/>
                  </a:cubicBezTo>
                  <a:cubicBezTo>
                    <a:pt x="14822" y="29377"/>
                    <a:pt x="10572" y="25127"/>
                    <a:pt x="10572" y="19884"/>
                  </a:cubicBezTo>
                  <a:cubicBezTo>
                    <a:pt x="10572" y="14641"/>
                    <a:pt x="14822" y="10391"/>
                    <a:pt x="20065" y="10391"/>
                  </a:cubicBezTo>
                  <a:close/>
                  <a:moveTo>
                    <a:pt x="20065" y="899"/>
                  </a:moveTo>
                  <a:cubicBezTo>
                    <a:pt x="9579" y="899"/>
                    <a:pt x="1079" y="9399"/>
                    <a:pt x="1079" y="19884"/>
                  </a:cubicBezTo>
                  <a:cubicBezTo>
                    <a:pt x="1079" y="30369"/>
                    <a:pt x="9579" y="38869"/>
                    <a:pt x="20065" y="38869"/>
                  </a:cubicBezTo>
                  <a:cubicBezTo>
                    <a:pt x="30550" y="38869"/>
                    <a:pt x="39050" y="30369"/>
                    <a:pt x="39050" y="19884"/>
                  </a:cubicBezTo>
                  <a:lnTo>
                    <a:pt x="39050" y="19884"/>
                  </a:lnTo>
                  <a:cubicBezTo>
                    <a:pt x="39050" y="9399"/>
                    <a:pt x="30550" y="899"/>
                    <a:pt x="20065" y="899"/>
                  </a:cubicBezTo>
                  <a:close/>
                </a:path>
              </a:pathLst>
            </a:custGeom>
            <a:solidFill>
              <a:srgbClr val="000000"/>
            </a:solidFill>
            <a:ln w="9485" cap="flat">
              <a:no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62ECF725-9B6B-B555-6D10-0807E0A981E1}"/>
                </a:ext>
              </a:extLst>
            </p:cNvPr>
            <p:cNvSpPr/>
            <p:nvPr/>
          </p:nvSpPr>
          <p:spPr>
            <a:xfrm>
              <a:off x="5277612" y="4426658"/>
              <a:ext cx="28478" cy="28478"/>
            </a:xfrm>
            <a:custGeom>
              <a:avLst/>
              <a:gdLst>
                <a:gd name="connsiteX0" fmla="*/ 29577 w 28478"/>
                <a:gd name="connsiteY0" fmla="*/ 14904 h 28478"/>
                <a:gd name="connsiteX1" fmla="*/ 15338 w 28478"/>
                <a:gd name="connsiteY1" fmla="*/ 29143 h 28478"/>
                <a:gd name="connsiteX2" fmla="*/ 1099 w 28478"/>
                <a:gd name="connsiteY2" fmla="*/ 14904 h 28478"/>
                <a:gd name="connsiteX3" fmla="*/ 15338 w 28478"/>
                <a:gd name="connsiteY3" fmla="*/ 665 h 28478"/>
                <a:gd name="connsiteX4" fmla="*/ 29577 w 28478"/>
                <a:gd name="connsiteY4" fmla="*/ 1490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577" y="14904"/>
                  </a:moveTo>
                  <a:cubicBezTo>
                    <a:pt x="29577" y="22768"/>
                    <a:pt x="23202" y="29143"/>
                    <a:pt x="15338" y="29143"/>
                  </a:cubicBezTo>
                  <a:cubicBezTo>
                    <a:pt x="7474" y="29143"/>
                    <a:pt x="1099" y="22768"/>
                    <a:pt x="1099" y="14904"/>
                  </a:cubicBezTo>
                  <a:cubicBezTo>
                    <a:pt x="1099" y="7040"/>
                    <a:pt x="7474" y="665"/>
                    <a:pt x="15338" y="665"/>
                  </a:cubicBezTo>
                  <a:cubicBezTo>
                    <a:pt x="23202" y="665"/>
                    <a:pt x="29577" y="7040"/>
                    <a:pt x="29577" y="14904"/>
                  </a:cubicBezTo>
                  <a:close/>
                </a:path>
              </a:pathLst>
            </a:custGeom>
            <a:solidFill>
              <a:srgbClr val="000000"/>
            </a:solidFill>
            <a:ln w="3557" cap="sq">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D5DAF73-95E3-C3BA-7E4E-4DD33DCF0D15}"/>
                </a:ext>
              </a:extLst>
            </p:cNvPr>
            <p:cNvSpPr/>
            <p:nvPr/>
          </p:nvSpPr>
          <p:spPr>
            <a:xfrm>
              <a:off x="5272865" y="4421912"/>
              <a:ext cx="37970" cy="37970"/>
            </a:xfrm>
            <a:custGeom>
              <a:avLst/>
              <a:gdLst>
                <a:gd name="connsiteX0" fmla="*/ 20084 w 37970"/>
                <a:gd name="connsiteY0" fmla="*/ 10158 h 37970"/>
                <a:gd name="connsiteX1" fmla="*/ 29577 w 37970"/>
                <a:gd name="connsiteY1" fmla="*/ 19651 h 37970"/>
                <a:gd name="connsiteX2" fmla="*/ 29577 w 37970"/>
                <a:gd name="connsiteY2" fmla="*/ 19651 h 37970"/>
                <a:gd name="connsiteX3" fmla="*/ 20084 w 37970"/>
                <a:gd name="connsiteY3" fmla="*/ 29143 h 37970"/>
                <a:gd name="connsiteX4" fmla="*/ 10592 w 37970"/>
                <a:gd name="connsiteY4" fmla="*/ 19651 h 37970"/>
                <a:gd name="connsiteX5" fmla="*/ 20084 w 37970"/>
                <a:gd name="connsiteY5" fmla="*/ 10158 h 37970"/>
                <a:gd name="connsiteX6" fmla="*/ 20084 w 37970"/>
                <a:gd name="connsiteY6" fmla="*/ 665 h 37970"/>
                <a:gd name="connsiteX7" fmla="*/ 1099 w 37970"/>
                <a:gd name="connsiteY7" fmla="*/ 19651 h 37970"/>
                <a:gd name="connsiteX8" fmla="*/ 20084 w 37970"/>
                <a:gd name="connsiteY8" fmla="*/ 38636 h 37970"/>
                <a:gd name="connsiteX9" fmla="*/ 39070 w 37970"/>
                <a:gd name="connsiteY9" fmla="*/ 19651 h 37970"/>
                <a:gd name="connsiteX10" fmla="*/ 39070 w 37970"/>
                <a:gd name="connsiteY10" fmla="*/ 19651 h 37970"/>
                <a:gd name="connsiteX11" fmla="*/ 20084 w 37970"/>
                <a:gd name="connsiteY11" fmla="*/ 665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084" y="10158"/>
                  </a:moveTo>
                  <a:cubicBezTo>
                    <a:pt x="25327" y="10158"/>
                    <a:pt x="29577" y="14408"/>
                    <a:pt x="29577" y="19651"/>
                  </a:cubicBezTo>
                  <a:lnTo>
                    <a:pt x="29577" y="19651"/>
                  </a:lnTo>
                  <a:cubicBezTo>
                    <a:pt x="29577" y="24893"/>
                    <a:pt x="25327" y="29143"/>
                    <a:pt x="20084" y="29143"/>
                  </a:cubicBezTo>
                  <a:cubicBezTo>
                    <a:pt x="14842" y="29143"/>
                    <a:pt x="10592" y="24893"/>
                    <a:pt x="10592" y="19651"/>
                  </a:cubicBezTo>
                  <a:cubicBezTo>
                    <a:pt x="10592" y="14408"/>
                    <a:pt x="14842" y="10158"/>
                    <a:pt x="20084" y="10158"/>
                  </a:cubicBezTo>
                  <a:close/>
                  <a:moveTo>
                    <a:pt x="20084" y="665"/>
                  </a:moveTo>
                  <a:cubicBezTo>
                    <a:pt x="9599" y="665"/>
                    <a:pt x="1099" y="9165"/>
                    <a:pt x="1099" y="19651"/>
                  </a:cubicBezTo>
                  <a:cubicBezTo>
                    <a:pt x="1099" y="30136"/>
                    <a:pt x="9599" y="38636"/>
                    <a:pt x="20084" y="38636"/>
                  </a:cubicBezTo>
                  <a:cubicBezTo>
                    <a:pt x="30570" y="38636"/>
                    <a:pt x="39070" y="30136"/>
                    <a:pt x="39070" y="19651"/>
                  </a:cubicBezTo>
                  <a:lnTo>
                    <a:pt x="39070" y="19651"/>
                  </a:lnTo>
                  <a:cubicBezTo>
                    <a:pt x="39070" y="9165"/>
                    <a:pt x="30570" y="665"/>
                    <a:pt x="20084" y="665"/>
                  </a:cubicBezTo>
                  <a:close/>
                </a:path>
              </a:pathLst>
            </a:custGeom>
            <a:solidFill>
              <a:srgbClr val="000000"/>
            </a:solidFill>
            <a:ln w="9485" cap="flat">
              <a:no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BD2EF10E-B2F7-7A33-0AAE-0493AB19684E}"/>
                </a:ext>
              </a:extLst>
            </p:cNvPr>
            <p:cNvSpPr/>
            <p:nvPr/>
          </p:nvSpPr>
          <p:spPr>
            <a:xfrm>
              <a:off x="5347525" y="5358742"/>
              <a:ext cx="28478" cy="28478"/>
            </a:xfrm>
            <a:custGeom>
              <a:avLst/>
              <a:gdLst>
                <a:gd name="connsiteX0" fmla="*/ 29597 w 28478"/>
                <a:gd name="connsiteY0" fmla="*/ 15166 h 28478"/>
                <a:gd name="connsiteX1" fmla="*/ 15358 w 28478"/>
                <a:gd name="connsiteY1" fmla="*/ 29405 h 28478"/>
                <a:gd name="connsiteX2" fmla="*/ 1119 w 28478"/>
                <a:gd name="connsiteY2" fmla="*/ 15166 h 28478"/>
                <a:gd name="connsiteX3" fmla="*/ 15358 w 28478"/>
                <a:gd name="connsiteY3" fmla="*/ 927 h 28478"/>
                <a:gd name="connsiteX4" fmla="*/ 29597 w 28478"/>
                <a:gd name="connsiteY4" fmla="*/ 1516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597" y="15166"/>
                  </a:moveTo>
                  <a:cubicBezTo>
                    <a:pt x="29597" y="23030"/>
                    <a:pt x="23222" y="29405"/>
                    <a:pt x="15358" y="29405"/>
                  </a:cubicBezTo>
                  <a:cubicBezTo>
                    <a:pt x="7494" y="29405"/>
                    <a:pt x="1119" y="23030"/>
                    <a:pt x="1119" y="15166"/>
                  </a:cubicBezTo>
                  <a:cubicBezTo>
                    <a:pt x="1119" y="7302"/>
                    <a:pt x="7494" y="927"/>
                    <a:pt x="15358" y="927"/>
                  </a:cubicBezTo>
                  <a:cubicBezTo>
                    <a:pt x="23222" y="927"/>
                    <a:pt x="29597" y="7302"/>
                    <a:pt x="29597" y="15166"/>
                  </a:cubicBezTo>
                  <a:close/>
                </a:path>
              </a:pathLst>
            </a:custGeom>
            <a:solidFill>
              <a:srgbClr val="000000"/>
            </a:solidFill>
            <a:ln w="3557" cap="sq">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CCA16F3-BBC8-40F5-A4A7-80894F8A0402}"/>
                </a:ext>
              </a:extLst>
            </p:cNvPr>
            <p:cNvSpPr/>
            <p:nvPr/>
          </p:nvSpPr>
          <p:spPr>
            <a:xfrm>
              <a:off x="5342779" y="5353995"/>
              <a:ext cx="37970" cy="37970"/>
            </a:xfrm>
            <a:custGeom>
              <a:avLst/>
              <a:gdLst>
                <a:gd name="connsiteX0" fmla="*/ 20104 w 37970"/>
                <a:gd name="connsiteY0" fmla="*/ 10420 h 37970"/>
                <a:gd name="connsiteX1" fmla="*/ 29597 w 37970"/>
                <a:gd name="connsiteY1" fmla="*/ 19912 h 37970"/>
                <a:gd name="connsiteX2" fmla="*/ 29597 w 37970"/>
                <a:gd name="connsiteY2" fmla="*/ 19912 h 37970"/>
                <a:gd name="connsiteX3" fmla="*/ 20104 w 37970"/>
                <a:gd name="connsiteY3" fmla="*/ 29405 h 37970"/>
                <a:gd name="connsiteX4" fmla="*/ 10611 w 37970"/>
                <a:gd name="connsiteY4" fmla="*/ 19912 h 37970"/>
                <a:gd name="connsiteX5" fmla="*/ 20104 w 37970"/>
                <a:gd name="connsiteY5" fmla="*/ 10420 h 37970"/>
                <a:gd name="connsiteX6" fmla="*/ 20104 w 37970"/>
                <a:gd name="connsiteY6" fmla="*/ 927 h 37970"/>
                <a:gd name="connsiteX7" fmla="*/ 1119 w 37970"/>
                <a:gd name="connsiteY7" fmla="*/ 19912 h 37970"/>
                <a:gd name="connsiteX8" fmla="*/ 20104 w 37970"/>
                <a:gd name="connsiteY8" fmla="*/ 38898 h 37970"/>
                <a:gd name="connsiteX9" fmla="*/ 39089 w 37970"/>
                <a:gd name="connsiteY9" fmla="*/ 19912 h 37970"/>
                <a:gd name="connsiteX10" fmla="*/ 39089 w 37970"/>
                <a:gd name="connsiteY10" fmla="*/ 19912 h 37970"/>
                <a:gd name="connsiteX11" fmla="*/ 20104 w 37970"/>
                <a:gd name="connsiteY11" fmla="*/ 92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104" y="10420"/>
                  </a:moveTo>
                  <a:cubicBezTo>
                    <a:pt x="25347" y="10420"/>
                    <a:pt x="29597" y="14670"/>
                    <a:pt x="29597" y="19912"/>
                  </a:cubicBezTo>
                  <a:lnTo>
                    <a:pt x="29597" y="19912"/>
                  </a:lnTo>
                  <a:cubicBezTo>
                    <a:pt x="29597" y="25155"/>
                    <a:pt x="25347" y="29405"/>
                    <a:pt x="20104" y="29405"/>
                  </a:cubicBezTo>
                  <a:cubicBezTo>
                    <a:pt x="14861" y="29405"/>
                    <a:pt x="10611" y="25155"/>
                    <a:pt x="10611" y="19912"/>
                  </a:cubicBezTo>
                  <a:cubicBezTo>
                    <a:pt x="10611" y="14670"/>
                    <a:pt x="14861" y="10420"/>
                    <a:pt x="20104" y="10420"/>
                  </a:cubicBezTo>
                  <a:close/>
                  <a:moveTo>
                    <a:pt x="20104" y="927"/>
                  </a:moveTo>
                  <a:cubicBezTo>
                    <a:pt x="9619" y="927"/>
                    <a:pt x="1119" y="9427"/>
                    <a:pt x="1119" y="19912"/>
                  </a:cubicBezTo>
                  <a:cubicBezTo>
                    <a:pt x="1119" y="30398"/>
                    <a:pt x="9619" y="38898"/>
                    <a:pt x="20104" y="38898"/>
                  </a:cubicBezTo>
                  <a:cubicBezTo>
                    <a:pt x="30589" y="38898"/>
                    <a:pt x="39089" y="30398"/>
                    <a:pt x="39089" y="19912"/>
                  </a:cubicBezTo>
                  <a:lnTo>
                    <a:pt x="39089" y="19912"/>
                  </a:lnTo>
                  <a:cubicBezTo>
                    <a:pt x="39089" y="9427"/>
                    <a:pt x="30589" y="927"/>
                    <a:pt x="20104" y="927"/>
                  </a:cubicBezTo>
                  <a:close/>
                </a:path>
              </a:pathLst>
            </a:custGeom>
            <a:solidFill>
              <a:srgbClr val="000000"/>
            </a:solidFill>
            <a:ln w="9485" cap="flat">
              <a:no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5DB9A01F-3FA9-A966-6AAA-56BFF548FBE3}"/>
                </a:ext>
              </a:extLst>
            </p:cNvPr>
            <p:cNvSpPr/>
            <p:nvPr/>
          </p:nvSpPr>
          <p:spPr>
            <a:xfrm>
              <a:off x="5417475" y="4424213"/>
              <a:ext cx="28478" cy="28478"/>
            </a:xfrm>
            <a:custGeom>
              <a:avLst/>
              <a:gdLst>
                <a:gd name="connsiteX0" fmla="*/ 29616 w 28478"/>
                <a:gd name="connsiteY0" fmla="*/ 14904 h 28478"/>
                <a:gd name="connsiteX1" fmla="*/ 15377 w 28478"/>
                <a:gd name="connsiteY1" fmla="*/ 29143 h 28478"/>
                <a:gd name="connsiteX2" fmla="*/ 1138 w 28478"/>
                <a:gd name="connsiteY2" fmla="*/ 14904 h 28478"/>
                <a:gd name="connsiteX3" fmla="*/ 15377 w 28478"/>
                <a:gd name="connsiteY3" fmla="*/ 665 h 28478"/>
                <a:gd name="connsiteX4" fmla="*/ 29616 w 28478"/>
                <a:gd name="connsiteY4" fmla="*/ 1490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616" y="14904"/>
                  </a:moveTo>
                  <a:cubicBezTo>
                    <a:pt x="29616" y="22768"/>
                    <a:pt x="23241" y="29143"/>
                    <a:pt x="15377" y="29143"/>
                  </a:cubicBezTo>
                  <a:cubicBezTo>
                    <a:pt x="7513" y="29143"/>
                    <a:pt x="1138" y="22768"/>
                    <a:pt x="1138" y="14904"/>
                  </a:cubicBezTo>
                  <a:cubicBezTo>
                    <a:pt x="1138" y="7040"/>
                    <a:pt x="7513" y="665"/>
                    <a:pt x="15377" y="665"/>
                  </a:cubicBezTo>
                  <a:cubicBezTo>
                    <a:pt x="23241" y="665"/>
                    <a:pt x="29616" y="7040"/>
                    <a:pt x="29616" y="14904"/>
                  </a:cubicBezTo>
                  <a:close/>
                </a:path>
              </a:pathLst>
            </a:custGeom>
            <a:solidFill>
              <a:srgbClr val="000000"/>
            </a:solidFill>
            <a:ln w="3557" cap="sq">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0817BEBF-3C43-B098-5983-A56969369430}"/>
                </a:ext>
              </a:extLst>
            </p:cNvPr>
            <p:cNvSpPr/>
            <p:nvPr/>
          </p:nvSpPr>
          <p:spPr>
            <a:xfrm>
              <a:off x="5412728" y="4419466"/>
              <a:ext cx="37970" cy="37970"/>
            </a:xfrm>
            <a:custGeom>
              <a:avLst/>
              <a:gdLst>
                <a:gd name="connsiteX0" fmla="*/ 20124 w 37970"/>
                <a:gd name="connsiteY0" fmla="*/ 10157 h 37970"/>
                <a:gd name="connsiteX1" fmla="*/ 29616 w 37970"/>
                <a:gd name="connsiteY1" fmla="*/ 19650 h 37970"/>
                <a:gd name="connsiteX2" fmla="*/ 29616 w 37970"/>
                <a:gd name="connsiteY2" fmla="*/ 19650 h 37970"/>
                <a:gd name="connsiteX3" fmla="*/ 20124 w 37970"/>
                <a:gd name="connsiteY3" fmla="*/ 29143 h 37970"/>
                <a:gd name="connsiteX4" fmla="*/ 10631 w 37970"/>
                <a:gd name="connsiteY4" fmla="*/ 19650 h 37970"/>
                <a:gd name="connsiteX5" fmla="*/ 20124 w 37970"/>
                <a:gd name="connsiteY5" fmla="*/ 10157 h 37970"/>
                <a:gd name="connsiteX6" fmla="*/ 20124 w 37970"/>
                <a:gd name="connsiteY6" fmla="*/ 665 h 37970"/>
                <a:gd name="connsiteX7" fmla="*/ 1138 w 37970"/>
                <a:gd name="connsiteY7" fmla="*/ 19650 h 37970"/>
                <a:gd name="connsiteX8" fmla="*/ 20124 w 37970"/>
                <a:gd name="connsiteY8" fmla="*/ 38635 h 37970"/>
                <a:gd name="connsiteX9" fmla="*/ 39109 w 37970"/>
                <a:gd name="connsiteY9" fmla="*/ 19650 h 37970"/>
                <a:gd name="connsiteX10" fmla="*/ 39109 w 37970"/>
                <a:gd name="connsiteY10" fmla="*/ 19650 h 37970"/>
                <a:gd name="connsiteX11" fmla="*/ 20124 w 37970"/>
                <a:gd name="connsiteY11" fmla="*/ 665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124" y="10157"/>
                  </a:moveTo>
                  <a:cubicBezTo>
                    <a:pt x="25366" y="10157"/>
                    <a:pt x="29616" y="14407"/>
                    <a:pt x="29616" y="19650"/>
                  </a:cubicBezTo>
                  <a:lnTo>
                    <a:pt x="29616" y="19650"/>
                  </a:lnTo>
                  <a:cubicBezTo>
                    <a:pt x="29616" y="24893"/>
                    <a:pt x="25366" y="29143"/>
                    <a:pt x="20124" y="29143"/>
                  </a:cubicBezTo>
                  <a:cubicBezTo>
                    <a:pt x="14881" y="29143"/>
                    <a:pt x="10631" y="24893"/>
                    <a:pt x="10631" y="19650"/>
                  </a:cubicBezTo>
                  <a:cubicBezTo>
                    <a:pt x="10631" y="14407"/>
                    <a:pt x="14881" y="10157"/>
                    <a:pt x="20124" y="10157"/>
                  </a:cubicBezTo>
                  <a:close/>
                  <a:moveTo>
                    <a:pt x="20124" y="665"/>
                  </a:moveTo>
                  <a:cubicBezTo>
                    <a:pt x="9638" y="665"/>
                    <a:pt x="1138" y="9165"/>
                    <a:pt x="1138" y="19650"/>
                  </a:cubicBezTo>
                  <a:cubicBezTo>
                    <a:pt x="1138" y="30135"/>
                    <a:pt x="9638" y="38635"/>
                    <a:pt x="20124" y="38635"/>
                  </a:cubicBezTo>
                  <a:cubicBezTo>
                    <a:pt x="30609" y="38635"/>
                    <a:pt x="39109" y="30135"/>
                    <a:pt x="39109" y="19650"/>
                  </a:cubicBezTo>
                  <a:lnTo>
                    <a:pt x="39109" y="19650"/>
                  </a:lnTo>
                  <a:cubicBezTo>
                    <a:pt x="39109" y="9165"/>
                    <a:pt x="30609" y="665"/>
                    <a:pt x="20124" y="665"/>
                  </a:cubicBezTo>
                  <a:close/>
                </a:path>
              </a:pathLst>
            </a:custGeom>
            <a:solidFill>
              <a:srgbClr val="000000"/>
            </a:solidFill>
            <a:ln w="9485" cap="flat">
              <a:no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E98ABA46-41C2-EFD5-F716-A2472FE2A7D5}"/>
                </a:ext>
              </a:extLst>
            </p:cNvPr>
            <p:cNvSpPr/>
            <p:nvPr/>
          </p:nvSpPr>
          <p:spPr>
            <a:xfrm>
              <a:off x="5487388" y="4378000"/>
              <a:ext cx="28478" cy="28478"/>
            </a:xfrm>
            <a:custGeom>
              <a:avLst/>
              <a:gdLst>
                <a:gd name="connsiteX0" fmla="*/ 29636 w 28478"/>
                <a:gd name="connsiteY0" fmla="*/ 14891 h 28478"/>
                <a:gd name="connsiteX1" fmla="*/ 15397 w 28478"/>
                <a:gd name="connsiteY1" fmla="*/ 29130 h 28478"/>
                <a:gd name="connsiteX2" fmla="*/ 1158 w 28478"/>
                <a:gd name="connsiteY2" fmla="*/ 14891 h 28478"/>
                <a:gd name="connsiteX3" fmla="*/ 15397 w 28478"/>
                <a:gd name="connsiteY3" fmla="*/ 652 h 28478"/>
                <a:gd name="connsiteX4" fmla="*/ 29636 w 28478"/>
                <a:gd name="connsiteY4" fmla="*/ 14891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636" y="14891"/>
                  </a:moveTo>
                  <a:cubicBezTo>
                    <a:pt x="29636" y="22755"/>
                    <a:pt x="23261" y="29130"/>
                    <a:pt x="15397" y="29130"/>
                  </a:cubicBezTo>
                  <a:cubicBezTo>
                    <a:pt x="7533" y="29130"/>
                    <a:pt x="1158" y="22755"/>
                    <a:pt x="1158" y="14891"/>
                  </a:cubicBezTo>
                  <a:cubicBezTo>
                    <a:pt x="1158" y="7027"/>
                    <a:pt x="7533" y="652"/>
                    <a:pt x="15397" y="652"/>
                  </a:cubicBezTo>
                  <a:cubicBezTo>
                    <a:pt x="23261" y="652"/>
                    <a:pt x="29636" y="7027"/>
                    <a:pt x="29636" y="14891"/>
                  </a:cubicBezTo>
                  <a:close/>
                </a:path>
              </a:pathLst>
            </a:custGeom>
            <a:solidFill>
              <a:srgbClr val="000000"/>
            </a:solidFill>
            <a:ln w="3557" cap="sq">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99B7173-D68C-CC24-31B8-8438AC76DA21}"/>
                </a:ext>
              </a:extLst>
            </p:cNvPr>
            <p:cNvSpPr/>
            <p:nvPr/>
          </p:nvSpPr>
          <p:spPr>
            <a:xfrm>
              <a:off x="5482642" y="4373254"/>
              <a:ext cx="37970" cy="37970"/>
            </a:xfrm>
            <a:custGeom>
              <a:avLst/>
              <a:gdLst>
                <a:gd name="connsiteX0" fmla="*/ 20143 w 37970"/>
                <a:gd name="connsiteY0" fmla="*/ 10144 h 37970"/>
                <a:gd name="connsiteX1" fmla="*/ 29636 w 37970"/>
                <a:gd name="connsiteY1" fmla="*/ 19637 h 37970"/>
                <a:gd name="connsiteX2" fmla="*/ 29636 w 37970"/>
                <a:gd name="connsiteY2" fmla="*/ 19637 h 37970"/>
                <a:gd name="connsiteX3" fmla="*/ 20143 w 37970"/>
                <a:gd name="connsiteY3" fmla="*/ 29130 h 37970"/>
                <a:gd name="connsiteX4" fmla="*/ 10650 w 37970"/>
                <a:gd name="connsiteY4" fmla="*/ 19637 h 37970"/>
                <a:gd name="connsiteX5" fmla="*/ 20143 w 37970"/>
                <a:gd name="connsiteY5" fmla="*/ 10144 h 37970"/>
                <a:gd name="connsiteX6" fmla="*/ 20143 w 37970"/>
                <a:gd name="connsiteY6" fmla="*/ 652 h 37970"/>
                <a:gd name="connsiteX7" fmla="*/ 1158 w 37970"/>
                <a:gd name="connsiteY7" fmla="*/ 19637 h 37970"/>
                <a:gd name="connsiteX8" fmla="*/ 20143 w 37970"/>
                <a:gd name="connsiteY8" fmla="*/ 38622 h 37970"/>
                <a:gd name="connsiteX9" fmla="*/ 39129 w 37970"/>
                <a:gd name="connsiteY9" fmla="*/ 19637 h 37970"/>
                <a:gd name="connsiteX10" fmla="*/ 39129 w 37970"/>
                <a:gd name="connsiteY10" fmla="*/ 19637 h 37970"/>
                <a:gd name="connsiteX11" fmla="*/ 20143 w 37970"/>
                <a:gd name="connsiteY11" fmla="*/ 652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143" y="10144"/>
                  </a:moveTo>
                  <a:cubicBezTo>
                    <a:pt x="25386" y="10144"/>
                    <a:pt x="29636" y="14394"/>
                    <a:pt x="29636" y="19637"/>
                  </a:cubicBezTo>
                  <a:lnTo>
                    <a:pt x="29636" y="19637"/>
                  </a:lnTo>
                  <a:cubicBezTo>
                    <a:pt x="29636" y="24880"/>
                    <a:pt x="25386" y="29130"/>
                    <a:pt x="20143" y="29130"/>
                  </a:cubicBezTo>
                  <a:cubicBezTo>
                    <a:pt x="14900" y="29130"/>
                    <a:pt x="10650" y="24880"/>
                    <a:pt x="10650" y="19637"/>
                  </a:cubicBezTo>
                  <a:cubicBezTo>
                    <a:pt x="10650" y="14394"/>
                    <a:pt x="14900" y="10144"/>
                    <a:pt x="20143" y="10144"/>
                  </a:cubicBezTo>
                  <a:close/>
                  <a:moveTo>
                    <a:pt x="20143" y="652"/>
                  </a:moveTo>
                  <a:cubicBezTo>
                    <a:pt x="9658" y="652"/>
                    <a:pt x="1158" y="9152"/>
                    <a:pt x="1158" y="19637"/>
                  </a:cubicBezTo>
                  <a:cubicBezTo>
                    <a:pt x="1158" y="30122"/>
                    <a:pt x="9658" y="38622"/>
                    <a:pt x="20143" y="38622"/>
                  </a:cubicBezTo>
                  <a:cubicBezTo>
                    <a:pt x="30629" y="38622"/>
                    <a:pt x="39129" y="30122"/>
                    <a:pt x="39129" y="19637"/>
                  </a:cubicBezTo>
                  <a:lnTo>
                    <a:pt x="39129" y="19637"/>
                  </a:lnTo>
                  <a:cubicBezTo>
                    <a:pt x="39129" y="9152"/>
                    <a:pt x="30629" y="652"/>
                    <a:pt x="20143" y="652"/>
                  </a:cubicBezTo>
                  <a:close/>
                </a:path>
              </a:pathLst>
            </a:custGeom>
            <a:solidFill>
              <a:srgbClr val="000000"/>
            </a:solidFill>
            <a:ln w="9485" cap="flat">
              <a:no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812712A3-B14E-C254-DFE9-F21FCC05AAFE}"/>
                </a:ext>
              </a:extLst>
            </p:cNvPr>
            <p:cNvSpPr/>
            <p:nvPr/>
          </p:nvSpPr>
          <p:spPr>
            <a:xfrm>
              <a:off x="5557302" y="5120693"/>
              <a:ext cx="28478" cy="28478"/>
            </a:xfrm>
            <a:custGeom>
              <a:avLst/>
              <a:gdLst>
                <a:gd name="connsiteX0" fmla="*/ 29656 w 28478"/>
                <a:gd name="connsiteY0" fmla="*/ 15099 h 28478"/>
                <a:gd name="connsiteX1" fmla="*/ 15417 w 28478"/>
                <a:gd name="connsiteY1" fmla="*/ 29338 h 28478"/>
                <a:gd name="connsiteX2" fmla="*/ 1178 w 28478"/>
                <a:gd name="connsiteY2" fmla="*/ 15099 h 28478"/>
                <a:gd name="connsiteX3" fmla="*/ 15417 w 28478"/>
                <a:gd name="connsiteY3" fmla="*/ 860 h 28478"/>
                <a:gd name="connsiteX4" fmla="*/ 29656 w 28478"/>
                <a:gd name="connsiteY4" fmla="*/ 15099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656" y="15099"/>
                  </a:moveTo>
                  <a:cubicBezTo>
                    <a:pt x="29656" y="22963"/>
                    <a:pt x="23281" y="29338"/>
                    <a:pt x="15417" y="29338"/>
                  </a:cubicBezTo>
                  <a:cubicBezTo>
                    <a:pt x="7553" y="29338"/>
                    <a:pt x="1178" y="22963"/>
                    <a:pt x="1178" y="15099"/>
                  </a:cubicBezTo>
                  <a:cubicBezTo>
                    <a:pt x="1178" y="7235"/>
                    <a:pt x="7553" y="860"/>
                    <a:pt x="15417" y="860"/>
                  </a:cubicBezTo>
                  <a:cubicBezTo>
                    <a:pt x="23281" y="860"/>
                    <a:pt x="29656" y="7235"/>
                    <a:pt x="29656" y="15099"/>
                  </a:cubicBezTo>
                  <a:close/>
                </a:path>
              </a:pathLst>
            </a:custGeom>
            <a:solidFill>
              <a:srgbClr val="000000"/>
            </a:solidFill>
            <a:ln w="3557" cap="sq">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AA26E03-2E05-24D7-B581-5160AEB086DC}"/>
                </a:ext>
              </a:extLst>
            </p:cNvPr>
            <p:cNvSpPr/>
            <p:nvPr/>
          </p:nvSpPr>
          <p:spPr>
            <a:xfrm>
              <a:off x="5552556" y="5115947"/>
              <a:ext cx="37970" cy="37970"/>
            </a:xfrm>
            <a:custGeom>
              <a:avLst/>
              <a:gdLst>
                <a:gd name="connsiteX0" fmla="*/ 20163 w 37970"/>
                <a:gd name="connsiteY0" fmla="*/ 10353 h 37970"/>
                <a:gd name="connsiteX1" fmla="*/ 29656 w 37970"/>
                <a:gd name="connsiteY1" fmla="*/ 19845 h 37970"/>
                <a:gd name="connsiteX2" fmla="*/ 29656 w 37970"/>
                <a:gd name="connsiteY2" fmla="*/ 19845 h 37970"/>
                <a:gd name="connsiteX3" fmla="*/ 20163 w 37970"/>
                <a:gd name="connsiteY3" fmla="*/ 29338 h 37970"/>
                <a:gd name="connsiteX4" fmla="*/ 10670 w 37970"/>
                <a:gd name="connsiteY4" fmla="*/ 19845 h 37970"/>
                <a:gd name="connsiteX5" fmla="*/ 20163 w 37970"/>
                <a:gd name="connsiteY5" fmla="*/ 10353 h 37970"/>
                <a:gd name="connsiteX6" fmla="*/ 20163 w 37970"/>
                <a:gd name="connsiteY6" fmla="*/ 860 h 37970"/>
                <a:gd name="connsiteX7" fmla="*/ 1178 w 37970"/>
                <a:gd name="connsiteY7" fmla="*/ 19845 h 37970"/>
                <a:gd name="connsiteX8" fmla="*/ 20163 w 37970"/>
                <a:gd name="connsiteY8" fmla="*/ 38831 h 37970"/>
                <a:gd name="connsiteX9" fmla="*/ 39148 w 37970"/>
                <a:gd name="connsiteY9" fmla="*/ 19845 h 37970"/>
                <a:gd name="connsiteX10" fmla="*/ 39148 w 37970"/>
                <a:gd name="connsiteY10" fmla="*/ 19845 h 37970"/>
                <a:gd name="connsiteX11" fmla="*/ 20163 w 37970"/>
                <a:gd name="connsiteY11" fmla="*/ 860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163" y="10353"/>
                  </a:moveTo>
                  <a:cubicBezTo>
                    <a:pt x="25406" y="10353"/>
                    <a:pt x="29656" y="14603"/>
                    <a:pt x="29656" y="19845"/>
                  </a:cubicBezTo>
                  <a:lnTo>
                    <a:pt x="29656" y="19845"/>
                  </a:lnTo>
                  <a:cubicBezTo>
                    <a:pt x="29656" y="25088"/>
                    <a:pt x="25406" y="29338"/>
                    <a:pt x="20163" y="29338"/>
                  </a:cubicBezTo>
                  <a:cubicBezTo>
                    <a:pt x="14920" y="29338"/>
                    <a:pt x="10670" y="25088"/>
                    <a:pt x="10670" y="19845"/>
                  </a:cubicBezTo>
                  <a:cubicBezTo>
                    <a:pt x="10670" y="14603"/>
                    <a:pt x="14920" y="10353"/>
                    <a:pt x="20163" y="10353"/>
                  </a:cubicBezTo>
                  <a:close/>
                  <a:moveTo>
                    <a:pt x="20163" y="860"/>
                  </a:moveTo>
                  <a:cubicBezTo>
                    <a:pt x="9678" y="860"/>
                    <a:pt x="1178" y="9360"/>
                    <a:pt x="1178" y="19845"/>
                  </a:cubicBezTo>
                  <a:cubicBezTo>
                    <a:pt x="1178" y="30331"/>
                    <a:pt x="9678" y="38831"/>
                    <a:pt x="20163" y="38831"/>
                  </a:cubicBezTo>
                  <a:cubicBezTo>
                    <a:pt x="30648" y="38831"/>
                    <a:pt x="39148" y="30331"/>
                    <a:pt x="39148" y="19845"/>
                  </a:cubicBezTo>
                  <a:lnTo>
                    <a:pt x="39148" y="19845"/>
                  </a:lnTo>
                  <a:cubicBezTo>
                    <a:pt x="39148" y="9360"/>
                    <a:pt x="30648" y="860"/>
                    <a:pt x="20163" y="860"/>
                  </a:cubicBezTo>
                  <a:close/>
                </a:path>
              </a:pathLst>
            </a:custGeom>
            <a:solidFill>
              <a:srgbClr val="000000"/>
            </a:solidFill>
            <a:ln w="9485" cap="flat">
              <a:no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A90F2F21-51C6-EC54-B2C9-98BC638107AF}"/>
                </a:ext>
              </a:extLst>
            </p:cNvPr>
            <p:cNvSpPr/>
            <p:nvPr/>
          </p:nvSpPr>
          <p:spPr>
            <a:xfrm>
              <a:off x="5627251" y="5329833"/>
              <a:ext cx="28478" cy="28478"/>
            </a:xfrm>
            <a:custGeom>
              <a:avLst/>
              <a:gdLst>
                <a:gd name="connsiteX0" fmla="*/ 29675 w 28478"/>
                <a:gd name="connsiteY0" fmla="*/ 15158 h 28478"/>
                <a:gd name="connsiteX1" fmla="*/ 15436 w 28478"/>
                <a:gd name="connsiteY1" fmla="*/ 29397 h 28478"/>
                <a:gd name="connsiteX2" fmla="*/ 1197 w 28478"/>
                <a:gd name="connsiteY2" fmla="*/ 15158 h 28478"/>
                <a:gd name="connsiteX3" fmla="*/ 15436 w 28478"/>
                <a:gd name="connsiteY3" fmla="*/ 919 h 28478"/>
                <a:gd name="connsiteX4" fmla="*/ 29675 w 28478"/>
                <a:gd name="connsiteY4" fmla="*/ 1515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675" y="15158"/>
                  </a:moveTo>
                  <a:cubicBezTo>
                    <a:pt x="29675" y="23022"/>
                    <a:pt x="23300" y="29397"/>
                    <a:pt x="15436" y="29397"/>
                  </a:cubicBezTo>
                  <a:cubicBezTo>
                    <a:pt x="7572" y="29397"/>
                    <a:pt x="1197" y="23022"/>
                    <a:pt x="1197" y="15158"/>
                  </a:cubicBezTo>
                  <a:cubicBezTo>
                    <a:pt x="1197" y="7294"/>
                    <a:pt x="7572" y="919"/>
                    <a:pt x="15436" y="919"/>
                  </a:cubicBezTo>
                  <a:cubicBezTo>
                    <a:pt x="23300" y="919"/>
                    <a:pt x="29675" y="7294"/>
                    <a:pt x="29675" y="15158"/>
                  </a:cubicBezTo>
                  <a:close/>
                </a:path>
              </a:pathLst>
            </a:custGeom>
            <a:solidFill>
              <a:srgbClr val="000000"/>
            </a:solidFill>
            <a:ln w="3557" cap="sq">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E5D58432-E2E0-4A09-A589-0B8B3FB0F8EC}"/>
                </a:ext>
              </a:extLst>
            </p:cNvPr>
            <p:cNvSpPr/>
            <p:nvPr/>
          </p:nvSpPr>
          <p:spPr>
            <a:xfrm>
              <a:off x="5622505" y="5325087"/>
              <a:ext cx="37970" cy="37970"/>
            </a:xfrm>
            <a:custGeom>
              <a:avLst/>
              <a:gdLst>
                <a:gd name="connsiteX0" fmla="*/ 20183 w 37970"/>
                <a:gd name="connsiteY0" fmla="*/ 10411 h 37970"/>
                <a:gd name="connsiteX1" fmla="*/ 29675 w 37970"/>
                <a:gd name="connsiteY1" fmla="*/ 19904 h 37970"/>
                <a:gd name="connsiteX2" fmla="*/ 29675 w 37970"/>
                <a:gd name="connsiteY2" fmla="*/ 19904 h 37970"/>
                <a:gd name="connsiteX3" fmla="*/ 20183 w 37970"/>
                <a:gd name="connsiteY3" fmla="*/ 29397 h 37970"/>
                <a:gd name="connsiteX4" fmla="*/ 10690 w 37970"/>
                <a:gd name="connsiteY4" fmla="*/ 19904 h 37970"/>
                <a:gd name="connsiteX5" fmla="*/ 20183 w 37970"/>
                <a:gd name="connsiteY5" fmla="*/ 10411 h 37970"/>
                <a:gd name="connsiteX6" fmla="*/ 20183 w 37970"/>
                <a:gd name="connsiteY6" fmla="*/ 919 h 37970"/>
                <a:gd name="connsiteX7" fmla="*/ 1197 w 37970"/>
                <a:gd name="connsiteY7" fmla="*/ 19904 h 37970"/>
                <a:gd name="connsiteX8" fmla="*/ 20183 w 37970"/>
                <a:gd name="connsiteY8" fmla="*/ 38889 h 37970"/>
                <a:gd name="connsiteX9" fmla="*/ 39168 w 37970"/>
                <a:gd name="connsiteY9" fmla="*/ 19904 h 37970"/>
                <a:gd name="connsiteX10" fmla="*/ 39168 w 37970"/>
                <a:gd name="connsiteY10" fmla="*/ 19904 h 37970"/>
                <a:gd name="connsiteX11" fmla="*/ 20183 w 37970"/>
                <a:gd name="connsiteY11" fmla="*/ 91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183" y="10411"/>
                  </a:moveTo>
                  <a:cubicBezTo>
                    <a:pt x="25425" y="10411"/>
                    <a:pt x="29675" y="14661"/>
                    <a:pt x="29675" y="19904"/>
                  </a:cubicBezTo>
                  <a:lnTo>
                    <a:pt x="29675" y="19904"/>
                  </a:lnTo>
                  <a:cubicBezTo>
                    <a:pt x="29675" y="25147"/>
                    <a:pt x="25425" y="29397"/>
                    <a:pt x="20183" y="29397"/>
                  </a:cubicBezTo>
                  <a:cubicBezTo>
                    <a:pt x="14940" y="29397"/>
                    <a:pt x="10690" y="25147"/>
                    <a:pt x="10690" y="19904"/>
                  </a:cubicBezTo>
                  <a:cubicBezTo>
                    <a:pt x="10690" y="14661"/>
                    <a:pt x="14940" y="10411"/>
                    <a:pt x="20183" y="10411"/>
                  </a:cubicBezTo>
                  <a:close/>
                  <a:moveTo>
                    <a:pt x="20183" y="919"/>
                  </a:moveTo>
                  <a:cubicBezTo>
                    <a:pt x="9697" y="919"/>
                    <a:pt x="1197" y="9419"/>
                    <a:pt x="1197" y="19904"/>
                  </a:cubicBezTo>
                  <a:cubicBezTo>
                    <a:pt x="1197" y="30390"/>
                    <a:pt x="9697" y="38889"/>
                    <a:pt x="20183" y="38889"/>
                  </a:cubicBezTo>
                  <a:cubicBezTo>
                    <a:pt x="30668" y="38889"/>
                    <a:pt x="39168" y="30390"/>
                    <a:pt x="39168" y="19904"/>
                  </a:cubicBezTo>
                  <a:lnTo>
                    <a:pt x="39168" y="19904"/>
                  </a:lnTo>
                  <a:cubicBezTo>
                    <a:pt x="39168" y="9419"/>
                    <a:pt x="30668" y="919"/>
                    <a:pt x="20183" y="919"/>
                  </a:cubicBezTo>
                  <a:close/>
                </a:path>
              </a:pathLst>
            </a:custGeom>
            <a:solidFill>
              <a:srgbClr val="000000"/>
            </a:solidFill>
            <a:ln w="9485" cap="flat">
              <a:no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225E8E92-7D60-D94D-F7CB-20EB3EA357C3}"/>
                </a:ext>
              </a:extLst>
            </p:cNvPr>
            <p:cNvSpPr/>
            <p:nvPr/>
          </p:nvSpPr>
          <p:spPr>
            <a:xfrm>
              <a:off x="5697165" y="5057750"/>
              <a:ext cx="28478" cy="28478"/>
            </a:xfrm>
            <a:custGeom>
              <a:avLst/>
              <a:gdLst>
                <a:gd name="connsiteX0" fmla="*/ 29695 w 28478"/>
                <a:gd name="connsiteY0" fmla="*/ 15082 h 28478"/>
                <a:gd name="connsiteX1" fmla="*/ 15456 w 28478"/>
                <a:gd name="connsiteY1" fmla="*/ 29321 h 28478"/>
                <a:gd name="connsiteX2" fmla="*/ 1217 w 28478"/>
                <a:gd name="connsiteY2" fmla="*/ 15082 h 28478"/>
                <a:gd name="connsiteX3" fmla="*/ 15456 w 28478"/>
                <a:gd name="connsiteY3" fmla="*/ 843 h 28478"/>
                <a:gd name="connsiteX4" fmla="*/ 29695 w 28478"/>
                <a:gd name="connsiteY4" fmla="*/ 15082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695" y="15082"/>
                  </a:moveTo>
                  <a:cubicBezTo>
                    <a:pt x="29695" y="22946"/>
                    <a:pt x="23320" y="29321"/>
                    <a:pt x="15456" y="29321"/>
                  </a:cubicBezTo>
                  <a:cubicBezTo>
                    <a:pt x="7592" y="29321"/>
                    <a:pt x="1217" y="22946"/>
                    <a:pt x="1217" y="15082"/>
                  </a:cubicBezTo>
                  <a:cubicBezTo>
                    <a:pt x="1217" y="7218"/>
                    <a:pt x="7592" y="843"/>
                    <a:pt x="15456" y="843"/>
                  </a:cubicBezTo>
                  <a:cubicBezTo>
                    <a:pt x="23320" y="843"/>
                    <a:pt x="29695" y="7218"/>
                    <a:pt x="29695" y="15082"/>
                  </a:cubicBezTo>
                  <a:close/>
                </a:path>
              </a:pathLst>
            </a:custGeom>
            <a:solidFill>
              <a:srgbClr val="000000"/>
            </a:solidFill>
            <a:ln w="3557" cap="sq">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E139D8B0-1036-ABE7-8004-D263EF903202}"/>
                </a:ext>
              </a:extLst>
            </p:cNvPr>
            <p:cNvSpPr/>
            <p:nvPr/>
          </p:nvSpPr>
          <p:spPr>
            <a:xfrm>
              <a:off x="5692419" y="5053004"/>
              <a:ext cx="37970" cy="37970"/>
            </a:xfrm>
            <a:custGeom>
              <a:avLst/>
              <a:gdLst>
                <a:gd name="connsiteX0" fmla="*/ 20202 w 37970"/>
                <a:gd name="connsiteY0" fmla="*/ 10335 h 37970"/>
                <a:gd name="connsiteX1" fmla="*/ 29695 w 37970"/>
                <a:gd name="connsiteY1" fmla="*/ 19828 h 37970"/>
                <a:gd name="connsiteX2" fmla="*/ 29695 w 37970"/>
                <a:gd name="connsiteY2" fmla="*/ 19828 h 37970"/>
                <a:gd name="connsiteX3" fmla="*/ 20202 w 37970"/>
                <a:gd name="connsiteY3" fmla="*/ 29321 h 37970"/>
                <a:gd name="connsiteX4" fmla="*/ 10709 w 37970"/>
                <a:gd name="connsiteY4" fmla="*/ 19828 h 37970"/>
                <a:gd name="connsiteX5" fmla="*/ 20202 w 37970"/>
                <a:gd name="connsiteY5" fmla="*/ 10335 h 37970"/>
                <a:gd name="connsiteX6" fmla="*/ 20202 w 37970"/>
                <a:gd name="connsiteY6" fmla="*/ 843 h 37970"/>
                <a:gd name="connsiteX7" fmla="*/ 1217 w 37970"/>
                <a:gd name="connsiteY7" fmla="*/ 19828 h 37970"/>
                <a:gd name="connsiteX8" fmla="*/ 20202 w 37970"/>
                <a:gd name="connsiteY8" fmla="*/ 38813 h 37970"/>
                <a:gd name="connsiteX9" fmla="*/ 39187 w 37970"/>
                <a:gd name="connsiteY9" fmla="*/ 19828 h 37970"/>
                <a:gd name="connsiteX10" fmla="*/ 39187 w 37970"/>
                <a:gd name="connsiteY10" fmla="*/ 19828 h 37970"/>
                <a:gd name="connsiteX11" fmla="*/ 20202 w 37970"/>
                <a:gd name="connsiteY11" fmla="*/ 843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202" y="10335"/>
                  </a:moveTo>
                  <a:cubicBezTo>
                    <a:pt x="25445" y="10335"/>
                    <a:pt x="29695" y="14585"/>
                    <a:pt x="29695" y="19828"/>
                  </a:cubicBezTo>
                  <a:lnTo>
                    <a:pt x="29695" y="19828"/>
                  </a:lnTo>
                  <a:cubicBezTo>
                    <a:pt x="29695" y="25071"/>
                    <a:pt x="25445" y="29321"/>
                    <a:pt x="20202" y="29321"/>
                  </a:cubicBezTo>
                  <a:cubicBezTo>
                    <a:pt x="14959" y="29321"/>
                    <a:pt x="10709" y="25071"/>
                    <a:pt x="10709" y="19828"/>
                  </a:cubicBezTo>
                  <a:cubicBezTo>
                    <a:pt x="10709" y="14585"/>
                    <a:pt x="14959" y="10335"/>
                    <a:pt x="20202" y="10335"/>
                  </a:cubicBezTo>
                  <a:close/>
                  <a:moveTo>
                    <a:pt x="20202" y="843"/>
                  </a:moveTo>
                  <a:cubicBezTo>
                    <a:pt x="9717" y="843"/>
                    <a:pt x="1217" y="9343"/>
                    <a:pt x="1217" y="19828"/>
                  </a:cubicBezTo>
                  <a:cubicBezTo>
                    <a:pt x="1217" y="30313"/>
                    <a:pt x="9717" y="38813"/>
                    <a:pt x="20202" y="38813"/>
                  </a:cubicBezTo>
                  <a:cubicBezTo>
                    <a:pt x="30687" y="38813"/>
                    <a:pt x="39187" y="30313"/>
                    <a:pt x="39187" y="19828"/>
                  </a:cubicBezTo>
                  <a:lnTo>
                    <a:pt x="39187" y="19828"/>
                  </a:lnTo>
                  <a:cubicBezTo>
                    <a:pt x="39187" y="9343"/>
                    <a:pt x="30687" y="843"/>
                    <a:pt x="20202" y="843"/>
                  </a:cubicBezTo>
                  <a:close/>
                </a:path>
              </a:pathLst>
            </a:custGeom>
            <a:solidFill>
              <a:srgbClr val="000000"/>
            </a:solidFill>
            <a:ln w="9485" cap="flat">
              <a:noFill/>
              <a:prstDash val="solid"/>
              <a:round/>
            </a:ln>
          </p:spPr>
          <p:txBody>
            <a:bodyPr rtlCol="0" anchor="ctr"/>
            <a:lstStyle/>
            <a:p>
              <a:endParaRPr lang="en-US"/>
            </a:p>
          </p:txBody>
        </p:sp>
        <p:sp>
          <p:nvSpPr>
            <p:cNvPr id="229" name="Freeform: Shape 228">
              <a:extLst>
                <a:ext uri="{FF2B5EF4-FFF2-40B4-BE49-F238E27FC236}">
                  <a16:creationId xmlns:a16="http://schemas.microsoft.com/office/drawing/2014/main" id="{D58F61EB-0D00-E313-2249-7000DCA6C7AC}"/>
                </a:ext>
              </a:extLst>
            </p:cNvPr>
            <p:cNvSpPr/>
            <p:nvPr/>
          </p:nvSpPr>
          <p:spPr>
            <a:xfrm>
              <a:off x="5767078" y="5117379"/>
              <a:ext cx="28478" cy="28478"/>
            </a:xfrm>
            <a:custGeom>
              <a:avLst/>
              <a:gdLst>
                <a:gd name="connsiteX0" fmla="*/ 29715 w 28478"/>
                <a:gd name="connsiteY0" fmla="*/ 15098 h 28478"/>
                <a:gd name="connsiteX1" fmla="*/ 15476 w 28478"/>
                <a:gd name="connsiteY1" fmla="*/ 29337 h 28478"/>
                <a:gd name="connsiteX2" fmla="*/ 1237 w 28478"/>
                <a:gd name="connsiteY2" fmla="*/ 15098 h 28478"/>
                <a:gd name="connsiteX3" fmla="*/ 15476 w 28478"/>
                <a:gd name="connsiteY3" fmla="*/ 859 h 28478"/>
                <a:gd name="connsiteX4" fmla="*/ 29715 w 28478"/>
                <a:gd name="connsiteY4" fmla="*/ 1509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715" y="15098"/>
                  </a:moveTo>
                  <a:cubicBezTo>
                    <a:pt x="29715" y="22962"/>
                    <a:pt x="23340" y="29337"/>
                    <a:pt x="15476" y="29337"/>
                  </a:cubicBezTo>
                  <a:cubicBezTo>
                    <a:pt x="7612" y="29337"/>
                    <a:pt x="1237" y="22962"/>
                    <a:pt x="1237" y="15098"/>
                  </a:cubicBezTo>
                  <a:cubicBezTo>
                    <a:pt x="1237" y="7234"/>
                    <a:pt x="7612" y="859"/>
                    <a:pt x="15476" y="859"/>
                  </a:cubicBezTo>
                  <a:cubicBezTo>
                    <a:pt x="23340" y="859"/>
                    <a:pt x="29715" y="7234"/>
                    <a:pt x="29715" y="15098"/>
                  </a:cubicBezTo>
                  <a:close/>
                </a:path>
              </a:pathLst>
            </a:custGeom>
            <a:solidFill>
              <a:srgbClr val="000000"/>
            </a:solidFill>
            <a:ln w="3557" cap="sq">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F0D0923-DF9B-6FAC-F7CB-B88ED286EFDD}"/>
                </a:ext>
              </a:extLst>
            </p:cNvPr>
            <p:cNvSpPr/>
            <p:nvPr/>
          </p:nvSpPr>
          <p:spPr>
            <a:xfrm>
              <a:off x="5762332" y="5112633"/>
              <a:ext cx="37970" cy="37970"/>
            </a:xfrm>
            <a:custGeom>
              <a:avLst/>
              <a:gdLst>
                <a:gd name="connsiteX0" fmla="*/ 20222 w 37970"/>
                <a:gd name="connsiteY0" fmla="*/ 10352 h 37970"/>
                <a:gd name="connsiteX1" fmla="*/ 29715 w 37970"/>
                <a:gd name="connsiteY1" fmla="*/ 19845 h 37970"/>
                <a:gd name="connsiteX2" fmla="*/ 29715 w 37970"/>
                <a:gd name="connsiteY2" fmla="*/ 19845 h 37970"/>
                <a:gd name="connsiteX3" fmla="*/ 20222 w 37970"/>
                <a:gd name="connsiteY3" fmla="*/ 29337 h 37970"/>
                <a:gd name="connsiteX4" fmla="*/ 10729 w 37970"/>
                <a:gd name="connsiteY4" fmla="*/ 19845 h 37970"/>
                <a:gd name="connsiteX5" fmla="*/ 20222 w 37970"/>
                <a:gd name="connsiteY5" fmla="*/ 10352 h 37970"/>
                <a:gd name="connsiteX6" fmla="*/ 20222 w 37970"/>
                <a:gd name="connsiteY6" fmla="*/ 859 h 37970"/>
                <a:gd name="connsiteX7" fmla="*/ 1237 w 37970"/>
                <a:gd name="connsiteY7" fmla="*/ 19845 h 37970"/>
                <a:gd name="connsiteX8" fmla="*/ 20222 w 37970"/>
                <a:gd name="connsiteY8" fmla="*/ 38830 h 37970"/>
                <a:gd name="connsiteX9" fmla="*/ 39207 w 37970"/>
                <a:gd name="connsiteY9" fmla="*/ 19845 h 37970"/>
                <a:gd name="connsiteX10" fmla="*/ 39207 w 37970"/>
                <a:gd name="connsiteY10" fmla="*/ 19845 h 37970"/>
                <a:gd name="connsiteX11" fmla="*/ 20222 w 37970"/>
                <a:gd name="connsiteY11" fmla="*/ 85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222" y="10352"/>
                  </a:moveTo>
                  <a:cubicBezTo>
                    <a:pt x="25465" y="10352"/>
                    <a:pt x="29715" y="14602"/>
                    <a:pt x="29715" y="19845"/>
                  </a:cubicBezTo>
                  <a:lnTo>
                    <a:pt x="29715" y="19845"/>
                  </a:lnTo>
                  <a:cubicBezTo>
                    <a:pt x="29715" y="25087"/>
                    <a:pt x="25465" y="29337"/>
                    <a:pt x="20222" y="29337"/>
                  </a:cubicBezTo>
                  <a:cubicBezTo>
                    <a:pt x="14979" y="29337"/>
                    <a:pt x="10729" y="25087"/>
                    <a:pt x="10729" y="19845"/>
                  </a:cubicBezTo>
                  <a:cubicBezTo>
                    <a:pt x="10729" y="14602"/>
                    <a:pt x="14979" y="10352"/>
                    <a:pt x="20222" y="10352"/>
                  </a:cubicBezTo>
                  <a:close/>
                  <a:moveTo>
                    <a:pt x="20222" y="859"/>
                  </a:moveTo>
                  <a:cubicBezTo>
                    <a:pt x="9737" y="859"/>
                    <a:pt x="1237" y="9359"/>
                    <a:pt x="1237" y="19845"/>
                  </a:cubicBezTo>
                  <a:cubicBezTo>
                    <a:pt x="1237" y="30330"/>
                    <a:pt x="9737" y="38830"/>
                    <a:pt x="20222" y="38830"/>
                  </a:cubicBezTo>
                  <a:cubicBezTo>
                    <a:pt x="30707" y="38830"/>
                    <a:pt x="39207" y="30330"/>
                    <a:pt x="39207" y="19845"/>
                  </a:cubicBezTo>
                  <a:lnTo>
                    <a:pt x="39207" y="19845"/>
                  </a:lnTo>
                  <a:cubicBezTo>
                    <a:pt x="39207" y="9359"/>
                    <a:pt x="30707" y="859"/>
                    <a:pt x="20222" y="859"/>
                  </a:cubicBezTo>
                  <a:close/>
                </a:path>
              </a:pathLst>
            </a:custGeom>
            <a:solidFill>
              <a:srgbClr val="000000"/>
            </a:solidFill>
            <a:ln w="9485" cap="flat">
              <a:no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44F20356-8CD5-86D1-7A11-6E9F4A2039AF}"/>
                </a:ext>
              </a:extLst>
            </p:cNvPr>
            <p:cNvSpPr/>
            <p:nvPr/>
          </p:nvSpPr>
          <p:spPr>
            <a:xfrm>
              <a:off x="5837028" y="5349799"/>
              <a:ext cx="28478" cy="28478"/>
            </a:xfrm>
            <a:custGeom>
              <a:avLst/>
              <a:gdLst>
                <a:gd name="connsiteX0" fmla="*/ 29734 w 28478"/>
                <a:gd name="connsiteY0" fmla="*/ 15164 h 28478"/>
                <a:gd name="connsiteX1" fmla="*/ 15495 w 28478"/>
                <a:gd name="connsiteY1" fmla="*/ 29403 h 28478"/>
                <a:gd name="connsiteX2" fmla="*/ 1256 w 28478"/>
                <a:gd name="connsiteY2" fmla="*/ 15164 h 28478"/>
                <a:gd name="connsiteX3" fmla="*/ 15495 w 28478"/>
                <a:gd name="connsiteY3" fmla="*/ 925 h 28478"/>
                <a:gd name="connsiteX4" fmla="*/ 29734 w 28478"/>
                <a:gd name="connsiteY4" fmla="*/ 1516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734" y="15164"/>
                  </a:moveTo>
                  <a:cubicBezTo>
                    <a:pt x="29734" y="23028"/>
                    <a:pt x="23359" y="29403"/>
                    <a:pt x="15495" y="29403"/>
                  </a:cubicBezTo>
                  <a:cubicBezTo>
                    <a:pt x="7631" y="29403"/>
                    <a:pt x="1256" y="23028"/>
                    <a:pt x="1256" y="15164"/>
                  </a:cubicBezTo>
                  <a:cubicBezTo>
                    <a:pt x="1256" y="7300"/>
                    <a:pt x="7631" y="925"/>
                    <a:pt x="15495" y="925"/>
                  </a:cubicBezTo>
                  <a:cubicBezTo>
                    <a:pt x="23359" y="925"/>
                    <a:pt x="29734" y="7300"/>
                    <a:pt x="29734" y="15164"/>
                  </a:cubicBezTo>
                  <a:close/>
                </a:path>
              </a:pathLst>
            </a:custGeom>
            <a:solidFill>
              <a:srgbClr val="000000"/>
            </a:solidFill>
            <a:ln w="3557" cap="sq">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0D5A4D4-3DA6-3136-570D-6A4711C8B422}"/>
                </a:ext>
              </a:extLst>
            </p:cNvPr>
            <p:cNvSpPr/>
            <p:nvPr/>
          </p:nvSpPr>
          <p:spPr>
            <a:xfrm>
              <a:off x="5832281" y="5345053"/>
              <a:ext cx="37970" cy="37970"/>
            </a:xfrm>
            <a:custGeom>
              <a:avLst/>
              <a:gdLst>
                <a:gd name="connsiteX0" fmla="*/ 20242 w 37970"/>
                <a:gd name="connsiteY0" fmla="*/ 10417 h 37970"/>
                <a:gd name="connsiteX1" fmla="*/ 29734 w 37970"/>
                <a:gd name="connsiteY1" fmla="*/ 19910 h 37970"/>
                <a:gd name="connsiteX2" fmla="*/ 29734 w 37970"/>
                <a:gd name="connsiteY2" fmla="*/ 19910 h 37970"/>
                <a:gd name="connsiteX3" fmla="*/ 20242 w 37970"/>
                <a:gd name="connsiteY3" fmla="*/ 29403 h 37970"/>
                <a:gd name="connsiteX4" fmla="*/ 10749 w 37970"/>
                <a:gd name="connsiteY4" fmla="*/ 19910 h 37970"/>
                <a:gd name="connsiteX5" fmla="*/ 20242 w 37970"/>
                <a:gd name="connsiteY5" fmla="*/ 10417 h 37970"/>
                <a:gd name="connsiteX6" fmla="*/ 20242 w 37970"/>
                <a:gd name="connsiteY6" fmla="*/ 925 h 37970"/>
                <a:gd name="connsiteX7" fmla="*/ 1256 w 37970"/>
                <a:gd name="connsiteY7" fmla="*/ 19910 h 37970"/>
                <a:gd name="connsiteX8" fmla="*/ 20242 w 37970"/>
                <a:gd name="connsiteY8" fmla="*/ 38895 h 37970"/>
                <a:gd name="connsiteX9" fmla="*/ 39227 w 37970"/>
                <a:gd name="connsiteY9" fmla="*/ 19910 h 37970"/>
                <a:gd name="connsiteX10" fmla="*/ 39227 w 37970"/>
                <a:gd name="connsiteY10" fmla="*/ 19910 h 37970"/>
                <a:gd name="connsiteX11" fmla="*/ 20242 w 37970"/>
                <a:gd name="connsiteY11" fmla="*/ 925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242" y="10417"/>
                  </a:moveTo>
                  <a:cubicBezTo>
                    <a:pt x="25484" y="10417"/>
                    <a:pt x="29734" y="14667"/>
                    <a:pt x="29734" y="19910"/>
                  </a:cubicBezTo>
                  <a:lnTo>
                    <a:pt x="29734" y="19910"/>
                  </a:lnTo>
                  <a:cubicBezTo>
                    <a:pt x="29734" y="25153"/>
                    <a:pt x="25484" y="29403"/>
                    <a:pt x="20242" y="29403"/>
                  </a:cubicBezTo>
                  <a:cubicBezTo>
                    <a:pt x="14999" y="29403"/>
                    <a:pt x="10749" y="25153"/>
                    <a:pt x="10749" y="19910"/>
                  </a:cubicBezTo>
                  <a:cubicBezTo>
                    <a:pt x="10749" y="14667"/>
                    <a:pt x="14999" y="10417"/>
                    <a:pt x="20242" y="10417"/>
                  </a:cubicBezTo>
                  <a:close/>
                  <a:moveTo>
                    <a:pt x="20242" y="925"/>
                  </a:moveTo>
                  <a:cubicBezTo>
                    <a:pt x="9756" y="925"/>
                    <a:pt x="1256" y="9425"/>
                    <a:pt x="1256" y="19910"/>
                  </a:cubicBezTo>
                  <a:cubicBezTo>
                    <a:pt x="1256" y="30395"/>
                    <a:pt x="9756" y="38895"/>
                    <a:pt x="20242" y="38895"/>
                  </a:cubicBezTo>
                  <a:cubicBezTo>
                    <a:pt x="30727" y="38895"/>
                    <a:pt x="39227" y="30395"/>
                    <a:pt x="39227" y="19910"/>
                  </a:cubicBezTo>
                  <a:lnTo>
                    <a:pt x="39227" y="19910"/>
                  </a:lnTo>
                  <a:cubicBezTo>
                    <a:pt x="39227" y="9425"/>
                    <a:pt x="30727" y="925"/>
                    <a:pt x="20242" y="925"/>
                  </a:cubicBezTo>
                  <a:close/>
                </a:path>
              </a:pathLst>
            </a:custGeom>
            <a:solidFill>
              <a:srgbClr val="000000"/>
            </a:solidFill>
            <a:ln w="9485" cap="flat">
              <a:no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717AE36C-AF52-15DE-E866-36E10423C7A4}"/>
                </a:ext>
              </a:extLst>
            </p:cNvPr>
            <p:cNvSpPr/>
            <p:nvPr/>
          </p:nvSpPr>
          <p:spPr>
            <a:xfrm>
              <a:off x="5906941" y="4688357"/>
              <a:ext cx="28478" cy="28478"/>
            </a:xfrm>
            <a:custGeom>
              <a:avLst/>
              <a:gdLst>
                <a:gd name="connsiteX0" fmla="*/ 29754 w 28478"/>
                <a:gd name="connsiteY0" fmla="*/ 14978 h 28478"/>
                <a:gd name="connsiteX1" fmla="*/ 15515 w 28478"/>
                <a:gd name="connsiteY1" fmla="*/ 29217 h 28478"/>
                <a:gd name="connsiteX2" fmla="*/ 1276 w 28478"/>
                <a:gd name="connsiteY2" fmla="*/ 14978 h 28478"/>
                <a:gd name="connsiteX3" fmla="*/ 15515 w 28478"/>
                <a:gd name="connsiteY3" fmla="*/ 739 h 28478"/>
                <a:gd name="connsiteX4" fmla="*/ 29754 w 28478"/>
                <a:gd name="connsiteY4" fmla="*/ 1497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754" y="14978"/>
                  </a:moveTo>
                  <a:cubicBezTo>
                    <a:pt x="29754" y="22842"/>
                    <a:pt x="23379" y="29217"/>
                    <a:pt x="15515" y="29217"/>
                  </a:cubicBezTo>
                  <a:cubicBezTo>
                    <a:pt x="7651" y="29217"/>
                    <a:pt x="1276" y="22842"/>
                    <a:pt x="1276" y="14978"/>
                  </a:cubicBezTo>
                  <a:cubicBezTo>
                    <a:pt x="1276" y="7114"/>
                    <a:pt x="7651" y="739"/>
                    <a:pt x="15515" y="739"/>
                  </a:cubicBezTo>
                  <a:cubicBezTo>
                    <a:pt x="23379" y="739"/>
                    <a:pt x="29754" y="7114"/>
                    <a:pt x="29754" y="14978"/>
                  </a:cubicBezTo>
                  <a:close/>
                </a:path>
              </a:pathLst>
            </a:custGeom>
            <a:solidFill>
              <a:srgbClr val="000000"/>
            </a:solidFill>
            <a:ln w="3557" cap="sq">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17FEBD7B-A17F-B5CF-10B8-6F8CE6BAE1B5}"/>
                </a:ext>
              </a:extLst>
            </p:cNvPr>
            <p:cNvSpPr/>
            <p:nvPr/>
          </p:nvSpPr>
          <p:spPr>
            <a:xfrm>
              <a:off x="5902195" y="4683611"/>
              <a:ext cx="37970" cy="37970"/>
            </a:xfrm>
            <a:custGeom>
              <a:avLst/>
              <a:gdLst>
                <a:gd name="connsiteX0" fmla="*/ 20261 w 37970"/>
                <a:gd name="connsiteY0" fmla="*/ 10231 h 37970"/>
                <a:gd name="connsiteX1" fmla="*/ 29754 w 37970"/>
                <a:gd name="connsiteY1" fmla="*/ 19724 h 37970"/>
                <a:gd name="connsiteX2" fmla="*/ 29754 w 37970"/>
                <a:gd name="connsiteY2" fmla="*/ 19724 h 37970"/>
                <a:gd name="connsiteX3" fmla="*/ 20261 w 37970"/>
                <a:gd name="connsiteY3" fmla="*/ 29217 h 37970"/>
                <a:gd name="connsiteX4" fmla="*/ 10768 w 37970"/>
                <a:gd name="connsiteY4" fmla="*/ 19724 h 37970"/>
                <a:gd name="connsiteX5" fmla="*/ 20261 w 37970"/>
                <a:gd name="connsiteY5" fmla="*/ 10231 h 37970"/>
                <a:gd name="connsiteX6" fmla="*/ 20261 w 37970"/>
                <a:gd name="connsiteY6" fmla="*/ 739 h 37970"/>
                <a:gd name="connsiteX7" fmla="*/ 1276 w 37970"/>
                <a:gd name="connsiteY7" fmla="*/ 19724 h 37970"/>
                <a:gd name="connsiteX8" fmla="*/ 20261 w 37970"/>
                <a:gd name="connsiteY8" fmla="*/ 38709 h 37970"/>
                <a:gd name="connsiteX9" fmla="*/ 39246 w 37970"/>
                <a:gd name="connsiteY9" fmla="*/ 19724 h 37970"/>
                <a:gd name="connsiteX10" fmla="*/ 39246 w 37970"/>
                <a:gd name="connsiteY10" fmla="*/ 19724 h 37970"/>
                <a:gd name="connsiteX11" fmla="*/ 20261 w 37970"/>
                <a:gd name="connsiteY11" fmla="*/ 73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261" y="10231"/>
                  </a:moveTo>
                  <a:cubicBezTo>
                    <a:pt x="25504" y="10231"/>
                    <a:pt x="29754" y="14481"/>
                    <a:pt x="29754" y="19724"/>
                  </a:cubicBezTo>
                  <a:lnTo>
                    <a:pt x="29754" y="19724"/>
                  </a:lnTo>
                  <a:cubicBezTo>
                    <a:pt x="29754" y="24967"/>
                    <a:pt x="25504" y="29217"/>
                    <a:pt x="20261" y="29217"/>
                  </a:cubicBezTo>
                  <a:cubicBezTo>
                    <a:pt x="15018" y="29217"/>
                    <a:pt x="10768" y="24967"/>
                    <a:pt x="10768" y="19724"/>
                  </a:cubicBezTo>
                  <a:cubicBezTo>
                    <a:pt x="10768" y="14481"/>
                    <a:pt x="15018" y="10231"/>
                    <a:pt x="20261" y="10231"/>
                  </a:cubicBezTo>
                  <a:close/>
                  <a:moveTo>
                    <a:pt x="20261" y="739"/>
                  </a:moveTo>
                  <a:cubicBezTo>
                    <a:pt x="9776" y="739"/>
                    <a:pt x="1276" y="9239"/>
                    <a:pt x="1276" y="19724"/>
                  </a:cubicBezTo>
                  <a:cubicBezTo>
                    <a:pt x="1276" y="30209"/>
                    <a:pt x="9776" y="38709"/>
                    <a:pt x="20261" y="38709"/>
                  </a:cubicBezTo>
                  <a:cubicBezTo>
                    <a:pt x="30746" y="38709"/>
                    <a:pt x="39246" y="30209"/>
                    <a:pt x="39246" y="19724"/>
                  </a:cubicBezTo>
                  <a:lnTo>
                    <a:pt x="39246" y="19724"/>
                  </a:lnTo>
                  <a:cubicBezTo>
                    <a:pt x="39246" y="9239"/>
                    <a:pt x="30746" y="739"/>
                    <a:pt x="20261" y="739"/>
                  </a:cubicBezTo>
                  <a:close/>
                </a:path>
              </a:pathLst>
            </a:custGeom>
            <a:solidFill>
              <a:srgbClr val="000000"/>
            </a:solidFill>
            <a:ln w="9485" cap="flat">
              <a:no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DA75D424-2BE7-ABDC-3386-5DC006102125}"/>
                </a:ext>
              </a:extLst>
            </p:cNvPr>
            <p:cNvSpPr/>
            <p:nvPr/>
          </p:nvSpPr>
          <p:spPr>
            <a:xfrm>
              <a:off x="5976855" y="4327661"/>
              <a:ext cx="28478" cy="28478"/>
            </a:xfrm>
            <a:custGeom>
              <a:avLst/>
              <a:gdLst>
                <a:gd name="connsiteX0" fmla="*/ 29774 w 28478"/>
                <a:gd name="connsiteY0" fmla="*/ 14876 h 28478"/>
                <a:gd name="connsiteX1" fmla="*/ 15535 w 28478"/>
                <a:gd name="connsiteY1" fmla="*/ 29116 h 28478"/>
                <a:gd name="connsiteX2" fmla="*/ 1296 w 28478"/>
                <a:gd name="connsiteY2" fmla="*/ 14876 h 28478"/>
                <a:gd name="connsiteX3" fmla="*/ 15535 w 28478"/>
                <a:gd name="connsiteY3" fmla="*/ 637 h 28478"/>
                <a:gd name="connsiteX4" fmla="*/ 29774 w 28478"/>
                <a:gd name="connsiteY4" fmla="*/ 1487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774" y="14876"/>
                  </a:moveTo>
                  <a:cubicBezTo>
                    <a:pt x="29774" y="22740"/>
                    <a:pt x="23399" y="29116"/>
                    <a:pt x="15535" y="29116"/>
                  </a:cubicBezTo>
                  <a:cubicBezTo>
                    <a:pt x="7671" y="29116"/>
                    <a:pt x="1296" y="22740"/>
                    <a:pt x="1296" y="14876"/>
                  </a:cubicBezTo>
                  <a:cubicBezTo>
                    <a:pt x="1296" y="7012"/>
                    <a:pt x="7671" y="637"/>
                    <a:pt x="15535" y="637"/>
                  </a:cubicBezTo>
                  <a:cubicBezTo>
                    <a:pt x="23399" y="637"/>
                    <a:pt x="29774" y="7012"/>
                    <a:pt x="29774" y="14876"/>
                  </a:cubicBezTo>
                  <a:close/>
                </a:path>
              </a:pathLst>
            </a:custGeom>
            <a:solidFill>
              <a:srgbClr val="000000"/>
            </a:solidFill>
            <a:ln w="3557" cap="sq">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6C88C42-A89F-9135-A007-EDAB0511F478}"/>
                </a:ext>
              </a:extLst>
            </p:cNvPr>
            <p:cNvSpPr/>
            <p:nvPr/>
          </p:nvSpPr>
          <p:spPr>
            <a:xfrm>
              <a:off x="5972109" y="4322915"/>
              <a:ext cx="37970" cy="37970"/>
            </a:xfrm>
            <a:custGeom>
              <a:avLst/>
              <a:gdLst>
                <a:gd name="connsiteX0" fmla="*/ 20281 w 37970"/>
                <a:gd name="connsiteY0" fmla="*/ 10130 h 37970"/>
                <a:gd name="connsiteX1" fmla="*/ 29774 w 37970"/>
                <a:gd name="connsiteY1" fmla="*/ 19623 h 37970"/>
                <a:gd name="connsiteX2" fmla="*/ 29774 w 37970"/>
                <a:gd name="connsiteY2" fmla="*/ 19623 h 37970"/>
                <a:gd name="connsiteX3" fmla="*/ 20281 w 37970"/>
                <a:gd name="connsiteY3" fmla="*/ 29116 h 37970"/>
                <a:gd name="connsiteX4" fmla="*/ 10788 w 37970"/>
                <a:gd name="connsiteY4" fmla="*/ 19623 h 37970"/>
                <a:gd name="connsiteX5" fmla="*/ 20281 w 37970"/>
                <a:gd name="connsiteY5" fmla="*/ 10130 h 37970"/>
                <a:gd name="connsiteX6" fmla="*/ 20281 w 37970"/>
                <a:gd name="connsiteY6" fmla="*/ 637 h 37970"/>
                <a:gd name="connsiteX7" fmla="*/ 1296 w 37970"/>
                <a:gd name="connsiteY7" fmla="*/ 19623 h 37970"/>
                <a:gd name="connsiteX8" fmla="*/ 20281 w 37970"/>
                <a:gd name="connsiteY8" fmla="*/ 38608 h 37970"/>
                <a:gd name="connsiteX9" fmla="*/ 39266 w 37970"/>
                <a:gd name="connsiteY9" fmla="*/ 19623 h 37970"/>
                <a:gd name="connsiteX10" fmla="*/ 39266 w 37970"/>
                <a:gd name="connsiteY10" fmla="*/ 19623 h 37970"/>
                <a:gd name="connsiteX11" fmla="*/ 20281 w 37970"/>
                <a:gd name="connsiteY11" fmla="*/ 63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281" y="10130"/>
                  </a:moveTo>
                  <a:cubicBezTo>
                    <a:pt x="25524" y="10130"/>
                    <a:pt x="29774" y="14380"/>
                    <a:pt x="29774" y="19623"/>
                  </a:cubicBezTo>
                  <a:lnTo>
                    <a:pt x="29774" y="19623"/>
                  </a:lnTo>
                  <a:cubicBezTo>
                    <a:pt x="29774" y="24866"/>
                    <a:pt x="25524" y="29116"/>
                    <a:pt x="20281" y="29116"/>
                  </a:cubicBezTo>
                  <a:cubicBezTo>
                    <a:pt x="15038" y="29116"/>
                    <a:pt x="10788" y="24866"/>
                    <a:pt x="10788" y="19623"/>
                  </a:cubicBezTo>
                  <a:cubicBezTo>
                    <a:pt x="10788" y="14380"/>
                    <a:pt x="15038" y="10130"/>
                    <a:pt x="20281" y="10130"/>
                  </a:cubicBezTo>
                  <a:close/>
                  <a:moveTo>
                    <a:pt x="20281" y="637"/>
                  </a:moveTo>
                  <a:cubicBezTo>
                    <a:pt x="9796" y="637"/>
                    <a:pt x="1296" y="9137"/>
                    <a:pt x="1296" y="19623"/>
                  </a:cubicBezTo>
                  <a:cubicBezTo>
                    <a:pt x="1296" y="30108"/>
                    <a:pt x="9796" y="38608"/>
                    <a:pt x="20281" y="38608"/>
                  </a:cubicBezTo>
                  <a:cubicBezTo>
                    <a:pt x="30766" y="38608"/>
                    <a:pt x="39266" y="30108"/>
                    <a:pt x="39266" y="19623"/>
                  </a:cubicBezTo>
                  <a:lnTo>
                    <a:pt x="39266" y="19623"/>
                  </a:lnTo>
                  <a:cubicBezTo>
                    <a:pt x="39266" y="9137"/>
                    <a:pt x="30766" y="637"/>
                    <a:pt x="20281" y="637"/>
                  </a:cubicBezTo>
                  <a:close/>
                </a:path>
              </a:pathLst>
            </a:custGeom>
            <a:solidFill>
              <a:srgbClr val="000000"/>
            </a:solidFill>
            <a:ln w="9485" cap="flat">
              <a:no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93EAABD1-9EF0-771A-B072-C2EF805CDEC3}"/>
                </a:ext>
              </a:extLst>
            </p:cNvPr>
            <p:cNvSpPr/>
            <p:nvPr/>
          </p:nvSpPr>
          <p:spPr>
            <a:xfrm>
              <a:off x="6046804" y="5152760"/>
              <a:ext cx="28478" cy="28478"/>
            </a:xfrm>
            <a:custGeom>
              <a:avLst/>
              <a:gdLst>
                <a:gd name="connsiteX0" fmla="*/ 29793 w 28478"/>
                <a:gd name="connsiteY0" fmla="*/ 15108 h 28478"/>
                <a:gd name="connsiteX1" fmla="*/ 15554 w 28478"/>
                <a:gd name="connsiteY1" fmla="*/ 29347 h 28478"/>
                <a:gd name="connsiteX2" fmla="*/ 1315 w 28478"/>
                <a:gd name="connsiteY2" fmla="*/ 15108 h 28478"/>
                <a:gd name="connsiteX3" fmla="*/ 15554 w 28478"/>
                <a:gd name="connsiteY3" fmla="*/ 869 h 28478"/>
                <a:gd name="connsiteX4" fmla="*/ 29793 w 28478"/>
                <a:gd name="connsiteY4" fmla="*/ 1510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793" y="15108"/>
                  </a:moveTo>
                  <a:cubicBezTo>
                    <a:pt x="29793" y="22972"/>
                    <a:pt x="23418" y="29347"/>
                    <a:pt x="15554" y="29347"/>
                  </a:cubicBezTo>
                  <a:cubicBezTo>
                    <a:pt x="7690" y="29347"/>
                    <a:pt x="1315" y="22972"/>
                    <a:pt x="1315" y="15108"/>
                  </a:cubicBezTo>
                  <a:cubicBezTo>
                    <a:pt x="1315" y="7244"/>
                    <a:pt x="7690" y="869"/>
                    <a:pt x="15554" y="869"/>
                  </a:cubicBezTo>
                  <a:cubicBezTo>
                    <a:pt x="23418" y="869"/>
                    <a:pt x="29793" y="7244"/>
                    <a:pt x="29793" y="15108"/>
                  </a:cubicBezTo>
                  <a:close/>
                </a:path>
              </a:pathLst>
            </a:custGeom>
            <a:solidFill>
              <a:srgbClr val="000000"/>
            </a:solidFill>
            <a:ln w="3557" cap="sq">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55037B4-4330-7AD9-E0A4-1A1CA47C485F}"/>
                </a:ext>
              </a:extLst>
            </p:cNvPr>
            <p:cNvSpPr/>
            <p:nvPr/>
          </p:nvSpPr>
          <p:spPr>
            <a:xfrm>
              <a:off x="6042058" y="5148014"/>
              <a:ext cx="37970" cy="37970"/>
            </a:xfrm>
            <a:custGeom>
              <a:avLst/>
              <a:gdLst>
                <a:gd name="connsiteX0" fmla="*/ 20300 w 37970"/>
                <a:gd name="connsiteY0" fmla="*/ 10362 h 37970"/>
                <a:gd name="connsiteX1" fmla="*/ 29793 w 37970"/>
                <a:gd name="connsiteY1" fmla="*/ 19854 h 37970"/>
                <a:gd name="connsiteX2" fmla="*/ 29793 w 37970"/>
                <a:gd name="connsiteY2" fmla="*/ 19854 h 37970"/>
                <a:gd name="connsiteX3" fmla="*/ 20300 w 37970"/>
                <a:gd name="connsiteY3" fmla="*/ 29347 h 37970"/>
                <a:gd name="connsiteX4" fmla="*/ 10808 w 37970"/>
                <a:gd name="connsiteY4" fmla="*/ 19854 h 37970"/>
                <a:gd name="connsiteX5" fmla="*/ 20300 w 37970"/>
                <a:gd name="connsiteY5" fmla="*/ 10362 h 37970"/>
                <a:gd name="connsiteX6" fmla="*/ 20300 w 37970"/>
                <a:gd name="connsiteY6" fmla="*/ 869 h 37970"/>
                <a:gd name="connsiteX7" fmla="*/ 1315 w 37970"/>
                <a:gd name="connsiteY7" fmla="*/ 19854 h 37970"/>
                <a:gd name="connsiteX8" fmla="*/ 20300 w 37970"/>
                <a:gd name="connsiteY8" fmla="*/ 38840 h 37970"/>
                <a:gd name="connsiteX9" fmla="*/ 39286 w 37970"/>
                <a:gd name="connsiteY9" fmla="*/ 19854 h 37970"/>
                <a:gd name="connsiteX10" fmla="*/ 39286 w 37970"/>
                <a:gd name="connsiteY10" fmla="*/ 19854 h 37970"/>
                <a:gd name="connsiteX11" fmla="*/ 20300 w 37970"/>
                <a:gd name="connsiteY11" fmla="*/ 86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300" y="10362"/>
                  </a:moveTo>
                  <a:cubicBezTo>
                    <a:pt x="25543" y="10362"/>
                    <a:pt x="29793" y="14612"/>
                    <a:pt x="29793" y="19854"/>
                  </a:cubicBezTo>
                  <a:lnTo>
                    <a:pt x="29793" y="19854"/>
                  </a:lnTo>
                  <a:cubicBezTo>
                    <a:pt x="29793" y="25097"/>
                    <a:pt x="25543" y="29347"/>
                    <a:pt x="20300" y="29347"/>
                  </a:cubicBezTo>
                  <a:cubicBezTo>
                    <a:pt x="15058" y="29347"/>
                    <a:pt x="10808" y="25097"/>
                    <a:pt x="10808" y="19854"/>
                  </a:cubicBezTo>
                  <a:cubicBezTo>
                    <a:pt x="10808" y="14612"/>
                    <a:pt x="15058" y="10362"/>
                    <a:pt x="20300" y="10362"/>
                  </a:cubicBezTo>
                  <a:close/>
                  <a:moveTo>
                    <a:pt x="20300" y="869"/>
                  </a:moveTo>
                  <a:cubicBezTo>
                    <a:pt x="9815" y="869"/>
                    <a:pt x="1315" y="9369"/>
                    <a:pt x="1315" y="19854"/>
                  </a:cubicBezTo>
                  <a:cubicBezTo>
                    <a:pt x="1315" y="30340"/>
                    <a:pt x="9815" y="38840"/>
                    <a:pt x="20300" y="38840"/>
                  </a:cubicBezTo>
                  <a:cubicBezTo>
                    <a:pt x="30786" y="38840"/>
                    <a:pt x="39286" y="30340"/>
                    <a:pt x="39286" y="19854"/>
                  </a:cubicBezTo>
                  <a:lnTo>
                    <a:pt x="39286" y="19854"/>
                  </a:lnTo>
                  <a:cubicBezTo>
                    <a:pt x="39286" y="9369"/>
                    <a:pt x="30786" y="869"/>
                    <a:pt x="20300" y="869"/>
                  </a:cubicBezTo>
                  <a:close/>
                </a:path>
              </a:pathLst>
            </a:custGeom>
            <a:solidFill>
              <a:srgbClr val="000000"/>
            </a:solidFill>
            <a:ln w="9485" cap="flat">
              <a:no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AC53BBFE-C732-65BF-CBCB-63412C02D907}"/>
                </a:ext>
              </a:extLst>
            </p:cNvPr>
            <p:cNvSpPr/>
            <p:nvPr/>
          </p:nvSpPr>
          <p:spPr>
            <a:xfrm>
              <a:off x="6116718" y="4941808"/>
              <a:ext cx="28478" cy="28478"/>
            </a:xfrm>
            <a:custGeom>
              <a:avLst/>
              <a:gdLst>
                <a:gd name="connsiteX0" fmla="*/ 29813 w 28478"/>
                <a:gd name="connsiteY0" fmla="*/ 15049 h 28478"/>
                <a:gd name="connsiteX1" fmla="*/ 15574 w 28478"/>
                <a:gd name="connsiteY1" fmla="*/ 29288 h 28478"/>
                <a:gd name="connsiteX2" fmla="*/ 1335 w 28478"/>
                <a:gd name="connsiteY2" fmla="*/ 15049 h 28478"/>
                <a:gd name="connsiteX3" fmla="*/ 15574 w 28478"/>
                <a:gd name="connsiteY3" fmla="*/ 810 h 28478"/>
                <a:gd name="connsiteX4" fmla="*/ 29813 w 28478"/>
                <a:gd name="connsiteY4" fmla="*/ 15049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813" y="15049"/>
                  </a:moveTo>
                  <a:cubicBezTo>
                    <a:pt x="29813" y="22913"/>
                    <a:pt x="23438" y="29288"/>
                    <a:pt x="15574" y="29288"/>
                  </a:cubicBezTo>
                  <a:cubicBezTo>
                    <a:pt x="7710" y="29288"/>
                    <a:pt x="1335" y="22913"/>
                    <a:pt x="1335" y="15049"/>
                  </a:cubicBezTo>
                  <a:cubicBezTo>
                    <a:pt x="1335" y="7185"/>
                    <a:pt x="7710" y="810"/>
                    <a:pt x="15574" y="810"/>
                  </a:cubicBezTo>
                  <a:cubicBezTo>
                    <a:pt x="23438" y="810"/>
                    <a:pt x="29813" y="7185"/>
                    <a:pt x="29813" y="15049"/>
                  </a:cubicBezTo>
                  <a:close/>
                </a:path>
              </a:pathLst>
            </a:custGeom>
            <a:solidFill>
              <a:srgbClr val="000000"/>
            </a:solidFill>
            <a:ln w="3557" cap="sq">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3780C3B-E921-357E-6C8D-DB277506F0F4}"/>
                </a:ext>
              </a:extLst>
            </p:cNvPr>
            <p:cNvSpPr/>
            <p:nvPr/>
          </p:nvSpPr>
          <p:spPr>
            <a:xfrm>
              <a:off x="6111972" y="4937062"/>
              <a:ext cx="37970" cy="37970"/>
            </a:xfrm>
            <a:custGeom>
              <a:avLst/>
              <a:gdLst>
                <a:gd name="connsiteX0" fmla="*/ 20320 w 37970"/>
                <a:gd name="connsiteY0" fmla="*/ 10302 h 37970"/>
                <a:gd name="connsiteX1" fmla="*/ 29813 w 37970"/>
                <a:gd name="connsiteY1" fmla="*/ 19795 h 37970"/>
                <a:gd name="connsiteX2" fmla="*/ 29813 w 37970"/>
                <a:gd name="connsiteY2" fmla="*/ 19795 h 37970"/>
                <a:gd name="connsiteX3" fmla="*/ 20320 w 37970"/>
                <a:gd name="connsiteY3" fmla="*/ 29288 h 37970"/>
                <a:gd name="connsiteX4" fmla="*/ 10827 w 37970"/>
                <a:gd name="connsiteY4" fmla="*/ 19795 h 37970"/>
                <a:gd name="connsiteX5" fmla="*/ 20320 w 37970"/>
                <a:gd name="connsiteY5" fmla="*/ 10302 h 37970"/>
                <a:gd name="connsiteX6" fmla="*/ 20320 w 37970"/>
                <a:gd name="connsiteY6" fmla="*/ 810 h 37970"/>
                <a:gd name="connsiteX7" fmla="*/ 1335 w 37970"/>
                <a:gd name="connsiteY7" fmla="*/ 19795 h 37970"/>
                <a:gd name="connsiteX8" fmla="*/ 20320 w 37970"/>
                <a:gd name="connsiteY8" fmla="*/ 38780 h 37970"/>
                <a:gd name="connsiteX9" fmla="*/ 39305 w 37970"/>
                <a:gd name="connsiteY9" fmla="*/ 19795 h 37970"/>
                <a:gd name="connsiteX10" fmla="*/ 39305 w 37970"/>
                <a:gd name="connsiteY10" fmla="*/ 19795 h 37970"/>
                <a:gd name="connsiteX11" fmla="*/ 20320 w 37970"/>
                <a:gd name="connsiteY11" fmla="*/ 810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320" y="10302"/>
                  </a:moveTo>
                  <a:cubicBezTo>
                    <a:pt x="25563" y="10302"/>
                    <a:pt x="29813" y="14552"/>
                    <a:pt x="29813" y="19795"/>
                  </a:cubicBezTo>
                  <a:lnTo>
                    <a:pt x="29813" y="19795"/>
                  </a:lnTo>
                  <a:cubicBezTo>
                    <a:pt x="29813" y="25038"/>
                    <a:pt x="25563" y="29288"/>
                    <a:pt x="20320" y="29288"/>
                  </a:cubicBezTo>
                  <a:cubicBezTo>
                    <a:pt x="15077" y="29288"/>
                    <a:pt x="10827" y="25038"/>
                    <a:pt x="10827" y="19795"/>
                  </a:cubicBezTo>
                  <a:cubicBezTo>
                    <a:pt x="10827" y="14552"/>
                    <a:pt x="15077" y="10302"/>
                    <a:pt x="20320" y="10302"/>
                  </a:cubicBezTo>
                  <a:close/>
                  <a:moveTo>
                    <a:pt x="20320" y="810"/>
                  </a:moveTo>
                  <a:cubicBezTo>
                    <a:pt x="9835" y="810"/>
                    <a:pt x="1335" y="9310"/>
                    <a:pt x="1335" y="19795"/>
                  </a:cubicBezTo>
                  <a:cubicBezTo>
                    <a:pt x="1335" y="30280"/>
                    <a:pt x="9835" y="38780"/>
                    <a:pt x="20320" y="38780"/>
                  </a:cubicBezTo>
                  <a:cubicBezTo>
                    <a:pt x="30805" y="38780"/>
                    <a:pt x="39305" y="30280"/>
                    <a:pt x="39305" y="19795"/>
                  </a:cubicBezTo>
                  <a:lnTo>
                    <a:pt x="39305" y="19795"/>
                  </a:lnTo>
                  <a:cubicBezTo>
                    <a:pt x="39305" y="9310"/>
                    <a:pt x="30805" y="810"/>
                    <a:pt x="20320" y="810"/>
                  </a:cubicBezTo>
                  <a:close/>
                </a:path>
              </a:pathLst>
            </a:custGeom>
            <a:solidFill>
              <a:srgbClr val="000000"/>
            </a:solidFill>
            <a:ln w="9485" cap="flat">
              <a:no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EB90F7AA-7DA7-B74E-FC65-CCD5B0DFC05C}"/>
                </a:ext>
              </a:extLst>
            </p:cNvPr>
            <p:cNvSpPr/>
            <p:nvPr/>
          </p:nvSpPr>
          <p:spPr>
            <a:xfrm>
              <a:off x="6186667" y="4299044"/>
              <a:ext cx="28478" cy="28478"/>
            </a:xfrm>
            <a:custGeom>
              <a:avLst/>
              <a:gdLst>
                <a:gd name="connsiteX0" fmla="*/ 29833 w 28478"/>
                <a:gd name="connsiteY0" fmla="*/ 14868 h 28478"/>
                <a:gd name="connsiteX1" fmla="*/ 15594 w 28478"/>
                <a:gd name="connsiteY1" fmla="*/ 29107 h 28478"/>
                <a:gd name="connsiteX2" fmla="*/ 1354 w 28478"/>
                <a:gd name="connsiteY2" fmla="*/ 14868 h 28478"/>
                <a:gd name="connsiteX3" fmla="*/ 15594 w 28478"/>
                <a:gd name="connsiteY3" fmla="*/ 629 h 28478"/>
                <a:gd name="connsiteX4" fmla="*/ 29833 w 28478"/>
                <a:gd name="connsiteY4" fmla="*/ 1486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833" y="14868"/>
                  </a:moveTo>
                  <a:cubicBezTo>
                    <a:pt x="29833" y="22732"/>
                    <a:pt x="23458" y="29107"/>
                    <a:pt x="15594" y="29107"/>
                  </a:cubicBezTo>
                  <a:cubicBezTo>
                    <a:pt x="7730" y="29107"/>
                    <a:pt x="1354" y="22732"/>
                    <a:pt x="1354" y="14868"/>
                  </a:cubicBezTo>
                  <a:cubicBezTo>
                    <a:pt x="1354" y="7004"/>
                    <a:pt x="7730" y="629"/>
                    <a:pt x="15594" y="629"/>
                  </a:cubicBezTo>
                  <a:cubicBezTo>
                    <a:pt x="23458" y="629"/>
                    <a:pt x="29833" y="7004"/>
                    <a:pt x="29833" y="14868"/>
                  </a:cubicBezTo>
                  <a:close/>
                </a:path>
              </a:pathLst>
            </a:custGeom>
            <a:solidFill>
              <a:srgbClr val="000000"/>
            </a:solidFill>
            <a:ln w="3557" cap="sq">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1D9006B5-4225-2F1D-A9EB-45229E62C74B}"/>
                </a:ext>
              </a:extLst>
            </p:cNvPr>
            <p:cNvSpPr/>
            <p:nvPr/>
          </p:nvSpPr>
          <p:spPr>
            <a:xfrm>
              <a:off x="6181921" y="4294298"/>
              <a:ext cx="37970" cy="37970"/>
            </a:xfrm>
            <a:custGeom>
              <a:avLst/>
              <a:gdLst>
                <a:gd name="connsiteX0" fmla="*/ 20340 w 37970"/>
                <a:gd name="connsiteY0" fmla="*/ 10122 h 37970"/>
                <a:gd name="connsiteX1" fmla="*/ 29833 w 37970"/>
                <a:gd name="connsiteY1" fmla="*/ 19615 h 37970"/>
                <a:gd name="connsiteX2" fmla="*/ 29833 w 37970"/>
                <a:gd name="connsiteY2" fmla="*/ 19615 h 37970"/>
                <a:gd name="connsiteX3" fmla="*/ 20340 w 37970"/>
                <a:gd name="connsiteY3" fmla="*/ 29107 h 37970"/>
                <a:gd name="connsiteX4" fmla="*/ 10847 w 37970"/>
                <a:gd name="connsiteY4" fmla="*/ 19615 h 37970"/>
                <a:gd name="connsiteX5" fmla="*/ 20340 w 37970"/>
                <a:gd name="connsiteY5" fmla="*/ 10122 h 37970"/>
                <a:gd name="connsiteX6" fmla="*/ 20340 w 37970"/>
                <a:gd name="connsiteY6" fmla="*/ 629 h 37970"/>
                <a:gd name="connsiteX7" fmla="*/ 1354 w 37970"/>
                <a:gd name="connsiteY7" fmla="*/ 19615 h 37970"/>
                <a:gd name="connsiteX8" fmla="*/ 20340 w 37970"/>
                <a:gd name="connsiteY8" fmla="*/ 38600 h 37970"/>
                <a:gd name="connsiteX9" fmla="*/ 39325 w 37970"/>
                <a:gd name="connsiteY9" fmla="*/ 19615 h 37970"/>
                <a:gd name="connsiteX10" fmla="*/ 39325 w 37970"/>
                <a:gd name="connsiteY10" fmla="*/ 19615 h 37970"/>
                <a:gd name="connsiteX11" fmla="*/ 20340 w 37970"/>
                <a:gd name="connsiteY11" fmla="*/ 62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340" y="10122"/>
                  </a:moveTo>
                  <a:cubicBezTo>
                    <a:pt x="25583" y="10122"/>
                    <a:pt x="29833" y="14372"/>
                    <a:pt x="29833" y="19615"/>
                  </a:cubicBezTo>
                  <a:lnTo>
                    <a:pt x="29833" y="19615"/>
                  </a:lnTo>
                  <a:cubicBezTo>
                    <a:pt x="29833" y="24857"/>
                    <a:pt x="25583" y="29107"/>
                    <a:pt x="20340" y="29107"/>
                  </a:cubicBezTo>
                  <a:cubicBezTo>
                    <a:pt x="15097" y="29107"/>
                    <a:pt x="10847" y="24857"/>
                    <a:pt x="10847" y="19615"/>
                  </a:cubicBezTo>
                  <a:cubicBezTo>
                    <a:pt x="10847" y="14372"/>
                    <a:pt x="15097" y="10122"/>
                    <a:pt x="20340" y="10122"/>
                  </a:cubicBezTo>
                  <a:close/>
                  <a:moveTo>
                    <a:pt x="20340" y="629"/>
                  </a:moveTo>
                  <a:cubicBezTo>
                    <a:pt x="9854" y="629"/>
                    <a:pt x="1354" y="9129"/>
                    <a:pt x="1354" y="19615"/>
                  </a:cubicBezTo>
                  <a:cubicBezTo>
                    <a:pt x="1354" y="30100"/>
                    <a:pt x="9854" y="38600"/>
                    <a:pt x="20340" y="38600"/>
                  </a:cubicBezTo>
                  <a:cubicBezTo>
                    <a:pt x="30825" y="38600"/>
                    <a:pt x="39325" y="30100"/>
                    <a:pt x="39325" y="19615"/>
                  </a:cubicBezTo>
                  <a:lnTo>
                    <a:pt x="39325" y="19615"/>
                  </a:lnTo>
                  <a:cubicBezTo>
                    <a:pt x="39325" y="9129"/>
                    <a:pt x="30825" y="629"/>
                    <a:pt x="20340" y="629"/>
                  </a:cubicBezTo>
                  <a:close/>
                </a:path>
              </a:pathLst>
            </a:custGeom>
            <a:solidFill>
              <a:srgbClr val="000000"/>
            </a:solidFill>
            <a:ln w="9485" cap="flat">
              <a:noFill/>
              <a:prstDash val="solid"/>
              <a:round/>
            </a:ln>
          </p:spPr>
          <p:txBody>
            <a:bodyPr rtlCol="0" anchor="ctr"/>
            <a:lstStyle/>
            <a:p>
              <a:endParaRPr lang="en-US"/>
            </a:p>
          </p:txBody>
        </p:sp>
        <p:sp>
          <p:nvSpPr>
            <p:cNvPr id="243" name="Freeform: Shape 242">
              <a:extLst>
                <a:ext uri="{FF2B5EF4-FFF2-40B4-BE49-F238E27FC236}">
                  <a16:creationId xmlns:a16="http://schemas.microsoft.com/office/drawing/2014/main" id="{D2C1B378-1C8E-A8C1-A362-13BBEA67943B}"/>
                </a:ext>
              </a:extLst>
            </p:cNvPr>
            <p:cNvSpPr/>
            <p:nvPr/>
          </p:nvSpPr>
          <p:spPr>
            <a:xfrm>
              <a:off x="6256581" y="5119569"/>
              <a:ext cx="28478" cy="28478"/>
            </a:xfrm>
            <a:custGeom>
              <a:avLst/>
              <a:gdLst>
                <a:gd name="connsiteX0" fmla="*/ 29852 w 28478"/>
                <a:gd name="connsiteY0" fmla="*/ 15099 h 28478"/>
                <a:gd name="connsiteX1" fmla="*/ 15613 w 28478"/>
                <a:gd name="connsiteY1" fmla="*/ 29338 h 28478"/>
                <a:gd name="connsiteX2" fmla="*/ 1374 w 28478"/>
                <a:gd name="connsiteY2" fmla="*/ 15099 h 28478"/>
                <a:gd name="connsiteX3" fmla="*/ 15613 w 28478"/>
                <a:gd name="connsiteY3" fmla="*/ 860 h 28478"/>
                <a:gd name="connsiteX4" fmla="*/ 29852 w 28478"/>
                <a:gd name="connsiteY4" fmla="*/ 15099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852" y="15099"/>
                  </a:moveTo>
                  <a:cubicBezTo>
                    <a:pt x="29852" y="22963"/>
                    <a:pt x="23477" y="29338"/>
                    <a:pt x="15613" y="29338"/>
                  </a:cubicBezTo>
                  <a:cubicBezTo>
                    <a:pt x="7749" y="29338"/>
                    <a:pt x="1374" y="22963"/>
                    <a:pt x="1374" y="15099"/>
                  </a:cubicBezTo>
                  <a:cubicBezTo>
                    <a:pt x="1374" y="7235"/>
                    <a:pt x="7749" y="860"/>
                    <a:pt x="15613" y="860"/>
                  </a:cubicBezTo>
                  <a:cubicBezTo>
                    <a:pt x="23477" y="860"/>
                    <a:pt x="29852" y="7235"/>
                    <a:pt x="29852" y="15099"/>
                  </a:cubicBezTo>
                  <a:close/>
                </a:path>
              </a:pathLst>
            </a:custGeom>
            <a:solidFill>
              <a:srgbClr val="000000"/>
            </a:solidFill>
            <a:ln w="3557" cap="sq">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4778586-4A32-A613-322E-C800BCA334DA}"/>
                </a:ext>
              </a:extLst>
            </p:cNvPr>
            <p:cNvSpPr/>
            <p:nvPr/>
          </p:nvSpPr>
          <p:spPr>
            <a:xfrm>
              <a:off x="6251835" y="5114822"/>
              <a:ext cx="37970" cy="37970"/>
            </a:xfrm>
            <a:custGeom>
              <a:avLst/>
              <a:gdLst>
                <a:gd name="connsiteX0" fmla="*/ 20359 w 37970"/>
                <a:gd name="connsiteY0" fmla="*/ 10352 h 37970"/>
                <a:gd name="connsiteX1" fmla="*/ 29852 w 37970"/>
                <a:gd name="connsiteY1" fmla="*/ 19845 h 37970"/>
                <a:gd name="connsiteX2" fmla="*/ 29852 w 37970"/>
                <a:gd name="connsiteY2" fmla="*/ 19845 h 37970"/>
                <a:gd name="connsiteX3" fmla="*/ 20359 w 37970"/>
                <a:gd name="connsiteY3" fmla="*/ 29338 h 37970"/>
                <a:gd name="connsiteX4" fmla="*/ 10867 w 37970"/>
                <a:gd name="connsiteY4" fmla="*/ 19845 h 37970"/>
                <a:gd name="connsiteX5" fmla="*/ 20359 w 37970"/>
                <a:gd name="connsiteY5" fmla="*/ 10352 h 37970"/>
                <a:gd name="connsiteX6" fmla="*/ 20359 w 37970"/>
                <a:gd name="connsiteY6" fmla="*/ 860 h 37970"/>
                <a:gd name="connsiteX7" fmla="*/ 1374 w 37970"/>
                <a:gd name="connsiteY7" fmla="*/ 19845 h 37970"/>
                <a:gd name="connsiteX8" fmla="*/ 20359 w 37970"/>
                <a:gd name="connsiteY8" fmla="*/ 38830 h 37970"/>
                <a:gd name="connsiteX9" fmla="*/ 39345 w 37970"/>
                <a:gd name="connsiteY9" fmla="*/ 19845 h 37970"/>
                <a:gd name="connsiteX10" fmla="*/ 39345 w 37970"/>
                <a:gd name="connsiteY10" fmla="*/ 19845 h 37970"/>
                <a:gd name="connsiteX11" fmla="*/ 20359 w 37970"/>
                <a:gd name="connsiteY11" fmla="*/ 860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359" y="10352"/>
                  </a:moveTo>
                  <a:cubicBezTo>
                    <a:pt x="25602" y="10352"/>
                    <a:pt x="29852" y="14602"/>
                    <a:pt x="29852" y="19845"/>
                  </a:cubicBezTo>
                  <a:lnTo>
                    <a:pt x="29852" y="19845"/>
                  </a:lnTo>
                  <a:cubicBezTo>
                    <a:pt x="29852" y="25088"/>
                    <a:pt x="25602" y="29338"/>
                    <a:pt x="20359" y="29338"/>
                  </a:cubicBezTo>
                  <a:cubicBezTo>
                    <a:pt x="15117" y="29338"/>
                    <a:pt x="10867" y="25088"/>
                    <a:pt x="10867" y="19845"/>
                  </a:cubicBezTo>
                  <a:cubicBezTo>
                    <a:pt x="10867" y="14602"/>
                    <a:pt x="15117" y="10352"/>
                    <a:pt x="20359" y="10352"/>
                  </a:cubicBezTo>
                  <a:close/>
                  <a:moveTo>
                    <a:pt x="20359" y="860"/>
                  </a:moveTo>
                  <a:cubicBezTo>
                    <a:pt x="9874" y="860"/>
                    <a:pt x="1374" y="9360"/>
                    <a:pt x="1374" y="19845"/>
                  </a:cubicBezTo>
                  <a:cubicBezTo>
                    <a:pt x="1374" y="30330"/>
                    <a:pt x="9874" y="38830"/>
                    <a:pt x="20359" y="38830"/>
                  </a:cubicBezTo>
                  <a:cubicBezTo>
                    <a:pt x="30845" y="38830"/>
                    <a:pt x="39345" y="30330"/>
                    <a:pt x="39345" y="19845"/>
                  </a:cubicBezTo>
                  <a:lnTo>
                    <a:pt x="39345" y="19845"/>
                  </a:lnTo>
                  <a:cubicBezTo>
                    <a:pt x="39345" y="9360"/>
                    <a:pt x="30845" y="860"/>
                    <a:pt x="20359" y="860"/>
                  </a:cubicBezTo>
                  <a:close/>
                </a:path>
              </a:pathLst>
            </a:custGeom>
            <a:solidFill>
              <a:srgbClr val="000000"/>
            </a:solidFill>
            <a:ln w="9485" cap="flat">
              <a:noFill/>
              <a:prstDash val="solid"/>
              <a:round/>
            </a:ln>
          </p:spPr>
          <p:txBody>
            <a:bodyPr rtlCol="0" anchor="ctr"/>
            <a:lstStyle/>
            <a:p>
              <a:endParaRPr lang="en-US"/>
            </a:p>
          </p:txBody>
        </p:sp>
        <p:sp>
          <p:nvSpPr>
            <p:cNvPr id="245" name="Freeform: Shape 244">
              <a:extLst>
                <a:ext uri="{FF2B5EF4-FFF2-40B4-BE49-F238E27FC236}">
                  <a16:creationId xmlns:a16="http://schemas.microsoft.com/office/drawing/2014/main" id="{C357F63F-688C-07CF-E0CE-60E8D41A361B}"/>
                </a:ext>
              </a:extLst>
            </p:cNvPr>
            <p:cNvSpPr/>
            <p:nvPr/>
          </p:nvSpPr>
          <p:spPr>
            <a:xfrm>
              <a:off x="6326494" y="4910753"/>
              <a:ext cx="28478" cy="28478"/>
            </a:xfrm>
            <a:custGeom>
              <a:avLst/>
              <a:gdLst>
                <a:gd name="connsiteX0" fmla="*/ 29872 w 28478"/>
                <a:gd name="connsiteY0" fmla="*/ 15040 h 28478"/>
                <a:gd name="connsiteX1" fmla="*/ 15633 w 28478"/>
                <a:gd name="connsiteY1" fmla="*/ 29279 h 28478"/>
                <a:gd name="connsiteX2" fmla="*/ 1394 w 28478"/>
                <a:gd name="connsiteY2" fmla="*/ 15040 h 28478"/>
                <a:gd name="connsiteX3" fmla="*/ 15633 w 28478"/>
                <a:gd name="connsiteY3" fmla="*/ 801 h 28478"/>
                <a:gd name="connsiteX4" fmla="*/ 29872 w 28478"/>
                <a:gd name="connsiteY4" fmla="*/ 15040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872" y="15040"/>
                  </a:moveTo>
                  <a:cubicBezTo>
                    <a:pt x="29872" y="22904"/>
                    <a:pt x="23497" y="29279"/>
                    <a:pt x="15633" y="29279"/>
                  </a:cubicBezTo>
                  <a:cubicBezTo>
                    <a:pt x="7769" y="29279"/>
                    <a:pt x="1394" y="22904"/>
                    <a:pt x="1394" y="15040"/>
                  </a:cubicBezTo>
                  <a:cubicBezTo>
                    <a:pt x="1394" y="7176"/>
                    <a:pt x="7769" y="801"/>
                    <a:pt x="15633" y="801"/>
                  </a:cubicBezTo>
                  <a:cubicBezTo>
                    <a:pt x="23497" y="801"/>
                    <a:pt x="29872" y="7176"/>
                    <a:pt x="29872" y="15040"/>
                  </a:cubicBezTo>
                  <a:close/>
                </a:path>
              </a:pathLst>
            </a:custGeom>
            <a:solidFill>
              <a:srgbClr val="000000"/>
            </a:solidFill>
            <a:ln w="3557" cap="sq">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631E909A-38B4-9B36-2058-C492FE0FC958}"/>
                </a:ext>
              </a:extLst>
            </p:cNvPr>
            <p:cNvSpPr/>
            <p:nvPr/>
          </p:nvSpPr>
          <p:spPr>
            <a:xfrm>
              <a:off x="6321748" y="4906007"/>
              <a:ext cx="37970" cy="37970"/>
            </a:xfrm>
            <a:custGeom>
              <a:avLst/>
              <a:gdLst>
                <a:gd name="connsiteX0" fmla="*/ 20379 w 37970"/>
                <a:gd name="connsiteY0" fmla="*/ 10294 h 37970"/>
                <a:gd name="connsiteX1" fmla="*/ 29872 w 37970"/>
                <a:gd name="connsiteY1" fmla="*/ 19787 h 37970"/>
                <a:gd name="connsiteX2" fmla="*/ 29872 w 37970"/>
                <a:gd name="connsiteY2" fmla="*/ 19787 h 37970"/>
                <a:gd name="connsiteX3" fmla="*/ 20379 w 37970"/>
                <a:gd name="connsiteY3" fmla="*/ 29279 h 37970"/>
                <a:gd name="connsiteX4" fmla="*/ 10886 w 37970"/>
                <a:gd name="connsiteY4" fmla="*/ 19787 h 37970"/>
                <a:gd name="connsiteX5" fmla="*/ 20379 w 37970"/>
                <a:gd name="connsiteY5" fmla="*/ 10294 h 37970"/>
                <a:gd name="connsiteX6" fmla="*/ 20379 w 37970"/>
                <a:gd name="connsiteY6" fmla="*/ 801 h 37970"/>
                <a:gd name="connsiteX7" fmla="*/ 1394 w 37970"/>
                <a:gd name="connsiteY7" fmla="*/ 19787 h 37970"/>
                <a:gd name="connsiteX8" fmla="*/ 20379 w 37970"/>
                <a:gd name="connsiteY8" fmla="*/ 38772 h 37970"/>
                <a:gd name="connsiteX9" fmla="*/ 39364 w 37970"/>
                <a:gd name="connsiteY9" fmla="*/ 19787 h 37970"/>
                <a:gd name="connsiteX10" fmla="*/ 39364 w 37970"/>
                <a:gd name="connsiteY10" fmla="*/ 19787 h 37970"/>
                <a:gd name="connsiteX11" fmla="*/ 20379 w 37970"/>
                <a:gd name="connsiteY11" fmla="*/ 801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379" y="10294"/>
                  </a:moveTo>
                  <a:cubicBezTo>
                    <a:pt x="25622" y="10294"/>
                    <a:pt x="29872" y="14544"/>
                    <a:pt x="29872" y="19787"/>
                  </a:cubicBezTo>
                  <a:lnTo>
                    <a:pt x="29872" y="19787"/>
                  </a:lnTo>
                  <a:cubicBezTo>
                    <a:pt x="29872" y="25029"/>
                    <a:pt x="25622" y="29279"/>
                    <a:pt x="20379" y="29279"/>
                  </a:cubicBezTo>
                  <a:cubicBezTo>
                    <a:pt x="15136" y="29279"/>
                    <a:pt x="10886" y="25029"/>
                    <a:pt x="10886" y="19787"/>
                  </a:cubicBezTo>
                  <a:cubicBezTo>
                    <a:pt x="10886" y="14544"/>
                    <a:pt x="15136" y="10294"/>
                    <a:pt x="20379" y="10294"/>
                  </a:cubicBezTo>
                  <a:close/>
                  <a:moveTo>
                    <a:pt x="20379" y="801"/>
                  </a:moveTo>
                  <a:cubicBezTo>
                    <a:pt x="9894" y="801"/>
                    <a:pt x="1394" y="9301"/>
                    <a:pt x="1394" y="19787"/>
                  </a:cubicBezTo>
                  <a:cubicBezTo>
                    <a:pt x="1394" y="30272"/>
                    <a:pt x="9894" y="38772"/>
                    <a:pt x="20379" y="38772"/>
                  </a:cubicBezTo>
                  <a:cubicBezTo>
                    <a:pt x="30864" y="38772"/>
                    <a:pt x="39364" y="30272"/>
                    <a:pt x="39364" y="19787"/>
                  </a:cubicBezTo>
                  <a:lnTo>
                    <a:pt x="39364" y="19787"/>
                  </a:lnTo>
                  <a:cubicBezTo>
                    <a:pt x="39364" y="9301"/>
                    <a:pt x="30864" y="801"/>
                    <a:pt x="20379" y="801"/>
                  </a:cubicBezTo>
                  <a:close/>
                </a:path>
              </a:pathLst>
            </a:custGeom>
            <a:solidFill>
              <a:srgbClr val="000000"/>
            </a:solidFill>
            <a:ln w="9485" cap="flat">
              <a:noFill/>
              <a:prstDash val="solid"/>
              <a:round/>
            </a:ln>
          </p:spPr>
          <p:txBody>
            <a:bodyPr rtlCol="0" anchor="ctr"/>
            <a:lstStyle/>
            <a:p>
              <a:endParaRPr lang="en-US"/>
            </a:p>
          </p:txBody>
        </p:sp>
        <p:sp>
          <p:nvSpPr>
            <p:cNvPr id="247" name="Freeform: Shape 246">
              <a:extLst>
                <a:ext uri="{FF2B5EF4-FFF2-40B4-BE49-F238E27FC236}">
                  <a16:creationId xmlns:a16="http://schemas.microsoft.com/office/drawing/2014/main" id="{1D8C974A-B973-E26F-4FD3-79EE30CC9317}"/>
                </a:ext>
              </a:extLst>
            </p:cNvPr>
            <p:cNvSpPr/>
            <p:nvPr/>
          </p:nvSpPr>
          <p:spPr>
            <a:xfrm>
              <a:off x="6396444" y="4932827"/>
              <a:ext cx="28478" cy="28478"/>
            </a:xfrm>
            <a:custGeom>
              <a:avLst/>
              <a:gdLst>
                <a:gd name="connsiteX0" fmla="*/ 29891 w 28478"/>
                <a:gd name="connsiteY0" fmla="*/ 15046 h 28478"/>
                <a:gd name="connsiteX1" fmla="*/ 15652 w 28478"/>
                <a:gd name="connsiteY1" fmla="*/ 29286 h 28478"/>
                <a:gd name="connsiteX2" fmla="*/ 1413 w 28478"/>
                <a:gd name="connsiteY2" fmla="*/ 15046 h 28478"/>
                <a:gd name="connsiteX3" fmla="*/ 15652 w 28478"/>
                <a:gd name="connsiteY3" fmla="*/ 807 h 28478"/>
                <a:gd name="connsiteX4" fmla="*/ 29891 w 28478"/>
                <a:gd name="connsiteY4" fmla="*/ 1504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891" y="15046"/>
                  </a:moveTo>
                  <a:cubicBezTo>
                    <a:pt x="29891" y="22910"/>
                    <a:pt x="23516" y="29286"/>
                    <a:pt x="15652" y="29286"/>
                  </a:cubicBezTo>
                  <a:cubicBezTo>
                    <a:pt x="7788" y="29286"/>
                    <a:pt x="1413" y="22910"/>
                    <a:pt x="1413" y="15046"/>
                  </a:cubicBezTo>
                  <a:cubicBezTo>
                    <a:pt x="1413" y="7182"/>
                    <a:pt x="7788" y="807"/>
                    <a:pt x="15652" y="807"/>
                  </a:cubicBezTo>
                  <a:cubicBezTo>
                    <a:pt x="23516" y="807"/>
                    <a:pt x="29891" y="7182"/>
                    <a:pt x="29891" y="15046"/>
                  </a:cubicBezTo>
                  <a:close/>
                </a:path>
              </a:pathLst>
            </a:custGeom>
            <a:solidFill>
              <a:srgbClr val="000000"/>
            </a:solidFill>
            <a:ln w="3557" cap="sq">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57F5D7F-4A6E-D017-6E57-D05220C11E0E}"/>
                </a:ext>
              </a:extLst>
            </p:cNvPr>
            <p:cNvSpPr/>
            <p:nvPr/>
          </p:nvSpPr>
          <p:spPr>
            <a:xfrm>
              <a:off x="6391697" y="4928081"/>
              <a:ext cx="37970" cy="37970"/>
            </a:xfrm>
            <a:custGeom>
              <a:avLst/>
              <a:gdLst>
                <a:gd name="connsiteX0" fmla="*/ 20399 w 37970"/>
                <a:gd name="connsiteY0" fmla="*/ 10300 h 37970"/>
                <a:gd name="connsiteX1" fmla="*/ 29891 w 37970"/>
                <a:gd name="connsiteY1" fmla="*/ 19793 h 37970"/>
                <a:gd name="connsiteX2" fmla="*/ 29891 w 37970"/>
                <a:gd name="connsiteY2" fmla="*/ 19793 h 37970"/>
                <a:gd name="connsiteX3" fmla="*/ 20399 w 37970"/>
                <a:gd name="connsiteY3" fmla="*/ 29286 h 37970"/>
                <a:gd name="connsiteX4" fmla="*/ 10906 w 37970"/>
                <a:gd name="connsiteY4" fmla="*/ 19793 h 37970"/>
                <a:gd name="connsiteX5" fmla="*/ 20399 w 37970"/>
                <a:gd name="connsiteY5" fmla="*/ 10300 h 37970"/>
                <a:gd name="connsiteX6" fmla="*/ 20399 w 37970"/>
                <a:gd name="connsiteY6" fmla="*/ 807 h 37970"/>
                <a:gd name="connsiteX7" fmla="*/ 1413 w 37970"/>
                <a:gd name="connsiteY7" fmla="*/ 19793 h 37970"/>
                <a:gd name="connsiteX8" fmla="*/ 20399 w 37970"/>
                <a:gd name="connsiteY8" fmla="*/ 38778 h 37970"/>
                <a:gd name="connsiteX9" fmla="*/ 39384 w 37970"/>
                <a:gd name="connsiteY9" fmla="*/ 19793 h 37970"/>
                <a:gd name="connsiteX10" fmla="*/ 39384 w 37970"/>
                <a:gd name="connsiteY10" fmla="*/ 19793 h 37970"/>
                <a:gd name="connsiteX11" fmla="*/ 20399 w 37970"/>
                <a:gd name="connsiteY11" fmla="*/ 80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399" y="10300"/>
                  </a:moveTo>
                  <a:cubicBezTo>
                    <a:pt x="25641" y="10300"/>
                    <a:pt x="29891" y="14550"/>
                    <a:pt x="29891" y="19793"/>
                  </a:cubicBezTo>
                  <a:lnTo>
                    <a:pt x="29891" y="19793"/>
                  </a:lnTo>
                  <a:cubicBezTo>
                    <a:pt x="29891" y="25036"/>
                    <a:pt x="25641" y="29286"/>
                    <a:pt x="20399" y="29286"/>
                  </a:cubicBezTo>
                  <a:cubicBezTo>
                    <a:pt x="15156" y="29286"/>
                    <a:pt x="10906" y="25036"/>
                    <a:pt x="10906" y="19793"/>
                  </a:cubicBezTo>
                  <a:cubicBezTo>
                    <a:pt x="10906" y="14550"/>
                    <a:pt x="15156" y="10300"/>
                    <a:pt x="20399" y="10300"/>
                  </a:cubicBezTo>
                  <a:close/>
                  <a:moveTo>
                    <a:pt x="20399" y="807"/>
                  </a:moveTo>
                  <a:cubicBezTo>
                    <a:pt x="9913" y="807"/>
                    <a:pt x="1413" y="9307"/>
                    <a:pt x="1413" y="19793"/>
                  </a:cubicBezTo>
                  <a:cubicBezTo>
                    <a:pt x="1413" y="30278"/>
                    <a:pt x="9913" y="38778"/>
                    <a:pt x="20399" y="38778"/>
                  </a:cubicBezTo>
                  <a:cubicBezTo>
                    <a:pt x="30884" y="38778"/>
                    <a:pt x="39384" y="30278"/>
                    <a:pt x="39384" y="19793"/>
                  </a:cubicBezTo>
                  <a:lnTo>
                    <a:pt x="39384" y="19793"/>
                  </a:lnTo>
                  <a:cubicBezTo>
                    <a:pt x="39384" y="9307"/>
                    <a:pt x="30884" y="807"/>
                    <a:pt x="20399" y="807"/>
                  </a:cubicBezTo>
                  <a:close/>
                </a:path>
              </a:pathLst>
            </a:custGeom>
            <a:solidFill>
              <a:srgbClr val="000000"/>
            </a:solidFill>
            <a:ln w="9485" cap="flat">
              <a:noFill/>
              <a:prstDash val="solid"/>
              <a:round/>
            </a:ln>
          </p:spPr>
          <p:txBody>
            <a:bodyPr rtlCol="0" anchor="ctr"/>
            <a:lstStyle/>
            <a:p>
              <a:endParaRPr lang="en-US"/>
            </a:p>
          </p:txBody>
        </p:sp>
        <p:sp>
          <p:nvSpPr>
            <p:cNvPr id="249" name="Freeform: Shape 248">
              <a:extLst>
                <a:ext uri="{FF2B5EF4-FFF2-40B4-BE49-F238E27FC236}">
                  <a16:creationId xmlns:a16="http://schemas.microsoft.com/office/drawing/2014/main" id="{A2C65975-24C4-EA18-7432-BC481ED1FBEF}"/>
                </a:ext>
              </a:extLst>
            </p:cNvPr>
            <p:cNvSpPr/>
            <p:nvPr/>
          </p:nvSpPr>
          <p:spPr>
            <a:xfrm>
              <a:off x="6466357" y="5222809"/>
              <a:ext cx="28478" cy="28478"/>
            </a:xfrm>
            <a:custGeom>
              <a:avLst/>
              <a:gdLst>
                <a:gd name="connsiteX0" fmla="*/ 29911 w 28478"/>
                <a:gd name="connsiteY0" fmla="*/ 15128 h 28478"/>
                <a:gd name="connsiteX1" fmla="*/ 15672 w 28478"/>
                <a:gd name="connsiteY1" fmla="*/ 29367 h 28478"/>
                <a:gd name="connsiteX2" fmla="*/ 1433 w 28478"/>
                <a:gd name="connsiteY2" fmla="*/ 15128 h 28478"/>
                <a:gd name="connsiteX3" fmla="*/ 15672 w 28478"/>
                <a:gd name="connsiteY3" fmla="*/ 889 h 28478"/>
                <a:gd name="connsiteX4" fmla="*/ 29911 w 28478"/>
                <a:gd name="connsiteY4" fmla="*/ 1512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911" y="15128"/>
                  </a:moveTo>
                  <a:cubicBezTo>
                    <a:pt x="29911" y="22992"/>
                    <a:pt x="23536" y="29367"/>
                    <a:pt x="15672" y="29367"/>
                  </a:cubicBezTo>
                  <a:cubicBezTo>
                    <a:pt x="7808" y="29367"/>
                    <a:pt x="1433" y="22992"/>
                    <a:pt x="1433" y="15128"/>
                  </a:cubicBezTo>
                  <a:cubicBezTo>
                    <a:pt x="1433" y="7264"/>
                    <a:pt x="7808" y="889"/>
                    <a:pt x="15672" y="889"/>
                  </a:cubicBezTo>
                  <a:cubicBezTo>
                    <a:pt x="23536" y="889"/>
                    <a:pt x="29911" y="7264"/>
                    <a:pt x="29911" y="15128"/>
                  </a:cubicBezTo>
                  <a:close/>
                </a:path>
              </a:pathLst>
            </a:custGeom>
            <a:solidFill>
              <a:srgbClr val="000000"/>
            </a:solidFill>
            <a:ln w="3557" cap="sq">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20FC7C4-45A9-90E3-8264-2A38F38F764C}"/>
                </a:ext>
              </a:extLst>
            </p:cNvPr>
            <p:cNvSpPr/>
            <p:nvPr/>
          </p:nvSpPr>
          <p:spPr>
            <a:xfrm>
              <a:off x="6461611" y="5218062"/>
              <a:ext cx="37970" cy="37970"/>
            </a:xfrm>
            <a:custGeom>
              <a:avLst/>
              <a:gdLst>
                <a:gd name="connsiteX0" fmla="*/ 20418 w 37970"/>
                <a:gd name="connsiteY0" fmla="*/ 10381 h 37970"/>
                <a:gd name="connsiteX1" fmla="*/ 29911 w 37970"/>
                <a:gd name="connsiteY1" fmla="*/ 19874 h 37970"/>
                <a:gd name="connsiteX2" fmla="*/ 29911 w 37970"/>
                <a:gd name="connsiteY2" fmla="*/ 19874 h 37970"/>
                <a:gd name="connsiteX3" fmla="*/ 20418 w 37970"/>
                <a:gd name="connsiteY3" fmla="*/ 29367 h 37970"/>
                <a:gd name="connsiteX4" fmla="*/ 10925 w 37970"/>
                <a:gd name="connsiteY4" fmla="*/ 19874 h 37970"/>
                <a:gd name="connsiteX5" fmla="*/ 20418 w 37970"/>
                <a:gd name="connsiteY5" fmla="*/ 10381 h 37970"/>
                <a:gd name="connsiteX6" fmla="*/ 20418 w 37970"/>
                <a:gd name="connsiteY6" fmla="*/ 889 h 37970"/>
                <a:gd name="connsiteX7" fmla="*/ 1433 w 37970"/>
                <a:gd name="connsiteY7" fmla="*/ 19874 h 37970"/>
                <a:gd name="connsiteX8" fmla="*/ 20418 w 37970"/>
                <a:gd name="connsiteY8" fmla="*/ 38859 h 37970"/>
                <a:gd name="connsiteX9" fmla="*/ 39404 w 37970"/>
                <a:gd name="connsiteY9" fmla="*/ 19874 h 37970"/>
                <a:gd name="connsiteX10" fmla="*/ 39404 w 37970"/>
                <a:gd name="connsiteY10" fmla="*/ 19874 h 37970"/>
                <a:gd name="connsiteX11" fmla="*/ 20418 w 37970"/>
                <a:gd name="connsiteY11" fmla="*/ 88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418" y="10381"/>
                  </a:moveTo>
                  <a:cubicBezTo>
                    <a:pt x="25661" y="10381"/>
                    <a:pt x="29911" y="14631"/>
                    <a:pt x="29911" y="19874"/>
                  </a:cubicBezTo>
                  <a:lnTo>
                    <a:pt x="29911" y="19874"/>
                  </a:lnTo>
                  <a:cubicBezTo>
                    <a:pt x="29911" y="25117"/>
                    <a:pt x="25661" y="29367"/>
                    <a:pt x="20418" y="29367"/>
                  </a:cubicBezTo>
                  <a:cubicBezTo>
                    <a:pt x="15175" y="29367"/>
                    <a:pt x="10925" y="25117"/>
                    <a:pt x="10925" y="19874"/>
                  </a:cubicBezTo>
                  <a:cubicBezTo>
                    <a:pt x="10925" y="14631"/>
                    <a:pt x="15175" y="10381"/>
                    <a:pt x="20418" y="10381"/>
                  </a:cubicBezTo>
                  <a:close/>
                  <a:moveTo>
                    <a:pt x="20418" y="889"/>
                  </a:moveTo>
                  <a:cubicBezTo>
                    <a:pt x="9933" y="889"/>
                    <a:pt x="1433" y="9389"/>
                    <a:pt x="1433" y="19874"/>
                  </a:cubicBezTo>
                  <a:cubicBezTo>
                    <a:pt x="1433" y="30359"/>
                    <a:pt x="9933" y="38859"/>
                    <a:pt x="20418" y="38859"/>
                  </a:cubicBezTo>
                  <a:cubicBezTo>
                    <a:pt x="30904" y="38859"/>
                    <a:pt x="39404" y="30359"/>
                    <a:pt x="39404" y="19874"/>
                  </a:cubicBezTo>
                  <a:lnTo>
                    <a:pt x="39404" y="19874"/>
                  </a:lnTo>
                  <a:cubicBezTo>
                    <a:pt x="39404" y="9389"/>
                    <a:pt x="30904" y="889"/>
                    <a:pt x="20418" y="889"/>
                  </a:cubicBezTo>
                  <a:close/>
                </a:path>
              </a:pathLst>
            </a:custGeom>
            <a:solidFill>
              <a:srgbClr val="000000"/>
            </a:solidFill>
            <a:ln w="9485" cap="flat">
              <a:noFill/>
              <a:prstDash val="solid"/>
              <a:round/>
            </a:ln>
          </p:spPr>
          <p:txBody>
            <a:bodyPr rtlCol="0" anchor="ctr"/>
            <a:lstStyle/>
            <a:p>
              <a:endParaRPr lang="en-US"/>
            </a:p>
          </p:txBody>
        </p:sp>
        <p:sp>
          <p:nvSpPr>
            <p:cNvPr id="251" name="Freeform: Shape 250">
              <a:extLst>
                <a:ext uri="{FF2B5EF4-FFF2-40B4-BE49-F238E27FC236}">
                  <a16:creationId xmlns:a16="http://schemas.microsoft.com/office/drawing/2014/main" id="{9D6BA6B8-1C4A-E218-D591-5836C1D70C00}"/>
                </a:ext>
              </a:extLst>
            </p:cNvPr>
            <p:cNvSpPr/>
            <p:nvPr/>
          </p:nvSpPr>
          <p:spPr>
            <a:xfrm>
              <a:off x="6536271" y="5364305"/>
              <a:ext cx="28478" cy="28478"/>
            </a:xfrm>
            <a:custGeom>
              <a:avLst/>
              <a:gdLst>
                <a:gd name="connsiteX0" fmla="*/ 29931 w 28478"/>
                <a:gd name="connsiteY0" fmla="*/ 15168 h 28478"/>
                <a:gd name="connsiteX1" fmla="*/ 15692 w 28478"/>
                <a:gd name="connsiteY1" fmla="*/ 29407 h 28478"/>
                <a:gd name="connsiteX2" fmla="*/ 1453 w 28478"/>
                <a:gd name="connsiteY2" fmla="*/ 15168 h 28478"/>
                <a:gd name="connsiteX3" fmla="*/ 15692 w 28478"/>
                <a:gd name="connsiteY3" fmla="*/ 929 h 28478"/>
                <a:gd name="connsiteX4" fmla="*/ 29931 w 28478"/>
                <a:gd name="connsiteY4" fmla="*/ 1516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931" y="15168"/>
                  </a:moveTo>
                  <a:cubicBezTo>
                    <a:pt x="29931" y="23032"/>
                    <a:pt x="23556" y="29407"/>
                    <a:pt x="15692" y="29407"/>
                  </a:cubicBezTo>
                  <a:cubicBezTo>
                    <a:pt x="7828" y="29407"/>
                    <a:pt x="1453" y="23032"/>
                    <a:pt x="1453" y="15168"/>
                  </a:cubicBezTo>
                  <a:cubicBezTo>
                    <a:pt x="1453" y="7304"/>
                    <a:pt x="7828" y="929"/>
                    <a:pt x="15692" y="929"/>
                  </a:cubicBezTo>
                  <a:cubicBezTo>
                    <a:pt x="23556" y="929"/>
                    <a:pt x="29931" y="7304"/>
                    <a:pt x="29931" y="15168"/>
                  </a:cubicBezTo>
                  <a:close/>
                </a:path>
              </a:pathLst>
            </a:custGeom>
            <a:solidFill>
              <a:srgbClr val="000000"/>
            </a:solidFill>
            <a:ln w="3557" cap="sq">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E85812E-2FEF-EBF2-3163-49F38290D217}"/>
                </a:ext>
              </a:extLst>
            </p:cNvPr>
            <p:cNvSpPr/>
            <p:nvPr/>
          </p:nvSpPr>
          <p:spPr>
            <a:xfrm>
              <a:off x="6531525" y="5359559"/>
              <a:ext cx="37970" cy="37970"/>
            </a:xfrm>
            <a:custGeom>
              <a:avLst/>
              <a:gdLst>
                <a:gd name="connsiteX0" fmla="*/ 20438 w 37970"/>
                <a:gd name="connsiteY0" fmla="*/ 10421 h 37970"/>
                <a:gd name="connsiteX1" fmla="*/ 29931 w 37970"/>
                <a:gd name="connsiteY1" fmla="*/ 19914 h 37970"/>
                <a:gd name="connsiteX2" fmla="*/ 29931 w 37970"/>
                <a:gd name="connsiteY2" fmla="*/ 19914 h 37970"/>
                <a:gd name="connsiteX3" fmla="*/ 20438 w 37970"/>
                <a:gd name="connsiteY3" fmla="*/ 29407 h 37970"/>
                <a:gd name="connsiteX4" fmla="*/ 10945 w 37970"/>
                <a:gd name="connsiteY4" fmla="*/ 19914 h 37970"/>
                <a:gd name="connsiteX5" fmla="*/ 20438 w 37970"/>
                <a:gd name="connsiteY5" fmla="*/ 10421 h 37970"/>
                <a:gd name="connsiteX6" fmla="*/ 20438 w 37970"/>
                <a:gd name="connsiteY6" fmla="*/ 929 h 37970"/>
                <a:gd name="connsiteX7" fmla="*/ 1453 w 37970"/>
                <a:gd name="connsiteY7" fmla="*/ 19914 h 37970"/>
                <a:gd name="connsiteX8" fmla="*/ 20438 w 37970"/>
                <a:gd name="connsiteY8" fmla="*/ 38899 h 37970"/>
                <a:gd name="connsiteX9" fmla="*/ 39423 w 37970"/>
                <a:gd name="connsiteY9" fmla="*/ 19914 h 37970"/>
                <a:gd name="connsiteX10" fmla="*/ 39423 w 37970"/>
                <a:gd name="connsiteY10" fmla="*/ 19914 h 37970"/>
                <a:gd name="connsiteX11" fmla="*/ 20438 w 37970"/>
                <a:gd name="connsiteY11" fmla="*/ 92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438" y="10421"/>
                  </a:moveTo>
                  <a:cubicBezTo>
                    <a:pt x="25681" y="10421"/>
                    <a:pt x="29931" y="14671"/>
                    <a:pt x="29931" y="19914"/>
                  </a:cubicBezTo>
                  <a:lnTo>
                    <a:pt x="29931" y="19914"/>
                  </a:lnTo>
                  <a:cubicBezTo>
                    <a:pt x="29931" y="25157"/>
                    <a:pt x="25681" y="29407"/>
                    <a:pt x="20438" y="29407"/>
                  </a:cubicBezTo>
                  <a:cubicBezTo>
                    <a:pt x="15195" y="29407"/>
                    <a:pt x="10945" y="25157"/>
                    <a:pt x="10945" y="19914"/>
                  </a:cubicBezTo>
                  <a:cubicBezTo>
                    <a:pt x="10945" y="14671"/>
                    <a:pt x="15195" y="10421"/>
                    <a:pt x="20438" y="10421"/>
                  </a:cubicBezTo>
                  <a:close/>
                  <a:moveTo>
                    <a:pt x="20438" y="929"/>
                  </a:moveTo>
                  <a:cubicBezTo>
                    <a:pt x="9953" y="929"/>
                    <a:pt x="1453" y="9429"/>
                    <a:pt x="1453" y="19914"/>
                  </a:cubicBezTo>
                  <a:cubicBezTo>
                    <a:pt x="1453" y="30399"/>
                    <a:pt x="9953" y="38899"/>
                    <a:pt x="20438" y="38899"/>
                  </a:cubicBezTo>
                  <a:cubicBezTo>
                    <a:pt x="30923" y="38899"/>
                    <a:pt x="39423" y="30399"/>
                    <a:pt x="39423" y="19914"/>
                  </a:cubicBezTo>
                  <a:lnTo>
                    <a:pt x="39423" y="19914"/>
                  </a:lnTo>
                  <a:cubicBezTo>
                    <a:pt x="39423" y="9429"/>
                    <a:pt x="30923" y="929"/>
                    <a:pt x="20438" y="929"/>
                  </a:cubicBezTo>
                  <a:close/>
                </a:path>
              </a:pathLst>
            </a:custGeom>
            <a:solidFill>
              <a:srgbClr val="000000"/>
            </a:solidFill>
            <a:ln w="9485" cap="flat">
              <a:noFill/>
              <a:prstDash val="solid"/>
              <a:round/>
            </a:ln>
          </p:spPr>
          <p:txBody>
            <a:bodyPr rtlCol="0" anchor="ctr"/>
            <a:lstStyle/>
            <a:p>
              <a:endParaRPr lang="en-US"/>
            </a:p>
          </p:txBody>
        </p:sp>
        <p:sp>
          <p:nvSpPr>
            <p:cNvPr id="253" name="Freeform: Shape 252">
              <a:extLst>
                <a:ext uri="{FF2B5EF4-FFF2-40B4-BE49-F238E27FC236}">
                  <a16:creationId xmlns:a16="http://schemas.microsoft.com/office/drawing/2014/main" id="{2E2AC26E-CEFC-EB16-04F6-A01C35E0813D}"/>
                </a:ext>
              </a:extLst>
            </p:cNvPr>
            <p:cNvSpPr/>
            <p:nvPr/>
          </p:nvSpPr>
          <p:spPr>
            <a:xfrm>
              <a:off x="6606220" y="5450445"/>
              <a:ext cx="28478" cy="28478"/>
            </a:xfrm>
            <a:custGeom>
              <a:avLst/>
              <a:gdLst>
                <a:gd name="connsiteX0" fmla="*/ 29950 w 28478"/>
                <a:gd name="connsiteY0" fmla="*/ 15192 h 28478"/>
                <a:gd name="connsiteX1" fmla="*/ 15711 w 28478"/>
                <a:gd name="connsiteY1" fmla="*/ 29431 h 28478"/>
                <a:gd name="connsiteX2" fmla="*/ 1472 w 28478"/>
                <a:gd name="connsiteY2" fmla="*/ 15192 h 28478"/>
                <a:gd name="connsiteX3" fmla="*/ 15711 w 28478"/>
                <a:gd name="connsiteY3" fmla="*/ 953 h 28478"/>
                <a:gd name="connsiteX4" fmla="*/ 29950 w 28478"/>
                <a:gd name="connsiteY4" fmla="*/ 15192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950" y="15192"/>
                  </a:moveTo>
                  <a:cubicBezTo>
                    <a:pt x="29950" y="23056"/>
                    <a:pt x="23575" y="29431"/>
                    <a:pt x="15711" y="29431"/>
                  </a:cubicBezTo>
                  <a:cubicBezTo>
                    <a:pt x="7847" y="29431"/>
                    <a:pt x="1472" y="23056"/>
                    <a:pt x="1472" y="15192"/>
                  </a:cubicBezTo>
                  <a:cubicBezTo>
                    <a:pt x="1472" y="7328"/>
                    <a:pt x="7847" y="953"/>
                    <a:pt x="15711" y="953"/>
                  </a:cubicBezTo>
                  <a:cubicBezTo>
                    <a:pt x="23575" y="953"/>
                    <a:pt x="29950" y="7328"/>
                    <a:pt x="29950" y="15192"/>
                  </a:cubicBezTo>
                  <a:close/>
                </a:path>
              </a:pathLst>
            </a:custGeom>
            <a:solidFill>
              <a:srgbClr val="000000"/>
            </a:solidFill>
            <a:ln w="3557" cap="sq">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EE7253CE-9928-34DC-57DF-47AFD815C751}"/>
                </a:ext>
              </a:extLst>
            </p:cNvPr>
            <p:cNvSpPr/>
            <p:nvPr/>
          </p:nvSpPr>
          <p:spPr>
            <a:xfrm>
              <a:off x="6601474" y="5445698"/>
              <a:ext cx="37970" cy="37970"/>
            </a:xfrm>
            <a:custGeom>
              <a:avLst/>
              <a:gdLst>
                <a:gd name="connsiteX0" fmla="*/ 20458 w 37970"/>
                <a:gd name="connsiteY0" fmla="*/ 10445 h 37970"/>
                <a:gd name="connsiteX1" fmla="*/ 29950 w 37970"/>
                <a:gd name="connsiteY1" fmla="*/ 19938 h 37970"/>
                <a:gd name="connsiteX2" fmla="*/ 29950 w 37970"/>
                <a:gd name="connsiteY2" fmla="*/ 19938 h 37970"/>
                <a:gd name="connsiteX3" fmla="*/ 20458 w 37970"/>
                <a:gd name="connsiteY3" fmla="*/ 29431 h 37970"/>
                <a:gd name="connsiteX4" fmla="*/ 10965 w 37970"/>
                <a:gd name="connsiteY4" fmla="*/ 19938 h 37970"/>
                <a:gd name="connsiteX5" fmla="*/ 20458 w 37970"/>
                <a:gd name="connsiteY5" fmla="*/ 10445 h 37970"/>
                <a:gd name="connsiteX6" fmla="*/ 20458 w 37970"/>
                <a:gd name="connsiteY6" fmla="*/ 953 h 37970"/>
                <a:gd name="connsiteX7" fmla="*/ 1472 w 37970"/>
                <a:gd name="connsiteY7" fmla="*/ 19938 h 37970"/>
                <a:gd name="connsiteX8" fmla="*/ 20458 w 37970"/>
                <a:gd name="connsiteY8" fmla="*/ 38923 h 37970"/>
                <a:gd name="connsiteX9" fmla="*/ 39443 w 37970"/>
                <a:gd name="connsiteY9" fmla="*/ 19938 h 37970"/>
                <a:gd name="connsiteX10" fmla="*/ 39443 w 37970"/>
                <a:gd name="connsiteY10" fmla="*/ 19938 h 37970"/>
                <a:gd name="connsiteX11" fmla="*/ 20458 w 37970"/>
                <a:gd name="connsiteY11" fmla="*/ 953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458" y="10445"/>
                  </a:moveTo>
                  <a:cubicBezTo>
                    <a:pt x="25700" y="10445"/>
                    <a:pt x="29950" y="14695"/>
                    <a:pt x="29950" y="19938"/>
                  </a:cubicBezTo>
                  <a:lnTo>
                    <a:pt x="29950" y="19938"/>
                  </a:lnTo>
                  <a:cubicBezTo>
                    <a:pt x="29950" y="25181"/>
                    <a:pt x="25700" y="29431"/>
                    <a:pt x="20458" y="29431"/>
                  </a:cubicBezTo>
                  <a:cubicBezTo>
                    <a:pt x="15215" y="29431"/>
                    <a:pt x="10965" y="25181"/>
                    <a:pt x="10965" y="19938"/>
                  </a:cubicBezTo>
                  <a:cubicBezTo>
                    <a:pt x="10965" y="14695"/>
                    <a:pt x="15215" y="10445"/>
                    <a:pt x="20458" y="10445"/>
                  </a:cubicBezTo>
                  <a:close/>
                  <a:moveTo>
                    <a:pt x="20458" y="953"/>
                  </a:moveTo>
                  <a:cubicBezTo>
                    <a:pt x="9972" y="953"/>
                    <a:pt x="1472" y="9453"/>
                    <a:pt x="1472" y="19938"/>
                  </a:cubicBezTo>
                  <a:cubicBezTo>
                    <a:pt x="1472" y="30423"/>
                    <a:pt x="9972" y="38923"/>
                    <a:pt x="20458" y="38923"/>
                  </a:cubicBezTo>
                  <a:cubicBezTo>
                    <a:pt x="30943" y="38923"/>
                    <a:pt x="39443" y="30423"/>
                    <a:pt x="39443" y="19938"/>
                  </a:cubicBezTo>
                  <a:lnTo>
                    <a:pt x="39443" y="19938"/>
                  </a:lnTo>
                  <a:cubicBezTo>
                    <a:pt x="39443" y="9453"/>
                    <a:pt x="30943" y="953"/>
                    <a:pt x="20458" y="953"/>
                  </a:cubicBezTo>
                  <a:close/>
                </a:path>
              </a:pathLst>
            </a:custGeom>
            <a:solidFill>
              <a:srgbClr val="000000"/>
            </a:solidFill>
            <a:ln w="9485" cap="flat">
              <a:noFill/>
              <a:prstDash val="solid"/>
              <a:round/>
            </a:ln>
          </p:spPr>
          <p:txBody>
            <a:bodyPr rtlCol="0" anchor="ctr"/>
            <a:lstStyle/>
            <a:p>
              <a:endParaRPr lang="en-US"/>
            </a:p>
          </p:txBody>
        </p:sp>
        <p:sp>
          <p:nvSpPr>
            <p:cNvPr id="255" name="Freeform: Shape 254">
              <a:extLst>
                <a:ext uri="{FF2B5EF4-FFF2-40B4-BE49-F238E27FC236}">
                  <a16:creationId xmlns:a16="http://schemas.microsoft.com/office/drawing/2014/main" id="{B6E03676-775D-D2B8-A349-27E93A3A8C99}"/>
                </a:ext>
              </a:extLst>
            </p:cNvPr>
            <p:cNvSpPr/>
            <p:nvPr/>
          </p:nvSpPr>
          <p:spPr>
            <a:xfrm>
              <a:off x="6676134" y="4676493"/>
              <a:ext cx="28478" cy="28478"/>
            </a:xfrm>
            <a:custGeom>
              <a:avLst/>
              <a:gdLst>
                <a:gd name="connsiteX0" fmla="*/ 29970 w 28478"/>
                <a:gd name="connsiteY0" fmla="*/ 14974 h 28478"/>
                <a:gd name="connsiteX1" fmla="*/ 15731 w 28478"/>
                <a:gd name="connsiteY1" fmla="*/ 29214 h 28478"/>
                <a:gd name="connsiteX2" fmla="*/ 1492 w 28478"/>
                <a:gd name="connsiteY2" fmla="*/ 14974 h 28478"/>
                <a:gd name="connsiteX3" fmla="*/ 15731 w 28478"/>
                <a:gd name="connsiteY3" fmla="*/ 735 h 28478"/>
                <a:gd name="connsiteX4" fmla="*/ 29970 w 28478"/>
                <a:gd name="connsiteY4" fmla="*/ 1497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970" y="14974"/>
                  </a:moveTo>
                  <a:cubicBezTo>
                    <a:pt x="29970" y="22838"/>
                    <a:pt x="23595" y="29214"/>
                    <a:pt x="15731" y="29214"/>
                  </a:cubicBezTo>
                  <a:cubicBezTo>
                    <a:pt x="7867" y="29214"/>
                    <a:pt x="1492" y="22838"/>
                    <a:pt x="1492" y="14974"/>
                  </a:cubicBezTo>
                  <a:cubicBezTo>
                    <a:pt x="1492" y="7110"/>
                    <a:pt x="7867" y="735"/>
                    <a:pt x="15731" y="735"/>
                  </a:cubicBezTo>
                  <a:cubicBezTo>
                    <a:pt x="23595" y="735"/>
                    <a:pt x="29970" y="7110"/>
                    <a:pt x="29970" y="14974"/>
                  </a:cubicBezTo>
                  <a:close/>
                </a:path>
              </a:pathLst>
            </a:custGeom>
            <a:solidFill>
              <a:srgbClr val="000000"/>
            </a:solidFill>
            <a:ln w="3557" cap="sq">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9CCD870-48B0-5637-CE18-822CCF044357}"/>
                </a:ext>
              </a:extLst>
            </p:cNvPr>
            <p:cNvSpPr/>
            <p:nvPr/>
          </p:nvSpPr>
          <p:spPr>
            <a:xfrm>
              <a:off x="6671388" y="4671746"/>
              <a:ext cx="37970" cy="37970"/>
            </a:xfrm>
            <a:custGeom>
              <a:avLst/>
              <a:gdLst>
                <a:gd name="connsiteX0" fmla="*/ 20477 w 37970"/>
                <a:gd name="connsiteY0" fmla="*/ 10228 h 37970"/>
                <a:gd name="connsiteX1" fmla="*/ 29970 w 37970"/>
                <a:gd name="connsiteY1" fmla="*/ 19721 h 37970"/>
                <a:gd name="connsiteX2" fmla="*/ 29970 w 37970"/>
                <a:gd name="connsiteY2" fmla="*/ 19721 h 37970"/>
                <a:gd name="connsiteX3" fmla="*/ 20477 w 37970"/>
                <a:gd name="connsiteY3" fmla="*/ 29214 h 37970"/>
                <a:gd name="connsiteX4" fmla="*/ 10984 w 37970"/>
                <a:gd name="connsiteY4" fmla="*/ 19721 h 37970"/>
                <a:gd name="connsiteX5" fmla="*/ 20477 w 37970"/>
                <a:gd name="connsiteY5" fmla="*/ 10228 h 37970"/>
                <a:gd name="connsiteX6" fmla="*/ 20477 w 37970"/>
                <a:gd name="connsiteY6" fmla="*/ 735 h 37970"/>
                <a:gd name="connsiteX7" fmla="*/ 1492 w 37970"/>
                <a:gd name="connsiteY7" fmla="*/ 19721 h 37970"/>
                <a:gd name="connsiteX8" fmla="*/ 20477 w 37970"/>
                <a:gd name="connsiteY8" fmla="*/ 38706 h 37970"/>
                <a:gd name="connsiteX9" fmla="*/ 39462 w 37970"/>
                <a:gd name="connsiteY9" fmla="*/ 19721 h 37970"/>
                <a:gd name="connsiteX10" fmla="*/ 39462 w 37970"/>
                <a:gd name="connsiteY10" fmla="*/ 19721 h 37970"/>
                <a:gd name="connsiteX11" fmla="*/ 20477 w 37970"/>
                <a:gd name="connsiteY11" fmla="*/ 735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477" y="10228"/>
                  </a:moveTo>
                  <a:cubicBezTo>
                    <a:pt x="25720" y="10228"/>
                    <a:pt x="29970" y="14478"/>
                    <a:pt x="29970" y="19721"/>
                  </a:cubicBezTo>
                  <a:lnTo>
                    <a:pt x="29970" y="19721"/>
                  </a:lnTo>
                  <a:cubicBezTo>
                    <a:pt x="29970" y="24964"/>
                    <a:pt x="25720" y="29214"/>
                    <a:pt x="20477" y="29214"/>
                  </a:cubicBezTo>
                  <a:cubicBezTo>
                    <a:pt x="15234" y="29214"/>
                    <a:pt x="10984" y="24964"/>
                    <a:pt x="10984" y="19721"/>
                  </a:cubicBezTo>
                  <a:cubicBezTo>
                    <a:pt x="10984" y="14478"/>
                    <a:pt x="15234" y="10228"/>
                    <a:pt x="20477" y="10228"/>
                  </a:cubicBezTo>
                  <a:close/>
                  <a:moveTo>
                    <a:pt x="20477" y="735"/>
                  </a:moveTo>
                  <a:cubicBezTo>
                    <a:pt x="9992" y="735"/>
                    <a:pt x="1492" y="9235"/>
                    <a:pt x="1492" y="19721"/>
                  </a:cubicBezTo>
                  <a:cubicBezTo>
                    <a:pt x="1492" y="30206"/>
                    <a:pt x="9992" y="38706"/>
                    <a:pt x="20477" y="38706"/>
                  </a:cubicBezTo>
                  <a:cubicBezTo>
                    <a:pt x="30962" y="38706"/>
                    <a:pt x="39462" y="30206"/>
                    <a:pt x="39462" y="19721"/>
                  </a:cubicBezTo>
                  <a:lnTo>
                    <a:pt x="39462" y="19721"/>
                  </a:lnTo>
                  <a:cubicBezTo>
                    <a:pt x="39462" y="9235"/>
                    <a:pt x="30962" y="735"/>
                    <a:pt x="20477" y="735"/>
                  </a:cubicBezTo>
                  <a:close/>
                </a:path>
              </a:pathLst>
            </a:custGeom>
            <a:solidFill>
              <a:srgbClr val="000000"/>
            </a:solidFill>
            <a:ln w="9485" cap="flat">
              <a:noFill/>
              <a:prstDash val="solid"/>
              <a:round/>
            </a:ln>
          </p:spPr>
          <p:txBody>
            <a:bodyPr rtlCol="0" anchor="ctr"/>
            <a:lstStyle/>
            <a:p>
              <a:endParaRPr lang="en-US"/>
            </a:p>
          </p:txBody>
        </p:sp>
        <p:sp>
          <p:nvSpPr>
            <p:cNvPr id="257" name="Freeform: Shape 256">
              <a:extLst>
                <a:ext uri="{FF2B5EF4-FFF2-40B4-BE49-F238E27FC236}">
                  <a16:creationId xmlns:a16="http://schemas.microsoft.com/office/drawing/2014/main" id="{E026BFD3-B831-236F-C40E-8900E4926F8C}"/>
                </a:ext>
              </a:extLst>
            </p:cNvPr>
            <p:cNvSpPr/>
            <p:nvPr/>
          </p:nvSpPr>
          <p:spPr>
            <a:xfrm>
              <a:off x="6746048" y="5319602"/>
              <a:ext cx="28478" cy="28478"/>
            </a:xfrm>
            <a:custGeom>
              <a:avLst/>
              <a:gdLst>
                <a:gd name="connsiteX0" fmla="*/ 29990 w 28478"/>
                <a:gd name="connsiteY0" fmla="*/ 15155 h 28478"/>
                <a:gd name="connsiteX1" fmla="*/ 15751 w 28478"/>
                <a:gd name="connsiteY1" fmla="*/ 29394 h 28478"/>
                <a:gd name="connsiteX2" fmla="*/ 1512 w 28478"/>
                <a:gd name="connsiteY2" fmla="*/ 15155 h 28478"/>
                <a:gd name="connsiteX3" fmla="*/ 15751 w 28478"/>
                <a:gd name="connsiteY3" fmla="*/ 916 h 28478"/>
                <a:gd name="connsiteX4" fmla="*/ 29990 w 28478"/>
                <a:gd name="connsiteY4" fmla="*/ 1515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29990" y="15155"/>
                  </a:moveTo>
                  <a:cubicBezTo>
                    <a:pt x="29990" y="23019"/>
                    <a:pt x="23615" y="29394"/>
                    <a:pt x="15751" y="29394"/>
                  </a:cubicBezTo>
                  <a:cubicBezTo>
                    <a:pt x="7887" y="29394"/>
                    <a:pt x="1512" y="23019"/>
                    <a:pt x="1512" y="15155"/>
                  </a:cubicBezTo>
                  <a:cubicBezTo>
                    <a:pt x="1512" y="7291"/>
                    <a:pt x="7887" y="916"/>
                    <a:pt x="15751" y="916"/>
                  </a:cubicBezTo>
                  <a:cubicBezTo>
                    <a:pt x="23615" y="916"/>
                    <a:pt x="29990" y="7291"/>
                    <a:pt x="29990" y="15155"/>
                  </a:cubicBezTo>
                  <a:close/>
                </a:path>
              </a:pathLst>
            </a:custGeom>
            <a:solidFill>
              <a:srgbClr val="000000"/>
            </a:solidFill>
            <a:ln w="3557" cap="sq">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E600BD75-D7AD-7A4F-3592-2B6DAE1AC8B8}"/>
                </a:ext>
              </a:extLst>
            </p:cNvPr>
            <p:cNvSpPr/>
            <p:nvPr/>
          </p:nvSpPr>
          <p:spPr>
            <a:xfrm>
              <a:off x="6741301" y="5314856"/>
              <a:ext cx="37970" cy="37970"/>
            </a:xfrm>
            <a:custGeom>
              <a:avLst/>
              <a:gdLst>
                <a:gd name="connsiteX0" fmla="*/ 20497 w 37970"/>
                <a:gd name="connsiteY0" fmla="*/ 10409 h 37970"/>
                <a:gd name="connsiteX1" fmla="*/ 29990 w 37970"/>
                <a:gd name="connsiteY1" fmla="*/ 19901 h 37970"/>
                <a:gd name="connsiteX2" fmla="*/ 29990 w 37970"/>
                <a:gd name="connsiteY2" fmla="*/ 19901 h 37970"/>
                <a:gd name="connsiteX3" fmla="*/ 20497 w 37970"/>
                <a:gd name="connsiteY3" fmla="*/ 29394 h 37970"/>
                <a:gd name="connsiteX4" fmla="*/ 11004 w 37970"/>
                <a:gd name="connsiteY4" fmla="*/ 19901 h 37970"/>
                <a:gd name="connsiteX5" fmla="*/ 20497 w 37970"/>
                <a:gd name="connsiteY5" fmla="*/ 10409 h 37970"/>
                <a:gd name="connsiteX6" fmla="*/ 20497 w 37970"/>
                <a:gd name="connsiteY6" fmla="*/ 916 h 37970"/>
                <a:gd name="connsiteX7" fmla="*/ 1512 w 37970"/>
                <a:gd name="connsiteY7" fmla="*/ 19901 h 37970"/>
                <a:gd name="connsiteX8" fmla="*/ 20497 w 37970"/>
                <a:gd name="connsiteY8" fmla="*/ 38887 h 37970"/>
                <a:gd name="connsiteX9" fmla="*/ 39482 w 37970"/>
                <a:gd name="connsiteY9" fmla="*/ 19901 h 37970"/>
                <a:gd name="connsiteX10" fmla="*/ 39482 w 37970"/>
                <a:gd name="connsiteY10" fmla="*/ 19901 h 37970"/>
                <a:gd name="connsiteX11" fmla="*/ 20497 w 37970"/>
                <a:gd name="connsiteY11" fmla="*/ 91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497" y="10409"/>
                  </a:moveTo>
                  <a:cubicBezTo>
                    <a:pt x="25740" y="10409"/>
                    <a:pt x="29990" y="14659"/>
                    <a:pt x="29990" y="19901"/>
                  </a:cubicBezTo>
                  <a:lnTo>
                    <a:pt x="29990" y="19901"/>
                  </a:lnTo>
                  <a:cubicBezTo>
                    <a:pt x="29990" y="25144"/>
                    <a:pt x="25740" y="29394"/>
                    <a:pt x="20497" y="29394"/>
                  </a:cubicBezTo>
                  <a:cubicBezTo>
                    <a:pt x="15254" y="29394"/>
                    <a:pt x="11004" y="25144"/>
                    <a:pt x="11004" y="19901"/>
                  </a:cubicBezTo>
                  <a:cubicBezTo>
                    <a:pt x="11004" y="14659"/>
                    <a:pt x="15254" y="10409"/>
                    <a:pt x="20497" y="10409"/>
                  </a:cubicBezTo>
                  <a:close/>
                  <a:moveTo>
                    <a:pt x="20497" y="916"/>
                  </a:moveTo>
                  <a:cubicBezTo>
                    <a:pt x="10012" y="916"/>
                    <a:pt x="1512" y="9416"/>
                    <a:pt x="1512" y="19901"/>
                  </a:cubicBezTo>
                  <a:cubicBezTo>
                    <a:pt x="1512" y="30387"/>
                    <a:pt x="10012" y="38887"/>
                    <a:pt x="20497" y="38887"/>
                  </a:cubicBezTo>
                  <a:cubicBezTo>
                    <a:pt x="30982" y="38887"/>
                    <a:pt x="39482" y="30387"/>
                    <a:pt x="39482" y="19901"/>
                  </a:cubicBezTo>
                  <a:lnTo>
                    <a:pt x="39482" y="19901"/>
                  </a:lnTo>
                  <a:cubicBezTo>
                    <a:pt x="39482" y="9416"/>
                    <a:pt x="30982" y="916"/>
                    <a:pt x="20497" y="916"/>
                  </a:cubicBezTo>
                  <a:close/>
                </a:path>
              </a:pathLst>
            </a:custGeom>
            <a:solidFill>
              <a:srgbClr val="000000"/>
            </a:solidFill>
            <a:ln w="9485" cap="flat">
              <a:noFill/>
              <a:prstDash val="solid"/>
              <a:round/>
            </a:ln>
          </p:spPr>
          <p:txBody>
            <a:bodyPr rtlCol="0" anchor="ctr"/>
            <a:lstStyle/>
            <a:p>
              <a:endParaRPr lang="en-US"/>
            </a:p>
          </p:txBody>
        </p:sp>
        <p:sp>
          <p:nvSpPr>
            <p:cNvPr id="259" name="Freeform: Shape 258">
              <a:extLst>
                <a:ext uri="{FF2B5EF4-FFF2-40B4-BE49-F238E27FC236}">
                  <a16:creationId xmlns:a16="http://schemas.microsoft.com/office/drawing/2014/main" id="{805EBEE5-C36A-D629-80E7-3A5E9FF46483}"/>
                </a:ext>
              </a:extLst>
            </p:cNvPr>
            <p:cNvSpPr/>
            <p:nvPr/>
          </p:nvSpPr>
          <p:spPr>
            <a:xfrm>
              <a:off x="6815997" y="4962028"/>
              <a:ext cx="28478" cy="28478"/>
            </a:xfrm>
            <a:custGeom>
              <a:avLst/>
              <a:gdLst>
                <a:gd name="connsiteX0" fmla="*/ 30009 w 28478"/>
                <a:gd name="connsiteY0" fmla="*/ 15055 h 28478"/>
                <a:gd name="connsiteX1" fmla="*/ 15770 w 28478"/>
                <a:gd name="connsiteY1" fmla="*/ 29294 h 28478"/>
                <a:gd name="connsiteX2" fmla="*/ 1531 w 28478"/>
                <a:gd name="connsiteY2" fmla="*/ 15055 h 28478"/>
                <a:gd name="connsiteX3" fmla="*/ 15770 w 28478"/>
                <a:gd name="connsiteY3" fmla="*/ 816 h 28478"/>
                <a:gd name="connsiteX4" fmla="*/ 30009 w 28478"/>
                <a:gd name="connsiteY4" fmla="*/ 1505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009" y="15055"/>
                  </a:moveTo>
                  <a:cubicBezTo>
                    <a:pt x="30009" y="22919"/>
                    <a:pt x="23634" y="29294"/>
                    <a:pt x="15770" y="29294"/>
                  </a:cubicBezTo>
                  <a:cubicBezTo>
                    <a:pt x="7906" y="29294"/>
                    <a:pt x="1531" y="22919"/>
                    <a:pt x="1531" y="15055"/>
                  </a:cubicBezTo>
                  <a:cubicBezTo>
                    <a:pt x="1531" y="7191"/>
                    <a:pt x="7906" y="816"/>
                    <a:pt x="15770" y="816"/>
                  </a:cubicBezTo>
                  <a:cubicBezTo>
                    <a:pt x="23634" y="816"/>
                    <a:pt x="30009" y="7191"/>
                    <a:pt x="30009" y="15055"/>
                  </a:cubicBezTo>
                  <a:close/>
                </a:path>
              </a:pathLst>
            </a:custGeom>
            <a:solidFill>
              <a:srgbClr val="000000"/>
            </a:solidFill>
            <a:ln w="3557" cap="sq">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6FD6E29-ECC5-3E1D-038E-E7C783CAA2DD}"/>
                </a:ext>
              </a:extLst>
            </p:cNvPr>
            <p:cNvSpPr/>
            <p:nvPr/>
          </p:nvSpPr>
          <p:spPr>
            <a:xfrm>
              <a:off x="6811251" y="4957282"/>
              <a:ext cx="37970" cy="37970"/>
            </a:xfrm>
            <a:custGeom>
              <a:avLst/>
              <a:gdLst>
                <a:gd name="connsiteX0" fmla="*/ 20517 w 37970"/>
                <a:gd name="connsiteY0" fmla="*/ 10308 h 37970"/>
                <a:gd name="connsiteX1" fmla="*/ 30009 w 37970"/>
                <a:gd name="connsiteY1" fmla="*/ 19801 h 37970"/>
                <a:gd name="connsiteX2" fmla="*/ 30009 w 37970"/>
                <a:gd name="connsiteY2" fmla="*/ 19801 h 37970"/>
                <a:gd name="connsiteX3" fmla="*/ 20517 w 37970"/>
                <a:gd name="connsiteY3" fmla="*/ 29294 h 37970"/>
                <a:gd name="connsiteX4" fmla="*/ 11024 w 37970"/>
                <a:gd name="connsiteY4" fmla="*/ 19801 h 37970"/>
                <a:gd name="connsiteX5" fmla="*/ 20517 w 37970"/>
                <a:gd name="connsiteY5" fmla="*/ 10308 h 37970"/>
                <a:gd name="connsiteX6" fmla="*/ 20517 w 37970"/>
                <a:gd name="connsiteY6" fmla="*/ 816 h 37970"/>
                <a:gd name="connsiteX7" fmla="*/ 1531 w 37970"/>
                <a:gd name="connsiteY7" fmla="*/ 19801 h 37970"/>
                <a:gd name="connsiteX8" fmla="*/ 20517 w 37970"/>
                <a:gd name="connsiteY8" fmla="*/ 38786 h 37970"/>
                <a:gd name="connsiteX9" fmla="*/ 39502 w 37970"/>
                <a:gd name="connsiteY9" fmla="*/ 19801 h 37970"/>
                <a:gd name="connsiteX10" fmla="*/ 39502 w 37970"/>
                <a:gd name="connsiteY10" fmla="*/ 19801 h 37970"/>
                <a:gd name="connsiteX11" fmla="*/ 20517 w 37970"/>
                <a:gd name="connsiteY11" fmla="*/ 81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517" y="10308"/>
                  </a:moveTo>
                  <a:cubicBezTo>
                    <a:pt x="25759" y="10308"/>
                    <a:pt x="30009" y="14558"/>
                    <a:pt x="30009" y="19801"/>
                  </a:cubicBezTo>
                  <a:lnTo>
                    <a:pt x="30009" y="19801"/>
                  </a:lnTo>
                  <a:cubicBezTo>
                    <a:pt x="30009" y="25044"/>
                    <a:pt x="25759" y="29294"/>
                    <a:pt x="20517" y="29294"/>
                  </a:cubicBezTo>
                  <a:cubicBezTo>
                    <a:pt x="15274" y="29294"/>
                    <a:pt x="11024" y="25044"/>
                    <a:pt x="11024" y="19801"/>
                  </a:cubicBezTo>
                  <a:cubicBezTo>
                    <a:pt x="11024" y="14558"/>
                    <a:pt x="15274" y="10308"/>
                    <a:pt x="20517" y="10308"/>
                  </a:cubicBezTo>
                  <a:close/>
                  <a:moveTo>
                    <a:pt x="20517" y="816"/>
                  </a:moveTo>
                  <a:cubicBezTo>
                    <a:pt x="10031" y="816"/>
                    <a:pt x="1531" y="9316"/>
                    <a:pt x="1531" y="19801"/>
                  </a:cubicBezTo>
                  <a:cubicBezTo>
                    <a:pt x="1531" y="30286"/>
                    <a:pt x="10031" y="38786"/>
                    <a:pt x="20517" y="38786"/>
                  </a:cubicBezTo>
                  <a:cubicBezTo>
                    <a:pt x="31002" y="38786"/>
                    <a:pt x="39502" y="30286"/>
                    <a:pt x="39502" y="19801"/>
                  </a:cubicBezTo>
                  <a:lnTo>
                    <a:pt x="39502" y="19801"/>
                  </a:lnTo>
                  <a:cubicBezTo>
                    <a:pt x="39502" y="9316"/>
                    <a:pt x="31002" y="816"/>
                    <a:pt x="20517" y="816"/>
                  </a:cubicBezTo>
                  <a:close/>
                </a:path>
              </a:pathLst>
            </a:custGeom>
            <a:solidFill>
              <a:srgbClr val="000000"/>
            </a:solidFill>
            <a:ln w="9485" cap="flat">
              <a:noFill/>
              <a:prstDash val="solid"/>
              <a:round/>
            </a:ln>
          </p:spPr>
          <p:txBody>
            <a:bodyPr rtlCol="0" anchor="ctr"/>
            <a:lstStyle/>
            <a:p>
              <a:endParaRPr lang="en-US"/>
            </a:p>
          </p:txBody>
        </p:sp>
        <p:sp>
          <p:nvSpPr>
            <p:cNvPr id="261" name="Freeform: Shape 260">
              <a:extLst>
                <a:ext uri="{FF2B5EF4-FFF2-40B4-BE49-F238E27FC236}">
                  <a16:creationId xmlns:a16="http://schemas.microsoft.com/office/drawing/2014/main" id="{AD9BCD7F-84A1-F56C-3E94-8CDBB0967F88}"/>
                </a:ext>
              </a:extLst>
            </p:cNvPr>
            <p:cNvSpPr/>
            <p:nvPr/>
          </p:nvSpPr>
          <p:spPr>
            <a:xfrm>
              <a:off x="6885910" y="4590065"/>
              <a:ext cx="28478" cy="28478"/>
            </a:xfrm>
            <a:custGeom>
              <a:avLst/>
              <a:gdLst>
                <a:gd name="connsiteX0" fmla="*/ 30029 w 28478"/>
                <a:gd name="connsiteY0" fmla="*/ 14950 h 28478"/>
                <a:gd name="connsiteX1" fmla="*/ 15790 w 28478"/>
                <a:gd name="connsiteY1" fmla="*/ 29189 h 28478"/>
                <a:gd name="connsiteX2" fmla="*/ 1551 w 28478"/>
                <a:gd name="connsiteY2" fmla="*/ 14950 h 28478"/>
                <a:gd name="connsiteX3" fmla="*/ 15790 w 28478"/>
                <a:gd name="connsiteY3" fmla="*/ 711 h 28478"/>
                <a:gd name="connsiteX4" fmla="*/ 30029 w 28478"/>
                <a:gd name="connsiteY4" fmla="*/ 14950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029" y="14950"/>
                  </a:moveTo>
                  <a:cubicBezTo>
                    <a:pt x="30029" y="22814"/>
                    <a:pt x="23654" y="29189"/>
                    <a:pt x="15790" y="29189"/>
                  </a:cubicBezTo>
                  <a:cubicBezTo>
                    <a:pt x="7926" y="29189"/>
                    <a:pt x="1551" y="22814"/>
                    <a:pt x="1551" y="14950"/>
                  </a:cubicBezTo>
                  <a:cubicBezTo>
                    <a:pt x="1551" y="7086"/>
                    <a:pt x="7926" y="711"/>
                    <a:pt x="15790" y="711"/>
                  </a:cubicBezTo>
                  <a:cubicBezTo>
                    <a:pt x="23654" y="711"/>
                    <a:pt x="30029" y="7086"/>
                    <a:pt x="30029" y="14950"/>
                  </a:cubicBezTo>
                  <a:close/>
                </a:path>
              </a:pathLst>
            </a:custGeom>
            <a:solidFill>
              <a:srgbClr val="000000"/>
            </a:solidFill>
            <a:ln w="3557" cap="sq">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3A2B0BE-AB2B-8DB1-98DA-24215DC16BC8}"/>
                </a:ext>
              </a:extLst>
            </p:cNvPr>
            <p:cNvSpPr/>
            <p:nvPr/>
          </p:nvSpPr>
          <p:spPr>
            <a:xfrm>
              <a:off x="6881164" y="4585319"/>
              <a:ext cx="37970" cy="37970"/>
            </a:xfrm>
            <a:custGeom>
              <a:avLst/>
              <a:gdLst>
                <a:gd name="connsiteX0" fmla="*/ 20536 w 37970"/>
                <a:gd name="connsiteY0" fmla="*/ 10204 h 37970"/>
                <a:gd name="connsiteX1" fmla="*/ 30029 w 37970"/>
                <a:gd name="connsiteY1" fmla="*/ 19696 h 37970"/>
                <a:gd name="connsiteX2" fmla="*/ 30029 w 37970"/>
                <a:gd name="connsiteY2" fmla="*/ 19696 h 37970"/>
                <a:gd name="connsiteX3" fmla="*/ 20536 w 37970"/>
                <a:gd name="connsiteY3" fmla="*/ 29189 h 37970"/>
                <a:gd name="connsiteX4" fmla="*/ 11043 w 37970"/>
                <a:gd name="connsiteY4" fmla="*/ 19696 h 37970"/>
                <a:gd name="connsiteX5" fmla="*/ 20536 w 37970"/>
                <a:gd name="connsiteY5" fmla="*/ 10204 h 37970"/>
                <a:gd name="connsiteX6" fmla="*/ 20536 w 37970"/>
                <a:gd name="connsiteY6" fmla="*/ 711 h 37970"/>
                <a:gd name="connsiteX7" fmla="*/ 1551 w 37970"/>
                <a:gd name="connsiteY7" fmla="*/ 19696 h 37970"/>
                <a:gd name="connsiteX8" fmla="*/ 20536 w 37970"/>
                <a:gd name="connsiteY8" fmla="*/ 38682 h 37970"/>
                <a:gd name="connsiteX9" fmla="*/ 39521 w 37970"/>
                <a:gd name="connsiteY9" fmla="*/ 19696 h 37970"/>
                <a:gd name="connsiteX10" fmla="*/ 39521 w 37970"/>
                <a:gd name="connsiteY10" fmla="*/ 19696 h 37970"/>
                <a:gd name="connsiteX11" fmla="*/ 20536 w 37970"/>
                <a:gd name="connsiteY11" fmla="*/ 711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536" y="10204"/>
                  </a:moveTo>
                  <a:cubicBezTo>
                    <a:pt x="25779" y="10204"/>
                    <a:pt x="30029" y="14454"/>
                    <a:pt x="30029" y="19696"/>
                  </a:cubicBezTo>
                  <a:lnTo>
                    <a:pt x="30029" y="19696"/>
                  </a:lnTo>
                  <a:cubicBezTo>
                    <a:pt x="30029" y="24939"/>
                    <a:pt x="25779" y="29189"/>
                    <a:pt x="20536" y="29189"/>
                  </a:cubicBezTo>
                  <a:cubicBezTo>
                    <a:pt x="15293" y="29189"/>
                    <a:pt x="11043" y="24939"/>
                    <a:pt x="11043" y="19696"/>
                  </a:cubicBezTo>
                  <a:cubicBezTo>
                    <a:pt x="11043" y="14454"/>
                    <a:pt x="15293" y="10204"/>
                    <a:pt x="20536" y="10204"/>
                  </a:cubicBezTo>
                  <a:close/>
                  <a:moveTo>
                    <a:pt x="20536" y="711"/>
                  </a:moveTo>
                  <a:cubicBezTo>
                    <a:pt x="10051" y="711"/>
                    <a:pt x="1551" y="9211"/>
                    <a:pt x="1551" y="19696"/>
                  </a:cubicBezTo>
                  <a:cubicBezTo>
                    <a:pt x="1551" y="30182"/>
                    <a:pt x="10051" y="38682"/>
                    <a:pt x="20536" y="38682"/>
                  </a:cubicBezTo>
                  <a:cubicBezTo>
                    <a:pt x="31021" y="38682"/>
                    <a:pt x="39521" y="30182"/>
                    <a:pt x="39521" y="19696"/>
                  </a:cubicBezTo>
                  <a:lnTo>
                    <a:pt x="39521" y="19696"/>
                  </a:lnTo>
                  <a:cubicBezTo>
                    <a:pt x="39521" y="9211"/>
                    <a:pt x="31021" y="711"/>
                    <a:pt x="20536" y="711"/>
                  </a:cubicBezTo>
                  <a:close/>
                </a:path>
              </a:pathLst>
            </a:custGeom>
            <a:solidFill>
              <a:srgbClr val="000000"/>
            </a:solidFill>
            <a:ln w="9485" cap="flat">
              <a:noFill/>
              <a:prstDash val="solid"/>
              <a:round/>
            </a:ln>
          </p:spPr>
          <p:txBody>
            <a:bodyPr rtlCol="0" anchor="ctr"/>
            <a:lstStyle/>
            <a:p>
              <a:endParaRPr lang="en-US"/>
            </a:p>
          </p:txBody>
        </p:sp>
        <p:sp>
          <p:nvSpPr>
            <p:cNvPr id="263" name="Freeform: Shape 262">
              <a:extLst>
                <a:ext uri="{FF2B5EF4-FFF2-40B4-BE49-F238E27FC236}">
                  <a16:creationId xmlns:a16="http://schemas.microsoft.com/office/drawing/2014/main" id="{B4AA7909-8721-FCCD-33AD-7AB3A80B7CDD}"/>
                </a:ext>
              </a:extLst>
            </p:cNvPr>
            <p:cNvSpPr/>
            <p:nvPr/>
          </p:nvSpPr>
          <p:spPr>
            <a:xfrm>
              <a:off x="6955824" y="3934151"/>
              <a:ext cx="28478" cy="28478"/>
            </a:xfrm>
            <a:custGeom>
              <a:avLst/>
              <a:gdLst>
                <a:gd name="connsiteX0" fmla="*/ 30049 w 28478"/>
                <a:gd name="connsiteY0" fmla="*/ 14766 h 28478"/>
                <a:gd name="connsiteX1" fmla="*/ 15810 w 28478"/>
                <a:gd name="connsiteY1" fmla="*/ 29005 h 28478"/>
                <a:gd name="connsiteX2" fmla="*/ 1571 w 28478"/>
                <a:gd name="connsiteY2" fmla="*/ 14766 h 28478"/>
                <a:gd name="connsiteX3" fmla="*/ 15810 w 28478"/>
                <a:gd name="connsiteY3" fmla="*/ 527 h 28478"/>
                <a:gd name="connsiteX4" fmla="*/ 30049 w 28478"/>
                <a:gd name="connsiteY4" fmla="*/ 1476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049" y="14766"/>
                  </a:moveTo>
                  <a:cubicBezTo>
                    <a:pt x="30049" y="22630"/>
                    <a:pt x="23674" y="29005"/>
                    <a:pt x="15810" y="29005"/>
                  </a:cubicBezTo>
                  <a:cubicBezTo>
                    <a:pt x="7946" y="29005"/>
                    <a:pt x="1571" y="22630"/>
                    <a:pt x="1571" y="14766"/>
                  </a:cubicBezTo>
                  <a:cubicBezTo>
                    <a:pt x="1571" y="6902"/>
                    <a:pt x="7946" y="527"/>
                    <a:pt x="15810" y="527"/>
                  </a:cubicBezTo>
                  <a:cubicBezTo>
                    <a:pt x="23674" y="527"/>
                    <a:pt x="30049" y="6902"/>
                    <a:pt x="30049" y="14766"/>
                  </a:cubicBezTo>
                  <a:close/>
                </a:path>
              </a:pathLst>
            </a:custGeom>
            <a:solidFill>
              <a:srgbClr val="000000"/>
            </a:solidFill>
            <a:ln w="3557" cap="sq">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7A73660-6991-C176-D839-862D1954B63A}"/>
                </a:ext>
              </a:extLst>
            </p:cNvPr>
            <p:cNvSpPr/>
            <p:nvPr/>
          </p:nvSpPr>
          <p:spPr>
            <a:xfrm>
              <a:off x="6951078" y="3929405"/>
              <a:ext cx="37970" cy="37970"/>
            </a:xfrm>
            <a:custGeom>
              <a:avLst/>
              <a:gdLst>
                <a:gd name="connsiteX0" fmla="*/ 20556 w 37970"/>
                <a:gd name="connsiteY0" fmla="*/ 10019 h 37970"/>
                <a:gd name="connsiteX1" fmla="*/ 30049 w 37970"/>
                <a:gd name="connsiteY1" fmla="*/ 19512 h 37970"/>
                <a:gd name="connsiteX2" fmla="*/ 30049 w 37970"/>
                <a:gd name="connsiteY2" fmla="*/ 19512 h 37970"/>
                <a:gd name="connsiteX3" fmla="*/ 20556 w 37970"/>
                <a:gd name="connsiteY3" fmla="*/ 29005 h 37970"/>
                <a:gd name="connsiteX4" fmla="*/ 11063 w 37970"/>
                <a:gd name="connsiteY4" fmla="*/ 19512 h 37970"/>
                <a:gd name="connsiteX5" fmla="*/ 20556 w 37970"/>
                <a:gd name="connsiteY5" fmla="*/ 10019 h 37970"/>
                <a:gd name="connsiteX6" fmla="*/ 20556 w 37970"/>
                <a:gd name="connsiteY6" fmla="*/ 527 h 37970"/>
                <a:gd name="connsiteX7" fmla="*/ 1571 w 37970"/>
                <a:gd name="connsiteY7" fmla="*/ 19512 h 37970"/>
                <a:gd name="connsiteX8" fmla="*/ 20556 w 37970"/>
                <a:gd name="connsiteY8" fmla="*/ 38497 h 37970"/>
                <a:gd name="connsiteX9" fmla="*/ 39541 w 37970"/>
                <a:gd name="connsiteY9" fmla="*/ 19512 h 37970"/>
                <a:gd name="connsiteX10" fmla="*/ 39541 w 37970"/>
                <a:gd name="connsiteY10" fmla="*/ 19512 h 37970"/>
                <a:gd name="connsiteX11" fmla="*/ 20556 w 37970"/>
                <a:gd name="connsiteY11" fmla="*/ 52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556" y="10019"/>
                  </a:moveTo>
                  <a:cubicBezTo>
                    <a:pt x="25799" y="10019"/>
                    <a:pt x="30049" y="14269"/>
                    <a:pt x="30049" y="19512"/>
                  </a:cubicBezTo>
                  <a:lnTo>
                    <a:pt x="30049" y="19512"/>
                  </a:lnTo>
                  <a:cubicBezTo>
                    <a:pt x="30049" y="24755"/>
                    <a:pt x="25799" y="29005"/>
                    <a:pt x="20556" y="29005"/>
                  </a:cubicBezTo>
                  <a:cubicBezTo>
                    <a:pt x="15313" y="29005"/>
                    <a:pt x="11063" y="24755"/>
                    <a:pt x="11063" y="19512"/>
                  </a:cubicBezTo>
                  <a:cubicBezTo>
                    <a:pt x="11063" y="14269"/>
                    <a:pt x="15313" y="10019"/>
                    <a:pt x="20556" y="10019"/>
                  </a:cubicBezTo>
                  <a:close/>
                  <a:moveTo>
                    <a:pt x="20556" y="527"/>
                  </a:moveTo>
                  <a:cubicBezTo>
                    <a:pt x="10071" y="527"/>
                    <a:pt x="1571" y="9027"/>
                    <a:pt x="1571" y="19512"/>
                  </a:cubicBezTo>
                  <a:cubicBezTo>
                    <a:pt x="1571" y="29997"/>
                    <a:pt x="10071" y="38497"/>
                    <a:pt x="20556" y="38497"/>
                  </a:cubicBezTo>
                  <a:cubicBezTo>
                    <a:pt x="31041" y="38497"/>
                    <a:pt x="39541" y="29997"/>
                    <a:pt x="39541" y="19512"/>
                  </a:cubicBezTo>
                  <a:lnTo>
                    <a:pt x="39541" y="19512"/>
                  </a:lnTo>
                  <a:cubicBezTo>
                    <a:pt x="39541" y="9027"/>
                    <a:pt x="31041" y="527"/>
                    <a:pt x="20556" y="527"/>
                  </a:cubicBezTo>
                  <a:close/>
                </a:path>
              </a:pathLst>
            </a:custGeom>
            <a:solidFill>
              <a:srgbClr val="000000"/>
            </a:solidFill>
            <a:ln w="9485" cap="flat">
              <a:noFill/>
              <a:prstDash val="solid"/>
              <a:round/>
            </a:ln>
          </p:spPr>
          <p:txBody>
            <a:bodyPr rtlCol="0" anchor="ctr"/>
            <a:lstStyle/>
            <a:p>
              <a:endParaRPr lang="en-US"/>
            </a:p>
          </p:txBody>
        </p:sp>
        <p:sp>
          <p:nvSpPr>
            <p:cNvPr id="265" name="Freeform: Shape 264">
              <a:extLst>
                <a:ext uri="{FF2B5EF4-FFF2-40B4-BE49-F238E27FC236}">
                  <a16:creationId xmlns:a16="http://schemas.microsoft.com/office/drawing/2014/main" id="{85547C9D-DD30-4B39-7C14-E886BA51FA05}"/>
                </a:ext>
              </a:extLst>
            </p:cNvPr>
            <p:cNvSpPr/>
            <p:nvPr/>
          </p:nvSpPr>
          <p:spPr>
            <a:xfrm>
              <a:off x="7025773" y="5422945"/>
              <a:ext cx="28478" cy="28478"/>
            </a:xfrm>
            <a:custGeom>
              <a:avLst/>
              <a:gdLst>
                <a:gd name="connsiteX0" fmla="*/ 30068 w 28478"/>
                <a:gd name="connsiteY0" fmla="*/ 15184 h 28478"/>
                <a:gd name="connsiteX1" fmla="*/ 15829 w 28478"/>
                <a:gd name="connsiteY1" fmla="*/ 29423 h 28478"/>
                <a:gd name="connsiteX2" fmla="*/ 1590 w 28478"/>
                <a:gd name="connsiteY2" fmla="*/ 15184 h 28478"/>
                <a:gd name="connsiteX3" fmla="*/ 15829 w 28478"/>
                <a:gd name="connsiteY3" fmla="*/ 945 h 28478"/>
                <a:gd name="connsiteX4" fmla="*/ 30068 w 28478"/>
                <a:gd name="connsiteY4" fmla="*/ 1518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068" y="15184"/>
                  </a:moveTo>
                  <a:cubicBezTo>
                    <a:pt x="30068" y="23048"/>
                    <a:pt x="23693" y="29423"/>
                    <a:pt x="15829" y="29423"/>
                  </a:cubicBezTo>
                  <a:cubicBezTo>
                    <a:pt x="7965" y="29423"/>
                    <a:pt x="1590" y="23048"/>
                    <a:pt x="1590" y="15184"/>
                  </a:cubicBezTo>
                  <a:cubicBezTo>
                    <a:pt x="1590" y="7320"/>
                    <a:pt x="7965" y="945"/>
                    <a:pt x="15829" y="945"/>
                  </a:cubicBezTo>
                  <a:cubicBezTo>
                    <a:pt x="23693" y="945"/>
                    <a:pt x="30068" y="7320"/>
                    <a:pt x="30068" y="15184"/>
                  </a:cubicBezTo>
                  <a:close/>
                </a:path>
              </a:pathLst>
            </a:custGeom>
            <a:solidFill>
              <a:srgbClr val="000000"/>
            </a:solidFill>
            <a:ln w="3557" cap="sq">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798EA3-A2BF-4508-749F-938DCE01B2E3}"/>
                </a:ext>
              </a:extLst>
            </p:cNvPr>
            <p:cNvSpPr/>
            <p:nvPr/>
          </p:nvSpPr>
          <p:spPr>
            <a:xfrm>
              <a:off x="7021027" y="5418199"/>
              <a:ext cx="37970" cy="37970"/>
            </a:xfrm>
            <a:custGeom>
              <a:avLst/>
              <a:gdLst>
                <a:gd name="connsiteX0" fmla="*/ 20575 w 37970"/>
                <a:gd name="connsiteY0" fmla="*/ 10438 h 37970"/>
                <a:gd name="connsiteX1" fmla="*/ 30068 w 37970"/>
                <a:gd name="connsiteY1" fmla="*/ 19930 h 37970"/>
                <a:gd name="connsiteX2" fmla="*/ 30068 w 37970"/>
                <a:gd name="connsiteY2" fmla="*/ 19930 h 37970"/>
                <a:gd name="connsiteX3" fmla="*/ 20575 w 37970"/>
                <a:gd name="connsiteY3" fmla="*/ 29423 h 37970"/>
                <a:gd name="connsiteX4" fmla="*/ 11083 w 37970"/>
                <a:gd name="connsiteY4" fmla="*/ 19930 h 37970"/>
                <a:gd name="connsiteX5" fmla="*/ 20575 w 37970"/>
                <a:gd name="connsiteY5" fmla="*/ 10438 h 37970"/>
                <a:gd name="connsiteX6" fmla="*/ 20575 w 37970"/>
                <a:gd name="connsiteY6" fmla="*/ 945 h 37970"/>
                <a:gd name="connsiteX7" fmla="*/ 1590 w 37970"/>
                <a:gd name="connsiteY7" fmla="*/ 19930 h 37970"/>
                <a:gd name="connsiteX8" fmla="*/ 20575 w 37970"/>
                <a:gd name="connsiteY8" fmla="*/ 38916 h 37970"/>
                <a:gd name="connsiteX9" fmla="*/ 39561 w 37970"/>
                <a:gd name="connsiteY9" fmla="*/ 19930 h 37970"/>
                <a:gd name="connsiteX10" fmla="*/ 39561 w 37970"/>
                <a:gd name="connsiteY10" fmla="*/ 19930 h 37970"/>
                <a:gd name="connsiteX11" fmla="*/ 20575 w 37970"/>
                <a:gd name="connsiteY11" fmla="*/ 945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575" y="10438"/>
                  </a:moveTo>
                  <a:cubicBezTo>
                    <a:pt x="25818" y="10438"/>
                    <a:pt x="30068" y="14688"/>
                    <a:pt x="30068" y="19930"/>
                  </a:cubicBezTo>
                  <a:lnTo>
                    <a:pt x="30068" y="19930"/>
                  </a:lnTo>
                  <a:cubicBezTo>
                    <a:pt x="30068" y="25173"/>
                    <a:pt x="25818" y="29423"/>
                    <a:pt x="20575" y="29423"/>
                  </a:cubicBezTo>
                  <a:cubicBezTo>
                    <a:pt x="15333" y="29423"/>
                    <a:pt x="11083" y="25173"/>
                    <a:pt x="11083" y="19930"/>
                  </a:cubicBezTo>
                  <a:cubicBezTo>
                    <a:pt x="11083" y="14688"/>
                    <a:pt x="15333" y="10438"/>
                    <a:pt x="20575" y="10438"/>
                  </a:cubicBezTo>
                  <a:close/>
                  <a:moveTo>
                    <a:pt x="20575" y="945"/>
                  </a:moveTo>
                  <a:cubicBezTo>
                    <a:pt x="10090" y="945"/>
                    <a:pt x="1590" y="9445"/>
                    <a:pt x="1590" y="19930"/>
                  </a:cubicBezTo>
                  <a:cubicBezTo>
                    <a:pt x="1590" y="30416"/>
                    <a:pt x="10090" y="38916"/>
                    <a:pt x="20575" y="38916"/>
                  </a:cubicBezTo>
                  <a:cubicBezTo>
                    <a:pt x="31061" y="38916"/>
                    <a:pt x="39561" y="30416"/>
                    <a:pt x="39561" y="19930"/>
                  </a:cubicBezTo>
                  <a:lnTo>
                    <a:pt x="39561" y="19930"/>
                  </a:lnTo>
                  <a:cubicBezTo>
                    <a:pt x="39561" y="9445"/>
                    <a:pt x="31061" y="945"/>
                    <a:pt x="20575" y="945"/>
                  </a:cubicBezTo>
                  <a:close/>
                </a:path>
              </a:pathLst>
            </a:custGeom>
            <a:solidFill>
              <a:srgbClr val="000000"/>
            </a:solidFill>
            <a:ln w="9485" cap="flat">
              <a:noFill/>
              <a:prstDash val="solid"/>
              <a:round/>
            </a:ln>
          </p:spPr>
          <p:txBody>
            <a:bodyPr rtlCol="0" anchor="ctr"/>
            <a:lstStyle/>
            <a:p>
              <a:endParaRPr lang="en-US"/>
            </a:p>
          </p:txBody>
        </p:sp>
        <p:sp>
          <p:nvSpPr>
            <p:cNvPr id="267" name="Freeform: Shape 266">
              <a:extLst>
                <a:ext uri="{FF2B5EF4-FFF2-40B4-BE49-F238E27FC236}">
                  <a16:creationId xmlns:a16="http://schemas.microsoft.com/office/drawing/2014/main" id="{02C21929-A64A-EC05-DF55-95B2F5512039}"/>
                </a:ext>
              </a:extLst>
            </p:cNvPr>
            <p:cNvSpPr/>
            <p:nvPr/>
          </p:nvSpPr>
          <p:spPr>
            <a:xfrm>
              <a:off x="7095687" y="5353964"/>
              <a:ext cx="28478" cy="28478"/>
            </a:xfrm>
            <a:custGeom>
              <a:avLst/>
              <a:gdLst>
                <a:gd name="connsiteX0" fmla="*/ 30088 w 28478"/>
                <a:gd name="connsiteY0" fmla="*/ 15165 h 28478"/>
                <a:gd name="connsiteX1" fmla="*/ 15849 w 28478"/>
                <a:gd name="connsiteY1" fmla="*/ 29404 h 28478"/>
                <a:gd name="connsiteX2" fmla="*/ 1610 w 28478"/>
                <a:gd name="connsiteY2" fmla="*/ 15165 h 28478"/>
                <a:gd name="connsiteX3" fmla="*/ 15849 w 28478"/>
                <a:gd name="connsiteY3" fmla="*/ 926 h 28478"/>
                <a:gd name="connsiteX4" fmla="*/ 30088 w 28478"/>
                <a:gd name="connsiteY4" fmla="*/ 1516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088" y="15165"/>
                  </a:moveTo>
                  <a:cubicBezTo>
                    <a:pt x="30088" y="23029"/>
                    <a:pt x="23713" y="29404"/>
                    <a:pt x="15849" y="29404"/>
                  </a:cubicBezTo>
                  <a:cubicBezTo>
                    <a:pt x="7985" y="29404"/>
                    <a:pt x="1610" y="23029"/>
                    <a:pt x="1610" y="15165"/>
                  </a:cubicBezTo>
                  <a:cubicBezTo>
                    <a:pt x="1610" y="7301"/>
                    <a:pt x="7985" y="926"/>
                    <a:pt x="15849" y="926"/>
                  </a:cubicBezTo>
                  <a:cubicBezTo>
                    <a:pt x="23713" y="926"/>
                    <a:pt x="30088" y="7301"/>
                    <a:pt x="30088" y="15165"/>
                  </a:cubicBezTo>
                  <a:close/>
                </a:path>
              </a:pathLst>
            </a:custGeom>
            <a:solidFill>
              <a:srgbClr val="000000"/>
            </a:solidFill>
            <a:ln w="3557" cap="sq">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F9709E4-B680-BA86-3810-03A4FF75D2A7}"/>
                </a:ext>
              </a:extLst>
            </p:cNvPr>
            <p:cNvSpPr/>
            <p:nvPr/>
          </p:nvSpPr>
          <p:spPr>
            <a:xfrm>
              <a:off x="7090941" y="5349218"/>
              <a:ext cx="37970" cy="37970"/>
            </a:xfrm>
            <a:custGeom>
              <a:avLst/>
              <a:gdLst>
                <a:gd name="connsiteX0" fmla="*/ 20595 w 37970"/>
                <a:gd name="connsiteY0" fmla="*/ 10418 h 37970"/>
                <a:gd name="connsiteX1" fmla="*/ 30088 w 37970"/>
                <a:gd name="connsiteY1" fmla="*/ 19911 h 37970"/>
                <a:gd name="connsiteX2" fmla="*/ 30088 w 37970"/>
                <a:gd name="connsiteY2" fmla="*/ 19911 h 37970"/>
                <a:gd name="connsiteX3" fmla="*/ 20595 w 37970"/>
                <a:gd name="connsiteY3" fmla="*/ 29404 h 37970"/>
                <a:gd name="connsiteX4" fmla="*/ 11102 w 37970"/>
                <a:gd name="connsiteY4" fmla="*/ 19911 h 37970"/>
                <a:gd name="connsiteX5" fmla="*/ 20595 w 37970"/>
                <a:gd name="connsiteY5" fmla="*/ 10418 h 37970"/>
                <a:gd name="connsiteX6" fmla="*/ 20595 w 37970"/>
                <a:gd name="connsiteY6" fmla="*/ 926 h 37970"/>
                <a:gd name="connsiteX7" fmla="*/ 1610 w 37970"/>
                <a:gd name="connsiteY7" fmla="*/ 19911 h 37970"/>
                <a:gd name="connsiteX8" fmla="*/ 20595 w 37970"/>
                <a:gd name="connsiteY8" fmla="*/ 38896 h 37970"/>
                <a:gd name="connsiteX9" fmla="*/ 39580 w 37970"/>
                <a:gd name="connsiteY9" fmla="*/ 19911 h 37970"/>
                <a:gd name="connsiteX10" fmla="*/ 39580 w 37970"/>
                <a:gd name="connsiteY10" fmla="*/ 19911 h 37970"/>
                <a:gd name="connsiteX11" fmla="*/ 20595 w 37970"/>
                <a:gd name="connsiteY11" fmla="*/ 92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595" y="10418"/>
                  </a:moveTo>
                  <a:cubicBezTo>
                    <a:pt x="25838" y="10418"/>
                    <a:pt x="30088" y="14668"/>
                    <a:pt x="30088" y="19911"/>
                  </a:cubicBezTo>
                  <a:lnTo>
                    <a:pt x="30088" y="19911"/>
                  </a:lnTo>
                  <a:cubicBezTo>
                    <a:pt x="30088" y="25154"/>
                    <a:pt x="25838" y="29404"/>
                    <a:pt x="20595" y="29404"/>
                  </a:cubicBezTo>
                  <a:cubicBezTo>
                    <a:pt x="15352" y="29404"/>
                    <a:pt x="11102" y="25154"/>
                    <a:pt x="11102" y="19911"/>
                  </a:cubicBezTo>
                  <a:cubicBezTo>
                    <a:pt x="11102" y="14668"/>
                    <a:pt x="15352" y="10418"/>
                    <a:pt x="20595" y="10418"/>
                  </a:cubicBezTo>
                  <a:close/>
                  <a:moveTo>
                    <a:pt x="20595" y="926"/>
                  </a:moveTo>
                  <a:cubicBezTo>
                    <a:pt x="10110" y="926"/>
                    <a:pt x="1610" y="9426"/>
                    <a:pt x="1610" y="19911"/>
                  </a:cubicBezTo>
                  <a:cubicBezTo>
                    <a:pt x="1610" y="30396"/>
                    <a:pt x="10110" y="38896"/>
                    <a:pt x="20595" y="38896"/>
                  </a:cubicBezTo>
                  <a:cubicBezTo>
                    <a:pt x="31080" y="38896"/>
                    <a:pt x="39580" y="30396"/>
                    <a:pt x="39580" y="19911"/>
                  </a:cubicBezTo>
                  <a:lnTo>
                    <a:pt x="39580" y="19911"/>
                  </a:lnTo>
                  <a:cubicBezTo>
                    <a:pt x="39580" y="9426"/>
                    <a:pt x="31080" y="926"/>
                    <a:pt x="20595" y="926"/>
                  </a:cubicBezTo>
                  <a:close/>
                </a:path>
              </a:pathLst>
            </a:custGeom>
            <a:solidFill>
              <a:srgbClr val="000000"/>
            </a:solidFill>
            <a:ln w="9485" cap="flat">
              <a:noFill/>
              <a:prstDash val="solid"/>
              <a:round/>
            </a:ln>
          </p:spPr>
          <p:txBody>
            <a:bodyPr rtlCol="0" anchor="ctr"/>
            <a:lstStyle/>
            <a:p>
              <a:endParaRPr lang="en-US"/>
            </a:p>
          </p:txBody>
        </p:sp>
        <p:sp>
          <p:nvSpPr>
            <p:cNvPr id="269" name="Freeform: Shape 268">
              <a:extLst>
                <a:ext uri="{FF2B5EF4-FFF2-40B4-BE49-F238E27FC236}">
                  <a16:creationId xmlns:a16="http://schemas.microsoft.com/office/drawing/2014/main" id="{D94CF630-057A-6771-B4C2-6DE0BA7B3972}"/>
                </a:ext>
              </a:extLst>
            </p:cNvPr>
            <p:cNvSpPr/>
            <p:nvPr/>
          </p:nvSpPr>
          <p:spPr>
            <a:xfrm>
              <a:off x="7165636" y="5042632"/>
              <a:ext cx="28478" cy="28478"/>
            </a:xfrm>
            <a:custGeom>
              <a:avLst/>
              <a:gdLst>
                <a:gd name="connsiteX0" fmla="*/ 30108 w 28478"/>
                <a:gd name="connsiteY0" fmla="*/ 15077 h 28478"/>
                <a:gd name="connsiteX1" fmla="*/ 15869 w 28478"/>
                <a:gd name="connsiteY1" fmla="*/ 29316 h 28478"/>
                <a:gd name="connsiteX2" fmla="*/ 1629 w 28478"/>
                <a:gd name="connsiteY2" fmla="*/ 15077 h 28478"/>
                <a:gd name="connsiteX3" fmla="*/ 15869 w 28478"/>
                <a:gd name="connsiteY3" fmla="*/ 838 h 28478"/>
                <a:gd name="connsiteX4" fmla="*/ 30108 w 28478"/>
                <a:gd name="connsiteY4" fmla="*/ 15077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108" y="15077"/>
                  </a:moveTo>
                  <a:cubicBezTo>
                    <a:pt x="30108" y="22941"/>
                    <a:pt x="23733" y="29316"/>
                    <a:pt x="15869" y="29316"/>
                  </a:cubicBezTo>
                  <a:cubicBezTo>
                    <a:pt x="8005" y="29316"/>
                    <a:pt x="1629" y="22941"/>
                    <a:pt x="1629" y="15077"/>
                  </a:cubicBezTo>
                  <a:cubicBezTo>
                    <a:pt x="1629" y="7213"/>
                    <a:pt x="8005" y="838"/>
                    <a:pt x="15869" y="838"/>
                  </a:cubicBezTo>
                  <a:cubicBezTo>
                    <a:pt x="23733" y="838"/>
                    <a:pt x="30108" y="7213"/>
                    <a:pt x="30108" y="15077"/>
                  </a:cubicBezTo>
                  <a:close/>
                </a:path>
              </a:pathLst>
            </a:custGeom>
            <a:solidFill>
              <a:srgbClr val="000000"/>
            </a:solidFill>
            <a:ln w="3557" cap="sq">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B6D554B-388B-97D0-A43E-8A2CB80927D6}"/>
                </a:ext>
              </a:extLst>
            </p:cNvPr>
            <p:cNvSpPr/>
            <p:nvPr/>
          </p:nvSpPr>
          <p:spPr>
            <a:xfrm>
              <a:off x="7160890" y="5037885"/>
              <a:ext cx="37970" cy="37970"/>
            </a:xfrm>
            <a:custGeom>
              <a:avLst/>
              <a:gdLst>
                <a:gd name="connsiteX0" fmla="*/ 20615 w 37970"/>
                <a:gd name="connsiteY0" fmla="*/ 10331 h 37970"/>
                <a:gd name="connsiteX1" fmla="*/ 30108 w 37970"/>
                <a:gd name="connsiteY1" fmla="*/ 19824 h 37970"/>
                <a:gd name="connsiteX2" fmla="*/ 30108 w 37970"/>
                <a:gd name="connsiteY2" fmla="*/ 19824 h 37970"/>
                <a:gd name="connsiteX3" fmla="*/ 20615 w 37970"/>
                <a:gd name="connsiteY3" fmla="*/ 29316 h 37970"/>
                <a:gd name="connsiteX4" fmla="*/ 11122 w 37970"/>
                <a:gd name="connsiteY4" fmla="*/ 19824 h 37970"/>
                <a:gd name="connsiteX5" fmla="*/ 20615 w 37970"/>
                <a:gd name="connsiteY5" fmla="*/ 10331 h 37970"/>
                <a:gd name="connsiteX6" fmla="*/ 20615 w 37970"/>
                <a:gd name="connsiteY6" fmla="*/ 838 h 37970"/>
                <a:gd name="connsiteX7" fmla="*/ 1629 w 37970"/>
                <a:gd name="connsiteY7" fmla="*/ 19824 h 37970"/>
                <a:gd name="connsiteX8" fmla="*/ 20615 w 37970"/>
                <a:gd name="connsiteY8" fmla="*/ 38809 h 37970"/>
                <a:gd name="connsiteX9" fmla="*/ 39600 w 37970"/>
                <a:gd name="connsiteY9" fmla="*/ 19824 h 37970"/>
                <a:gd name="connsiteX10" fmla="*/ 39600 w 37970"/>
                <a:gd name="connsiteY10" fmla="*/ 19824 h 37970"/>
                <a:gd name="connsiteX11" fmla="*/ 20615 w 37970"/>
                <a:gd name="connsiteY11" fmla="*/ 838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615" y="10331"/>
                  </a:moveTo>
                  <a:cubicBezTo>
                    <a:pt x="25858" y="10331"/>
                    <a:pt x="30108" y="14581"/>
                    <a:pt x="30108" y="19824"/>
                  </a:cubicBezTo>
                  <a:lnTo>
                    <a:pt x="30108" y="19824"/>
                  </a:lnTo>
                  <a:cubicBezTo>
                    <a:pt x="30108" y="25066"/>
                    <a:pt x="25858" y="29316"/>
                    <a:pt x="20615" y="29316"/>
                  </a:cubicBezTo>
                  <a:cubicBezTo>
                    <a:pt x="15372" y="29316"/>
                    <a:pt x="11122" y="25066"/>
                    <a:pt x="11122" y="19824"/>
                  </a:cubicBezTo>
                  <a:cubicBezTo>
                    <a:pt x="11122" y="14581"/>
                    <a:pt x="15372" y="10331"/>
                    <a:pt x="20615" y="10331"/>
                  </a:cubicBezTo>
                  <a:close/>
                  <a:moveTo>
                    <a:pt x="20615" y="838"/>
                  </a:moveTo>
                  <a:cubicBezTo>
                    <a:pt x="10129" y="838"/>
                    <a:pt x="1629" y="9338"/>
                    <a:pt x="1629" y="19824"/>
                  </a:cubicBezTo>
                  <a:cubicBezTo>
                    <a:pt x="1629" y="30309"/>
                    <a:pt x="10129" y="38809"/>
                    <a:pt x="20615" y="38809"/>
                  </a:cubicBezTo>
                  <a:cubicBezTo>
                    <a:pt x="31100" y="38809"/>
                    <a:pt x="39600" y="30309"/>
                    <a:pt x="39600" y="19824"/>
                  </a:cubicBezTo>
                  <a:lnTo>
                    <a:pt x="39600" y="19824"/>
                  </a:lnTo>
                  <a:cubicBezTo>
                    <a:pt x="39600" y="9338"/>
                    <a:pt x="31100" y="838"/>
                    <a:pt x="20615" y="838"/>
                  </a:cubicBezTo>
                  <a:close/>
                </a:path>
              </a:pathLst>
            </a:custGeom>
            <a:solidFill>
              <a:srgbClr val="000000"/>
            </a:solidFill>
            <a:ln w="9485" cap="flat">
              <a:noFill/>
              <a:prstDash val="solid"/>
              <a:round/>
            </a:ln>
          </p:spPr>
          <p:txBody>
            <a:bodyPr rtlCol="0" anchor="ctr"/>
            <a:lstStyle/>
            <a:p>
              <a:endParaRPr lang="en-US"/>
            </a:p>
          </p:txBody>
        </p:sp>
        <p:sp>
          <p:nvSpPr>
            <p:cNvPr id="271" name="Freeform: Shape 270">
              <a:extLst>
                <a:ext uri="{FF2B5EF4-FFF2-40B4-BE49-F238E27FC236}">
                  <a16:creationId xmlns:a16="http://schemas.microsoft.com/office/drawing/2014/main" id="{FDBA61E1-BCDA-9805-49B4-1A2BE7D8E8B4}"/>
                </a:ext>
              </a:extLst>
            </p:cNvPr>
            <p:cNvSpPr/>
            <p:nvPr/>
          </p:nvSpPr>
          <p:spPr>
            <a:xfrm>
              <a:off x="7235550" y="5410693"/>
              <a:ext cx="28478" cy="28478"/>
            </a:xfrm>
            <a:custGeom>
              <a:avLst/>
              <a:gdLst>
                <a:gd name="connsiteX0" fmla="*/ 30127 w 28478"/>
                <a:gd name="connsiteY0" fmla="*/ 15181 h 28478"/>
                <a:gd name="connsiteX1" fmla="*/ 15888 w 28478"/>
                <a:gd name="connsiteY1" fmla="*/ 29420 h 28478"/>
                <a:gd name="connsiteX2" fmla="*/ 1649 w 28478"/>
                <a:gd name="connsiteY2" fmla="*/ 15181 h 28478"/>
                <a:gd name="connsiteX3" fmla="*/ 15888 w 28478"/>
                <a:gd name="connsiteY3" fmla="*/ 942 h 28478"/>
                <a:gd name="connsiteX4" fmla="*/ 30127 w 28478"/>
                <a:gd name="connsiteY4" fmla="*/ 15181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127" y="15181"/>
                  </a:moveTo>
                  <a:cubicBezTo>
                    <a:pt x="30127" y="23045"/>
                    <a:pt x="23752" y="29420"/>
                    <a:pt x="15888" y="29420"/>
                  </a:cubicBezTo>
                  <a:cubicBezTo>
                    <a:pt x="8024" y="29420"/>
                    <a:pt x="1649" y="23045"/>
                    <a:pt x="1649" y="15181"/>
                  </a:cubicBezTo>
                  <a:cubicBezTo>
                    <a:pt x="1649" y="7317"/>
                    <a:pt x="8024" y="942"/>
                    <a:pt x="15888" y="942"/>
                  </a:cubicBezTo>
                  <a:cubicBezTo>
                    <a:pt x="23752" y="942"/>
                    <a:pt x="30127" y="7317"/>
                    <a:pt x="30127" y="15181"/>
                  </a:cubicBezTo>
                  <a:close/>
                </a:path>
              </a:pathLst>
            </a:custGeom>
            <a:solidFill>
              <a:srgbClr val="000000"/>
            </a:solidFill>
            <a:ln w="3557" cap="sq">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5E463C9-AF9F-EE5D-9E19-0C06E407937B}"/>
                </a:ext>
              </a:extLst>
            </p:cNvPr>
            <p:cNvSpPr/>
            <p:nvPr/>
          </p:nvSpPr>
          <p:spPr>
            <a:xfrm>
              <a:off x="7230804" y="5405946"/>
              <a:ext cx="37970" cy="37970"/>
            </a:xfrm>
            <a:custGeom>
              <a:avLst/>
              <a:gdLst>
                <a:gd name="connsiteX0" fmla="*/ 20634 w 37970"/>
                <a:gd name="connsiteY0" fmla="*/ 10434 h 37970"/>
                <a:gd name="connsiteX1" fmla="*/ 30127 w 37970"/>
                <a:gd name="connsiteY1" fmla="*/ 19927 h 37970"/>
                <a:gd name="connsiteX2" fmla="*/ 30127 w 37970"/>
                <a:gd name="connsiteY2" fmla="*/ 19927 h 37970"/>
                <a:gd name="connsiteX3" fmla="*/ 20634 w 37970"/>
                <a:gd name="connsiteY3" fmla="*/ 29420 h 37970"/>
                <a:gd name="connsiteX4" fmla="*/ 11142 w 37970"/>
                <a:gd name="connsiteY4" fmla="*/ 19927 h 37970"/>
                <a:gd name="connsiteX5" fmla="*/ 20634 w 37970"/>
                <a:gd name="connsiteY5" fmla="*/ 10434 h 37970"/>
                <a:gd name="connsiteX6" fmla="*/ 20634 w 37970"/>
                <a:gd name="connsiteY6" fmla="*/ 942 h 37970"/>
                <a:gd name="connsiteX7" fmla="*/ 1649 w 37970"/>
                <a:gd name="connsiteY7" fmla="*/ 19927 h 37970"/>
                <a:gd name="connsiteX8" fmla="*/ 20634 w 37970"/>
                <a:gd name="connsiteY8" fmla="*/ 38912 h 37970"/>
                <a:gd name="connsiteX9" fmla="*/ 39620 w 37970"/>
                <a:gd name="connsiteY9" fmla="*/ 19927 h 37970"/>
                <a:gd name="connsiteX10" fmla="*/ 39620 w 37970"/>
                <a:gd name="connsiteY10" fmla="*/ 19927 h 37970"/>
                <a:gd name="connsiteX11" fmla="*/ 20634 w 37970"/>
                <a:gd name="connsiteY11" fmla="*/ 942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634" y="10434"/>
                  </a:moveTo>
                  <a:cubicBezTo>
                    <a:pt x="25877" y="10434"/>
                    <a:pt x="30127" y="14684"/>
                    <a:pt x="30127" y="19927"/>
                  </a:cubicBezTo>
                  <a:lnTo>
                    <a:pt x="30127" y="19927"/>
                  </a:lnTo>
                  <a:cubicBezTo>
                    <a:pt x="30127" y="25170"/>
                    <a:pt x="25877" y="29420"/>
                    <a:pt x="20634" y="29420"/>
                  </a:cubicBezTo>
                  <a:cubicBezTo>
                    <a:pt x="15392" y="29420"/>
                    <a:pt x="11142" y="25170"/>
                    <a:pt x="11142" y="19927"/>
                  </a:cubicBezTo>
                  <a:cubicBezTo>
                    <a:pt x="11142" y="14684"/>
                    <a:pt x="15392" y="10434"/>
                    <a:pt x="20634" y="10434"/>
                  </a:cubicBezTo>
                  <a:close/>
                  <a:moveTo>
                    <a:pt x="20634" y="942"/>
                  </a:moveTo>
                  <a:cubicBezTo>
                    <a:pt x="10149" y="942"/>
                    <a:pt x="1649" y="9442"/>
                    <a:pt x="1649" y="19927"/>
                  </a:cubicBezTo>
                  <a:cubicBezTo>
                    <a:pt x="1649" y="30412"/>
                    <a:pt x="10149" y="38912"/>
                    <a:pt x="20634" y="38912"/>
                  </a:cubicBezTo>
                  <a:cubicBezTo>
                    <a:pt x="31120" y="38912"/>
                    <a:pt x="39620" y="30412"/>
                    <a:pt x="39620" y="19927"/>
                  </a:cubicBezTo>
                  <a:lnTo>
                    <a:pt x="39620" y="19927"/>
                  </a:lnTo>
                  <a:cubicBezTo>
                    <a:pt x="39620" y="9442"/>
                    <a:pt x="31120" y="942"/>
                    <a:pt x="20634" y="942"/>
                  </a:cubicBezTo>
                  <a:close/>
                </a:path>
              </a:pathLst>
            </a:custGeom>
            <a:solidFill>
              <a:srgbClr val="000000"/>
            </a:solidFill>
            <a:ln w="9485" cap="flat">
              <a:noFill/>
              <a:prstDash val="solid"/>
              <a:round/>
            </a:ln>
          </p:spPr>
          <p:txBody>
            <a:bodyPr rtlCol="0" anchor="ctr"/>
            <a:lstStyle/>
            <a:p>
              <a:endParaRPr lang="en-US"/>
            </a:p>
          </p:txBody>
        </p:sp>
        <p:sp>
          <p:nvSpPr>
            <p:cNvPr id="273" name="Freeform: Shape 272">
              <a:extLst>
                <a:ext uri="{FF2B5EF4-FFF2-40B4-BE49-F238E27FC236}">
                  <a16:creationId xmlns:a16="http://schemas.microsoft.com/office/drawing/2014/main" id="{C5EDA346-AC03-FF6D-2E58-BB63DF07259C}"/>
                </a:ext>
              </a:extLst>
            </p:cNvPr>
            <p:cNvSpPr/>
            <p:nvPr/>
          </p:nvSpPr>
          <p:spPr>
            <a:xfrm>
              <a:off x="7305464" y="5144028"/>
              <a:ext cx="28478" cy="28478"/>
            </a:xfrm>
            <a:custGeom>
              <a:avLst/>
              <a:gdLst>
                <a:gd name="connsiteX0" fmla="*/ 30147 w 28478"/>
                <a:gd name="connsiteY0" fmla="*/ 15106 h 28478"/>
                <a:gd name="connsiteX1" fmla="*/ 15908 w 28478"/>
                <a:gd name="connsiteY1" fmla="*/ 29345 h 28478"/>
                <a:gd name="connsiteX2" fmla="*/ 1669 w 28478"/>
                <a:gd name="connsiteY2" fmla="*/ 15106 h 28478"/>
                <a:gd name="connsiteX3" fmla="*/ 15908 w 28478"/>
                <a:gd name="connsiteY3" fmla="*/ 867 h 28478"/>
                <a:gd name="connsiteX4" fmla="*/ 30147 w 28478"/>
                <a:gd name="connsiteY4" fmla="*/ 1510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147" y="15106"/>
                  </a:moveTo>
                  <a:cubicBezTo>
                    <a:pt x="30147" y="22970"/>
                    <a:pt x="23772" y="29345"/>
                    <a:pt x="15908" y="29345"/>
                  </a:cubicBezTo>
                  <a:cubicBezTo>
                    <a:pt x="8044" y="29345"/>
                    <a:pt x="1669" y="22970"/>
                    <a:pt x="1669" y="15106"/>
                  </a:cubicBezTo>
                  <a:cubicBezTo>
                    <a:pt x="1669" y="7242"/>
                    <a:pt x="8044" y="867"/>
                    <a:pt x="15908" y="867"/>
                  </a:cubicBezTo>
                  <a:cubicBezTo>
                    <a:pt x="23772" y="867"/>
                    <a:pt x="30147" y="7242"/>
                    <a:pt x="30147" y="15106"/>
                  </a:cubicBezTo>
                  <a:close/>
                </a:path>
              </a:pathLst>
            </a:custGeom>
            <a:solidFill>
              <a:srgbClr val="000000"/>
            </a:solidFill>
            <a:ln w="3557" cap="sq">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2BF33812-0BA5-8583-03AD-641FA1D8B0C6}"/>
                </a:ext>
              </a:extLst>
            </p:cNvPr>
            <p:cNvSpPr/>
            <p:nvPr/>
          </p:nvSpPr>
          <p:spPr>
            <a:xfrm>
              <a:off x="7300717" y="5139281"/>
              <a:ext cx="37970" cy="37970"/>
            </a:xfrm>
            <a:custGeom>
              <a:avLst/>
              <a:gdLst>
                <a:gd name="connsiteX0" fmla="*/ 20654 w 37970"/>
                <a:gd name="connsiteY0" fmla="*/ 10359 h 37970"/>
                <a:gd name="connsiteX1" fmla="*/ 30147 w 37970"/>
                <a:gd name="connsiteY1" fmla="*/ 19852 h 37970"/>
                <a:gd name="connsiteX2" fmla="*/ 30147 w 37970"/>
                <a:gd name="connsiteY2" fmla="*/ 19852 h 37970"/>
                <a:gd name="connsiteX3" fmla="*/ 20654 w 37970"/>
                <a:gd name="connsiteY3" fmla="*/ 29345 h 37970"/>
                <a:gd name="connsiteX4" fmla="*/ 11161 w 37970"/>
                <a:gd name="connsiteY4" fmla="*/ 19852 h 37970"/>
                <a:gd name="connsiteX5" fmla="*/ 20654 w 37970"/>
                <a:gd name="connsiteY5" fmla="*/ 10359 h 37970"/>
                <a:gd name="connsiteX6" fmla="*/ 20654 w 37970"/>
                <a:gd name="connsiteY6" fmla="*/ 867 h 37970"/>
                <a:gd name="connsiteX7" fmla="*/ 1669 w 37970"/>
                <a:gd name="connsiteY7" fmla="*/ 19852 h 37970"/>
                <a:gd name="connsiteX8" fmla="*/ 20654 w 37970"/>
                <a:gd name="connsiteY8" fmla="*/ 38837 h 37970"/>
                <a:gd name="connsiteX9" fmla="*/ 39639 w 37970"/>
                <a:gd name="connsiteY9" fmla="*/ 19852 h 37970"/>
                <a:gd name="connsiteX10" fmla="*/ 39639 w 37970"/>
                <a:gd name="connsiteY10" fmla="*/ 19852 h 37970"/>
                <a:gd name="connsiteX11" fmla="*/ 20654 w 37970"/>
                <a:gd name="connsiteY11" fmla="*/ 86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654" y="10359"/>
                  </a:moveTo>
                  <a:cubicBezTo>
                    <a:pt x="25897" y="10359"/>
                    <a:pt x="30147" y="14609"/>
                    <a:pt x="30147" y="19852"/>
                  </a:cubicBezTo>
                  <a:lnTo>
                    <a:pt x="30147" y="19852"/>
                  </a:lnTo>
                  <a:cubicBezTo>
                    <a:pt x="30147" y="25095"/>
                    <a:pt x="25897" y="29345"/>
                    <a:pt x="20654" y="29345"/>
                  </a:cubicBezTo>
                  <a:cubicBezTo>
                    <a:pt x="15411" y="29345"/>
                    <a:pt x="11161" y="25095"/>
                    <a:pt x="11161" y="19852"/>
                  </a:cubicBezTo>
                  <a:cubicBezTo>
                    <a:pt x="11161" y="14609"/>
                    <a:pt x="15411" y="10359"/>
                    <a:pt x="20654" y="10359"/>
                  </a:cubicBezTo>
                  <a:close/>
                  <a:moveTo>
                    <a:pt x="20654" y="867"/>
                  </a:moveTo>
                  <a:cubicBezTo>
                    <a:pt x="10169" y="867"/>
                    <a:pt x="1669" y="9367"/>
                    <a:pt x="1669" y="19852"/>
                  </a:cubicBezTo>
                  <a:cubicBezTo>
                    <a:pt x="1669" y="30337"/>
                    <a:pt x="10169" y="38837"/>
                    <a:pt x="20654" y="38837"/>
                  </a:cubicBezTo>
                  <a:cubicBezTo>
                    <a:pt x="31139" y="38837"/>
                    <a:pt x="39639" y="30337"/>
                    <a:pt x="39639" y="19852"/>
                  </a:cubicBezTo>
                  <a:lnTo>
                    <a:pt x="39639" y="19852"/>
                  </a:lnTo>
                  <a:cubicBezTo>
                    <a:pt x="39639" y="9367"/>
                    <a:pt x="31139" y="867"/>
                    <a:pt x="20654" y="867"/>
                  </a:cubicBezTo>
                  <a:close/>
                </a:path>
              </a:pathLst>
            </a:custGeom>
            <a:solidFill>
              <a:srgbClr val="000000"/>
            </a:solidFill>
            <a:ln w="9485" cap="flat">
              <a:noFill/>
              <a:prstDash val="solid"/>
              <a:round/>
            </a:ln>
          </p:spPr>
          <p:txBody>
            <a:bodyPr rtlCol="0" anchor="ctr"/>
            <a:lstStyle/>
            <a:p>
              <a:endParaRPr lang="en-US"/>
            </a:p>
          </p:txBody>
        </p:sp>
        <p:sp>
          <p:nvSpPr>
            <p:cNvPr id="275" name="Freeform: Shape 274">
              <a:extLst>
                <a:ext uri="{FF2B5EF4-FFF2-40B4-BE49-F238E27FC236}">
                  <a16:creationId xmlns:a16="http://schemas.microsoft.com/office/drawing/2014/main" id="{22D416C7-36A1-5ED5-54A7-BCE7093C2B2B}"/>
                </a:ext>
              </a:extLst>
            </p:cNvPr>
            <p:cNvSpPr/>
            <p:nvPr/>
          </p:nvSpPr>
          <p:spPr>
            <a:xfrm>
              <a:off x="7375413" y="5233192"/>
              <a:ext cx="28478" cy="28478"/>
            </a:xfrm>
            <a:custGeom>
              <a:avLst/>
              <a:gdLst>
                <a:gd name="connsiteX0" fmla="*/ 30166 w 28478"/>
                <a:gd name="connsiteY0" fmla="*/ 15131 h 28478"/>
                <a:gd name="connsiteX1" fmla="*/ 15927 w 28478"/>
                <a:gd name="connsiteY1" fmla="*/ 29370 h 28478"/>
                <a:gd name="connsiteX2" fmla="*/ 1688 w 28478"/>
                <a:gd name="connsiteY2" fmla="*/ 15131 h 28478"/>
                <a:gd name="connsiteX3" fmla="*/ 15927 w 28478"/>
                <a:gd name="connsiteY3" fmla="*/ 892 h 28478"/>
                <a:gd name="connsiteX4" fmla="*/ 30166 w 28478"/>
                <a:gd name="connsiteY4" fmla="*/ 15131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166" y="15131"/>
                  </a:moveTo>
                  <a:cubicBezTo>
                    <a:pt x="30166" y="22995"/>
                    <a:pt x="23791" y="29370"/>
                    <a:pt x="15927" y="29370"/>
                  </a:cubicBezTo>
                  <a:cubicBezTo>
                    <a:pt x="8063" y="29370"/>
                    <a:pt x="1688" y="22995"/>
                    <a:pt x="1688" y="15131"/>
                  </a:cubicBezTo>
                  <a:cubicBezTo>
                    <a:pt x="1688" y="7267"/>
                    <a:pt x="8063" y="892"/>
                    <a:pt x="15927" y="892"/>
                  </a:cubicBezTo>
                  <a:cubicBezTo>
                    <a:pt x="23791" y="892"/>
                    <a:pt x="30166" y="7267"/>
                    <a:pt x="30166" y="15131"/>
                  </a:cubicBezTo>
                  <a:close/>
                </a:path>
              </a:pathLst>
            </a:custGeom>
            <a:solidFill>
              <a:srgbClr val="000000"/>
            </a:solidFill>
            <a:ln w="3557" cap="sq">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4336702D-9E3C-2343-C057-939459F290AD}"/>
                </a:ext>
              </a:extLst>
            </p:cNvPr>
            <p:cNvSpPr/>
            <p:nvPr/>
          </p:nvSpPr>
          <p:spPr>
            <a:xfrm>
              <a:off x="7370667" y="5228446"/>
              <a:ext cx="37970" cy="37970"/>
            </a:xfrm>
            <a:custGeom>
              <a:avLst/>
              <a:gdLst>
                <a:gd name="connsiteX0" fmla="*/ 20674 w 37970"/>
                <a:gd name="connsiteY0" fmla="*/ 10384 h 37970"/>
                <a:gd name="connsiteX1" fmla="*/ 30166 w 37970"/>
                <a:gd name="connsiteY1" fmla="*/ 19877 h 37970"/>
                <a:gd name="connsiteX2" fmla="*/ 30166 w 37970"/>
                <a:gd name="connsiteY2" fmla="*/ 19877 h 37970"/>
                <a:gd name="connsiteX3" fmla="*/ 20674 w 37970"/>
                <a:gd name="connsiteY3" fmla="*/ 29370 h 37970"/>
                <a:gd name="connsiteX4" fmla="*/ 11181 w 37970"/>
                <a:gd name="connsiteY4" fmla="*/ 19877 h 37970"/>
                <a:gd name="connsiteX5" fmla="*/ 20674 w 37970"/>
                <a:gd name="connsiteY5" fmla="*/ 10384 h 37970"/>
                <a:gd name="connsiteX6" fmla="*/ 20674 w 37970"/>
                <a:gd name="connsiteY6" fmla="*/ 892 h 37970"/>
                <a:gd name="connsiteX7" fmla="*/ 1688 w 37970"/>
                <a:gd name="connsiteY7" fmla="*/ 19877 h 37970"/>
                <a:gd name="connsiteX8" fmla="*/ 20674 w 37970"/>
                <a:gd name="connsiteY8" fmla="*/ 38862 h 37970"/>
                <a:gd name="connsiteX9" fmla="*/ 39659 w 37970"/>
                <a:gd name="connsiteY9" fmla="*/ 19877 h 37970"/>
                <a:gd name="connsiteX10" fmla="*/ 39659 w 37970"/>
                <a:gd name="connsiteY10" fmla="*/ 19877 h 37970"/>
                <a:gd name="connsiteX11" fmla="*/ 20674 w 37970"/>
                <a:gd name="connsiteY11" fmla="*/ 892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674" y="10384"/>
                  </a:moveTo>
                  <a:cubicBezTo>
                    <a:pt x="25916" y="10384"/>
                    <a:pt x="30166" y="14634"/>
                    <a:pt x="30166" y="19877"/>
                  </a:cubicBezTo>
                  <a:lnTo>
                    <a:pt x="30166" y="19877"/>
                  </a:lnTo>
                  <a:cubicBezTo>
                    <a:pt x="30166" y="25120"/>
                    <a:pt x="25916" y="29370"/>
                    <a:pt x="20674" y="29370"/>
                  </a:cubicBezTo>
                  <a:cubicBezTo>
                    <a:pt x="15431" y="29370"/>
                    <a:pt x="11181" y="25120"/>
                    <a:pt x="11181" y="19877"/>
                  </a:cubicBezTo>
                  <a:cubicBezTo>
                    <a:pt x="11181" y="14634"/>
                    <a:pt x="15431" y="10384"/>
                    <a:pt x="20674" y="10384"/>
                  </a:cubicBezTo>
                  <a:close/>
                  <a:moveTo>
                    <a:pt x="20674" y="892"/>
                  </a:moveTo>
                  <a:cubicBezTo>
                    <a:pt x="10188" y="892"/>
                    <a:pt x="1688" y="9392"/>
                    <a:pt x="1688" y="19877"/>
                  </a:cubicBezTo>
                  <a:cubicBezTo>
                    <a:pt x="1688" y="30362"/>
                    <a:pt x="10188" y="38862"/>
                    <a:pt x="20674" y="38862"/>
                  </a:cubicBezTo>
                  <a:cubicBezTo>
                    <a:pt x="31159" y="38862"/>
                    <a:pt x="39659" y="30362"/>
                    <a:pt x="39659" y="19877"/>
                  </a:cubicBezTo>
                  <a:lnTo>
                    <a:pt x="39659" y="19877"/>
                  </a:lnTo>
                  <a:cubicBezTo>
                    <a:pt x="39659" y="9392"/>
                    <a:pt x="31159" y="892"/>
                    <a:pt x="20674" y="892"/>
                  </a:cubicBezTo>
                  <a:close/>
                </a:path>
              </a:pathLst>
            </a:custGeom>
            <a:solidFill>
              <a:srgbClr val="000000"/>
            </a:solidFill>
            <a:ln w="9485" cap="flat">
              <a:noFill/>
              <a:prstDash val="solid"/>
              <a:round/>
            </a:ln>
          </p:spPr>
          <p:txBody>
            <a:bodyPr rtlCol="0" anchor="ctr"/>
            <a:lstStyle/>
            <a:p>
              <a:endParaRPr lang="en-US"/>
            </a:p>
          </p:txBody>
        </p:sp>
        <p:sp>
          <p:nvSpPr>
            <p:cNvPr id="277" name="Freeform: Shape 276">
              <a:extLst>
                <a:ext uri="{FF2B5EF4-FFF2-40B4-BE49-F238E27FC236}">
                  <a16:creationId xmlns:a16="http://schemas.microsoft.com/office/drawing/2014/main" id="{AFE0945B-64E1-306F-1CA9-C68E5F6142DE}"/>
                </a:ext>
              </a:extLst>
            </p:cNvPr>
            <p:cNvSpPr/>
            <p:nvPr/>
          </p:nvSpPr>
          <p:spPr>
            <a:xfrm>
              <a:off x="7445326" y="4865192"/>
              <a:ext cx="28478" cy="28478"/>
            </a:xfrm>
            <a:custGeom>
              <a:avLst/>
              <a:gdLst>
                <a:gd name="connsiteX0" fmla="*/ 30186 w 28478"/>
                <a:gd name="connsiteY0" fmla="*/ 15027 h 28478"/>
                <a:gd name="connsiteX1" fmla="*/ 15947 w 28478"/>
                <a:gd name="connsiteY1" fmla="*/ 29267 h 28478"/>
                <a:gd name="connsiteX2" fmla="*/ 1708 w 28478"/>
                <a:gd name="connsiteY2" fmla="*/ 15027 h 28478"/>
                <a:gd name="connsiteX3" fmla="*/ 15947 w 28478"/>
                <a:gd name="connsiteY3" fmla="*/ 788 h 28478"/>
                <a:gd name="connsiteX4" fmla="*/ 30186 w 28478"/>
                <a:gd name="connsiteY4" fmla="*/ 15027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186" y="15027"/>
                  </a:moveTo>
                  <a:cubicBezTo>
                    <a:pt x="30186" y="22891"/>
                    <a:pt x="23811" y="29267"/>
                    <a:pt x="15947" y="29267"/>
                  </a:cubicBezTo>
                  <a:cubicBezTo>
                    <a:pt x="8083" y="29267"/>
                    <a:pt x="1708" y="22891"/>
                    <a:pt x="1708" y="15027"/>
                  </a:cubicBezTo>
                  <a:cubicBezTo>
                    <a:pt x="1708" y="7163"/>
                    <a:pt x="8083" y="788"/>
                    <a:pt x="15947" y="788"/>
                  </a:cubicBezTo>
                  <a:cubicBezTo>
                    <a:pt x="23811" y="788"/>
                    <a:pt x="30186" y="7163"/>
                    <a:pt x="30186" y="15027"/>
                  </a:cubicBezTo>
                  <a:close/>
                </a:path>
              </a:pathLst>
            </a:custGeom>
            <a:solidFill>
              <a:srgbClr val="000000"/>
            </a:solidFill>
            <a:ln w="3557" cap="sq">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89622785-EF1A-6C9F-9498-0670A8A4F716}"/>
                </a:ext>
              </a:extLst>
            </p:cNvPr>
            <p:cNvSpPr/>
            <p:nvPr/>
          </p:nvSpPr>
          <p:spPr>
            <a:xfrm>
              <a:off x="7440580" y="4860446"/>
              <a:ext cx="37970" cy="37970"/>
            </a:xfrm>
            <a:custGeom>
              <a:avLst/>
              <a:gdLst>
                <a:gd name="connsiteX0" fmla="*/ 20693 w 37970"/>
                <a:gd name="connsiteY0" fmla="*/ 10281 h 37970"/>
                <a:gd name="connsiteX1" fmla="*/ 30186 w 37970"/>
                <a:gd name="connsiteY1" fmla="*/ 19774 h 37970"/>
                <a:gd name="connsiteX2" fmla="*/ 30186 w 37970"/>
                <a:gd name="connsiteY2" fmla="*/ 19774 h 37970"/>
                <a:gd name="connsiteX3" fmla="*/ 20693 w 37970"/>
                <a:gd name="connsiteY3" fmla="*/ 29267 h 37970"/>
                <a:gd name="connsiteX4" fmla="*/ 11201 w 37970"/>
                <a:gd name="connsiteY4" fmla="*/ 19774 h 37970"/>
                <a:gd name="connsiteX5" fmla="*/ 20693 w 37970"/>
                <a:gd name="connsiteY5" fmla="*/ 10281 h 37970"/>
                <a:gd name="connsiteX6" fmla="*/ 20693 w 37970"/>
                <a:gd name="connsiteY6" fmla="*/ 788 h 37970"/>
                <a:gd name="connsiteX7" fmla="*/ 1708 w 37970"/>
                <a:gd name="connsiteY7" fmla="*/ 19774 h 37970"/>
                <a:gd name="connsiteX8" fmla="*/ 20693 w 37970"/>
                <a:gd name="connsiteY8" fmla="*/ 38759 h 37970"/>
                <a:gd name="connsiteX9" fmla="*/ 39679 w 37970"/>
                <a:gd name="connsiteY9" fmla="*/ 19774 h 37970"/>
                <a:gd name="connsiteX10" fmla="*/ 39679 w 37970"/>
                <a:gd name="connsiteY10" fmla="*/ 19774 h 37970"/>
                <a:gd name="connsiteX11" fmla="*/ 20693 w 37970"/>
                <a:gd name="connsiteY11" fmla="*/ 788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693" y="10281"/>
                  </a:moveTo>
                  <a:cubicBezTo>
                    <a:pt x="25936" y="10281"/>
                    <a:pt x="30186" y="14531"/>
                    <a:pt x="30186" y="19774"/>
                  </a:cubicBezTo>
                  <a:lnTo>
                    <a:pt x="30186" y="19774"/>
                  </a:lnTo>
                  <a:cubicBezTo>
                    <a:pt x="30186" y="25017"/>
                    <a:pt x="25936" y="29267"/>
                    <a:pt x="20693" y="29267"/>
                  </a:cubicBezTo>
                  <a:cubicBezTo>
                    <a:pt x="15450" y="29267"/>
                    <a:pt x="11201" y="25017"/>
                    <a:pt x="11201" y="19774"/>
                  </a:cubicBezTo>
                  <a:cubicBezTo>
                    <a:pt x="11201" y="14531"/>
                    <a:pt x="15450" y="10281"/>
                    <a:pt x="20693" y="10281"/>
                  </a:cubicBezTo>
                  <a:close/>
                  <a:moveTo>
                    <a:pt x="20693" y="788"/>
                  </a:moveTo>
                  <a:cubicBezTo>
                    <a:pt x="10208" y="788"/>
                    <a:pt x="1708" y="9288"/>
                    <a:pt x="1708" y="19774"/>
                  </a:cubicBezTo>
                  <a:cubicBezTo>
                    <a:pt x="1708" y="30259"/>
                    <a:pt x="10208" y="38759"/>
                    <a:pt x="20693" y="38759"/>
                  </a:cubicBezTo>
                  <a:cubicBezTo>
                    <a:pt x="31179" y="38759"/>
                    <a:pt x="39679" y="30259"/>
                    <a:pt x="39679" y="19774"/>
                  </a:cubicBezTo>
                  <a:lnTo>
                    <a:pt x="39679" y="19774"/>
                  </a:lnTo>
                  <a:cubicBezTo>
                    <a:pt x="39679" y="9288"/>
                    <a:pt x="31179" y="788"/>
                    <a:pt x="20693" y="788"/>
                  </a:cubicBezTo>
                  <a:close/>
                </a:path>
              </a:pathLst>
            </a:custGeom>
            <a:solidFill>
              <a:srgbClr val="000000"/>
            </a:solidFill>
            <a:ln w="9485" cap="flat">
              <a:noFill/>
              <a:prstDash val="solid"/>
              <a:round/>
            </a:ln>
          </p:spPr>
          <p:txBody>
            <a:bodyPr rtlCol="0" anchor="ctr"/>
            <a:lstStyle/>
            <a:p>
              <a:endParaRPr lang="en-US"/>
            </a:p>
          </p:txBody>
        </p:sp>
        <p:sp>
          <p:nvSpPr>
            <p:cNvPr id="279" name="Freeform: Shape 278">
              <a:extLst>
                <a:ext uri="{FF2B5EF4-FFF2-40B4-BE49-F238E27FC236}">
                  <a16:creationId xmlns:a16="http://schemas.microsoft.com/office/drawing/2014/main" id="{FA621E06-6D8F-458B-F4BA-5E1E5036D7E9}"/>
                </a:ext>
              </a:extLst>
            </p:cNvPr>
            <p:cNvSpPr/>
            <p:nvPr/>
          </p:nvSpPr>
          <p:spPr>
            <a:xfrm>
              <a:off x="7515240" y="4903958"/>
              <a:ext cx="28478" cy="28478"/>
            </a:xfrm>
            <a:custGeom>
              <a:avLst/>
              <a:gdLst>
                <a:gd name="connsiteX0" fmla="*/ 30206 w 28478"/>
                <a:gd name="connsiteY0" fmla="*/ 15038 h 28478"/>
                <a:gd name="connsiteX1" fmla="*/ 15967 w 28478"/>
                <a:gd name="connsiteY1" fmla="*/ 29277 h 28478"/>
                <a:gd name="connsiteX2" fmla="*/ 1728 w 28478"/>
                <a:gd name="connsiteY2" fmla="*/ 15038 h 28478"/>
                <a:gd name="connsiteX3" fmla="*/ 15967 w 28478"/>
                <a:gd name="connsiteY3" fmla="*/ 799 h 28478"/>
                <a:gd name="connsiteX4" fmla="*/ 30206 w 28478"/>
                <a:gd name="connsiteY4" fmla="*/ 1503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206" y="15038"/>
                  </a:moveTo>
                  <a:cubicBezTo>
                    <a:pt x="30206" y="22902"/>
                    <a:pt x="23831" y="29277"/>
                    <a:pt x="15967" y="29277"/>
                  </a:cubicBezTo>
                  <a:cubicBezTo>
                    <a:pt x="8103" y="29277"/>
                    <a:pt x="1728" y="22902"/>
                    <a:pt x="1728" y="15038"/>
                  </a:cubicBezTo>
                  <a:cubicBezTo>
                    <a:pt x="1728" y="7174"/>
                    <a:pt x="8103" y="799"/>
                    <a:pt x="15967" y="799"/>
                  </a:cubicBezTo>
                  <a:cubicBezTo>
                    <a:pt x="23831" y="799"/>
                    <a:pt x="30206" y="7174"/>
                    <a:pt x="30206" y="15038"/>
                  </a:cubicBezTo>
                  <a:close/>
                </a:path>
              </a:pathLst>
            </a:custGeom>
            <a:solidFill>
              <a:srgbClr val="000000"/>
            </a:solidFill>
            <a:ln w="3557" cap="sq">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B5A774D-9D97-8256-2854-04793B969B2E}"/>
                </a:ext>
              </a:extLst>
            </p:cNvPr>
            <p:cNvSpPr/>
            <p:nvPr/>
          </p:nvSpPr>
          <p:spPr>
            <a:xfrm>
              <a:off x="7510494" y="4899211"/>
              <a:ext cx="37970" cy="37970"/>
            </a:xfrm>
            <a:custGeom>
              <a:avLst/>
              <a:gdLst>
                <a:gd name="connsiteX0" fmla="*/ 20713 w 37970"/>
                <a:gd name="connsiteY0" fmla="*/ 10292 h 37970"/>
                <a:gd name="connsiteX1" fmla="*/ 30206 w 37970"/>
                <a:gd name="connsiteY1" fmla="*/ 19785 h 37970"/>
                <a:gd name="connsiteX2" fmla="*/ 30206 w 37970"/>
                <a:gd name="connsiteY2" fmla="*/ 19785 h 37970"/>
                <a:gd name="connsiteX3" fmla="*/ 20713 w 37970"/>
                <a:gd name="connsiteY3" fmla="*/ 29277 h 37970"/>
                <a:gd name="connsiteX4" fmla="*/ 11220 w 37970"/>
                <a:gd name="connsiteY4" fmla="*/ 19785 h 37970"/>
                <a:gd name="connsiteX5" fmla="*/ 20713 w 37970"/>
                <a:gd name="connsiteY5" fmla="*/ 10292 h 37970"/>
                <a:gd name="connsiteX6" fmla="*/ 20713 w 37970"/>
                <a:gd name="connsiteY6" fmla="*/ 799 h 37970"/>
                <a:gd name="connsiteX7" fmla="*/ 1728 w 37970"/>
                <a:gd name="connsiteY7" fmla="*/ 19785 h 37970"/>
                <a:gd name="connsiteX8" fmla="*/ 20713 w 37970"/>
                <a:gd name="connsiteY8" fmla="*/ 38770 h 37970"/>
                <a:gd name="connsiteX9" fmla="*/ 39698 w 37970"/>
                <a:gd name="connsiteY9" fmla="*/ 19785 h 37970"/>
                <a:gd name="connsiteX10" fmla="*/ 39698 w 37970"/>
                <a:gd name="connsiteY10" fmla="*/ 19785 h 37970"/>
                <a:gd name="connsiteX11" fmla="*/ 20713 w 37970"/>
                <a:gd name="connsiteY11" fmla="*/ 79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713" y="10292"/>
                  </a:moveTo>
                  <a:cubicBezTo>
                    <a:pt x="25956" y="10292"/>
                    <a:pt x="30206" y="14542"/>
                    <a:pt x="30206" y="19785"/>
                  </a:cubicBezTo>
                  <a:lnTo>
                    <a:pt x="30206" y="19785"/>
                  </a:lnTo>
                  <a:cubicBezTo>
                    <a:pt x="30206" y="25027"/>
                    <a:pt x="25956" y="29277"/>
                    <a:pt x="20713" y="29277"/>
                  </a:cubicBezTo>
                  <a:cubicBezTo>
                    <a:pt x="15470" y="29277"/>
                    <a:pt x="11220" y="25027"/>
                    <a:pt x="11220" y="19785"/>
                  </a:cubicBezTo>
                  <a:cubicBezTo>
                    <a:pt x="11220" y="14542"/>
                    <a:pt x="15470" y="10292"/>
                    <a:pt x="20713" y="10292"/>
                  </a:cubicBezTo>
                  <a:close/>
                  <a:moveTo>
                    <a:pt x="20713" y="799"/>
                  </a:moveTo>
                  <a:cubicBezTo>
                    <a:pt x="10228" y="799"/>
                    <a:pt x="1728" y="9299"/>
                    <a:pt x="1728" y="19785"/>
                  </a:cubicBezTo>
                  <a:cubicBezTo>
                    <a:pt x="1728" y="30270"/>
                    <a:pt x="10228" y="38770"/>
                    <a:pt x="20713" y="38770"/>
                  </a:cubicBezTo>
                  <a:cubicBezTo>
                    <a:pt x="31198" y="38770"/>
                    <a:pt x="39698" y="30270"/>
                    <a:pt x="39698" y="19785"/>
                  </a:cubicBezTo>
                  <a:lnTo>
                    <a:pt x="39698" y="19785"/>
                  </a:lnTo>
                  <a:cubicBezTo>
                    <a:pt x="39698" y="9299"/>
                    <a:pt x="31198" y="799"/>
                    <a:pt x="20713" y="799"/>
                  </a:cubicBezTo>
                  <a:close/>
                </a:path>
              </a:pathLst>
            </a:custGeom>
            <a:solidFill>
              <a:srgbClr val="000000"/>
            </a:solidFill>
            <a:ln w="9485" cap="flat">
              <a:noFill/>
              <a:prstDash val="solid"/>
              <a:round/>
            </a:ln>
          </p:spPr>
          <p:txBody>
            <a:bodyPr rtlCol="0" anchor="ctr"/>
            <a:lstStyle/>
            <a:p>
              <a:endParaRPr lang="en-US"/>
            </a:p>
          </p:txBody>
        </p:sp>
        <p:sp>
          <p:nvSpPr>
            <p:cNvPr id="281" name="Freeform: Shape 280">
              <a:extLst>
                <a:ext uri="{FF2B5EF4-FFF2-40B4-BE49-F238E27FC236}">
                  <a16:creationId xmlns:a16="http://schemas.microsoft.com/office/drawing/2014/main" id="{05AADB5E-1F00-9837-C254-F59F8739679E}"/>
                </a:ext>
              </a:extLst>
            </p:cNvPr>
            <p:cNvSpPr/>
            <p:nvPr/>
          </p:nvSpPr>
          <p:spPr>
            <a:xfrm>
              <a:off x="7585189" y="4108967"/>
              <a:ext cx="28478" cy="28478"/>
            </a:xfrm>
            <a:custGeom>
              <a:avLst/>
              <a:gdLst>
                <a:gd name="connsiteX0" fmla="*/ 30225 w 28478"/>
                <a:gd name="connsiteY0" fmla="*/ 14815 h 28478"/>
                <a:gd name="connsiteX1" fmla="*/ 15986 w 28478"/>
                <a:gd name="connsiteY1" fmla="*/ 29054 h 28478"/>
                <a:gd name="connsiteX2" fmla="*/ 1747 w 28478"/>
                <a:gd name="connsiteY2" fmla="*/ 14815 h 28478"/>
                <a:gd name="connsiteX3" fmla="*/ 15986 w 28478"/>
                <a:gd name="connsiteY3" fmla="*/ 576 h 28478"/>
                <a:gd name="connsiteX4" fmla="*/ 30225 w 28478"/>
                <a:gd name="connsiteY4" fmla="*/ 1481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225" y="14815"/>
                  </a:moveTo>
                  <a:cubicBezTo>
                    <a:pt x="30225" y="22679"/>
                    <a:pt x="23850" y="29054"/>
                    <a:pt x="15986" y="29054"/>
                  </a:cubicBezTo>
                  <a:cubicBezTo>
                    <a:pt x="8122" y="29054"/>
                    <a:pt x="1747" y="22679"/>
                    <a:pt x="1747" y="14815"/>
                  </a:cubicBezTo>
                  <a:cubicBezTo>
                    <a:pt x="1747" y="6951"/>
                    <a:pt x="8122" y="576"/>
                    <a:pt x="15986" y="576"/>
                  </a:cubicBezTo>
                  <a:cubicBezTo>
                    <a:pt x="23850" y="576"/>
                    <a:pt x="30225" y="6951"/>
                    <a:pt x="30225" y="14815"/>
                  </a:cubicBezTo>
                  <a:close/>
                </a:path>
              </a:pathLst>
            </a:custGeom>
            <a:solidFill>
              <a:srgbClr val="000000"/>
            </a:solidFill>
            <a:ln w="3557" cap="sq">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A290911-9529-1254-56B8-81E9F090C397}"/>
                </a:ext>
              </a:extLst>
            </p:cNvPr>
            <p:cNvSpPr/>
            <p:nvPr/>
          </p:nvSpPr>
          <p:spPr>
            <a:xfrm>
              <a:off x="7580443" y="4104221"/>
              <a:ext cx="37970" cy="37970"/>
            </a:xfrm>
            <a:custGeom>
              <a:avLst/>
              <a:gdLst>
                <a:gd name="connsiteX0" fmla="*/ 20733 w 37970"/>
                <a:gd name="connsiteY0" fmla="*/ 10068 h 37970"/>
                <a:gd name="connsiteX1" fmla="*/ 30225 w 37970"/>
                <a:gd name="connsiteY1" fmla="*/ 19561 h 37970"/>
                <a:gd name="connsiteX2" fmla="*/ 30225 w 37970"/>
                <a:gd name="connsiteY2" fmla="*/ 19561 h 37970"/>
                <a:gd name="connsiteX3" fmla="*/ 20733 w 37970"/>
                <a:gd name="connsiteY3" fmla="*/ 29054 h 37970"/>
                <a:gd name="connsiteX4" fmla="*/ 11240 w 37970"/>
                <a:gd name="connsiteY4" fmla="*/ 19561 h 37970"/>
                <a:gd name="connsiteX5" fmla="*/ 20733 w 37970"/>
                <a:gd name="connsiteY5" fmla="*/ 10068 h 37970"/>
                <a:gd name="connsiteX6" fmla="*/ 20733 w 37970"/>
                <a:gd name="connsiteY6" fmla="*/ 576 h 37970"/>
                <a:gd name="connsiteX7" fmla="*/ 1747 w 37970"/>
                <a:gd name="connsiteY7" fmla="*/ 19561 h 37970"/>
                <a:gd name="connsiteX8" fmla="*/ 20733 w 37970"/>
                <a:gd name="connsiteY8" fmla="*/ 38547 h 37970"/>
                <a:gd name="connsiteX9" fmla="*/ 39718 w 37970"/>
                <a:gd name="connsiteY9" fmla="*/ 19561 h 37970"/>
                <a:gd name="connsiteX10" fmla="*/ 39718 w 37970"/>
                <a:gd name="connsiteY10" fmla="*/ 19561 h 37970"/>
                <a:gd name="connsiteX11" fmla="*/ 20733 w 37970"/>
                <a:gd name="connsiteY11" fmla="*/ 57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733" y="10068"/>
                  </a:moveTo>
                  <a:cubicBezTo>
                    <a:pt x="25975" y="10068"/>
                    <a:pt x="30225" y="14318"/>
                    <a:pt x="30225" y="19561"/>
                  </a:cubicBezTo>
                  <a:lnTo>
                    <a:pt x="30225" y="19561"/>
                  </a:lnTo>
                  <a:cubicBezTo>
                    <a:pt x="30225" y="24804"/>
                    <a:pt x="25975" y="29054"/>
                    <a:pt x="20733" y="29054"/>
                  </a:cubicBezTo>
                  <a:cubicBezTo>
                    <a:pt x="15490" y="29054"/>
                    <a:pt x="11240" y="24804"/>
                    <a:pt x="11240" y="19561"/>
                  </a:cubicBezTo>
                  <a:cubicBezTo>
                    <a:pt x="11240" y="14318"/>
                    <a:pt x="15490" y="10068"/>
                    <a:pt x="20733" y="10068"/>
                  </a:cubicBezTo>
                  <a:close/>
                  <a:moveTo>
                    <a:pt x="20733" y="576"/>
                  </a:moveTo>
                  <a:cubicBezTo>
                    <a:pt x="10247" y="576"/>
                    <a:pt x="1747" y="9076"/>
                    <a:pt x="1747" y="19561"/>
                  </a:cubicBezTo>
                  <a:cubicBezTo>
                    <a:pt x="1747" y="30047"/>
                    <a:pt x="10247" y="38547"/>
                    <a:pt x="20733" y="38547"/>
                  </a:cubicBezTo>
                  <a:cubicBezTo>
                    <a:pt x="31218" y="38547"/>
                    <a:pt x="39718" y="30047"/>
                    <a:pt x="39718" y="19561"/>
                  </a:cubicBezTo>
                  <a:lnTo>
                    <a:pt x="39718" y="19561"/>
                  </a:lnTo>
                  <a:cubicBezTo>
                    <a:pt x="39718" y="9076"/>
                    <a:pt x="31218" y="576"/>
                    <a:pt x="20733" y="576"/>
                  </a:cubicBezTo>
                  <a:close/>
                </a:path>
              </a:pathLst>
            </a:custGeom>
            <a:solidFill>
              <a:srgbClr val="000000"/>
            </a:solidFill>
            <a:ln w="9485" cap="flat">
              <a:no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6479CAFF-7896-734C-2023-F7BF000DE392}"/>
                </a:ext>
              </a:extLst>
            </p:cNvPr>
            <p:cNvSpPr/>
            <p:nvPr/>
          </p:nvSpPr>
          <p:spPr>
            <a:xfrm>
              <a:off x="7655103" y="5379883"/>
              <a:ext cx="28478" cy="28478"/>
            </a:xfrm>
            <a:custGeom>
              <a:avLst/>
              <a:gdLst>
                <a:gd name="connsiteX0" fmla="*/ 30245 w 28478"/>
                <a:gd name="connsiteY0" fmla="*/ 15172 h 28478"/>
                <a:gd name="connsiteX1" fmla="*/ 16006 w 28478"/>
                <a:gd name="connsiteY1" fmla="*/ 29411 h 28478"/>
                <a:gd name="connsiteX2" fmla="*/ 1767 w 28478"/>
                <a:gd name="connsiteY2" fmla="*/ 15172 h 28478"/>
                <a:gd name="connsiteX3" fmla="*/ 16006 w 28478"/>
                <a:gd name="connsiteY3" fmla="*/ 933 h 28478"/>
                <a:gd name="connsiteX4" fmla="*/ 30245 w 28478"/>
                <a:gd name="connsiteY4" fmla="*/ 15172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245" y="15172"/>
                  </a:moveTo>
                  <a:cubicBezTo>
                    <a:pt x="30245" y="23036"/>
                    <a:pt x="23870" y="29411"/>
                    <a:pt x="16006" y="29411"/>
                  </a:cubicBezTo>
                  <a:cubicBezTo>
                    <a:pt x="8142" y="29411"/>
                    <a:pt x="1767" y="23036"/>
                    <a:pt x="1767" y="15172"/>
                  </a:cubicBezTo>
                  <a:cubicBezTo>
                    <a:pt x="1767" y="7308"/>
                    <a:pt x="8142" y="933"/>
                    <a:pt x="16006" y="933"/>
                  </a:cubicBezTo>
                  <a:cubicBezTo>
                    <a:pt x="23870" y="933"/>
                    <a:pt x="30245" y="7308"/>
                    <a:pt x="30245" y="15172"/>
                  </a:cubicBezTo>
                  <a:close/>
                </a:path>
              </a:pathLst>
            </a:custGeom>
            <a:solidFill>
              <a:srgbClr val="000000"/>
            </a:solidFill>
            <a:ln w="3557" cap="sq">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E0548B49-D372-9283-D4BB-94CDAEDDD8C1}"/>
                </a:ext>
              </a:extLst>
            </p:cNvPr>
            <p:cNvSpPr/>
            <p:nvPr/>
          </p:nvSpPr>
          <p:spPr>
            <a:xfrm>
              <a:off x="7650357" y="5375137"/>
              <a:ext cx="37970" cy="37970"/>
            </a:xfrm>
            <a:custGeom>
              <a:avLst/>
              <a:gdLst>
                <a:gd name="connsiteX0" fmla="*/ 20752 w 37970"/>
                <a:gd name="connsiteY0" fmla="*/ 10425 h 37970"/>
                <a:gd name="connsiteX1" fmla="*/ 30245 w 37970"/>
                <a:gd name="connsiteY1" fmla="*/ 19918 h 37970"/>
                <a:gd name="connsiteX2" fmla="*/ 30245 w 37970"/>
                <a:gd name="connsiteY2" fmla="*/ 19918 h 37970"/>
                <a:gd name="connsiteX3" fmla="*/ 20752 w 37970"/>
                <a:gd name="connsiteY3" fmla="*/ 29411 h 37970"/>
                <a:gd name="connsiteX4" fmla="*/ 11259 w 37970"/>
                <a:gd name="connsiteY4" fmla="*/ 19918 h 37970"/>
                <a:gd name="connsiteX5" fmla="*/ 20752 w 37970"/>
                <a:gd name="connsiteY5" fmla="*/ 10425 h 37970"/>
                <a:gd name="connsiteX6" fmla="*/ 20752 w 37970"/>
                <a:gd name="connsiteY6" fmla="*/ 933 h 37970"/>
                <a:gd name="connsiteX7" fmla="*/ 1767 w 37970"/>
                <a:gd name="connsiteY7" fmla="*/ 19918 h 37970"/>
                <a:gd name="connsiteX8" fmla="*/ 20752 w 37970"/>
                <a:gd name="connsiteY8" fmla="*/ 38904 h 37970"/>
                <a:gd name="connsiteX9" fmla="*/ 39737 w 37970"/>
                <a:gd name="connsiteY9" fmla="*/ 19918 h 37970"/>
                <a:gd name="connsiteX10" fmla="*/ 39737 w 37970"/>
                <a:gd name="connsiteY10" fmla="*/ 19918 h 37970"/>
                <a:gd name="connsiteX11" fmla="*/ 20752 w 37970"/>
                <a:gd name="connsiteY11" fmla="*/ 933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752" y="10425"/>
                  </a:moveTo>
                  <a:cubicBezTo>
                    <a:pt x="25995" y="10425"/>
                    <a:pt x="30245" y="14675"/>
                    <a:pt x="30245" y="19918"/>
                  </a:cubicBezTo>
                  <a:lnTo>
                    <a:pt x="30245" y="19918"/>
                  </a:lnTo>
                  <a:cubicBezTo>
                    <a:pt x="30245" y="25161"/>
                    <a:pt x="25995" y="29411"/>
                    <a:pt x="20752" y="29411"/>
                  </a:cubicBezTo>
                  <a:cubicBezTo>
                    <a:pt x="15509" y="29411"/>
                    <a:pt x="11259" y="25161"/>
                    <a:pt x="11259" y="19918"/>
                  </a:cubicBezTo>
                  <a:cubicBezTo>
                    <a:pt x="11259" y="14675"/>
                    <a:pt x="15509" y="10425"/>
                    <a:pt x="20752" y="10425"/>
                  </a:cubicBezTo>
                  <a:close/>
                  <a:moveTo>
                    <a:pt x="20752" y="933"/>
                  </a:moveTo>
                  <a:cubicBezTo>
                    <a:pt x="10267" y="933"/>
                    <a:pt x="1767" y="9433"/>
                    <a:pt x="1767" y="19918"/>
                  </a:cubicBezTo>
                  <a:cubicBezTo>
                    <a:pt x="1767" y="30404"/>
                    <a:pt x="10267" y="38904"/>
                    <a:pt x="20752" y="38904"/>
                  </a:cubicBezTo>
                  <a:cubicBezTo>
                    <a:pt x="31238" y="38904"/>
                    <a:pt x="39737" y="30404"/>
                    <a:pt x="39737" y="19918"/>
                  </a:cubicBezTo>
                  <a:lnTo>
                    <a:pt x="39737" y="19918"/>
                  </a:lnTo>
                  <a:cubicBezTo>
                    <a:pt x="39737" y="9433"/>
                    <a:pt x="31238" y="933"/>
                    <a:pt x="20752" y="933"/>
                  </a:cubicBezTo>
                  <a:close/>
                </a:path>
              </a:pathLst>
            </a:custGeom>
            <a:solidFill>
              <a:srgbClr val="000000"/>
            </a:solidFill>
            <a:ln w="9485" cap="flat">
              <a:noFill/>
              <a:prstDash val="solid"/>
              <a:round/>
            </a:ln>
          </p:spPr>
          <p:txBody>
            <a:bodyPr rtlCol="0" anchor="ctr"/>
            <a:lstStyle/>
            <a:p>
              <a:endParaRPr lang="en-US"/>
            </a:p>
          </p:txBody>
        </p:sp>
        <p:sp>
          <p:nvSpPr>
            <p:cNvPr id="285" name="Freeform: Shape 284">
              <a:extLst>
                <a:ext uri="{FF2B5EF4-FFF2-40B4-BE49-F238E27FC236}">
                  <a16:creationId xmlns:a16="http://schemas.microsoft.com/office/drawing/2014/main" id="{023C1A1E-371B-728E-F01F-38D70442E4FF}"/>
                </a:ext>
              </a:extLst>
            </p:cNvPr>
            <p:cNvSpPr/>
            <p:nvPr/>
          </p:nvSpPr>
          <p:spPr>
            <a:xfrm>
              <a:off x="7725017" y="4890356"/>
              <a:ext cx="28478" cy="28478"/>
            </a:xfrm>
            <a:custGeom>
              <a:avLst/>
              <a:gdLst>
                <a:gd name="connsiteX0" fmla="*/ 30265 w 28478"/>
                <a:gd name="connsiteY0" fmla="*/ 15035 h 28478"/>
                <a:gd name="connsiteX1" fmla="*/ 16026 w 28478"/>
                <a:gd name="connsiteY1" fmla="*/ 29274 h 28478"/>
                <a:gd name="connsiteX2" fmla="*/ 1787 w 28478"/>
                <a:gd name="connsiteY2" fmla="*/ 15035 h 28478"/>
                <a:gd name="connsiteX3" fmla="*/ 16026 w 28478"/>
                <a:gd name="connsiteY3" fmla="*/ 796 h 28478"/>
                <a:gd name="connsiteX4" fmla="*/ 30265 w 28478"/>
                <a:gd name="connsiteY4" fmla="*/ 1503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265" y="15035"/>
                  </a:moveTo>
                  <a:cubicBezTo>
                    <a:pt x="30265" y="22899"/>
                    <a:pt x="23890" y="29274"/>
                    <a:pt x="16026" y="29274"/>
                  </a:cubicBezTo>
                  <a:cubicBezTo>
                    <a:pt x="8162" y="29274"/>
                    <a:pt x="1787" y="22899"/>
                    <a:pt x="1787" y="15035"/>
                  </a:cubicBezTo>
                  <a:cubicBezTo>
                    <a:pt x="1787" y="7171"/>
                    <a:pt x="8162" y="796"/>
                    <a:pt x="16026" y="796"/>
                  </a:cubicBezTo>
                  <a:cubicBezTo>
                    <a:pt x="23890" y="796"/>
                    <a:pt x="30265" y="7171"/>
                    <a:pt x="30265" y="15035"/>
                  </a:cubicBezTo>
                  <a:close/>
                </a:path>
              </a:pathLst>
            </a:custGeom>
            <a:solidFill>
              <a:srgbClr val="000000"/>
            </a:solidFill>
            <a:ln w="3557" cap="sq">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9A23ADB-C96B-D1E2-7F88-E195928DBD58}"/>
                </a:ext>
              </a:extLst>
            </p:cNvPr>
            <p:cNvSpPr/>
            <p:nvPr/>
          </p:nvSpPr>
          <p:spPr>
            <a:xfrm>
              <a:off x="7720270" y="4885610"/>
              <a:ext cx="37970" cy="37970"/>
            </a:xfrm>
            <a:custGeom>
              <a:avLst/>
              <a:gdLst>
                <a:gd name="connsiteX0" fmla="*/ 20772 w 37970"/>
                <a:gd name="connsiteY0" fmla="*/ 10288 h 37970"/>
                <a:gd name="connsiteX1" fmla="*/ 30265 w 37970"/>
                <a:gd name="connsiteY1" fmla="*/ 19781 h 37970"/>
                <a:gd name="connsiteX2" fmla="*/ 30265 w 37970"/>
                <a:gd name="connsiteY2" fmla="*/ 19781 h 37970"/>
                <a:gd name="connsiteX3" fmla="*/ 20772 w 37970"/>
                <a:gd name="connsiteY3" fmla="*/ 29274 h 37970"/>
                <a:gd name="connsiteX4" fmla="*/ 11279 w 37970"/>
                <a:gd name="connsiteY4" fmla="*/ 19781 h 37970"/>
                <a:gd name="connsiteX5" fmla="*/ 20772 w 37970"/>
                <a:gd name="connsiteY5" fmla="*/ 10288 h 37970"/>
                <a:gd name="connsiteX6" fmla="*/ 20772 w 37970"/>
                <a:gd name="connsiteY6" fmla="*/ 796 h 37970"/>
                <a:gd name="connsiteX7" fmla="*/ 1787 w 37970"/>
                <a:gd name="connsiteY7" fmla="*/ 19781 h 37970"/>
                <a:gd name="connsiteX8" fmla="*/ 20772 w 37970"/>
                <a:gd name="connsiteY8" fmla="*/ 38766 h 37970"/>
                <a:gd name="connsiteX9" fmla="*/ 39757 w 37970"/>
                <a:gd name="connsiteY9" fmla="*/ 19781 h 37970"/>
                <a:gd name="connsiteX10" fmla="*/ 39757 w 37970"/>
                <a:gd name="connsiteY10" fmla="*/ 19781 h 37970"/>
                <a:gd name="connsiteX11" fmla="*/ 20772 w 37970"/>
                <a:gd name="connsiteY11" fmla="*/ 79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772" y="10288"/>
                  </a:moveTo>
                  <a:cubicBezTo>
                    <a:pt x="26015" y="10288"/>
                    <a:pt x="30265" y="14538"/>
                    <a:pt x="30265" y="19781"/>
                  </a:cubicBezTo>
                  <a:lnTo>
                    <a:pt x="30265" y="19781"/>
                  </a:lnTo>
                  <a:cubicBezTo>
                    <a:pt x="30265" y="25024"/>
                    <a:pt x="26015" y="29274"/>
                    <a:pt x="20772" y="29274"/>
                  </a:cubicBezTo>
                  <a:cubicBezTo>
                    <a:pt x="15529" y="29274"/>
                    <a:pt x="11279" y="25024"/>
                    <a:pt x="11279" y="19781"/>
                  </a:cubicBezTo>
                  <a:cubicBezTo>
                    <a:pt x="11279" y="14538"/>
                    <a:pt x="15529" y="10288"/>
                    <a:pt x="20772" y="10288"/>
                  </a:cubicBezTo>
                  <a:close/>
                  <a:moveTo>
                    <a:pt x="20772" y="796"/>
                  </a:moveTo>
                  <a:cubicBezTo>
                    <a:pt x="10287" y="796"/>
                    <a:pt x="1787" y="9296"/>
                    <a:pt x="1787" y="19781"/>
                  </a:cubicBezTo>
                  <a:cubicBezTo>
                    <a:pt x="1787" y="30266"/>
                    <a:pt x="10287" y="38766"/>
                    <a:pt x="20772" y="38766"/>
                  </a:cubicBezTo>
                  <a:cubicBezTo>
                    <a:pt x="31257" y="38766"/>
                    <a:pt x="39757" y="30266"/>
                    <a:pt x="39757" y="19781"/>
                  </a:cubicBezTo>
                  <a:lnTo>
                    <a:pt x="39757" y="19781"/>
                  </a:lnTo>
                  <a:cubicBezTo>
                    <a:pt x="39757" y="9296"/>
                    <a:pt x="31257" y="796"/>
                    <a:pt x="20772" y="796"/>
                  </a:cubicBezTo>
                  <a:close/>
                </a:path>
              </a:pathLst>
            </a:custGeom>
            <a:solidFill>
              <a:srgbClr val="000000"/>
            </a:solidFill>
            <a:ln w="9485" cap="flat">
              <a:noFill/>
              <a:prstDash val="solid"/>
              <a:round/>
            </a:ln>
          </p:spPr>
          <p:txBody>
            <a:bodyPr rtlCol="0" anchor="ctr"/>
            <a:lstStyle/>
            <a:p>
              <a:endParaRPr lang="en-US"/>
            </a:p>
          </p:txBody>
        </p:sp>
        <p:sp>
          <p:nvSpPr>
            <p:cNvPr id="287" name="Freeform: Shape 286">
              <a:extLst>
                <a:ext uri="{FF2B5EF4-FFF2-40B4-BE49-F238E27FC236}">
                  <a16:creationId xmlns:a16="http://schemas.microsoft.com/office/drawing/2014/main" id="{DB677F41-01C4-750F-C0EC-2A10EDBBC54F}"/>
                </a:ext>
              </a:extLst>
            </p:cNvPr>
            <p:cNvSpPr/>
            <p:nvPr/>
          </p:nvSpPr>
          <p:spPr>
            <a:xfrm>
              <a:off x="7794966" y="4992838"/>
              <a:ext cx="28478" cy="28478"/>
            </a:xfrm>
            <a:custGeom>
              <a:avLst/>
              <a:gdLst>
                <a:gd name="connsiteX0" fmla="*/ 30284 w 28478"/>
                <a:gd name="connsiteY0" fmla="*/ 15063 h 28478"/>
                <a:gd name="connsiteX1" fmla="*/ 16045 w 28478"/>
                <a:gd name="connsiteY1" fmla="*/ 29302 h 28478"/>
                <a:gd name="connsiteX2" fmla="*/ 1806 w 28478"/>
                <a:gd name="connsiteY2" fmla="*/ 15063 h 28478"/>
                <a:gd name="connsiteX3" fmla="*/ 16045 w 28478"/>
                <a:gd name="connsiteY3" fmla="*/ 824 h 28478"/>
                <a:gd name="connsiteX4" fmla="*/ 30284 w 28478"/>
                <a:gd name="connsiteY4" fmla="*/ 15063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284" y="15063"/>
                  </a:moveTo>
                  <a:cubicBezTo>
                    <a:pt x="30284" y="22927"/>
                    <a:pt x="23909" y="29302"/>
                    <a:pt x="16045" y="29302"/>
                  </a:cubicBezTo>
                  <a:cubicBezTo>
                    <a:pt x="8181" y="29302"/>
                    <a:pt x="1806" y="22927"/>
                    <a:pt x="1806" y="15063"/>
                  </a:cubicBezTo>
                  <a:cubicBezTo>
                    <a:pt x="1806" y="7199"/>
                    <a:pt x="8181" y="824"/>
                    <a:pt x="16045" y="824"/>
                  </a:cubicBezTo>
                  <a:cubicBezTo>
                    <a:pt x="23909" y="824"/>
                    <a:pt x="30284" y="7199"/>
                    <a:pt x="30284" y="15063"/>
                  </a:cubicBezTo>
                  <a:close/>
                </a:path>
              </a:pathLst>
            </a:custGeom>
            <a:solidFill>
              <a:srgbClr val="000000"/>
            </a:solidFill>
            <a:ln w="3557" cap="sq">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067F775B-28E8-CF1D-5D08-2505A9ABC8C1}"/>
                </a:ext>
              </a:extLst>
            </p:cNvPr>
            <p:cNvSpPr/>
            <p:nvPr/>
          </p:nvSpPr>
          <p:spPr>
            <a:xfrm>
              <a:off x="7790220" y="4988091"/>
              <a:ext cx="37970" cy="37970"/>
            </a:xfrm>
            <a:custGeom>
              <a:avLst/>
              <a:gdLst>
                <a:gd name="connsiteX0" fmla="*/ 20792 w 37970"/>
                <a:gd name="connsiteY0" fmla="*/ 10317 h 37970"/>
                <a:gd name="connsiteX1" fmla="*/ 30284 w 37970"/>
                <a:gd name="connsiteY1" fmla="*/ 19810 h 37970"/>
                <a:gd name="connsiteX2" fmla="*/ 30284 w 37970"/>
                <a:gd name="connsiteY2" fmla="*/ 19810 h 37970"/>
                <a:gd name="connsiteX3" fmla="*/ 20792 w 37970"/>
                <a:gd name="connsiteY3" fmla="*/ 29302 h 37970"/>
                <a:gd name="connsiteX4" fmla="*/ 11299 w 37970"/>
                <a:gd name="connsiteY4" fmla="*/ 19810 h 37970"/>
                <a:gd name="connsiteX5" fmla="*/ 20792 w 37970"/>
                <a:gd name="connsiteY5" fmla="*/ 10317 h 37970"/>
                <a:gd name="connsiteX6" fmla="*/ 20792 w 37970"/>
                <a:gd name="connsiteY6" fmla="*/ 824 h 37970"/>
                <a:gd name="connsiteX7" fmla="*/ 1806 w 37970"/>
                <a:gd name="connsiteY7" fmla="*/ 19810 h 37970"/>
                <a:gd name="connsiteX8" fmla="*/ 20792 w 37970"/>
                <a:gd name="connsiteY8" fmla="*/ 38795 h 37970"/>
                <a:gd name="connsiteX9" fmla="*/ 39777 w 37970"/>
                <a:gd name="connsiteY9" fmla="*/ 19810 h 37970"/>
                <a:gd name="connsiteX10" fmla="*/ 39777 w 37970"/>
                <a:gd name="connsiteY10" fmla="*/ 19810 h 37970"/>
                <a:gd name="connsiteX11" fmla="*/ 20792 w 37970"/>
                <a:gd name="connsiteY11" fmla="*/ 824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792" y="10317"/>
                  </a:moveTo>
                  <a:cubicBezTo>
                    <a:pt x="26034" y="10317"/>
                    <a:pt x="30284" y="14567"/>
                    <a:pt x="30284" y="19810"/>
                  </a:cubicBezTo>
                  <a:lnTo>
                    <a:pt x="30284" y="19810"/>
                  </a:lnTo>
                  <a:cubicBezTo>
                    <a:pt x="30284" y="25052"/>
                    <a:pt x="26034" y="29302"/>
                    <a:pt x="20792" y="29302"/>
                  </a:cubicBezTo>
                  <a:cubicBezTo>
                    <a:pt x="15549" y="29302"/>
                    <a:pt x="11299" y="25052"/>
                    <a:pt x="11299" y="19810"/>
                  </a:cubicBezTo>
                  <a:cubicBezTo>
                    <a:pt x="11299" y="14567"/>
                    <a:pt x="15549" y="10317"/>
                    <a:pt x="20792" y="10317"/>
                  </a:cubicBezTo>
                  <a:close/>
                  <a:moveTo>
                    <a:pt x="20792" y="824"/>
                  </a:moveTo>
                  <a:cubicBezTo>
                    <a:pt x="10306" y="824"/>
                    <a:pt x="1806" y="9324"/>
                    <a:pt x="1806" y="19810"/>
                  </a:cubicBezTo>
                  <a:cubicBezTo>
                    <a:pt x="1806" y="30295"/>
                    <a:pt x="10306" y="38795"/>
                    <a:pt x="20792" y="38795"/>
                  </a:cubicBezTo>
                  <a:cubicBezTo>
                    <a:pt x="31277" y="38795"/>
                    <a:pt x="39777" y="30295"/>
                    <a:pt x="39777" y="19810"/>
                  </a:cubicBezTo>
                  <a:lnTo>
                    <a:pt x="39777" y="19810"/>
                  </a:lnTo>
                  <a:cubicBezTo>
                    <a:pt x="39777" y="9324"/>
                    <a:pt x="31277" y="824"/>
                    <a:pt x="20792" y="824"/>
                  </a:cubicBezTo>
                  <a:close/>
                </a:path>
              </a:pathLst>
            </a:custGeom>
            <a:solidFill>
              <a:srgbClr val="000000"/>
            </a:solidFill>
            <a:ln w="9485" cap="flat">
              <a:noFill/>
              <a:prstDash val="solid"/>
              <a:round/>
            </a:ln>
          </p:spPr>
          <p:txBody>
            <a:bodyPr rtlCol="0" anchor="ctr"/>
            <a:lstStyle/>
            <a:p>
              <a:endParaRPr lang="en-US"/>
            </a:p>
          </p:txBody>
        </p:sp>
        <p:sp>
          <p:nvSpPr>
            <p:cNvPr id="289" name="Freeform: Shape 288">
              <a:extLst>
                <a:ext uri="{FF2B5EF4-FFF2-40B4-BE49-F238E27FC236}">
                  <a16:creationId xmlns:a16="http://schemas.microsoft.com/office/drawing/2014/main" id="{1329F142-B63B-6BF7-164F-76BB7CBA57AF}"/>
                </a:ext>
              </a:extLst>
            </p:cNvPr>
            <p:cNvSpPr/>
            <p:nvPr/>
          </p:nvSpPr>
          <p:spPr>
            <a:xfrm>
              <a:off x="7864880" y="4932560"/>
              <a:ext cx="28478" cy="28478"/>
            </a:xfrm>
            <a:custGeom>
              <a:avLst/>
              <a:gdLst>
                <a:gd name="connsiteX0" fmla="*/ 30304 w 28478"/>
                <a:gd name="connsiteY0" fmla="*/ 15046 h 28478"/>
                <a:gd name="connsiteX1" fmla="*/ 16065 w 28478"/>
                <a:gd name="connsiteY1" fmla="*/ 29285 h 28478"/>
                <a:gd name="connsiteX2" fmla="*/ 1826 w 28478"/>
                <a:gd name="connsiteY2" fmla="*/ 15046 h 28478"/>
                <a:gd name="connsiteX3" fmla="*/ 16065 w 28478"/>
                <a:gd name="connsiteY3" fmla="*/ 807 h 28478"/>
                <a:gd name="connsiteX4" fmla="*/ 30304 w 28478"/>
                <a:gd name="connsiteY4" fmla="*/ 1504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304" y="15046"/>
                  </a:moveTo>
                  <a:cubicBezTo>
                    <a:pt x="30304" y="22910"/>
                    <a:pt x="23929" y="29285"/>
                    <a:pt x="16065" y="29285"/>
                  </a:cubicBezTo>
                  <a:cubicBezTo>
                    <a:pt x="8201" y="29285"/>
                    <a:pt x="1826" y="22910"/>
                    <a:pt x="1826" y="15046"/>
                  </a:cubicBezTo>
                  <a:cubicBezTo>
                    <a:pt x="1826" y="7182"/>
                    <a:pt x="8201" y="807"/>
                    <a:pt x="16065" y="807"/>
                  </a:cubicBezTo>
                  <a:cubicBezTo>
                    <a:pt x="23929" y="807"/>
                    <a:pt x="30304" y="7182"/>
                    <a:pt x="30304" y="15046"/>
                  </a:cubicBezTo>
                  <a:close/>
                </a:path>
              </a:pathLst>
            </a:custGeom>
            <a:solidFill>
              <a:srgbClr val="000000"/>
            </a:solidFill>
            <a:ln w="3557" cap="sq">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38B817C9-6333-5390-916E-5C3A8DA9913B}"/>
                </a:ext>
              </a:extLst>
            </p:cNvPr>
            <p:cNvSpPr/>
            <p:nvPr/>
          </p:nvSpPr>
          <p:spPr>
            <a:xfrm>
              <a:off x="7860133" y="4927814"/>
              <a:ext cx="37970" cy="37970"/>
            </a:xfrm>
            <a:custGeom>
              <a:avLst/>
              <a:gdLst>
                <a:gd name="connsiteX0" fmla="*/ 20811 w 37970"/>
                <a:gd name="connsiteY0" fmla="*/ 10300 h 37970"/>
                <a:gd name="connsiteX1" fmla="*/ 30304 w 37970"/>
                <a:gd name="connsiteY1" fmla="*/ 19793 h 37970"/>
                <a:gd name="connsiteX2" fmla="*/ 30304 w 37970"/>
                <a:gd name="connsiteY2" fmla="*/ 19793 h 37970"/>
                <a:gd name="connsiteX3" fmla="*/ 20811 w 37970"/>
                <a:gd name="connsiteY3" fmla="*/ 29285 h 37970"/>
                <a:gd name="connsiteX4" fmla="*/ 11318 w 37970"/>
                <a:gd name="connsiteY4" fmla="*/ 19793 h 37970"/>
                <a:gd name="connsiteX5" fmla="*/ 20811 w 37970"/>
                <a:gd name="connsiteY5" fmla="*/ 10300 h 37970"/>
                <a:gd name="connsiteX6" fmla="*/ 20811 w 37970"/>
                <a:gd name="connsiteY6" fmla="*/ 807 h 37970"/>
                <a:gd name="connsiteX7" fmla="*/ 1826 w 37970"/>
                <a:gd name="connsiteY7" fmla="*/ 19793 h 37970"/>
                <a:gd name="connsiteX8" fmla="*/ 20811 w 37970"/>
                <a:gd name="connsiteY8" fmla="*/ 38778 h 37970"/>
                <a:gd name="connsiteX9" fmla="*/ 39796 w 37970"/>
                <a:gd name="connsiteY9" fmla="*/ 19793 h 37970"/>
                <a:gd name="connsiteX10" fmla="*/ 39796 w 37970"/>
                <a:gd name="connsiteY10" fmla="*/ 19793 h 37970"/>
                <a:gd name="connsiteX11" fmla="*/ 20811 w 37970"/>
                <a:gd name="connsiteY11" fmla="*/ 80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811" y="10300"/>
                  </a:moveTo>
                  <a:cubicBezTo>
                    <a:pt x="26054" y="10300"/>
                    <a:pt x="30304" y="14550"/>
                    <a:pt x="30304" y="19793"/>
                  </a:cubicBezTo>
                  <a:lnTo>
                    <a:pt x="30304" y="19793"/>
                  </a:lnTo>
                  <a:cubicBezTo>
                    <a:pt x="30304" y="25035"/>
                    <a:pt x="26054" y="29285"/>
                    <a:pt x="20811" y="29285"/>
                  </a:cubicBezTo>
                  <a:cubicBezTo>
                    <a:pt x="15568" y="29285"/>
                    <a:pt x="11318" y="25035"/>
                    <a:pt x="11318" y="19793"/>
                  </a:cubicBezTo>
                  <a:cubicBezTo>
                    <a:pt x="11318" y="14550"/>
                    <a:pt x="15568" y="10300"/>
                    <a:pt x="20811" y="10300"/>
                  </a:cubicBezTo>
                  <a:close/>
                  <a:moveTo>
                    <a:pt x="20811" y="807"/>
                  </a:moveTo>
                  <a:cubicBezTo>
                    <a:pt x="10326" y="807"/>
                    <a:pt x="1826" y="9307"/>
                    <a:pt x="1826" y="19793"/>
                  </a:cubicBezTo>
                  <a:cubicBezTo>
                    <a:pt x="1826" y="30278"/>
                    <a:pt x="10326" y="38778"/>
                    <a:pt x="20811" y="38778"/>
                  </a:cubicBezTo>
                  <a:cubicBezTo>
                    <a:pt x="31296" y="38778"/>
                    <a:pt x="39796" y="30278"/>
                    <a:pt x="39796" y="19793"/>
                  </a:cubicBezTo>
                  <a:lnTo>
                    <a:pt x="39796" y="19793"/>
                  </a:lnTo>
                  <a:cubicBezTo>
                    <a:pt x="39796" y="9307"/>
                    <a:pt x="31296" y="807"/>
                    <a:pt x="20811" y="807"/>
                  </a:cubicBezTo>
                  <a:close/>
                </a:path>
              </a:pathLst>
            </a:custGeom>
            <a:solidFill>
              <a:srgbClr val="000000"/>
            </a:solidFill>
            <a:ln w="9485" cap="flat">
              <a:no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3B040A34-6E12-4C9E-E790-719F66592621}"/>
                </a:ext>
              </a:extLst>
            </p:cNvPr>
            <p:cNvSpPr/>
            <p:nvPr/>
          </p:nvSpPr>
          <p:spPr>
            <a:xfrm>
              <a:off x="7934793" y="4917994"/>
              <a:ext cx="28478" cy="28478"/>
            </a:xfrm>
            <a:custGeom>
              <a:avLst/>
              <a:gdLst>
                <a:gd name="connsiteX0" fmla="*/ 30324 w 28478"/>
                <a:gd name="connsiteY0" fmla="*/ 15042 h 28478"/>
                <a:gd name="connsiteX1" fmla="*/ 16085 w 28478"/>
                <a:gd name="connsiteY1" fmla="*/ 29281 h 28478"/>
                <a:gd name="connsiteX2" fmla="*/ 1846 w 28478"/>
                <a:gd name="connsiteY2" fmla="*/ 15042 h 28478"/>
                <a:gd name="connsiteX3" fmla="*/ 16085 w 28478"/>
                <a:gd name="connsiteY3" fmla="*/ 803 h 28478"/>
                <a:gd name="connsiteX4" fmla="*/ 30324 w 28478"/>
                <a:gd name="connsiteY4" fmla="*/ 15042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324" y="15042"/>
                  </a:moveTo>
                  <a:cubicBezTo>
                    <a:pt x="30324" y="22906"/>
                    <a:pt x="23949" y="29281"/>
                    <a:pt x="16085" y="29281"/>
                  </a:cubicBezTo>
                  <a:cubicBezTo>
                    <a:pt x="8221" y="29281"/>
                    <a:pt x="1846" y="22906"/>
                    <a:pt x="1846" y="15042"/>
                  </a:cubicBezTo>
                  <a:cubicBezTo>
                    <a:pt x="1846" y="7178"/>
                    <a:pt x="8221" y="803"/>
                    <a:pt x="16085" y="803"/>
                  </a:cubicBezTo>
                  <a:cubicBezTo>
                    <a:pt x="23949" y="803"/>
                    <a:pt x="30324" y="7178"/>
                    <a:pt x="30324" y="15042"/>
                  </a:cubicBezTo>
                  <a:close/>
                </a:path>
              </a:pathLst>
            </a:custGeom>
            <a:solidFill>
              <a:srgbClr val="000000"/>
            </a:solidFill>
            <a:ln w="3557" cap="sq">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8BF7CB6-DFA5-BCBC-A91C-8C2ABA0840F2}"/>
                </a:ext>
              </a:extLst>
            </p:cNvPr>
            <p:cNvSpPr/>
            <p:nvPr/>
          </p:nvSpPr>
          <p:spPr>
            <a:xfrm>
              <a:off x="7930047" y="4913247"/>
              <a:ext cx="37970" cy="37970"/>
            </a:xfrm>
            <a:custGeom>
              <a:avLst/>
              <a:gdLst>
                <a:gd name="connsiteX0" fmla="*/ 20831 w 37970"/>
                <a:gd name="connsiteY0" fmla="*/ 10296 h 37970"/>
                <a:gd name="connsiteX1" fmla="*/ 30324 w 37970"/>
                <a:gd name="connsiteY1" fmla="*/ 19789 h 37970"/>
                <a:gd name="connsiteX2" fmla="*/ 30324 w 37970"/>
                <a:gd name="connsiteY2" fmla="*/ 19789 h 37970"/>
                <a:gd name="connsiteX3" fmla="*/ 20831 w 37970"/>
                <a:gd name="connsiteY3" fmla="*/ 29281 h 37970"/>
                <a:gd name="connsiteX4" fmla="*/ 11338 w 37970"/>
                <a:gd name="connsiteY4" fmla="*/ 19789 h 37970"/>
                <a:gd name="connsiteX5" fmla="*/ 20831 w 37970"/>
                <a:gd name="connsiteY5" fmla="*/ 10296 h 37970"/>
                <a:gd name="connsiteX6" fmla="*/ 20831 w 37970"/>
                <a:gd name="connsiteY6" fmla="*/ 803 h 37970"/>
                <a:gd name="connsiteX7" fmla="*/ 1846 w 37970"/>
                <a:gd name="connsiteY7" fmla="*/ 19789 h 37970"/>
                <a:gd name="connsiteX8" fmla="*/ 20831 w 37970"/>
                <a:gd name="connsiteY8" fmla="*/ 38774 h 37970"/>
                <a:gd name="connsiteX9" fmla="*/ 39816 w 37970"/>
                <a:gd name="connsiteY9" fmla="*/ 19789 h 37970"/>
                <a:gd name="connsiteX10" fmla="*/ 39816 w 37970"/>
                <a:gd name="connsiteY10" fmla="*/ 19789 h 37970"/>
                <a:gd name="connsiteX11" fmla="*/ 20831 w 37970"/>
                <a:gd name="connsiteY11" fmla="*/ 803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831" y="10296"/>
                  </a:moveTo>
                  <a:cubicBezTo>
                    <a:pt x="26074" y="10296"/>
                    <a:pt x="30324" y="14546"/>
                    <a:pt x="30324" y="19789"/>
                  </a:cubicBezTo>
                  <a:lnTo>
                    <a:pt x="30324" y="19789"/>
                  </a:lnTo>
                  <a:cubicBezTo>
                    <a:pt x="30324" y="25031"/>
                    <a:pt x="26074" y="29281"/>
                    <a:pt x="20831" y="29281"/>
                  </a:cubicBezTo>
                  <a:cubicBezTo>
                    <a:pt x="15588" y="29281"/>
                    <a:pt x="11338" y="25031"/>
                    <a:pt x="11338" y="19789"/>
                  </a:cubicBezTo>
                  <a:cubicBezTo>
                    <a:pt x="11338" y="14546"/>
                    <a:pt x="15588" y="10296"/>
                    <a:pt x="20831" y="10296"/>
                  </a:cubicBezTo>
                  <a:close/>
                  <a:moveTo>
                    <a:pt x="20831" y="803"/>
                  </a:moveTo>
                  <a:cubicBezTo>
                    <a:pt x="10346" y="803"/>
                    <a:pt x="1846" y="9303"/>
                    <a:pt x="1846" y="19789"/>
                  </a:cubicBezTo>
                  <a:cubicBezTo>
                    <a:pt x="1846" y="30274"/>
                    <a:pt x="10346" y="38774"/>
                    <a:pt x="20831" y="38774"/>
                  </a:cubicBezTo>
                  <a:cubicBezTo>
                    <a:pt x="31316" y="38774"/>
                    <a:pt x="39816" y="30274"/>
                    <a:pt x="39816" y="19789"/>
                  </a:cubicBezTo>
                  <a:lnTo>
                    <a:pt x="39816" y="19789"/>
                  </a:lnTo>
                  <a:cubicBezTo>
                    <a:pt x="39816" y="9303"/>
                    <a:pt x="31316" y="803"/>
                    <a:pt x="20831" y="803"/>
                  </a:cubicBezTo>
                  <a:close/>
                </a:path>
              </a:pathLst>
            </a:custGeom>
            <a:solidFill>
              <a:srgbClr val="000000"/>
            </a:solidFill>
            <a:ln w="9485" cap="flat">
              <a:no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1806DE40-8C6D-48D0-7A55-BD5613F5915F}"/>
                </a:ext>
              </a:extLst>
            </p:cNvPr>
            <p:cNvSpPr/>
            <p:nvPr/>
          </p:nvSpPr>
          <p:spPr>
            <a:xfrm>
              <a:off x="8004742" y="5251892"/>
              <a:ext cx="28478" cy="28478"/>
            </a:xfrm>
            <a:custGeom>
              <a:avLst/>
              <a:gdLst>
                <a:gd name="connsiteX0" fmla="*/ 30343 w 28478"/>
                <a:gd name="connsiteY0" fmla="*/ 15136 h 28478"/>
                <a:gd name="connsiteX1" fmla="*/ 16104 w 28478"/>
                <a:gd name="connsiteY1" fmla="*/ 29375 h 28478"/>
                <a:gd name="connsiteX2" fmla="*/ 1865 w 28478"/>
                <a:gd name="connsiteY2" fmla="*/ 15136 h 28478"/>
                <a:gd name="connsiteX3" fmla="*/ 16104 w 28478"/>
                <a:gd name="connsiteY3" fmla="*/ 897 h 28478"/>
                <a:gd name="connsiteX4" fmla="*/ 30343 w 28478"/>
                <a:gd name="connsiteY4" fmla="*/ 1513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343" y="15136"/>
                  </a:moveTo>
                  <a:cubicBezTo>
                    <a:pt x="30343" y="23000"/>
                    <a:pt x="23968" y="29375"/>
                    <a:pt x="16104" y="29375"/>
                  </a:cubicBezTo>
                  <a:cubicBezTo>
                    <a:pt x="8240" y="29375"/>
                    <a:pt x="1865" y="23000"/>
                    <a:pt x="1865" y="15136"/>
                  </a:cubicBezTo>
                  <a:cubicBezTo>
                    <a:pt x="1865" y="7272"/>
                    <a:pt x="8240" y="897"/>
                    <a:pt x="16104" y="897"/>
                  </a:cubicBezTo>
                  <a:cubicBezTo>
                    <a:pt x="23968" y="897"/>
                    <a:pt x="30343" y="7272"/>
                    <a:pt x="30343" y="15136"/>
                  </a:cubicBezTo>
                  <a:close/>
                </a:path>
              </a:pathLst>
            </a:custGeom>
            <a:solidFill>
              <a:srgbClr val="000000"/>
            </a:solidFill>
            <a:ln w="3557" cap="sq">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7B44DF4-3950-0FC3-BDE0-E9F257307724}"/>
                </a:ext>
              </a:extLst>
            </p:cNvPr>
            <p:cNvSpPr/>
            <p:nvPr/>
          </p:nvSpPr>
          <p:spPr>
            <a:xfrm>
              <a:off x="7999996" y="5247146"/>
              <a:ext cx="37970" cy="37970"/>
            </a:xfrm>
            <a:custGeom>
              <a:avLst/>
              <a:gdLst>
                <a:gd name="connsiteX0" fmla="*/ 20850 w 37970"/>
                <a:gd name="connsiteY0" fmla="*/ 10390 h 37970"/>
                <a:gd name="connsiteX1" fmla="*/ 30343 w 37970"/>
                <a:gd name="connsiteY1" fmla="*/ 19882 h 37970"/>
                <a:gd name="connsiteX2" fmla="*/ 30343 w 37970"/>
                <a:gd name="connsiteY2" fmla="*/ 19882 h 37970"/>
                <a:gd name="connsiteX3" fmla="*/ 20850 w 37970"/>
                <a:gd name="connsiteY3" fmla="*/ 29375 h 37970"/>
                <a:gd name="connsiteX4" fmla="*/ 11358 w 37970"/>
                <a:gd name="connsiteY4" fmla="*/ 19882 h 37970"/>
                <a:gd name="connsiteX5" fmla="*/ 20850 w 37970"/>
                <a:gd name="connsiteY5" fmla="*/ 10390 h 37970"/>
                <a:gd name="connsiteX6" fmla="*/ 20850 w 37970"/>
                <a:gd name="connsiteY6" fmla="*/ 897 h 37970"/>
                <a:gd name="connsiteX7" fmla="*/ 1865 w 37970"/>
                <a:gd name="connsiteY7" fmla="*/ 19882 h 37970"/>
                <a:gd name="connsiteX8" fmla="*/ 20850 w 37970"/>
                <a:gd name="connsiteY8" fmla="*/ 38868 h 37970"/>
                <a:gd name="connsiteX9" fmla="*/ 39836 w 37970"/>
                <a:gd name="connsiteY9" fmla="*/ 19882 h 37970"/>
                <a:gd name="connsiteX10" fmla="*/ 39836 w 37970"/>
                <a:gd name="connsiteY10" fmla="*/ 19882 h 37970"/>
                <a:gd name="connsiteX11" fmla="*/ 20850 w 37970"/>
                <a:gd name="connsiteY11" fmla="*/ 89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850" y="10390"/>
                  </a:moveTo>
                  <a:cubicBezTo>
                    <a:pt x="26093" y="10390"/>
                    <a:pt x="30343" y="14640"/>
                    <a:pt x="30343" y="19882"/>
                  </a:cubicBezTo>
                  <a:lnTo>
                    <a:pt x="30343" y="19882"/>
                  </a:lnTo>
                  <a:cubicBezTo>
                    <a:pt x="30343" y="25125"/>
                    <a:pt x="26093" y="29375"/>
                    <a:pt x="20850" y="29375"/>
                  </a:cubicBezTo>
                  <a:cubicBezTo>
                    <a:pt x="15608" y="29375"/>
                    <a:pt x="11358" y="25125"/>
                    <a:pt x="11358" y="19882"/>
                  </a:cubicBezTo>
                  <a:cubicBezTo>
                    <a:pt x="11358" y="14640"/>
                    <a:pt x="15608" y="10390"/>
                    <a:pt x="20850" y="10390"/>
                  </a:cubicBezTo>
                  <a:close/>
                  <a:moveTo>
                    <a:pt x="20850" y="897"/>
                  </a:moveTo>
                  <a:cubicBezTo>
                    <a:pt x="10365" y="897"/>
                    <a:pt x="1865" y="9397"/>
                    <a:pt x="1865" y="19882"/>
                  </a:cubicBezTo>
                  <a:cubicBezTo>
                    <a:pt x="1865" y="30368"/>
                    <a:pt x="10365" y="38868"/>
                    <a:pt x="20850" y="38868"/>
                  </a:cubicBezTo>
                  <a:cubicBezTo>
                    <a:pt x="31336" y="38868"/>
                    <a:pt x="39836" y="30368"/>
                    <a:pt x="39836" y="19882"/>
                  </a:cubicBezTo>
                  <a:lnTo>
                    <a:pt x="39836" y="19882"/>
                  </a:lnTo>
                  <a:cubicBezTo>
                    <a:pt x="39836" y="9397"/>
                    <a:pt x="31336" y="897"/>
                    <a:pt x="20850" y="897"/>
                  </a:cubicBezTo>
                  <a:close/>
                </a:path>
              </a:pathLst>
            </a:custGeom>
            <a:solidFill>
              <a:srgbClr val="000000"/>
            </a:solidFill>
            <a:ln w="9485" cap="flat">
              <a:noFill/>
              <a:prstDash val="solid"/>
              <a:round/>
            </a:ln>
          </p:spPr>
          <p:txBody>
            <a:bodyPr rtlCol="0" anchor="ctr"/>
            <a:lstStyle/>
            <a:p>
              <a:endParaRPr lang="en-US"/>
            </a:p>
          </p:txBody>
        </p:sp>
        <p:sp>
          <p:nvSpPr>
            <p:cNvPr id="295" name="Freeform: Shape 294">
              <a:extLst>
                <a:ext uri="{FF2B5EF4-FFF2-40B4-BE49-F238E27FC236}">
                  <a16:creationId xmlns:a16="http://schemas.microsoft.com/office/drawing/2014/main" id="{210C6F0E-DF0D-E046-8A65-89EBCA94E4B2}"/>
                </a:ext>
              </a:extLst>
            </p:cNvPr>
            <p:cNvSpPr/>
            <p:nvPr/>
          </p:nvSpPr>
          <p:spPr>
            <a:xfrm>
              <a:off x="8074656" y="4758321"/>
              <a:ext cx="28478" cy="28478"/>
            </a:xfrm>
            <a:custGeom>
              <a:avLst/>
              <a:gdLst>
                <a:gd name="connsiteX0" fmla="*/ 30363 w 28478"/>
                <a:gd name="connsiteY0" fmla="*/ 14997 h 28478"/>
                <a:gd name="connsiteX1" fmla="*/ 16124 w 28478"/>
                <a:gd name="connsiteY1" fmla="*/ 29236 h 28478"/>
                <a:gd name="connsiteX2" fmla="*/ 1885 w 28478"/>
                <a:gd name="connsiteY2" fmla="*/ 14997 h 28478"/>
                <a:gd name="connsiteX3" fmla="*/ 16124 w 28478"/>
                <a:gd name="connsiteY3" fmla="*/ 758 h 28478"/>
                <a:gd name="connsiteX4" fmla="*/ 30363 w 28478"/>
                <a:gd name="connsiteY4" fmla="*/ 14997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363" y="14997"/>
                  </a:moveTo>
                  <a:cubicBezTo>
                    <a:pt x="30363" y="22861"/>
                    <a:pt x="23988" y="29236"/>
                    <a:pt x="16124" y="29236"/>
                  </a:cubicBezTo>
                  <a:cubicBezTo>
                    <a:pt x="8260" y="29236"/>
                    <a:pt x="1885" y="22861"/>
                    <a:pt x="1885" y="14997"/>
                  </a:cubicBezTo>
                  <a:cubicBezTo>
                    <a:pt x="1885" y="7133"/>
                    <a:pt x="8260" y="758"/>
                    <a:pt x="16124" y="758"/>
                  </a:cubicBezTo>
                  <a:cubicBezTo>
                    <a:pt x="23988" y="758"/>
                    <a:pt x="30363" y="7133"/>
                    <a:pt x="30363" y="14997"/>
                  </a:cubicBezTo>
                  <a:close/>
                </a:path>
              </a:pathLst>
            </a:custGeom>
            <a:solidFill>
              <a:srgbClr val="000000"/>
            </a:solidFill>
            <a:ln w="3557" cap="sq">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D5BFE835-5C37-F32A-07F5-7833271C6C7A}"/>
                </a:ext>
              </a:extLst>
            </p:cNvPr>
            <p:cNvSpPr/>
            <p:nvPr/>
          </p:nvSpPr>
          <p:spPr>
            <a:xfrm>
              <a:off x="8069910" y="4753575"/>
              <a:ext cx="37970" cy="37970"/>
            </a:xfrm>
            <a:custGeom>
              <a:avLst/>
              <a:gdLst>
                <a:gd name="connsiteX0" fmla="*/ 20870 w 37970"/>
                <a:gd name="connsiteY0" fmla="*/ 10251 h 37970"/>
                <a:gd name="connsiteX1" fmla="*/ 30363 w 37970"/>
                <a:gd name="connsiteY1" fmla="*/ 19744 h 37970"/>
                <a:gd name="connsiteX2" fmla="*/ 30363 w 37970"/>
                <a:gd name="connsiteY2" fmla="*/ 19744 h 37970"/>
                <a:gd name="connsiteX3" fmla="*/ 20870 w 37970"/>
                <a:gd name="connsiteY3" fmla="*/ 29236 h 37970"/>
                <a:gd name="connsiteX4" fmla="*/ 11377 w 37970"/>
                <a:gd name="connsiteY4" fmla="*/ 19744 h 37970"/>
                <a:gd name="connsiteX5" fmla="*/ 20870 w 37970"/>
                <a:gd name="connsiteY5" fmla="*/ 10251 h 37970"/>
                <a:gd name="connsiteX6" fmla="*/ 20870 w 37970"/>
                <a:gd name="connsiteY6" fmla="*/ 758 h 37970"/>
                <a:gd name="connsiteX7" fmla="*/ 1885 w 37970"/>
                <a:gd name="connsiteY7" fmla="*/ 19744 h 37970"/>
                <a:gd name="connsiteX8" fmla="*/ 20870 w 37970"/>
                <a:gd name="connsiteY8" fmla="*/ 38729 h 37970"/>
                <a:gd name="connsiteX9" fmla="*/ 39855 w 37970"/>
                <a:gd name="connsiteY9" fmla="*/ 19744 h 37970"/>
                <a:gd name="connsiteX10" fmla="*/ 39855 w 37970"/>
                <a:gd name="connsiteY10" fmla="*/ 19744 h 37970"/>
                <a:gd name="connsiteX11" fmla="*/ 20870 w 37970"/>
                <a:gd name="connsiteY11" fmla="*/ 758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870" y="10251"/>
                  </a:moveTo>
                  <a:cubicBezTo>
                    <a:pt x="26113" y="10251"/>
                    <a:pt x="30363" y="14501"/>
                    <a:pt x="30363" y="19744"/>
                  </a:cubicBezTo>
                  <a:lnTo>
                    <a:pt x="30363" y="19744"/>
                  </a:lnTo>
                  <a:cubicBezTo>
                    <a:pt x="30363" y="24986"/>
                    <a:pt x="26113" y="29236"/>
                    <a:pt x="20870" y="29236"/>
                  </a:cubicBezTo>
                  <a:cubicBezTo>
                    <a:pt x="15627" y="29236"/>
                    <a:pt x="11377" y="24986"/>
                    <a:pt x="11377" y="19744"/>
                  </a:cubicBezTo>
                  <a:cubicBezTo>
                    <a:pt x="11377" y="14501"/>
                    <a:pt x="15627" y="10251"/>
                    <a:pt x="20870" y="10251"/>
                  </a:cubicBezTo>
                  <a:close/>
                  <a:moveTo>
                    <a:pt x="20870" y="758"/>
                  </a:moveTo>
                  <a:cubicBezTo>
                    <a:pt x="10385" y="758"/>
                    <a:pt x="1885" y="9258"/>
                    <a:pt x="1885" y="19744"/>
                  </a:cubicBezTo>
                  <a:cubicBezTo>
                    <a:pt x="1885" y="30229"/>
                    <a:pt x="10385" y="38729"/>
                    <a:pt x="20870" y="38729"/>
                  </a:cubicBezTo>
                  <a:cubicBezTo>
                    <a:pt x="31355" y="38729"/>
                    <a:pt x="39855" y="30229"/>
                    <a:pt x="39855" y="19744"/>
                  </a:cubicBezTo>
                  <a:lnTo>
                    <a:pt x="39855" y="19744"/>
                  </a:lnTo>
                  <a:cubicBezTo>
                    <a:pt x="39855" y="9258"/>
                    <a:pt x="31355" y="758"/>
                    <a:pt x="20870" y="758"/>
                  </a:cubicBezTo>
                  <a:close/>
                </a:path>
              </a:pathLst>
            </a:custGeom>
            <a:solidFill>
              <a:srgbClr val="000000"/>
            </a:solidFill>
            <a:ln w="9485" cap="flat">
              <a:noFill/>
              <a:prstDash val="solid"/>
              <a:round/>
            </a:ln>
          </p:spPr>
          <p:txBody>
            <a:bodyPr rtlCol="0" anchor="ctr"/>
            <a:lstStyle/>
            <a:p>
              <a:endParaRPr lang="en-US"/>
            </a:p>
          </p:txBody>
        </p:sp>
        <p:sp>
          <p:nvSpPr>
            <p:cNvPr id="297" name="Freeform: Shape 296">
              <a:extLst>
                <a:ext uri="{FF2B5EF4-FFF2-40B4-BE49-F238E27FC236}">
                  <a16:creationId xmlns:a16="http://schemas.microsoft.com/office/drawing/2014/main" id="{2E43C457-8C0B-3081-D4CE-3C32703F6A3C}"/>
                </a:ext>
              </a:extLst>
            </p:cNvPr>
            <p:cNvSpPr/>
            <p:nvPr/>
          </p:nvSpPr>
          <p:spPr>
            <a:xfrm>
              <a:off x="8144605" y="5269078"/>
              <a:ext cx="28478" cy="28478"/>
            </a:xfrm>
            <a:custGeom>
              <a:avLst/>
              <a:gdLst>
                <a:gd name="connsiteX0" fmla="*/ 30383 w 28478"/>
                <a:gd name="connsiteY0" fmla="*/ 15141 h 28478"/>
                <a:gd name="connsiteX1" fmla="*/ 16144 w 28478"/>
                <a:gd name="connsiteY1" fmla="*/ 29380 h 28478"/>
                <a:gd name="connsiteX2" fmla="*/ 1904 w 28478"/>
                <a:gd name="connsiteY2" fmla="*/ 15141 h 28478"/>
                <a:gd name="connsiteX3" fmla="*/ 16144 w 28478"/>
                <a:gd name="connsiteY3" fmla="*/ 902 h 28478"/>
                <a:gd name="connsiteX4" fmla="*/ 30383 w 28478"/>
                <a:gd name="connsiteY4" fmla="*/ 15141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383" y="15141"/>
                  </a:moveTo>
                  <a:cubicBezTo>
                    <a:pt x="30383" y="23005"/>
                    <a:pt x="24008" y="29380"/>
                    <a:pt x="16144" y="29380"/>
                  </a:cubicBezTo>
                  <a:cubicBezTo>
                    <a:pt x="8280" y="29380"/>
                    <a:pt x="1904" y="23005"/>
                    <a:pt x="1904" y="15141"/>
                  </a:cubicBezTo>
                  <a:cubicBezTo>
                    <a:pt x="1904" y="7277"/>
                    <a:pt x="8280" y="902"/>
                    <a:pt x="16144" y="902"/>
                  </a:cubicBezTo>
                  <a:cubicBezTo>
                    <a:pt x="24008" y="902"/>
                    <a:pt x="30383" y="7277"/>
                    <a:pt x="30383" y="15141"/>
                  </a:cubicBezTo>
                  <a:close/>
                </a:path>
              </a:pathLst>
            </a:custGeom>
            <a:solidFill>
              <a:srgbClr val="000000"/>
            </a:solidFill>
            <a:ln w="3557" cap="sq">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6EFE5F74-F100-A96D-A2D5-64A7D5199D34}"/>
                </a:ext>
              </a:extLst>
            </p:cNvPr>
            <p:cNvSpPr/>
            <p:nvPr/>
          </p:nvSpPr>
          <p:spPr>
            <a:xfrm>
              <a:off x="8139859" y="5264332"/>
              <a:ext cx="37970" cy="37970"/>
            </a:xfrm>
            <a:custGeom>
              <a:avLst/>
              <a:gdLst>
                <a:gd name="connsiteX0" fmla="*/ 20890 w 37970"/>
                <a:gd name="connsiteY0" fmla="*/ 10394 h 37970"/>
                <a:gd name="connsiteX1" fmla="*/ 30383 w 37970"/>
                <a:gd name="connsiteY1" fmla="*/ 19887 h 37970"/>
                <a:gd name="connsiteX2" fmla="*/ 30383 w 37970"/>
                <a:gd name="connsiteY2" fmla="*/ 19887 h 37970"/>
                <a:gd name="connsiteX3" fmla="*/ 20890 w 37970"/>
                <a:gd name="connsiteY3" fmla="*/ 29380 h 37970"/>
                <a:gd name="connsiteX4" fmla="*/ 11397 w 37970"/>
                <a:gd name="connsiteY4" fmla="*/ 19887 h 37970"/>
                <a:gd name="connsiteX5" fmla="*/ 20890 w 37970"/>
                <a:gd name="connsiteY5" fmla="*/ 10394 h 37970"/>
                <a:gd name="connsiteX6" fmla="*/ 20890 w 37970"/>
                <a:gd name="connsiteY6" fmla="*/ 902 h 37970"/>
                <a:gd name="connsiteX7" fmla="*/ 1904 w 37970"/>
                <a:gd name="connsiteY7" fmla="*/ 19887 h 37970"/>
                <a:gd name="connsiteX8" fmla="*/ 20890 w 37970"/>
                <a:gd name="connsiteY8" fmla="*/ 38872 h 37970"/>
                <a:gd name="connsiteX9" fmla="*/ 39875 w 37970"/>
                <a:gd name="connsiteY9" fmla="*/ 19887 h 37970"/>
                <a:gd name="connsiteX10" fmla="*/ 39875 w 37970"/>
                <a:gd name="connsiteY10" fmla="*/ 19887 h 37970"/>
                <a:gd name="connsiteX11" fmla="*/ 20890 w 37970"/>
                <a:gd name="connsiteY11" fmla="*/ 902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890" y="10394"/>
                  </a:moveTo>
                  <a:cubicBezTo>
                    <a:pt x="26133" y="10394"/>
                    <a:pt x="30383" y="14644"/>
                    <a:pt x="30383" y="19887"/>
                  </a:cubicBezTo>
                  <a:lnTo>
                    <a:pt x="30383" y="19887"/>
                  </a:lnTo>
                  <a:cubicBezTo>
                    <a:pt x="30383" y="25130"/>
                    <a:pt x="26133" y="29380"/>
                    <a:pt x="20890" y="29380"/>
                  </a:cubicBezTo>
                  <a:cubicBezTo>
                    <a:pt x="15647" y="29380"/>
                    <a:pt x="11397" y="25130"/>
                    <a:pt x="11397" y="19887"/>
                  </a:cubicBezTo>
                  <a:cubicBezTo>
                    <a:pt x="11397" y="14644"/>
                    <a:pt x="15647" y="10394"/>
                    <a:pt x="20890" y="10394"/>
                  </a:cubicBezTo>
                  <a:close/>
                  <a:moveTo>
                    <a:pt x="20890" y="902"/>
                  </a:moveTo>
                  <a:cubicBezTo>
                    <a:pt x="10404" y="902"/>
                    <a:pt x="1904" y="9402"/>
                    <a:pt x="1904" y="19887"/>
                  </a:cubicBezTo>
                  <a:cubicBezTo>
                    <a:pt x="1904" y="30372"/>
                    <a:pt x="10404" y="38872"/>
                    <a:pt x="20890" y="38872"/>
                  </a:cubicBezTo>
                  <a:cubicBezTo>
                    <a:pt x="31375" y="38872"/>
                    <a:pt x="39875" y="30372"/>
                    <a:pt x="39875" y="19887"/>
                  </a:cubicBezTo>
                  <a:lnTo>
                    <a:pt x="39875" y="19887"/>
                  </a:lnTo>
                  <a:cubicBezTo>
                    <a:pt x="39875" y="9402"/>
                    <a:pt x="31375" y="902"/>
                    <a:pt x="20890" y="902"/>
                  </a:cubicBezTo>
                  <a:close/>
                </a:path>
              </a:pathLst>
            </a:custGeom>
            <a:solidFill>
              <a:srgbClr val="000000"/>
            </a:solidFill>
            <a:ln w="9485" cap="flat">
              <a:noFill/>
              <a:prstDash val="solid"/>
              <a:round/>
            </a:ln>
          </p:spPr>
          <p:txBody>
            <a:bodyPr rtlCol="0" anchor="ctr"/>
            <a:lstStyle/>
            <a:p>
              <a:endParaRPr lang="en-US"/>
            </a:p>
          </p:txBody>
        </p:sp>
        <p:sp>
          <p:nvSpPr>
            <p:cNvPr id="299" name="Freeform: Shape 298">
              <a:extLst>
                <a:ext uri="{FF2B5EF4-FFF2-40B4-BE49-F238E27FC236}">
                  <a16:creationId xmlns:a16="http://schemas.microsoft.com/office/drawing/2014/main" id="{29586E76-E133-959C-05AA-A04F2C8EDB00}"/>
                </a:ext>
              </a:extLst>
            </p:cNvPr>
            <p:cNvSpPr/>
            <p:nvPr/>
          </p:nvSpPr>
          <p:spPr>
            <a:xfrm>
              <a:off x="8214519" y="5340177"/>
              <a:ext cx="28478" cy="28478"/>
            </a:xfrm>
            <a:custGeom>
              <a:avLst/>
              <a:gdLst>
                <a:gd name="connsiteX0" fmla="*/ 30402 w 28478"/>
                <a:gd name="connsiteY0" fmla="*/ 15161 h 28478"/>
                <a:gd name="connsiteX1" fmla="*/ 16163 w 28478"/>
                <a:gd name="connsiteY1" fmla="*/ 29400 h 28478"/>
                <a:gd name="connsiteX2" fmla="*/ 1924 w 28478"/>
                <a:gd name="connsiteY2" fmla="*/ 15161 h 28478"/>
                <a:gd name="connsiteX3" fmla="*/ 16163 w 28478"/>
                <a:gd name="connsiteY3" fmla="*/ 922 h 28478"/>
                <a:gd name="connsiteX4" fmla="*/ 30402 w 28478"/>
                <a:gd name="connsiteY4" fmla="*/ 15161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402" y="15161"/>
                  </a:moveTo>
                  <a:cubicBezTo>
                    <a:pt x="30402" y="23025"/>
                    <a:pt x="24027" y="29400"/>
                    <a:pt x="16163" y="29400"/>
                  </a:cubicBezTo>
                  <a:cubicBezTo>
                    <a:pt x="8299" y="29400"/>
                    <a:pt x="1924" y="23025"/>
                    <a:pt x="1924" y="15161"/>
                  </a:cubicBezTo>
                  <a:cubicBezTo>
                    <a:pt x="1924" y="7297"/>
                    <a:pt x="8299" y="922"/>
                    <a:pt x="16163" y="922"/>
                  </a:cubicBezTo>
                  <a:cubicBezTo>
                    <a:pt x="24027" y="922"/>
                    <a:pt x="30402" y="7297"/>
                    <a:pt x="30402" y="15161"/>
                  </a:cubicBezTo>
                  <a:close/>
                </a:path>
              </a:pathLst>
            </a:custGeom>
            <a:solidFill>
              <a:srgbClr val="000000"/>
            </a:solidFill>
            <a:ln w="3557" cap="sq">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0C8E72C-06F8-E64B-FFA4-5E21DF7E45A3}"/>
                </a:ext>
              </a:extLst>
            </p:cNvPr>
            <p:cNvSpPr/>
            <p:nvPr/>
          </p:nvSpPr>
          <p:spPr>
            <a:xfrm>
              <a:off x="8209773" y="5335431"/>
              <a:ext cx="37970" cy="37970"/>
            </a:xfrm>
            <a:custGeom>
              <a:avLst/>
              <a:gdLst>
                <a:gd name="connsiteX0" fmla="*/ 20909 w 37970"/>
                <a:gd name="connsiteY0" fmla="*/ 10414 h 37970"/>
                <a:gd name="connsiteX1" fmla="*/ 30402 w 37970"/>
                <a:gd name="connsiteY1" fmla="*/ 19907 h 37970"/>
                <a:gd name="connsiteX2" fmla="*/ 30402 w 37970"/>
                <a:gd name="connsiteY2" fmla="*/ 19907 h 37970"/>
                <a:gd name="connsiteX3" fmla="*/ 20909 w 37970"/>
                <a:gd name="connsiteY3" fmla="*/ 29400 h 37970"/>
                <a:gd name="connsiteX4" fmla="*/ 11417 w 37970"/>
                <a:gd name="connsiteY4" fmla="*/ 19907 h 37970"/>
                <a:gd name="connsiteX5" fmla="*/ 20909 w 37970"/>
                <a:gd name="connsiteY5" fmla="*/ 10414 h 37970"/>
                <a:gd name="connsiteX6" fmla="*/ 20909 w 37970"/>
                <a:gd name="connsiteY6" fmla="*/ 922 h 37970"/>
                <a:gd name="connsiteX7" fmla="*/ 1924 w 37970"/>
                <a:gd name="connsiteY7" fmla="*/ 19907 h 37970"/>
                <a:gd name="connsiteX8" fmla="*/ 20909 w 37970"/>
                <a:gd name="connsiteY8" fmla="*/ 38892 h 37970"/>
                <a:gd name="connsiteX9" fmla="*/ 39895 w 37970"/>
                <a:gd name="connsiteY9" fmla="*/ 19907 h 37970"/>
                <a:gd name="connsiteX10" fmla="*/ 39895 w 37970"/>
                <a:gd name="connsiteY10" fmla="*/ 19907 h 37970"/>
                <a:gd name="connsiteX11" fmla="*/ 20909 w 37970"/>
                <a:gd name="connsiteY11" fmla="*/ 922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909" y="10414"/>
                  </a:moveTo>
                  <a:cubicBezTo>
                    <a:pt x="26152" y="10414"/>
                    <a:pt x="30402" y="14664"/>
                    <a:pt x="30402" y="19907"/>
                  </a:cubicBezTo>
                  <a:lnTo>
                    <a:pt x="30402" y="19907"/>
                  </a:lnTo>
                  <a:cubicBezTo>
                    <a:pt x="30402" y="25150"/>
                    <a:pt x="26152" y="29400"/>
                    <a:pt x="20909" y="29400"/>
                  </a:cubicBezTo>
                  <a:cubicBezTo>
                    <a:pt x="15667" y="29400"/>
                    <a:pt x="11417" y="25150"/>
                    <a:pt x="11417" y="19907"/>
                  </a:cubicBezTo>
                  <a:cubicBezTo>
                    <a:pt x="11417" y="14664"/>
                    <a:pt x="15667" y="10414"/>
                    <a:pt x="20909" y="10414"/>
                  </a:cubicBezTo>
                  <a:close/>
                  <a:moveTo>
                    <a:pt x="20909" y="922"/>
                  </a:moveTo>
                  <a:cubicBezTo>
                    <a:pt x="10424" y="922"/>
                    <a:pt x="1924" y="9422"/>
                    <a:pt x="1924" y="19907"/>
                  </a:cubicBezTo>
                  <a:cubicBezTo>
                    <a:pt x="1924" y="30392"/>
                    <a:pt x="10424" y="38892"/>
                    <a:pt x="20909" y="38892"/>
                  </a:cubicBezTo>
                  <a:cubicBezTo>
                    <a:pt x="31395" y="38892"/>
                    <a:pt x="39895" y="30392"/>
                    <a:pt x="39895" y="19907"/>
                  </a:cubicBezTo>
                  <a:lnTo>
                    <a:pt x="39895" y="19907"/>
                  </a:lnTo>
                  <a:cubicBezTo>
                    <a:pt x="39895" y="9422"/>
                    <a:pt x="31395" y="922"/>
                    <a:pt x="20909" y="922"/>
                  </a:cubicBezTo>
                  <a:close/>
                </a:path>
              </a:pathLst>
            </a:custGeom>
            <a:solidFill>
              <a:srgbClr val="000000"/>
            </a:solidFill>
            <a:ln w="9485" cap="flat">
              <a:noFill/>
              <a:prstDash val="solid"/>
              <a:round/>
            </a:ln>
          </p:spPr>
          <p:txBody>
            <a:bodyPr rtlCol="0" anchor="ctr"/>
            <a:lstStyle/>
            <a:p>
              <a:endParaRPr lang="en-US"/>
            </a:p>
          </p:txBody>
        </p:sp>
        <p:sp>
          <p:nvSpPr>
            <p:cNvPr id="301" name="Freeform: Shape 300">
              <a:extLst>
                <a:ext uri="{FF2B5EF4-FFF2-40B4-BE49-F238E27FC236}">
                  <a16:creationId xmlns:a16="http://schemas.microsoft.com/office/drawing/2014/main" id="{F4DD8C61-9E8D-B8A8-24FB-F412B4DF9FF7}"/>
                </a:ext>
              </a:extLst>
            </p:cNvPr>
            <p:cNvSpPr/>
            <p:nvPr/>
          </p:nvSpPr>
          <p:spPr>
            <a:xfrm>
              <a:off x="8284433" y="5434753"/>
              <a:ext cx="28478" cy="28478"/>
            </a:xfrm>
            <a:custGeom>
              <a:avLst/>
              <a:gdLst>
                <a:gd name="connsiteX0" fmla="*/ 30422 w 28478"/>
                <a:gd name="connsiteY0" fmla="*/ 15187 h 28478"/>
                <a:gd name="connsiteX1" fmla="*/ 16183 w 28478"/>
                <a:gd name="connsiteY1" fmla="*/ 29427 h 28478"/>
                <a:gd name="connsiteX2" fmla="*/ 1944 w 28478"/>
                <a:gd name="connsiteY2" fmla="*/ 15187 h 28478"/>
                <a:gd name="connsiteX3" fmla="*/ 16183 w 28478"/>
                <a:gd name="connsiteY3" fmla="*/ 948 h 28478"/>
                <a:gd name="connsiteX4" fmla="*/ 30422 w 28478"/>
                <a:gd name="connsiteY4" fmla="*/ 15187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422" y="15187"/>
                  </a:moveTo>
                  <a:cubicBezTo>
                    <a:pt x="30422" y="23051"/>
                    <a:pt x="24047" y="29427"/>
                    <a:pt x="16183" y="29427"/>
                  </a:cubicBezTo>
                  <a:cubicBezTo>
                    <a:pt x="8319" y="29427"/>
                    <a:pt x="1944" y="23051"/>
                    <a:pt x="1944" y="15187"/>
                  </a:cubicBezTo>
                  <a:cubicBezTo>
                    <a:pt x="1944" y="7323"/>
                    <a:pt x="8319" y="948"/>
                    <a:pt x="16183" y="948"/>
                  </a:cubicBezTo>
                  <a:cubicBezTo>
                    <a:pt x="24047" y="948"/>
                    <a:pt x="30422" y="7323"/>
                    <a:pt x="30422" y="15187"/>
                  </a:cubicBezTo>
                  <a:close/>
                </a:path>
              </a:pathLst>
            </a:custGeom>
            <a:solidFill>
              <a:srgbClr val="000000"/>
            </a:solidFill>
            <a:ln w="3557" cap="sq">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867C4E2C-DE40-72D0-7C8A-2870FA496691}"/>
                </a:ext>
              </a:extLst>
            </p:cNvPr>
            <p:cNvSpPr/>
            <p:nvPr/>
          </p:nvSpPr>
          <p:spPr>
            <a:xfrm>
              <a:off x="8279686" y="5430007"/>
              <a:ext cx="37970" cy="37970"/>
            </a:xfrm>
            <a:custGeom>
              <a:avLst/>
              <a:gdLst>
                <a:gd name="connsiteX0" fmla="*/ 20929 w 37970"/>
                <a:gd name="connsiteY0" fmla="*/ 10441 h 37970"/>
                <a:gd name="connsiteX1" fmla="*/ 30422 w 37970"/>
                <a:gd name="connsiteY1" fmla="*/ 19934 h 37970"/>
                <a:gd name="connsiteX2" fmla="*/ 30422 w 37970"/>
                <a:gd name="connsiteY2" fmla="*/ 19934 h 37970"/>
                <a:gd name="connsiteX3" fmla="*/ 20929 w 37970"/>
                <a:gd name="connsiteY3" fmla="*/ 29427 h 37970"/>
                <a:gd name="connsiteX4" fmla="*/ 11436 w 37970"/>
                <a:gd name="connsiteY4" fmla="*/ 19934 h 37970"/>
                <a:gd name="connsiteX5" fmla="*/ 20929 w 37970"/>
                <a:gd name="connsiteY5" fmla="*/ 10441 h 37970"/>
                <a:gd name="connsiteX6" fmla="*/ 20929 w 37970"/>
                <a:gd name="connsiteY6" fmla="*/ 948 h 37970"/>
                <a:gd name="connsiteX7" fmla="*/ 1944 w 37970"/>
                <a:gd name="connsiteY7" fmla="*/ 19934 h 37970"/>
                <a:gd name="connsiteX8" fmla="*/ 20929 w 37970"/>
                <a:gd name="connsiteY8" fmla="*/ 38919 h 37970"/>
                <a:gd name="connsiteX9" fmla="*/ 39914 w 37970"/>
                <a:gd name="connsiteY9" fmla="*/ 19934 h 37970"/>
                <a:gd name="connsiteX10" fmla="*/ 39914 w 37970"/>
                <a:gd name="connsiteY10" fmla="*/ 19934 h 37970"/>
                <a:gd name="connsiteX11" fmla="*/ 20929 w 37970"/>
                <a:gd name="connsiteY11" fmla="*/ 948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929" y="10441"/>
                  </a:moveTo>
                  <a:cubicBezTo>
                    <a:pt x="26172" y="10441"/>
                    <a:pt x="30422" y="14691"/>
                    <a:pt x="30422" y="19934"/>
                  </a:cubicBezTo>
                  <a:lnTo>
                    <a:pt x="30422" y="19934"/>
                  </a:lnTo>
                  <a:cubicBezTo>
                    <a:pt x="30422" y="25177"/>
                    <a:pt x="26172" y="29427"/>
                    <a:pt x="20929" y="29427"/>
                  </a:cubicBezTo>
                  <a:cubicBezTo>
                    <a:pt x="15686" y="29427"/>
                    <a:pt x="11436" y="25177"/>
                    <a:pt x="11436" y="19934"/>
                  </a:cubicBezTo>
                  <a:cubicBezTo>
                    <a:pt x="11436" y="14691"/>
                    <a:pt x="15686" y="10441"/>
                    <a:pt x="20929" y="10441"/>
                  </a:cubicBezTo>
                  <a:close/>
                  <a:moveTo>
                    <a:pt x="20929" y="948"/>
                  </a:moveTo>
                  <a:cubicBezTo>
                    <a:pt x="10444" y="948"/>
                    <a:pt x="1944" y="9448"/>
                    <a:pt x="1944" y="19934"/>
                  </a:cubicBezTo>
                  <a:cubicBezTo>
                    <a:pt x="1944" y="30419"/>
                    <a:pt x="10444" y="38919"/>
                    <a:pt x="20929" y="38919"/>
                  </a:cubicBezTo>
                  <a:cubicBezTo>
                    <a:pt x="31414" y="38919"/>
                    <a:pt x="39914" y="30419"/>
                    <a:pt x="39914" y="19934"/>
                  </a:cubicBezTo>
                  <a:lnTo>
                    <a:pt x="39914" y="19934"/>
                  </a:lnTo>
                  <a:cubicBezTo>
                    <a:pt x="39914" y="9448"/>
                    <a:pt x="31414" y="948"/>
                    <a:pt x="20929" y="948"/>
                  </a:cubicBezTo>
                  <a:close/>
                </a:path>
              </a:pathLst>
            </a:custGeom>
            <a:solidFill>
              <a:srgbClr val="000000"/>
            </a:solidFill>
            <a:ln w="9485" cap="flat">
              <a:noFill/>
              <a:prstDash val="solid"/>
              <a:round/>
            </a:ln>
          </p:spPr>
          <p:txBody>
            <a:bodyPr rtlCol="0" anchor="ctr"/>
            <a:lstStyle/>
            <a:p>
              <a:endParaRPr lang="en-US"/>
            </a:p>
          </p:txBody>
        </p:sp>
        <p:sp>
          <p:nvSpPr>
            <p:cNvPr id="303" name="Freeform: Shape 302">
              <a:extLst>
                <a:ext uri="{FF2B5EF4-FFF2-40B4-BE49-F238E27FC236}">
                  <a16:creationId xmlns:a16="http://schemas.microsoft.com/office/drawing/2014/main" id="{B59A8481-43B1-C53D-FF84-3FE6F00A804C}"/>
                </a:ext>
              </a:extLst>
            </p:cNvPr>
            <p:cNvSpPr/>
            <p:nvPr/>
          </p:nvSpPr>
          <p:spPr>
            <a:xfrm>
              <a:off x="8354382" y="4904548"/>
              <a:ext cx="28478" cy="28478"/>
            </a:xfrm>
            <a:custGeom>
              <a:avLst/>
              <a:gdLst>
                <a:gd name="connsiteX0" fmla="*/ 30441 w 28478"/>
                <a:gd name="connsiteY0" fmla="*/ 15039 h 28478"/>
                <a:gd name="connsiteX1" fmla="*/ 16202 w 28478"/>
                <a:gd name="connsiteY1" fmla="*/ 29278 h 28478"/>
                <a:gd name="connsiteX2" fmla="*/ 1963 w 28478"/>
                <a:gd name="connsiteY2" fmla="*/ 15039 h 28478"/>
                <a:gd name="connsiteX3" fmla="*/ 16202 w 28478"/>
                <a:gd name="connsiteY3" fmla="*/ 800 h 28478"/>
                <a:gd name="connsiteX4" fmla="*/ 30441 w 28478"/>
                <a:gd name="connsiteY4" fmla="*/ 15039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441" y="15039"/>
                  </a:moveTo>
                  <a:cubicBezTo>
                    <a:pt x="30441" y="22903"/>
                    <a:pt x="24066" y="29278"/>
                    <a:pt x="16202" y="29278"/>
                  </a:cubicBezTo>
                  <a:cubicBezTo>
                    <a:pt x="8338" y="29278"/>
                    <a:pt x="1963" y="22903"/>
                    <a:pt x="1963" y="15039"/>
                  </a:cubicBezTo>
                  <a:cubicBezTo>
                    <a:pt x="1963" y="7175"/>
                    <a:pt x="8338" y="800"/>
                    <a:pt x="16202" y="800"/>
                  </a:cubicBezTo>
                  <a:cubicBezTo>
                    <a:pt x="24066" y="800"/>
                    <a:pt x="30441" y="7175"/>
                    <a:pt x="30441" y="15039"/>
                  </a:cubicBezTo>
                  <a:close/>
                </a:path>
              </a:pathLst>
            </a:custGeom>
            <a:solidFill>
              <a:srgbClr val="000000"/>
            </a:solidFill>
            <a:ln w="3557" cap="sq">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B9AD28E-4C5B-7DF7-FDAF-F26CFD4D0733}"/>
                </a:ext>
              </a:extLst>
            </p:cNvPr>
            <p:cNvSpPr/>
            <p:nvPr/>
          </p:nvSpPr>
          <p:spPr>
            <a:xfrm>
              <a:off x="8349636" y="4899802"/>
              <a:ext cx="37970" cy="37970"/>
            </a:xfrm>
            <a:custGeom>
              <a:avLst/>
              <a:gdLst>
                <a:gd name="connsiteX0" fmla="*/ 20949 w 37970"/>
                <a:gd name="connsiteY0" fmla="*/ 10292 h 37970"/>
                <a:gd name="connsiteX1" fmla="*/ 30441 w 37970"/>
                <a:gd name="connsiteY1" fmla="*/ 19785 h 37970"/>
                <a:gd name="connsiteX2" fmla="*/ 30441 w 37970"/>
                <a:gd name="connsiteY2" fmla="*/ 19785 h 37970"/>
                <a:gd name="connsiteX3" fmla="*/ 20949 w 37970"/>
                <a:gd name="connsiteY3" fmla="*/ 29278 h 37970"/>
                <a:gd name="connsiteX4" fmla="*/ 11456 w 37970"/>
                <a:gd name="connsiteY4" fmla="*/ 19785 h 37970"/>
                <a:gd name="connsiteX5" fmla="*/ 20949 w 37970"/>
                <a:gd name="connsiteY5" fmla="*/ 10292 h 37970"/>
                <a:gd name="connsiteX6" fmla="*/ 20949 w 37970"/>
                <a:gd name="connsiteY6" fmla="*/ 800 h 37970"/>
                <a:gd name="connsiteX7" fmla="*/ 1963 w 37970"/>
                <a:gd name="connsiteY7" fmla="*/ 19785 h 37970"/>
                <a:gd name="connsiteX8" fmla="*/ 20949 w 37970"/>
                <a:gd name="connsiteY8" fmla="*/ 38770 h 37970"/>
                <a:gd name="connsiteX9" fmla="*/ 39934 w 37970"/>
                <a:gd name="connsiteY9" fmla="*/ 19785 h 37970"/>
                <a:gd name="connsiteX10" fmla="*/ 39934 w 37970"/>
                <a:gd name="connsiteY10" fmla="*/ 19785 h 37970"/>
                <a:gd name="connsiteX11" fmla="*/ 20949 w 37970"/>
                <a:gd name="connsiteY11" fmla="*/ 800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949" y="10292"/>
                  </a:moveTo>
                  <a:cubicBezTo>
                    <a:pt x="26191" y="10292"/>
                    <a:pt x="30441" y="14542"/>
                    <a:pt x="30441" y="19785"/>
                  </a:cubicBezTo>
                  <a:lnTo>
                    <a:pt x="30441" y="19785"/>
                  </a:lnTo>
                  <a:cubicBezTo>
                    <a:pt x="30441" y="25028"/>
                    <a:pt x="26191" y="29278"/>
                    <a:pt x="20949" y="29278"/>
                  </a:cubicBezTo>
                  <a:cubicBezTo>
                    <a:pt x="15706" y="29278"/>
                    <a:pt x="11456" y="25028"/>
                    <a:pt x="11456" y="19785"/>
                  </a:cubicBezTo>
                  <a:cubicBezTo>
                    <a:pt x="11456" y="14542"/>
                    <a:pt x="15706" y="10292"/>
                    <a:pt x="20949" y="10292"/>
                  </a:cubicBezTo>
                  <a:close/>
                  <a:moveTo>
                    <a:pt x="20949" y="800"/>
                  </a:moveTo>
                  <a:cubicBezTo>
                    <a:pt x="10463" y="800"/>
                    <a:pt x="1963" y="9299"/>
                    <a:pt x="1963" y="19785"/>
                  </a:cubicBezTo>
                  <a:cubicBezTo>
                    <a:pt x="1963" y="30270"/>
                    <a:pt x="10463" y="38770"/>
                    <a:pt x="20949" y="38770"/>
                  </a:cubicBezTo>
                  <a:cubicBezTo>
                    <a:pt x="31434" y="38770"/>
                    <a:pt x="39934" y="30270"/>
                    <a:pt x="39934" y="19785"/>
                  </a:cubicBezTo>
                  <a:lnTo>
                    <a:pt x="39934" y="19785"/>
                  </a:lnTo>
                  <a:cubicBezTo>
                    <a:pt x="39934" y="9299"/>
                    <a:pt x="31434" y="800"/>
                    <a:pt x="20949" y="800"/>
                  </a:cubicBezTo>
                  <a:close/>
                </a:path>
              </a:pathLst>
            </a:custGeom>
            <a:solidFill>
              <a:srgbClr val="000000"/>
            </a:solidFill>
            <a:ln w="9485" cap="flat">
              <a:noFill/>
              <a:prstDash val="solid"/>
              <a:round/>
            </a:ln>
          </p:spPr>
          <p:txBody>
            <a:bodyPr rtlCol="0" anchor="ctr"/>
            <a:lstStyle/>
            <a:p>
              <a:endParaRPr lang="en-US"/>
            </a:p>
          </p:txBody>
        </p:sp>
        <p:sp>
          <p:nvSpPr>
            <p:cNvPr id="305" name="Freeform: Shape 304">
              <a:extLst>
                <a:ext uri="{FF2B5EF4-FFF2-40B4-BE49-F238E27FC236}">
                  <a16:creationId xmlns:a16="http://schemas.microsoft.com/office/drawing/2014/main" id="{4F2D655A-698D-17C0-AAF8-639DC707A02F}"/>
                </a:ext>
              </a:extLst>
            </p:cNvPr>
            <p:cNvSpPr/>
            <p:nvPr/>
          </p:nvSpPr>
          <p:spPr>
            <a:xfrm>
              <a:off x="8424296" y="4856001"/>
              <a:ext cx="28478" cy="28478"/>
            </a:xfrm>
            <a:custGeom>
              <a:avLst/>
              <a:gdLst>
                <a:gd name="connsiteX0" fmla="*/ 30461 w 28478"/>
                <a:gd name="connsiteY0" fmla="*/ 15025 h 28478"/>
                <a:gd name="connsiteX1" fmla="*/ 16222 w 28478"/>
                <a:gd name="connsiteY1" fmla="*/ 29264 h 28478"/>
                <a:gd name="connsiteX2" fmla="*/ 1983 w 28478"/>
                <a:gd name="connsiteY2" fmla="*/ 15025 h 28478"/>
                <a:gd name="connsiteX3" fmla="*/ 16222 w 28478"/>
                <a:gd name="connsiteY3" fmla="*/ 786 h 28478"/>
                <a:gd name="connsiteX4" fmla="*/ 30461 w 28478"/>
                <a:gd name="connsiteY4" fmla="*/ 1502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461" y="15025"/>
                  </a:moveTo>
                  <a:cubicBezTo>
                    <a:pt x="30461" y="22889"/>
                    <a:pt x="24086" y="29264"/>
                    <a:pt x="16222" y="29264"/>
                  </a:cubicBezTo>
                  <a:cubicBezTo>
                    <a:pt x="8358" y="29264"/>
                    <a:pt x="1983" y="22889"/>
                    <a:pt x="1983" y="15025"/>
                  </a:cubicBezTo>
                  <a:cubicBezTo>
                    <a:pt x="1983" y="7161"/>
                    <a:pt x="8358" y="786"/>
                    <a:pt x="16222" y="786"/>
                  </a:cubicBezTo>
                  <a:cubicBezTo>
                    <a:pt x="24086" y="786"/>
                    <a:pt x="30461" y="7161"/>
                    <a:pt x="30461" y="15025"/>
                  </a:cubicBezTo>
                  <a:close/>
                </a:path>
              </a:pathLst>
            </a:custGeom>
            <a:solidFill>
              <a:srgbClr val="000000"/>
            </a:solidFill>
            <a:ln w="3557" cap="sq">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2F18D749-AC12-EC0D-AB7C-A613752BAF46}"/>
                </a:ext>
              </a:extLst>
            </p:cNvPr>
            <p:cNvSpPr/>
            <p:nvPr/>
          </p:nvSpPr>
          <p:spPr>
            <a:xfrm>
              <a:off x="8419549" y="4851254"/>
              <a:ext cx="37970" cy="37970"/>
            </a:xfrm>
            <a:custGeom>
              <a:avLst/>
              <a:gdLst>
                <a:gd name="connsiteX0" fmla="*/ 20968 w 37970"/>
                <a:gd name="connsiteY0" fmla="*/ 10278 h 37970"/>
                <a:gd name="connsiteX1" fmla="*/ 30461 w 37970"/>
                <a:gd name="connsiteY1" fmla="*/ 19771 h 37970"/>
                <a:gd name="connsiteX2" fmla="*/ 30461 w 37970"/>
                <a:gd name="connsiteY2" fmla="*/ 19771 h 37970"/>
                <a:gd name="connsiteX3" fmla="*/ 20968 w 37970"/>
                <a:gd name="connsiteY3" fmla="*/ 29264 h 37970"/>
                <a:gd name="connsiteX4" fmla="*/ 11476 w 37970"/>
                <a:gd name="connsiteY4" fmla="*/ 19771 h 37970"/>
                <a:gd name="connsiteX5" fmla="*/ 20968 w 37970"/>
                <a:gd name="connsiteY5" fmla="*/ 10278 h 37970"/>
                <a:gd name="connsiteX6" fmla="*/ 20968 w 37970"/>
                <a:gd name="connsiteY6" fmla="*/ 786 h 37970"/>
                <a:gd name="connsiteX7" fmla="*/ 1983 w 37970"/>
                <a:gd name="connsiteY7" fmla="*/ 19771 h 37970"/>
                <a:gd name="connsiteX8" fmla="*/ 20968 w 37970"/>
                <a:gd name="connsiteY8" fmla="*/ 38756 h 37970"/>
                <a:gd name="connsiteX9" fmla="*/ 39954 w 37970"/>
                <a:gd name="connsiteY9" fmla="*/ 19771 h 37970"/>
                <a:gd name="connsiteX10" fmla="*/ 39954 w 37970"/>
                <a:gd name="connsiteY10" fmla="*/ 19771 h 37970"/>
                <a:gd name="connsiteX11" fmla="*/ 20968 w 37970"/>
                <a:gd name="connsiteY11" fmla="*/ 78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968" y="10278"/>
                  </a:moveTo>
                  <a:cubicBezTo>
                    <a:pt x="26211" y="10278"/>
                    <a:pt x="30461" y="14528"/>
                    <a:pt x="30461" y="19771"/>
                  </a:cubicBezTo>
                  <a:lnTo>
                    <a:pt x="30461" y="19771"/>
                  </a:lnTo>
                  <a:cubicBezTo>
                    <a:pt x="30461" y="25014"/>
                    <a:pt x="26211" y="29264"/>
                    <a:pt x="20968" y="29264"/>
                  </a:cubicBezTo>
                  <a:cubicBezTo>
                    <a:pt x="15726" y="29264"/>
                    <a:pt x="11476" y="25014"/>
                    <a:pt x="11476" y="19771"/>
                  </a:cubicBezTo>
                  <a:cubicBezTo>
                    <a:pt x="11476" y="14528"/>
                    <a:pt x="15726" y="10278"/>
                    <a:pt x="20968" y="10278"/>
                  </a:cubicBezTo>
                  <a:close/>
                  <a:moveTo>
                    <a:pt x="20968" y="786"/>
                  </a:moveTo>
                  <a:cubicBezTo>
                    <a:pt x="10483" y="786"/>
                    <a:pt x="1983" y="9286"/>
                    <a:pt x="1983" y="19771"/>
                  </a:cubicBezTo>
                  <a:cubicBezTo>
                    <a:pt x="1983" y="30256"/>
                    <a:pt x="10483" y="38756"/>
                    <a:pt x="20968" y="38756"/>
                  </a:cubicBezTo>
                  <a:cubicBezTo>
                    <a:pt x="31454" y="38756"/>
                    <a:pt x="39954" y="30256"/>
                    <a:pt x="39954" y="19771"/>
                  </a:cubicBezTo>
                  <a:lnTo>
                    <a:pt x="39954" y="19771"/>
                  </a:lnTo>
                  <a:cubicBezTo>
                    <a:pt x="39954" y="9286"/>
                    <a:pt x="31454" y="786"/>
                    <a:pt x="20968" y="786"/>
                  </a:cubicBezTo>
                  <a:close/>
                </a:path>
              </a:pathLst>
            </a:custGeom>
            <a:solidFill>
              <a:srgbClr val="000000"/>
            </a:solidFill>
            <a:ln w="9485" cap="flat">
              <a:noFill/>
              <a:prstDash val="solid"/>
              <a:round/>
            </a:ln>
          </p:spPr>
          <p:txBody>
            <a:bodyPr rtlCol="0" anchor="ctr"/>
            <a:lstStyle/>
            <a:p>
              <a:endParaRPr lang="en-US"/>
            </a:p>
          </p:txBody>
        </p:sp>
        <p:sp>
          <p:nvSpPr>
            <p:cNvPr id="307" name="Freeform: Shape 306">
              <a:extLst>
                <a:ext uri="{FF2B5EF4-FFF2-40B4-BE49-F238E27FC236}">
                  <a16:creationId xmlns:a16="http://schemas.microsoft.com/office/drawing/2014/main" id="{01B31B38-AA7C-5BDC-DB3B-51DD083EADB1}"/>
                </a:ext>
              </a:extLst>
            </p:cNvPr>
            <p:cNvSpPr/>
            <p:nvPr/>
          </p:nvSpPr>
          <p:spPr>
            <a:xfrm>
              <a:off x="8494209" y="5166892"/>
              <a:ext cx="28478" cy="28478"/>
            </a:xfrm>
            <a:custGeom>
              <a:avLst/>
              <a:gdLst>
                <a:gd name="connsiteX0" fmla="*/ 30481 w 28478"/>
                <a:gd name="connsiteY0" fmla="*/ 15112 h 28478"/>
                <a:gd name="connsiteX1" fmla="*/ 16242 w 28478"/>
                <a:gd name="connsiteY1" fmla="*/ 29351 h 28478"/>
                <a:gd name="connsiteX2" fmla="*/ 2003 w 28478"/>
                <a:gd name="connsiteY2" fmla="*/ 15112 h 28478"/>
                <a:gd name="connsiteX3" fmla="*/ 16242 w 28478"/>
                <a:gd name="connsiteY3" fmla="*/ 873 h 28478"/>
                <a:gd name="connsiteX4" fmla="*/ 30481 w 28478"/>
                <a:gd name="connsiteY4" fmla="*/ 15112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481" y="15112"/>
                  </a:moveTo>
                  <a:cubicBezTo>
                    <a:pt x="30481" y="22976"/>
                    <a:pt x="24106" y="29351"/>
                    <a:pt x="16242" y="29351"/>
                  </a:cubicBezTo>
                  <a:cubicBezTo>
                    <a:pt x="8378" y="29351"/>
                    <a:pt x="2003" y="22976"/>
                    <a:pt x="2003" y="15112"/>
                  </a:cubicBezTo>
                  <a:cubicBezTo>
                    <a:pt x="2003" y="7248"/>
                    <a:pt x="8378" y="873"/>
                    <a:pt x="16242" y="873"/>
                  </a:cubicBezTo>
                  <a:cubicBezTo>
                    <a:pt x="24106" y="873"/>
                    <a:pt x="30481" y="7248"/>
                    <a:pt x="30481" y="15112"/>
                  </a:cubicBezTo>
                  <a:close/>
                </a:path>
              </a:pathLst>
            </a:custGeom>
            <a:solidFill>
              <a:srgbClr val="000000"/>
            </a:solidFill>
            <a:ln w="3557" cap="sq">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F01D603D-BD98-96A5-85D3-C25E5CD4D1F4}"/>
                </a:ext>
              </a:extLst>
            </p:cNvPr>
            <p:cNvSpPr/>
            <p:nvPr/>
          </p:nvSpPr>
          <p:spPr>
            <a:xfrm>
              <a:off x="8489463" y="5162146"/>
              <a:ext cx="37970" cy="37970"/>
            </a:xfrm>
            <a:custGeom>
              <a:avLst/>
              <a:gdLst>
                <a:gd name="connsiteX0" fmla="*/ 20988 w 37970"/>
                <a:gd name="connsiteY0" fmla="*/ 10366 h 37970"/>
                <a:gd name="connsiteX1" fmla="*/ 30481 w 37970"/>
                <a:gd name="connsiteY1" fmla="*/ 19858 h 37970"/>
                <a:gd name="connsiteX2" fmla="*/ 30481 w 37970"/>
                <a:gd name="connsiteY2" fmla="*/ 19858 h 37970"/>
                <a:gd name="connsiteX3" fmla="*/ 20988 w 37970"/>
                <a:gd name="connsiteY3" fmla="*/ 29351 h 37970"/>
                <a:gd name="connsiteX4" fmla="*/ 11495 w 37970"/>
                <a:gd name="connsiteY4" fmla="*/ 19858 h 37970"/>
                <a:gd name="connsiteX5" fmla="*/ 20988 w 37970"/>
                <a:gd name="connsiteY5" fmla="*/ 10366 h 37970"/>
                <a:gd name="connsiteX6" fmla="*/ 20988 w 37970"/>
                <a:gd name="connsiteY6" fmla="*/ 873 h 37970"/>
                <a:gd name="connsiteX7" fmla="*/ 2003 w 37970"/>
                <a:gd name="connsiteY7" fmla="*/ 19858 h 37970"/>
                <a:gd name="connsiteX8" fmla="*/ 20988 w 37970"/>
                <a:gd name="connsiteY8" fmla="*/ 38844 h 37970"/>
                <a:gd name="connsiteX9" fmla="*/ 39973 w 37970"/>
                <a:gd name="connsiteY9" fmla="*/ 19858 h 37970"/>
                <a:gd name="connsiteX10" fmla="*/ 39973 w 37970"/>
                <a:gd name="connsiteY10" fmla="*/ 19858 h 37970"/>
                <a:gd name="connsiteX11" fmla="*/ 20988 w 37970"/>
                <a:gd name="connsiteY11" fmla="*/ 873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0988" y="10366"/>
                  </a:moveTo>
                  <a:cubicBezTo>
                    <a:pt x="26231" y="10366"/>
                    <a:pt x="30481" y="14616"/>
                    <a:pt x="30481" y="19858"/>
                  </a:cubicBezTo>
                  <a:lnTo>
                    <a:pt x="30481" y="19858"/>
                  </a:lnTo>
                  <a:cubicBezTo>
                    <a:pt x="30481" y="25101"/>
                    <a:pt x="26231" y="29351"/>
                    <a:pt x="20988" y="29351"/>
                  </a:cubicBezTo>
                  <a:cubicBezTo>
                    <a:pt x="15745" y="29351"/>
                    <a:pt x="11495" y="25101"/>
                    <a:pt x="11495" y="19858"/>
                  </a:cubicBezTo>
                  <a:cubicBezTo>
                    <a:pt x="11495" y="14616"/>
                    <a:pt x="15745" y="10366"/>
                    <a:pt x="20988" y="10366"/>
                  </a:cubicBezTo>
                  <a:close/>
                  <a:moveTo>
                    <a:pt x="20988" y="873"/>
                  </a:moveTo>
                  <a:cubicBezTo>
                    <a:pt x="10503" y="873"/>
                    <a:pt x="2003" y="9373"/>
                    <a:pt x="2003" y="19858"/>
                  </a:cubicBezTo>
                  <a:cubicBezTo>
                    <a:pt x="2003" y="30344"/>
                    <a:pt x="10503" y="38844"/>
                    <a:pt x="20988" y="38844"/>
                  </a:cubicBezTo>
                  <a:cubicBezTo>
                    <a:pt x="31473" y="38844"/>
                    <a:pt x="39973" y="30344"/>
                    <a:pt x="39973" y="19858"/>
                  </a:cubicBezTo>
                  <a:lnTo>
                    <a:pt x="39973" y="19858"/>
                  </a:lnTo>
                  <a:cubicBezTo>
                    <a:pt x="39973" y="9373"/>
                    <a:pt x="31473" y="873"/>
                    <a:pt x="20988" y="873"/>
                  </a:cubicBezTo>
                  <a:close/>
                </a:path>
              </a:pathLst>
            </a:custGeom>
            <a:solidFill>
              <a:srgbClr val="000000"/>
            </a:solidFill>
            <a:ln w="9485" cap="flat">
              <a:noFill/>
              <a:prstDash val="solid"/>
              <a:round/>
            </a:ln>
          </p:spPr>
          <p:txBody>
            <a:bodyPr rtlCol="0" anchor="ctr"/>
            <a:lstStyle/>
            <a:p>
              <a:endParaRPr lang="en-US"/>
            </a:p>
          </p:txBody>
        </p:sp>
        <p:sp>
          <p:nvSpPr>
            <p:cNvPr id="309" name="Freeform: Shape 308">
              <a:extLst>
                <a:ext uri="{FF2B5EF4-FFF2-40B4-BE49-F238E27FC236}">
                  <a16:creationId xmlns:a16="http://schemas.microsoft.com/office/drawing/2014/main" id="{5CFB7345-A99B-6971-6D58-42A83FD33147}"/>
                </a:ext>
              </a:extLst>
            </p:cNvPr>
            <p:cNvSpPr/>
            <p:nvPr/>
          </p:nvSpPr>
          <p:spPr>
            <a:xfrm>
              <a:off x="8564158" y="4588535"/>
              <a:ext cx="28478" cy="28478"/>
            </a:xfrm>
            <a:custGeom>
              <a:avLst/>
              <a:gdLst>
                <a:gd name="connsiteX0" fmla="*/ 30500 w 28478"/>
                <a:gd name="connsiteY0" fmla="*/ 14950 h 28478"/>
                <a:gd name="connsiteX1" fmla="*/ 16261 w 28478"/>
                <a:gd name="connsiteY1" fmla="*/ 29189 h 28478"/>
                <a:gd name="connsiteX2" fmla="*/ 2022 w 28478"/>
                <a:gd name="connsiteY2" fmla="*/ 14950 h 28478"/>
                <a:gd name="connsiteX3" fmla="*/ 16261 w 28478"/>
                <a:gd name="connsiteY3" fmla="*/ 711 h 28478"/>
                <a:gd name="connsiteX4" fmla="*/ 30500 w 28478"/>
                <a:gd name="connsiteY4" fmla="*/ 14950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500" y="14950"/>
                  </a:moveTo>
                  <a:cubicBezTo>
                    <a:pt x="30500" y="22814"/>
                    <a:pt x="24125" y="29189"/>
                    <a:pt x="16261" y="29189"/>
                  </a:cubicBezTo>
                  <a:cubicBezTo>
                    <a:pt x="8397" y="29189"/>
                    <a:pt x="2022" y="22814"/>
                    <a:pt x="2022" y="14950"/>
                  </a:cubicBezTo>
                  <a:cubicBezTo>
                    <a:pt x="2022" y="7086"/>
                    <a:pt x="8397" y="711"/>
                    <a:pt x="16261" y="711"/>
                  </a:cubicBezTo>
                  <a:cubicBezTo>
                    <a:pt x="24125" y="711"/>
                    <a:pt x="30500" y="7086"/>
                    <a:pt x="30500" y="14950"/>
                  </a:cubicBezTo>
                  <a:close/>
                </a:path>
              </a:pathLst>
            </a:custGeom>
            <a:solidFill>
              <a:srgbClr val="000000"/>
            </a:solidFill>
            <a:ln w="3557" cap="sq">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BCFB668A-7F02-B6C4-15E2-1516B57EE900}"/>
                </a:ext>
              </a:extLst>
            </p:cNvPr>
            <p:cNvSpPr/>
            <p:nvPr/>
          </p:nvSpPr>
          <p:spPr>
            <a:xfrm>
              <a:off x="8559412" y="4583788"/>
              <a:ext cx="37970" cy="37970"/>
            </a:xfrm>
            <a:custGeom>
              <a:avLst/>
              <a:gdLst>
                <a:gd name="connsiteX0" fmla="*/ 21008 w 37970"/>
                <a:gd name="connsiteY0" fmla="*/ 10203 h 37970"/>
                <a:gd name="connsiteX1" fmla="*/ 30500 w 37970"/>
                <a:gd name="connsiteY1" fmla="*/ 19696 h 37970"/>
                <a:gd name="connsiteX2" fmla="*/ 30500 w 37970"/>
                <a:gd name="connsiteY2" fmla="*/ 19696 h 37970"/>
                <a:gd name="connsiteX3" fmla="*/ 21008 w 37970"/>
                <a:gd name="connsiteY3" fmla="*/ 29189 h 37970"/>
                <a:gd name="connsiteX4" fmla="*/ 11515 w 37970"/>
                <a:gd name="connsiteY4" fmla="*/ 19696 h 37970"/>
                <a:gd name="connsiteX5" fmla="*/ 21008 w 37970"/>
                <a:gd name="connsiteY5" fmla="*/ 10203 h 37970"/>
                <a:gd name="connsiteX6" fmla="*/ 21008 w 37970"/>
                <a:gd name="connsiteY6" fmla="*/ 711 h 37970"/>
                <a:gd name="connsiteX7" fmla="*/ 2022 w 37970"/>
                <a:gd name="connsiteY7" fmla="*/ 19696 h 37970"/>
                <a:gd name="connsiteX8" fmla="*/ 21008 w 37970"/>
                <a:gd name="connsiteY8" fmla="*/ 38681 h 37970"/>
                <a:gd name="connsiteX9" fmla="*/ 39993 w 37970"/>
                <a:gd name="connsiteY9" fmla="*/ 19696 h 37970"/>
                <a:gd name="connsiteX10" fmla="*/ 39993 w 37970"/>
                <a:gd name="connsiteY10" fmla="*/ 19696 h 37970"/>
                <a:gd name="connsiteX11" fmla="*/ 21008 w 37970"/>
                <a:gd name="connsiteY11" fmla="*/ 711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008" y="10203"/>
                  </a:moveTo>
                  <a:cubicBezTo>
                    <a:pt x="26250" y="10203"/>
                    <a:pt x="30500" y="14453"/>
                    <a:pt x="30500" y="19696"/>
                  </a:cubicBezTo>
                  <a:lnTo>
                    <a:pt x="30500" y="19696"/>
                  </a:lnTo>
                  <a:cubicBezTo>
                    <a:pt x="30500" y="24939"/>
                    <a:pt x="26250" y="29189"/>
                    <a:pt x="21008" y="29189"/>
                  </a:cubicBezTo>
                  <a:cubicBezTo>
                    <a:pt x="15765" y="29189"/>
                    <a:pt x="11515" y="24939"/>
                    <a:pt x="11515" y="19696"/>
                  </a:cubicBezTo>
                  <a:cubicBezTo>
                    <a:pt x="11515" y="14453"/>
                    <a:pt x="15765" y="10203"/>
                    <a:pt x="21008" y="10203"/>
                  </a:cubicBezTo>
                  <a:close/>
                  <a:moveTo>
                    <a:pt x="21008" y="711"/>
                  </a:moveTo>
                  <a:cubicBezTo>
                    <a:pt x="10522" y="711"/>
                    <a:pt x="2022" y="9211"/>
                    <a:pt x="2022" y="19696"/>
                  </a:cubicBezTo>
                  <a:cubicBezTo>
                    <a:pt x="2022" y="30181"/>
                    <a:pt x="10522" y="38681"/>
                    <a:pt x="21008" y="38681"/>
                  </a:cubicBezTo>
                  <a:cubicBezTo>
                    <a:pt x="31493" y="38681"/>
                    <a:pt x="39993" y="30181"/>
                    <a:pt x="39993" y="19696"/>
                  </a:cubicBezTo>
                  <a:lnTo>
                    <a:pt x="39993" y="19696"/>
                  </a:lnTo>
                  <a:cubicBezTo>
                    <a:pt x="39993" y="9211"/>
                    <a:pt x="31493" y="711"/>
                    <a:pt x="21008" y="711"/>
                  </a:cubicBezTo>
                  <a:close/>
                </a:path>
              </a:pathLst>
            </a:custGeom>
            <a:solidFill>
              <a:srgbClr val="000000"/>
            </a:solidFill>
            <a:ln w="9485" cap="flat">
              <a:noFill/>
              <a:prstDash val="solid"/>
              <a:round/>
            </a:ln>
          </p:spPr>
          <p:txBody>
            <a:bodyPr rtlCol="0" anchor="ctr"/>
            <a:lstStyle/>
            <a:p>
              <a:endParaRPr lang="en-US"/>
            </a:p>
          </p:txBody>
        </p:sp>
        <p:sp>
          <p:nvSpPr>
            <p:cNvPr id="311" name="Freeform: Shape 310">
              <a:extLst>
                <a:ext uri="{FF2B5EF4-FFF2-40B4-BE49-F238E27FC236}">
                  <a16:creationId xmlns:a16="http://schemas.microsoft.com/office/drawing/2014/main" id="{EF0BD8FB-32DE-B7B3-EF2F-CA898460EFEF}"/>
                </a:ext>
              </a:extLst>
            </p:cNvPr>
            <p:cNvSpPr/>
            <p:nvPr/>
          </p:nvSpPr>
          <p:spPr>
            <a:xfrm>
              <a:off x="8634072" y="5172559"/>
              <a:ext cx="28478" cy="28478"/>
            </a:xfrm>
            <a:custGeom>
              <a:avLst/>
              <a:gdLst>
                <a:gd name="connsiteX0" fmla="*/ 30520 w 28478"/>
                <a:gd name="connsiteY0" fmla="*/ 15114 h 28478"/>
                <a:gd name="connsiteX1" fmla="*/ 16281 w 28478"/>
                <a:gd name="connsiteY1" fmla="*/ 29353 h 28478"/>
                <a:gd name="connsiteX2" fmla="*/ 2042 w 28478"/>
                <a:gd name="connsiteY2" fmla="*/ 15114 h 28478"/>
                <a:gd name="connsiteX3" fmla="*/ 16281 w 28478"/>
                <a:gd name="connsiteY3" fmla="*/ 875 h 28478"/>
                <a:gd name="connsiteX4" fmla="*/ 30520 w 28478"/>
                <a:gd name="connsiteY4" fmla="*/ 1511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520" y="15114"/>
                  </a:moveTo>
                  <a:cubicBezTo>
                    <a:pt x="30520" y="22978"/>
                    <a:pt x="24145" y="29353"/>
                    <a:pt x="16281" y="29353"/>
                  </a:cubicBezTo>
                  <a:cubicBezTo>
                    <a:pt x="8417" y="29353"/>
                    <a:pt x="2042" y="22978"/>
                    <a:pt x="2042" y="15114"/>
                  </a:cubicBezTo>
                  <a:cubicBezTo>
                    <a:pt x="2042" y="7250"/>
                    <a:pt x="8417" y="875"/>
                    <a:pt x="16281" y="875"/>
                  </a:cubicBezTo>
                  <a:cubicBezTo>
                    <a:pt x="24145" y="875"/>
                    <a:pt x="30520" y="7250"/>
                    <a:pt x="30520" y="15114"/>
                  </a:cubicBezTo>
                  <a:close/>
                </a:path>
              </a:pathLst>
            </a:custGeom>
            <a:solidFill>
              <a:srgbClr val="000000"/>
            </a:solidFill>
            <a:ln w="3557" cap="sq">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AFC4221-AD14-0636-307B-02B0D72100B9}"/>
                </a:ext>
              </a:extLst>
            </p:cNvPr>
            <p:cNvSpPr/>
            <p:nvPr/>
          </p:nvSpPr>
          <p:spPr>
            <a:xfrm>
              <a:off x="8629326" y="5167813"/>
              <a:ext cx="37970" cy="37970"/>
            </a:xfrm>
            <a:custGeom>
              <a:avLst/>
              <a:gdLst>
                <a:gd name="connsiteX0" fmla="*/ 21027 w 37970"/>
                <a:gd name="connsiteY0" fmla="*/ 10367 h 37970"/>
                <a:gd name="connsiteX1" fmla="*/ 30520 w 37970"/>
                <a:gd name="connsiteY1" fmla="*/ 19860 h 37970"/>
                <a:gd name="connsiteX2" fmla="*/ 30520 w 37970"/>
                <a:gd name="connsiteY2" fmla="*/ 19860 h 37970"/>
                <a:gd name="connsiteX3" fmla="*/ 21027 w 37970"/>
                <a:gd name="connsiteY3" fmla="*/ 29353 h 37970"/>
                <a:gd name="connsiteX4" fmla="*/ 11534 w 37970"/>
                <a:gd name="connsiteY4" fmla="*/ 19860 h 37970"/>
                <a:gd name="connsiteX5" fmla="*/ 21027 w 37970"/>
                <a:gd name="connsiteY5" fmla="*/ 10367 h 37970"/>
                <a:gd name="connsiteX6" fmla="*/ 21027 w 37970"/>
                <a:gd name="connsiteY6" fmla="*/ 875 h 37970"/>
                <a:gd name="connsiteX7" fmla="*/ 2042 w 37970"/>
                <a:gd name="connsiteY7" fmla="*/ 19860 h 37970"/>
                <a:gd name="connsiteX8" fmla="*/ 21027 w 37970"/>
                <a:gd name="connsiteY8" fmla="*/ 38845 h 37970"/>
                <a:gd name="connsiteX9" fmla="*/ 40013 w 37970"/>
                <a:gd name="connsiteY9" fmla="*/ 19860 h 37970"/>
                <a:gd name="connsiteX10" fmla="*/ 40013 w 37970"/>
                <a:gd name="connsiteY10" fmla="*/ 19860 h 37970"/>
                <a:gd name="connsiteX11" fmla="*/ 21027 w 37970"/>
                <a:gd name="connsiteY11" fmla="*/ 875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027" y="10367"/>
                  </a:moveTo>
                  <a:cubicBezTo>
                    <a:pt x="26270" y="10367"/>
                    <a:pt x="30520" y="14617"/>
                    <a:pt x="30520" y="19860"/>
                  </a:cubicBezTo>
                  <a:lnTo>
                    <a:pt x="30520" y="19860"/>
                  </a:lnTo>
                  <a:cubicBezTo>
                    <a:pt x="30520" y="25103"/>
                    <a:pt x="26270" y="29353"/>
                    <a:pt x="21027" y="29353"/>
                  </a:cubicBezTo>
                  <a:cubicBezTo>
                    <a:pt x="15784" y="29353"/>
                    <a:pt x="11534" y="25103"/>
                    <a:pt x="11534" y="19860"/>
                  </a:cubicBezTo>
                  <a:cubicBezTo>
                    <a:pt x="11534" y="14617"/>
                    <a:pt x="15784" y="10367"/>
                    <a:pt x="21027" y="10367"/>
                  </a:cubicBezTo>
                  <a:close/>
                  <a:moveTo>
                    <a:pt x="21027" y="875"/>
                  </a:moveTo>
                  <a:cubicBezTo>
                    <a:pt x="10542" y="875"/>
                    <a:pt x="2042" y="9375"/>
                    <a:pt x="2042" y="19860"/>
                  </a:cubicBezTo>
                  <a:cubicBezTo>
                    <a:pt x="2042" y="30345"/>
                    <a:pt x="10542" y="38845"/>
                    <a:pt x="21027" y="38845"/>
                  </a:cubicBezTo>
                  <a:cubicBezTo>
                    <a:pt x="31513" y="38845"/>
                    <a:pt x="40013" y="30345"/>
                    <a:pt x="40013" y="19860"/>
                  </a:cubicBezTo>
                  <a:lnTo>
                    <a:pt x="40013" y="19860"/>
                  </a:lnTo>
                  <a:cubicBezTo>
                    <a:pt x="40013" y="9375"/>
                    <a:pt x="31513" y="875"/>
                    <a:pt x="21027" y="875"/>
                  </a:cubicBezTo>
                  <a:close/>
                </a:path>
              </a:pathLst>
            </a:custGeom>
            <a:solidFill>
              <a:srgbClr val="000000"/>
            </a:solidFill>
            <a:ln w="9485" cap="flat">
              <a:noFill/>
              <a:prstDash val="solid"/>
              <a:round/>
            </a:ln>
          </p:spPr>
          <p:txBody>
            <a:bodyPr rtlCol="0" anchor="ctr"/>
            <a:lstStyle/>
            <a:p>
              <a:endParaRPr lang="en-US"/>
            </a:p>
          </p:txBody>
        </p:sp>
        <p:sp>
          <p:nvSpPr>
            <p:cNvPr id="313" name="Freeform: Shape 312">
              <a:extLst>
                <a:ext uri="{FF2B5EF4-FFF2-40B4-BE49-F238E27FC236}">
                  <a16:creationId xmlns:a16="http://schemas.microsoft.com/office/drawing/2014/main" id="{3C4C84B8-D77E-050F-335E-2A7AED14550C}"/>
                </a:ext>
              </a:extLst>
            </p:cNvPr>
            <p:cNvSpPr/>
            <p:nvPr/>
          </p:nvSpPr>
          <p:spPr>
            <a:xfrm>
              <a:off x="8703986" y="4641678"/>
              <a:ext cx="28478" cy="28478"/>
            </a:xfrm>
            <a:custGeom>
              <a:avLst/>
              <a:gdLst>
                <a:gd name="connsiteX0" fmla="*/ 30540 w 28478"/>
                <a:gd name="connsiteY0" fmla="*/ 14965 h 28478"/>
                <a:gd name="connsiteX1" fmla="*/ 16301 w 28478"/>
                <a:gd name="connsiteY1" fmla="*/ 29204 h 28478"/>
                <a:gd name="connsiteX2" fmla="*/ 2062 w 28478"/>
                <a:gd name="connsiteY2" fmla="*/ 14965 h 28478"/>
                <a:gd name="connsiteX3" fmla="*/ 16301 w 28478"/>
                <a:gd name="connsiteY3" fmla="*/ 726 h 28478"/>
                <a:gd name="connsiteX4" fmla="*/ 30540 w 28478"/>
                <a:gd name="connsiteY4" fmla="*/ 1496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540" y="14965"/>
                  </a:moveTo>
                  <a:cubicBezTo>
                    <a:pt x="30540" y="22829"/>
                    <a:pt x="24165" y="29204"/>
                    <a:pt x="16301" y="29204"/>
                  </a:cubicBezTo>
                  <a:cubicBezTo>
                    <a:pt x="8437" y="29204"/>
                    <a:pt x="2062" y="22829"/>
                    <a:pt x="2062" y="14965"/>
                  </a:cubicBezTo>
                  <a:cubicBezTo>
                    <a:pt x="2062" y="7101"/>
                    <a:pt x="8437" y="726"/>
                    <a:pt x="16301" y="726"/>
                  </a:cubicBezTo>
                  <a:cubicBezTo>
                    <a:pt x="24165" y="726"/>
                    <a:pt x="30540" y="7101"/>
                    <a:pt x="30540" y="14965"/>
                  </a:cubicBezTo>
                  <a:close/>
                </a:path>
              </a:pathLst>
            </a:custGeom>
            <a:solidFill>
              <a:srgbClr val="000000"/>
            </a:solidFill>
            <a:ln w="3557" cap="sq">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BEBA0F6C-618A-854C-3C23-A069AF93CE34}"/>
                </a:ext>
              </a:extLst>
            </p:cNvPr>
            <p:cNvSpPr/>
            <p:nvPr/>
          </p:nvSpPr>
          <p:spPr>
            <a:xfrm>
              <a:off x="8699240" y="4636932"/>
              <a:ext cx="37970" cy="37970"/>
            </a:xfrm>
            <a:custGeom>
              <a:avLst/>
              <a:gdLst>
                <a:gd name="connsiteX0" fmla="*/ 21047 w 37970"/>
                <a:gd name="connsiteY0" fmla="*/ 10218 h 37970"/>
                <a:gd name="connsiteX1" fmla="*/ 30540 w 37970"/>
                <a:gd name="connsiteY1" fmla="*/ 19711 h 37970"/>
                <a:gd name="connsiteX2" fmla="*/ 30540 w 37970"/>
                <a:gd name="connsiteY2" fmla="*/ 19711 h 37970"/>
                <a:gd name="connsiteX3" fmla="*/ 21047 w 37970"/>
                <a:gd name="connsiteY3" fmla="*/ 29204 h 37970"/>
                <a:gd name="connsiteX4" fmla="*/ 11554 w 37970"/>
                <a:gd name="connsiteY4" fmla="*/ 19711 h 37970"/>
                <a:gd name="connsiteX5" fmla="*/ 21047 w 37970"/>
                <a:gd name="connsiteY5" fmla="*/ 10218 h 37970"/>
                <a:gd name="connsiteX6" fmla="*/ 21047 w 37970"/>
                <a:gd name="connsiteY6" fmla="*/ 726 h 37970"/>
                <a:gd name="connsiteX7" fmla="*/ 2062 w 37970"/>
                <a:gd name="connsiteY7" fmla="*/ 19711 h 37970"/>
                <a:gd name="connsiteX8" fmla="*/ 21047 w 37970"/>
                <a:gd name="connsiteY8" fmla="*/ 38696 h 37970"/>
                <a:gd name="connsiteX9" fmla="*/ 40032 w 37970"/>
                <a:gd name="connsiteY9" fmla="*/ 19711 h 37970"/>
                <a:gd name="connsiteX10" fmla="*/ 40032 w 37970"/>
                <a:gd name="connsiteY10" fmla="*/ 19711 h 37970"/>
                <a:gd name="connsiteX11" fmla="*/ 21047 w 37970"/>
                <a:gd name="connsiteY11" fmla="*/ 72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047" y="10218"/>
                  </a:moveTo>
                  <a:cubicBezTo>
                    <a:pt x="26290" y="10218"/>
                    <a:pt x="30540" y="14468"/>
                    <a:pt x="30540" y="19711"/>
                  </a:cubicBezTo>
                  <a:lnTo>
                    <a:pt x="30540" y="19711"/>
                  </a:lnTo>
                  <a:cubicBezTo>
                    <a:pt x="30540" y="24954"/>
                    <a:pt x="26290" y="29204"/>
                    <a:pt x="21047" y="29204"/>
                  </a:cubicBezTo>
                  <a:cubicBezTo>
                    <a:pt x="15804" y="29204"/>
                    <a:pt x="11554" y="24954"/>
                    <a:pt x="11554" y="19711"/>
                  </a:cubicBezTo>
                  <a:cubicBezTo>
                    <a:pt x="11554" y="14468"/>
                    <a:pt x="15804" y="10218"/>
                    <a:pt x="21047" y="10218"/>
                  </a:cubicBezTo>
                  <a:close/>
                  <a:moveTo>
                    <a:pt x="21047" y="726"/>
                  </a:moveTo>
                  <a:cubicBezTo>
                    <a:pt x="10562" y="726"/>
                    <a:pt x="2062" y="9226"/>
                    <a:pt x="2062" y="19711"/>
                  </a:cubicBezTo>
                  <a:cubicBezTo>
                    <a:pt x="2062" y="30196"/>
                    <a:pt x="10562" y="38696"/>
                    <a:pt x="21047" y="38696"/>
                  </a:cubicBezTo>
                  <a:cubicBezTo>
                    <a:pt x="31532" y="38696"/>
                    <a:pt x="40032" y="30196"/>
                    <a:pt x="40032" y="19711"/>
                  </a:cubicBezTo>
                  <a:lnTo>
                    <a:pt x="40032" y="19711"/>
                  </a:lnTo>
                  <a:cubicBezTo>
                    <a:pt x="40032" y="9226"/>
                    <a:pt x="31532" y="726"/>
                    <a:pt x="21047" y="726"/>
                  </a:cubicBezTo>
                  <a:close/>
                </a:path>
              </a:pathLst>
            </a:custGeom>
            <a:solidFill>
              <a:srgbClr val="000000"/>
            </a:solidFill>
            <a:ln w="9485" cap="flat">
              <a:noFill/>
              <a:prstDash val="solid"/>
              <a:round/>
            </a:ln>
          </p:spPr>
          <p:txBody>
            <a:bodyPr rtlCol="0" anchor="ctr"/>
            <a:lstStyle/>
            <a:p>
              <a:endParaRPr lang="en-US"/>
            </a:p>
          </p:txBody>
        </p:sp>
        <p:sp>
          <p:nvSpPr>
            <p:cNvPr id="315" name="Freeform: Shape 314">
              <a:extLst>
                <a:ext uri="{FF2B5EF4-FFF2-40B4-BE49-F238E27FC236}">
                  <a16:creationId xmlns:a16="http://schemas.microsoft.com/office/drawing/2014/main" id="{D9468336-DBC7-3324-3265-CC0E8DCD50F7}"/>
                </a:ext>
              </a:extLst>
            </p:cNvPr>
            <p:cNvSpPr/>
            <p:nvPr/>
          </p:nvSpPr>
          <p:spPr>
            <a:xfrm>
              <a:off x="8773935" y="4162250"/>
              <a:ext cx="28478" cy="28478"/>
            </a:xfrm>
            <a:custGeom>
              <a:avLst/>
              <a:gdLst>
                <a:gd name="connsiteX0" fmla="*/ 30559 w 28478"/>
                <a:gd name="connsiteY0" fmla="*/ 14830 h 28478"/>
                <a:gd name="connsiteX1" fmla="*/ 16320 w 28478"/>
                <a:gd name="connsiteY1" fmla="*/ 29069 h 28478"/>
                <a:gd name="connsiteX2" fmla="*/ 2081 w 28478"/>
                <a:gd name="connsiteY2" fmla="*/ 14830 h 28478"/>
                <a:gd name="connsiteX3" fmla="*/ 16320 w 28478"/>
                <a:gd name="connsiteY3" fmla="*/ 591 h 28478"/>
                <a:gd name="connsiteX4" fmla="*/ 30559 w 28478"/>
                <a:gd name="connsiteY4" fmla="*/ 14830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559" y="14830"/>
                  </a:moveTo>
                  <a:cubicBezTo>
                    <a:pt x="30559" y="22694"/>
                    <a:pt x="24184" y="29069"/>
                    <a:pt x="16320" y="29069"/>
                  </a:cubicBezTo>
                  <a:cubicBezTo>
                    <a:pt x="8456" y="29069"/>
                    <a:pt x="2081" y="22694"/>
                    <a:pt x="2081" y="14830"/>
                  </a:cubicBezTo>
                  <a:cubicBezTo>
                    <a:pt x="2081" y="6966"/>
                    <a:pt x="8456" y="591"/>
                    <a:pt x="16320" y="591"/>
                  </a:cubicBezTo>
                  <a:cubicBezTo>
                    <a:pt x="24184" y="591"/>
                    <a:pt x="30559" y="6966"/>
                    <a:pt x="30559" y="14830"/>
                  </a:cubicBezTo>
                  <a:close/>
                </a:path>
              </a:pathLst>
            </a:custGeom>
            <a:solidFill>
              <a:srgbClr val="000000"/>
            </a:solidFill>
            <a:ln w="3557" cap="sq">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42FAC063-4159-7441-7B30-E18B050DB5BA}"/>
                </a:ext>
              </a:extLst>
            </p:cNvPr>
            <p:cNvSpPr/>
            <p:nvPr/>
          </p:nvSpPr>
          <p:spPr>
            <a:xfrm>
              <a:off x="8769189" y="4157504"/>
              <a:ext cx="37970" cy="37970"/>
            </a:xfrm>
            <a:custGeom>
              <a:avLst/>
              <a:gdLst>
                <a:gd name="connsiteX0" fmla="*/ 21067 w 37970"/>
                <a:gd name="connsiteY0" fmla="*/ 10083 h 37970"/>
                <a:gd name="connsiteX1" fmla="*/ 30559 w 37970"/>
                <a:gd name="connsiteY1" fmla="*/ 19576 h 37970"/>
                <a:gd name="connsiteX2" fmla="*/ 30559 w 37970"/>
                <a:gd name="connsiteY2" fmla="*/ 19576 h 37970"/>
                <a:gd name="connsiteX3" fmla="*/ 21067 w 37970"/>
                <a:gd name="connsiteY3" fmla="*/ 29069 h 37970"/>
                <a:gd name="connsiteX4" fmla="*/ 11574 w 37970"/>
                <a:gd name="connsiteY4" fmla="*/ 19576 h 37970"/>
                <a:gd name="connsiteX5" fmla="*/ 21067 w 37970"/>
                <a:gd name="connsiteY5" fmla="*/ 10083 h 37970"/>
                <a:gd name="connsiteX6" fmla="*/ 21067 w 37970"/>
                <a:gd name="connsiteY6" fmla="*/ 591 h 37970"/>
                <a:gd name="connsiteX7" fmla="*/ 2081 w 37970"/>
                <a:gd name="connsiteY7" fmla="*/ 19576 h 37970"/>
                <a:gd name="connsiteX8" fmla="*/ 21067 w 37970"/>
                <a:gd name="connsiteY8" fmla="*/ 38562 h 37970"/>
                <a:gd name="connsiteX9" fmla="*/ 40052 w 37970"/>
                <a:gd name="connsiteY9" fmla="*/ 19576 h 37970"/>
                <a:gd name="connsiteX10" fmla="*/ 40052 w 37970"/>
                <a:gd name="connsiteY10" fmla="*/ 19576 h 37970"/>
                <a:gd name="connsiteX11" fmla="*/ 21067 w 37970"/>
                <a:gd name="connsiteY11" fmla="*/ 591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067" y="10083"/>
                  </a:moveTo>
                  <a:cubicBezTo>
                    <a:pt x="26309" y="10083"/>
                    <a:pt x="30559" y="14333"/>
                    <a:pt x="30559" y="19576"/>
                  </a:cubicBezTo>
                  <a:lnTo>
                    <a:pt x="30559" y="19576"/>
                  </a:lnTo>
                  <a:cubicBezTo>
                    <a:pt x="30559" y="24819"/>
                    <a:pt x="26309" y="29069"/>
                    <a:pt x="21067" y="29069"/>
                  </a:cubicBezTo>
                  <a:cubicBezTo>
                    <a:pt x="15824" y="29069"/>
                    <a:pt x="11574" y="24819"/>
                    <a:pt x="11574" y="19576"/>
                  </a:cubicBezTo>
                  <a:cubicBezTo>
                    <a:pt x="11574" y="14333"/>
                    <a:pt x="15824" y="10083"/>
                    <a:pt x="21067" y="10083"/>
                  </a:cubicBezTo>
                  <a:close/>
                  <a:moveTo>
                    <a:pt x="21067" y="591"/>
                  </a:moveTo>
                  <a:cubicBezTo>
                    <a:pt x="10581" y="591"/>
                    <a:pt x="2081" y="9091"/>
                    <a:pt x="2081" y="19576"/>
                  </a:cubicBezTo>
                  <a:cubicBezTo>
                    <a:pt x="2081" y="30062"/>
                    <a:pt x="10581" y="38562"/>
                    <a:pt x="21067" y="38562"/>
                  </a:cubicBezTo>
                  <a:cubicBezTo>
                    <a:pt x="31552" y="38562"/>
                    <a:pt x="40052" y="30062"/>
                    <a:pt x="40052" y="19576"/>
                  </a:cubicBezTo>
                  <a:lnTo>
                    <a:pt x="40052" y="19576"/>
                  </a:lnTo>
                  <a:cubicBezTo>
                    <a:pt x="40052" y="9091"/>
                    <a:pt x="31552" y="591"/>
                    <a:pt x="21067" y="591"/>
                  </a:cubicBezTo>
                  <a:close/>
                </a:path>
              </a:pathLst>
            </a:custGeom>
            <a:solidFill>
              <a:srgbClr val="000000"/>
            </a:solidFill>
            <a:ln w="9485" cap="flat">
              <a:noFill/>
              <a:prstDash val="solid"/>
              <a:round/>
            </a:ln>
          </p:spPr>
          <p:txBody>
            <a:bodyPr rtlCol="0" anchor="ctr"/>
            <a:lstStyle/>
            <a:p>
              <a:endParaRPr lang="en-US"/>
            </a:p>
          </p:txBody>
        </p:sp>
        <p:sp>
          <p:nvSpPr>
            <p:cNvPr id="317" name="Freeform: Shape 316">
              <a:extLst>
                <a:ext uri="{FF2B5EF4-FFF2-40B4-BE49-F238E27FC236}">
                  <a16:creationId xmlns:a16="http://schemas.microsoft.com/office/drawing/2014/main" id="{411B2817-C238-4944-F6B8-F8D6D7537CFE}"/>
                </a:ext>
              </a:extLst>
            </p:cNvPr>
            <p:cNvSpPr/>
            <p:nvPr/>
          </p:nvSpPr>
          <p:spPr>
            <a:xfrm>
              <a:off x="8843849" y="5375156"/>
              <a:ext cx="28478" cy="28478"/>
            </a:xfrm>
            <a:custGeom>
              <a:avLst/>
              <a:gdLst>
                <a:gd name="connsiteX0" fmla="*/ 30579 w 28478"/>
                <a:gd name="connsiteY0" fmla="*/ 15171 h 28478"/>
                <a:gd name="connsiteX1" fmla="*/ 16340 w 28478"/>
                <a:gd name="connsiteY1" fmla="*/ 29410 h 28478"/>
                <a:gd name="connsiteX2" fmla="*/ 2101 w 28478"/>
                <a:gd name="connsiteY2" fmla="*/ 15171 h 28478"/>
                <a:gd name="connsiteX3" fmla="*/ 16340 w 28478"/>
                <a:gd name="connsiteY3" fmla="*/ 932 h 28478"/>
                <a:gd name="connsiteX4" fmla="*/ 30579 w 28478"/>
                <a:gd name="connsiteY4" fmla="*/ 15171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579" y="15171"/>
                  </a:moveTo>
                  <a:cubicBezTo>
                    <a:pt x="30579" y="23035"/>
                    <a:pt x="24204" y="29410"/>
                    <a:pt x="16340" y="29410"/>
                  </a:cubicBezTo>
                  <a:cubicBezTo>
                    <a:pt x="8476" y="29410"/>
                    <a:pt x="2101" y="23035"/>
                    <a:pt x="2101" y="15171"/>
                  </a:cubicBezTo>
                  <a:cubicBezTo>
                    <a:pt x="2101" y="7307"/>
                    <a:pt x="8476" y="932"/>
                    <a:pt x="16340" y="932"/>
                  </a:cubicBezTo>
                  <a:cubicBezTo>
                    <a:pt x="24204" y="932"/>
                    <a:pt x="30579" y="7307"/>
                    <a:pt x="30579" y="15171"/>
                  </a:cubicBezTo>
                  <a:close/>
                </a:path>
              </a:pathLst>
            </a:custGeom>
            <a:solidFill>
              <a:srgbClr val="000000"/>
            </a:solidFill>
            <a:ln w="3557" cap="sq">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F969457-3568-00C8-DCC3-DF17E1E66A06}"/>
                </a:ext>
              </a:extLst>
            </p:cNvPr>
            <p:cNvSpPr/>
            <p:nvPr/>
          </p:nvSpPr>
          <p:spPr>
            <a:xfrm>
              <a:off x="8839102" y="5370409"/>
              <a:ext cx="37970" cy="37970"/>
            </a:xfrm>
            <a:custGeom>
              <a:avLst/>
              <a:gdLst>
                <a:gd name="connsiteX0" fmla="*/ 21086 w 37970"/>
                <a:gd name="connsiteY0" fmla="*/ 10424 h 37970"/>
                <a:gd name="connsiteX1" fmla="*/ 30579 w 37970"/>
                <a:gd name="connsiteY1" fmla="*/ 19917 h 37970"/>
                <a:gd name="connsiteX2" fmla="*/ 30579 w 37970"/>
                <a:gd name="connsiteY2" fmla="*/ 19917 h 37970"/>
                <a:gd name="connsiteX3" fmla="*/ 21086 w 37970"/>
                <a:gd name="connsiteY3" fmla="*/ 29410 h 37970"/>
                <a:gd name="connsiteX4" fmla="*/ 11593 w 37970"/>
                <a:gd name="connsiteY4" fmla="*/ 19917 h 37970"/>
                <a:gd name="connsiteX5" fmla="*/ 21086 w 37970"/>
                <a:gd name="connsiteY5" fmla="*/ 10424 h 37970"/>
                <a:gd name="connsiteX6" fmla="*/ 21086 w 37970"/>
                <a:gd name="connsiteY6" fmla="*/ 932 h 37970"/>
                <a:gd name="connsiteX7" fmla="*/ 2101 w 37970"/>
                <a:gd name="connsiteY7" fmla="*/ 19917 h 37970"/>
                <a:gd name="connsiteX8" fmla="*/ 21086 w 37970"/>
                <a:gd name="connsiteY8" fmla="*/ 38902 h 37970"/>
                <a:gd name="connsiteX9" fmla="*/ 40071 w 37970"/>
                <a:gd name="connsiteY9" fmla="*/ 19917 h 37970"/>
                <a:gd name="connsiteX10" fmla="*/ 40071 w 37970"/>
                <a:gd name="connsiteY10" fmla="*/ 19917 h 37970"/>
                <a:gd name="connsiteX11" fmla="*/ 21086 w 37970"/>
                <a:gd name="connsiteY11" fmla="*/ 932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086" y="10424"/>
                  </a:moveTo>
                  <a:cubicBezTo>
                    <a:pt x="26329" y="10424"/>
                    <a:pt x="30579" y="14674"/>
                    <a:pt x="30579" y="19917"/>
                  </a:cubicBezTo>
                  <a:lnTo>
                    <a:pt x="30579" y="19917"/>
                  </a:lnTo>
                  <a:cubicBezTo>
                    <a:pt x="30579" y="25160"/>
                    <a:pt x="26329" y="29410"/>
                    <a:pt x="21086" y="29410"/>
                  </a:cubicBezTo>
                  <a:cubicBezTo>
                    <a:pt x="15843" y="29410"/>
                    <a:pt x="11593" y="25160"/>
                    <a:pt x="11593" y="19917"/>
                  </a:cubicBezTo>
                  <a:cubicBezTo>
                    <a:pt x="11593" y="14674"/>
                    <a:pt x="15843" y="10424"/>
                    <a:pt x="21086" y="10424"/>
                  </a:cubicBezTo>
                  <a:close/>
                  <a:moveTo>
                    <a:pt x="21086" y="932"/>
                  </a:moveTo>
                  <a:cubicBezTo>
                    <a:pt x="10601" y="932"/>
                    <a:pt x="2101" y="9432"/>
                    <a:pt x="2101" y="19917"/>
                  </a:cubicBezTo>
                  <a:cubicBezTo>
                    <a:pt x="2101" y="30402"/>
                    <a:pt x="10601" y="38902"/>
                    <a:pt x="21086" y="38902"/>
                  </a:cubicBezTo>
                  <a:cubicBezTo>
                    <a:pt x="31571" y="38902"/>
                    <a:pt x="40071" y="30402"/>
                    <a:pt x="40071" y="19917"/>
                  </a:cubicBezTo>
                  <a:lnTo>
                    <a:pt x="40071" y="19917"/>
                  </a:lnTo>
                  <a:cubicBezTo>
                    <a:pt x="40071" y="9432"/>
                    <a:pt x="31571" y="932"/>
                    <a:pt x="21086" y="932"/>
                  </a:cubicBezTo>
                  <a:close/>
                </a:path>
              </a:pathLst>
            </a:custGeom>
            <a:solidFill>
              <a:srgbClr val="000000"/>
            </a:solidFill>
            <a:ln w="9485" cap="flat">
              <a:noFill/>
              <a:prstDash val="solid"/>
              <a:round/>
            </a:ln>
          </p:spPr>
          <p:txBody>
            <a:bodyPr rtlCol="0" anchor="ctr"/>
            <a:lstStyle/>
            <a:p>
              <a:endParaRPr lang="en-US"/>
            </a:p>
          </p:txBody>
        </p:sp>
        <p:sp>
          <p:nvSpPr>
            <p:cNvPr id="319" name="Freeform: Shape 318">
              <a:extLst>
                <a:ext uri="{FF2B5EF4-FFF2-40B4-BE49-F238E27FC236}">
                  <a16:creationId xmlns:a16="http://schemas.microsoft.com/office/drawing/2014/main" id="{F8DAE928-89D3-C644-97E6-75C1FDAB8ACA}"/>
                </a:ext>
              </a:extLst>
            </p:cNvPr>
            <p:cNvSpPr/>
            <p:nvPr/>
          </p:nvSpPr>
          <p:spPr>
            <a:xfrm>
              <a:off x="8913762" y="5204878"/>
              <a:ext cx="28478" cy="28478"/>
            </a:xfrm>
            <a:custGeom>
              <a:avLst/>
              <a:gdLst>
                <a:gd name="connsiteX0" fmla="*/ 30599 w 28478"/>
                <a:gd name="connsiteY0" fmla="*/ 15123 h 28478"/>
                <a:gd name="connsiteX1" fmla="*/ 16360 w 28478"/>
                <a:gd name="connsiteY1" fmla="*/ 29362 h 28478"/>
                <a:gd name="connsiteX2" fmla="*/ 2121 w 28478"/>
                <a:gd name="connsiteY2" fmla="*/ 15123 h 28478"/>
                <a:gd name="connsiteX3" fmla="*/ 16360 w 28478"/>
                <a:gd name="connsiteY3" fmla="*/ 884 h 28478"/>
                <a:gd name="connsiteX4" fmla="*/ 30599 w 28478"/>
                <a:gd name="connsiteY4" fmla="*/ 15123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599" y="15123"/>
                  </a:moveTo>
                  <a:cubicBezTo>
                    <a:pt x="30599" y="22987"/>
                    <a:pt x="24224" y="29362"/>
                    <a:pt x="16360" y="29362"/>
                  </a:cubicBezTo>
                  <a:cubicBezTo>
                    <a:pt x="8496" y="29362"/>
                    <a:pt x="2121" y="22987"/>
                    <a:pt x="2121" y="15123"/>
                  </a:cubicBezTo>
                  <a:cubicBezTo>
                    <a:pt x="2121" y="7259"/>
                    <a:pt x="8496" y="884"/>
                    <a:pt x="16360" y="884"/>
                  </a:cubicBezTo>
                  <a:cubicBezTo>
                    <a:pt x="24224" y="884"/>
                    <a:pt x="30599" y="7259"/>
                    <a:pt x="30599" y="15123"/>
                  </a:cubicBezTo>
                  <a:close/>
                </a:path>
              </a:pathLst>
            </a:custGeom>
            <a:solidFill>
              <a:srgbClr val="000000"/>
            </a:solidFill>
            <a:ln w="3557" cap="sq">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D00281A-97BB-9BC4-7268-75052F518E00}"/>
                </a:ext>
              </a:extLst>
            </p:cNvPr>
            <p:cNvSpPr/>
            <p:nvPr/>
          </p:nvSpPr>
          <p:spPr>
            <a:xfrm>
              <a:off x="8909016" y="5200132"/>
              <a:ext cx="37970" cy="37970"/>
            </a:xfrm>
            <a:custGeom>
              <a:avLst/>
              <a:gdLst>
                <a:gd name="connsiteX0" fmla="*/ 21106 w 37970"/>
                <a:gd name="connsiteY0" fmla="*/ 10376 h 37970"/>
                <a:gd name="connsiteX1" fmla="*/ 30599 w 37970"/>
                <a:gd name="connsiteY1" fmla="*/ 19869 h 37970"/>
                <a:gd name="connsiteX2" fmla="*/ 30599 w 37970"/>
                <a:gd name="connsiteY2" fmla="*/ 19869 h 37970"/>
                <a:gd name="connsiteX3" fmla="*/ 21106 w 37970"/>
                <a:gd name="connsiteY3" fmla="*/ 29362 h 37970"/>
                <a:gd name="connsiteX4" fmla="*/ 11613 w 37970"/>
                <a:gd name="connsiteY4" fmla="*/ 19869 h 37970"/>
                <a:gd name="connsiteX5" fmla="*/ 21106 w 37970"/>
                <a:gd name="connsiteY5" fmla="*/ 10376 h 37970"/>
                <a:gd name="connsiteX6" fmla="*/ 21106 w 37970"/>
                <a:gd name="connsiteY6" fmla="*/ 884 h 37970"/>
                <a:gd name="connsiteX7" fmla="*/ 2121 w 37970"/>
                <a:gd name="connsiteY7" fmla="*/ 19869 h 37970"/>
                <a:gd name="connsiteX8" fmla="*/ 21106 w 37970"/>
                <a:gd name="connsiteY8" fmla="*/ 38854 h 37970"/>
                <a:gd name="connsiteX9" fmla="*/ 40091 w 37970"/>
                <a:gd name="connsiteY9" fmla="*/ 19869 h 37970"/>
                <a:gd name="connsiteX10" fmla="*/ 40091 w 37970"/>
                <a:gd name="connsiteY10" fmla="*/ 19869 h 37970"/>
                <a:gd name="connsiteX11" fmla="*/ 21106 w 37970"/>
                <a:gd name="connsiteY11" fmla="*/ 884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106" y="10376"/>
                  </a:moveTo>
                  <a:cubicBezTo>
                    <a:pt x="26349" y="10376"/>
                    <a:pt x="30599" y="14626"/>
                    <a:pt x="30599" y="19869"/>
                  </a:cubicBezTo>
                  <a:lnTo>
                    <a:pt x="30599" y="19869"/>
                  </a:lnTo>
                  <a:cubicBezTo>
                    <a:pt x="30599" y="25112"/>
                    <a:pt x="26349" y="29362"/>
                    <a:pt x="21106" y="29362"/>
                  </a:cubicBezTo>
                  <a:cubicBezTo>
                    <a:pt x="15863" y="29362"/>
                    <a:pt x="11613" y="25112"/>
                    <a:pt x="11613" y="19869"/>
                  </a:cubicBezTo>
                  <a:cubicBezTo>
                    <a:pt x="11613" y="14626"/>
                    <a:pt x="15863" y="10376"/>
                    <a:pt x="21106" y="10376"/>
                  </a:cubicBezTo>
                  <a:close/>
                  <a:moveTo>
                    <a:pt x="21106" y="884"/>
                  </a:moveTo>
                  <a:cubicBezTo>
                    <a:pt x="10621" y="884"/>
                    <a:pt x="2121" y="9384"/>
                    <a:pt x="2121" y="19869"/>
                  </a:cubicBezTo>
                  <a:cubicBezTo>
                    <a:pt x="2121" y="30354"/>
                    <a:pt x="10621" y="38854"/>
                    <a:pt x="21106" y="38854"/>
                  </a:cubicBezTo>
                  <a:cubicBezTo>
                    <a:pt x="31591" y="38854"/>
                    <a:pt x="40091" y="30354"/>
                    <a:pt x="40091" y="19869"/>
                  </a:cubicBezTo>
                  <a:lnTo>
                    <a:pt x="40091" y="19869"/>
                  </a:lnTo>
                  <a:cubicBezTo>
                    <a:pt x="40091" y="9384"/>
                    <a:pt x="31591" y="884"/>
                    <a:pt x="21106" y="884"/>
                  </a:cubicBezTo>
                  <a:close/>
                </a:path>
              </a:pathLst>
            </a:custGeom>
            <a:solidFill>
              <a:srgbClr val="000000"/>
            </a:solidFill>
            <a:ln w="9485" cap="flat">
              <a:noFill/>
              <a:prstDash val="solid"/>
              <a:round/>
            </a:ln>
          </p:spPr>
          <p:txBody>
            <a:bodyPr rtlCol="0" anchor="ctr"/>
            <a:lstStyle/>
            <a:p>
              <a:endParaRPr lang="en-US"/>
            </a:p>
          </p:txBody>
        </p:sp>
        <p:sp>
          <p:nvSpPr>
            <p:cNvPr id="321" name="Freeform: Shape 320">
              <a:extLst>
                <a:ext uri="{FF2B5EF4-FFF2-40B4-BE49-F238E27FC236}">
                  <a16:creationId xmlns:a16="http://schemas.microsoft.com/office/drawing/2014/main" id="{14017DDF-9484-D14B-4624-A6CD6BBF1F17}"/>
                </a:ext>
              </a:extLst>
            </p:cNvPr>
            <p:cNvSpPr/>
            <p:nvPr/>
          </p:nvSpPr>
          <p:spPr>
            <a:xfrm>
              <a:off x="8983712" y="5116283"/>
              <a:ext cx="28478" cy="28478"/>
            </a:xfrm>
            <a:custGeom>
              <a:avLst/>
              <a:gdLst>
                <a:gd name="connsiteX0" fmla="*/ 30618 w 28478"/>
                <a:gd name="connsiteY0" fmla="*/ 15098 h 28478"/>
                <a:gd name="connsiteX1" fmla="*/ 16379 w 28478"/>
                <a:gd name="connsiteY1" fmla="*/ 29337 h 28478"/>
                <a:gd name="connsiteX2" fmla="*/ 2140 w 28478"/>
                <a:gd name="connsiteY2" fmla="*/ 15098 h 28478"/>
                <a:gd name="connsiteX3" fmla="*/ 16379 w 28478"/>
                <a:gd name="connsiteY3" fmla="*/ 859 h 28478"/>
                <a:gd name="connsiteX4" fmla="*/ 30618 w 28478"/>
                <a:gd name="connsiteY4" fmla="*/ 1509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618" y="15098"/>
                  </a:moveTo>
                  <a:cubicBezTo>
                    <a:pt x="30618" y="22962"/>
                    <a:pt x="24243" y="29337"/>
                    <a:pt x="16379" y="29337"/>
                  </a:cubicBezTo>
                  <a:cubicBezTo>
                    <a:pt x="8515" y="29337"/>
                    <a:pt x="2140" y="22962"/>
                    <a:pt x="2140" y="15098"/>
                  </a:cubicBezTo>
                  <a:cubicBezTo>
                    <a:pt x="2140" y="7234"/>
                    <a:pt x="8515" y="859"/>
                    <a:pt x="16379" y="859"/>
                  </a:cubicBezTo>
                  <a:cubicBezTo>
                    <a:pt x="24243" y="859"/>
                    <a:pt x="30618" y="7234"/>
                    <a:pt x="30618" y="15098"/>
                  </a:cubicBezTo>
                  <a:close/>
                </a:path>
              </a:pathLst>
            </a:custGeom>
            <a:solidFill>
              <a:srgbClr val="000000"/>
            </a:solidFill>
            <a:ln w="3557" cap="sq">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DC4BDEC-96BA-69BF-39A0-1BFEC7CFA3E5}"/>
                </a:ext>
              </a:extLst>
            </p:cNvPr>
            <p:cNvSpPr/>
            <p:nvPr/>
          </p:nvSpPr>
          <p:spPr>
            <a:xfrm>
              <a:off x="8978965" y="5111537"/>
              <a:ext cx="37970" cy="37970"/>
            </a:xfrm>
            <a:custGeom>
              <a:avLst/>
              <a:gdLst>
                <a:gd name="connsiteX0" fmla="*/ 21125 w 37970"/>
                <a:gd name="connsiteY0" fmla="*/ 10351 h 37970"/>
                <a:gd name="connsiteX1" fmla="*/ 30618 w 37970"/>
                <a:gd name="connsiteY1" fmla="*/ 19844 h 37970"/>
                <a:gd name="connsiteX2" fmla="*/ 30618 w 37970"/>
                <a:gd name="connsiteY2" fmla="*/ 19844 h 37970"/>
                <a:gd name="connsiteX3" fmla="*/ 21125 w 37970"/>
                <a:gd name="connsiteY3" fmla="*/ 29337 h 37970"/>
                <a:gd name="connsiteX4" fmla="*/ 11633 w 37970"/>
                <a:gd name="connsiteY4" fmla="*/ 19844 h 37970"/>
                <a:gd name="connsiteX5" fmla="*/ 21125 w 37970"/>
                <a:gd name="connsiteY5" fmla="*/ 10351 h 37970"/>
                <a:gd name="connsiteX6" fmla="*/ 21125 w 37970"/>
                <a:gd name="connsiteY6" fmla="*/ 859 h 37970"/>
                <a:gd name="connsiteX7" fmla="*/ 2140 w 37970"/>
                <a:gd name="connsiteY7" fmla="*/ 19844 h 37970"/>
                <a:gd name="connsiteX8" fmla="*/ 21125 w 37970"/>
                <a:gd name="connsiteY8" fmla="*/ 38830 h 37970"/>
                <a:gd name="connsiteX9" fmla="*/ 40111 w 37970"/>
                <a:gd name="connsiteY9" fmla="*/ 19844 h 37970"/>
                <a:gd name="connsiteX10" fmla="*/ 40111 w 37970"/>
                <a:gd name="connsiteY10" fmla="*/ 19844 h 37970"/>
                <a:gd name="connsiteX11" fmla="*/ 21125 w 37970"/>
                <a:gd name="connsiteY11" fmla="*/ 85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125" y="10351"/>
                  </a:moveTo>
                  <a:cubicBezTo>
                    <a:pt x="26368" y="10351"/>
                    <a:pt x="30618" y="14601"/>
                    <a:pt x="30618" y="19844"/>
                  </a:cubicBezTo>
                  <a:lnTo>
                    <a:pt x="30618" y="19844"/>
                  </a:lnTo>
                  <a:cubicBezTo>
                    <a:pt x="30618" y="25087"/>
                    <a:pt x="26368" y="29337"/>
                    <a:pt x="21125" y="29337"/>
                  </a:cubicBezTo>
                  <a:cubicBezTo>
                    <a:pt x="15883" y="29337"/>
                    <a:pt x="11633" y="25087"/>
                    <a:pt x="11633" y="19844"/>
                  </a:cubicBezTo>
                  <a:cubicBezTo>
                    <a:pt x="11633" y="14601"/>
                    <a:pt x="15883" y="10351"/>
                    <a:pt x="21125" y="10351"/>
                  </a:cubicBezTo>
                  <a:close/>
                  <a:moveTo>
                    <a:pt x="21125" y="859"/>
                  </a:moveTo>
                  <a:cubicBezTo>
                    <a:pt x="10640" y="859"/>
                    <a:pt x="2140" y="9359"/>
                    <a:pt x="2140" y="19844"/>
                  </a:cubicBezTo>
                  <a:cubicBezTo>
                    <a:pt x="2140" y="30330"/>
                    <a:pt x="10640" y="38830"/>
                    <a:pt x="21125" y="38830"/>
                  </a:cubicBezTo>
                  <a:cubicBezTo>
                    <a:pt x="31611" y="38830"/>
                    <a:pt x="40111" y="30330"/>
                    <a:pt x="40111" y="19844"/>
                  </a:cubicBezTo>
                  <a:lnTo>
                    <a:pt x="40111" y="19844"/>
                  </a:lnTo>
                  <a:cubicBezTo>
                    <a:pt x="40111" y="9359"/>
                    <a:pt x="31611" y="859"/>
                    <a:pt x="21125" y="859"/>
                  </a:cubicBezTo>
                  <a:close/>
                </a:path>
              </a:pathLst>
            </a:custGeom>
            <a:solidFill>
              <a:srgbClr val="000000"/>
            </a:solidFill>
            <a:ln w="9485" cap="flat">
              <a:noFill/>
              <a:prstDash val="solid"/>
              <a:round/>
            </a:ln>
          </p:spPr>
          <p:txBody>
            <a:bodyPr rtlCol="0" anchor="ctr"/>
            <a:lstStyle/>
            <a:p>
              <a:endParaRPr lang="en-US"/>
            </a:p>
          </p:txBody>
        </p:sp>
        <p:sp>
          <p:nvSpPr>
            <p:cNvPr id="323" name="Freeform: Shape 322">
              <a:extLst>
                <a:ext uri="{FF2B5EF4-FFF2-40B4-BE49-F238E27FC236}">
                  <a16:creationId xmlns:a16="http://schemas.microsoft.com/office/drawing/2014/main" id="{910FD7F4-5576-31CE-E12A-A50293E4CA0C}"/>
                </a:ext>
              </a:extLst>
            </p:cNvPr>
            <p:cNvSpPr/>
            <p:nvPr/>
          </p:nvSpPr>
          <p:spPr>
            <a:xfrm>
              <a:off x="9053625" y="3635146"/>
              <a:ext cx="28478" cy="28478"/>
            </a:xfrm>
            <a:custGeom>
              <a:avLst/>
              <a:gdLst>
                <a:gd name="connsiteX0" fmla="*/ 30638 w 28478"/>
                <a:gd name="connsiteY0" fmla="*/ 14682 h 28478"/>
                <a:gd name="connsiteX1" fmla="*/ 16399 w 28478"/>
                <a:gd name="connsiteY1" fmla="*/ 28921 h 28478"/>
                <a:gd name="connsiteX2" fmla="*/ 2160 w 28478"/>
                <a:gd name="connsiteY2" fmla="*/ 14682 h 28478"/>
                <a:gd name="connsiteX3" fmla="*/ 16399 w 28478"/>
                <a:gd name="connsiteY3" fmla="*/ 443 h 28478"/>
                <a:gd name="connsiteX4" fmla="*/ 30638 w 28478"/>
                <a:gd name="connsiteY4" fmla="*/ 14682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638" y="14682"/>
                  </a:moveTo>
                  <a:cubicBezTo>
                    <a:pt x="30638" y="22546"/>
                    <a:pt x="24263" y="28921"/>
                    <a:pt x="16399" y="28921"/>
                  </a:cubicBezTo>
                  <a:cubicBezTo>
                    <a:pt x="8535" y="28921"/>
                    <a:pt x="2160" y="22546"/>
                    <a:pt x="2160" y="14682"/>
                  </a:cubicBezTo>
                  <a:cubicBezTo>
                    <a:pt x="2160" y="6818"/>
                    <a:pt x="8535" y="443"/>
                    <a:pt x="16399" y="443"/>
                  </a:cubicBezTo>
                  <a:cubicBezTo>
                    <a:pt x="24263" y="443"/>
                    <a:pt x="30638" y="6818"/>
                    <a:pt x="30638" y="14682"/>
                  </a:cubicBezTo>
                  <a:close/>
                </a:path>
              </a:pathLst>
            </a:custGeom>
            <a:solidFill>
              <a:srgbClr val="000000"/>
            </a:solidFill>
            <a:ln w="3557" cap="sq">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6AC91C90-8C58-6C5F-CBC2-7D9C168F72AD}"/>
                </a:ext>
              </a:extLst>
            </p:cNvPr>
            <p:cNvSpPr/>
            <p:nvPr/>
          </p:nvSpPr>
          <p:spPr>
            <a:xfrm>
              <a:off x="9048879" y="3630400"/>
              <a:ext cx="37970" cy="37970"/>
            </a:xfrm>
            <a:custGeom>
              <a:avLst/>
              <a:gdLst>
                <a:gd name="connsiteX0" fmla="*/ 21145 w 37970"/>
                <a:gd name="connsiteY0" fmla="*/ 9935 h 37970"/>
                <a:gd name="connsiteX1" fmla="*/ 30638 w 37970"/>
                <a:gd name="connsiteY1" fmla="*/ 19428 h 37970"/>
                <a:gd name="connsiteX2" fmla="*/ 30638 w 37970"/>
                <a:gd name="connsiteY2" fmla="*/ 19428 h 37970"/>
                <a:gd name="connsiteX3" fmla="*/ 21145 w 37970"/>
                <a:gd name="connsiteY3" fmla="*/ 28921 h 37970"/>
                <a:gd name="connsiteX4" fmla="*/ 11652 w 37970"/>
                <a:gd name="connsiteY4" fmla="*/ 19428 h 37970"/>
                <a:gd name="connsiteX5" fmla="*/ 21145 w 37970"/>
                <a:gd name="connsiteY5" fmla="*/ 9935 h 37970"/>
                <a:gd name="connsiteX6" fmla="*/ 21145 w 37970"/>
                <a:gd name="connsiteY6" fmla="*/ 443 h 37970"/>
                <a:gd name="connsiteX7" fmla="*/ 2160 w 37970"/>
                <a:gd name="connsiteY7" fmla="*/ 19428 h 37970"/>
                <a:gd name="connsiteX8" fmla="*/ 21145 w 37970"/>
                <a:gd name="connsiteY8" fmla="*/ 38413 h 37970"/>
                <a:gd name="connsiteX9" fmla="*/ 40130 w 37970"/>
                <a:gd name="connsiteY9" fmla="*/ 19428 h 37970"/>
                <a:gd name="connsiteX10" fmla="*/ 40130 w 37970"/>
                <a:gd name="connsiteY10" fmla="*/ 19428 h 37970"/>
                <a:gd name="connsiteX11" fmla="*/ 21145 w 37970"/>
                <a:gd name="connsiteY11" fmla="*/ 443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145" y="9935"/>
                  </a:moveTo>
                  <a:cubicBezTo>
                    <a:pt x="26388" y="9935"/>
                    <a:pt x="30638" y="14185"/>
                    <a:pt x="30638" y="19428"/>
                  </a:cubicBezTo>
                  <a:lnTo>
                    <a:pt x="30638" y="19428"/>
                  </a:lnTo>
                  <a:cubicBezTo>
                    <a:pt x="30638" y="24671"/>
                    <a:pt x="26388" y="28921"/>
                    <a:pt x="21145" y="28921"/>
                  </a:cubicBezTo>
                  <a:cubicBezTo>
                    <a:pt x="15902" y="28921"/>
                    <a:pt x="11652" y="24671"/>
                    <a:pt x="11652" y="19428"/>
                  </a:cubicBezTo>
                  <a:cubicBezTo>
                    <a:pt x="11652" y="14185"/>
                    <a:pt x="15902" y="9935"/>
                    <a:pt x="21145" y="9935"/>
                  </a:cubicBezTo>
                  <a:close/>
                  <a:moveTo>
                    <a:pt x="21145" y="443"/>
                  </a:moveTo>
                  <a:cubicBezTo>
                    <a:pt x="10660" y="443"/>
                    <a:pt x="2160" y="8943"/>
                    <a:pt x="2160" y="19428"/>
                  </a:cubicBezTo>
                  <a:cubicBezTo>
                    <a:pt x="2160" y="29913"/>
                    <a:pt x="10660" y="38413"/>
                    <a:pt x="21145" y="38413"/>
                  </a:cubicBezTo>
                  <a:cubicBezTo>
                    <a:pt x="31630" y="38413"/>
                    <a:pt x="40130" y="29913"/>
                    <a:pt x="40130" y="19428"/>
                  </a:cubicBezTo>
                  <a:lnTo>
                    <a:pt x="40130" y="19428"/>
                  </a:lnTo>
                  <a:cubicBezTo>
                    <a:pt x="40130" y="8943"/>
                    <a:pt x="31630" y="443"/>
                    <a:pt x="21145" y="443"/>
                  </a:cubicBezTo>
                  <a:close/>
                </a:path>
              </a:pathLst>
            </a:custGeom>
            <a:solidFill>
              <a:srgbClr val="C00000"/>
            </a:solidFill>
            <a:ln w="76200" cap="flat">
              <a:solidFill>
                <a:srgbClr val="C00000"/>
              </a:solidFill>
              <a:prstDash val="solid"/>
              <a:round/>
            </a:ln>
          </p:spPr>
          <p:txBody>
            <a:bodyPr rtlCol="0" anchor="ctr"/>
            <a:lstStyle/>
            <a:p>
              <a:endParaRPr lang="en-US"/>
            </a:p>
          </p:txBody>
        </p:sp>
        <p:sp>
          <p:nvSpPr>
            <p:cNvPr id="325" name="Freeform: Shape 324">
              <a:extLst>
                <a:ext uri="{FF2B5EF4-FFF2-40B4-BE49-F238E27FC236}">
                  <a16:creationId xmlns:a16="http://schemas.microsoft.com/office/drawing/2014/main" id="{041FEA7F-4586-ECD2-E230-216C5B41682E}"/>
                </a:ext>
              </a:extLst>
            </p:cNvPr>
            <p:cNvSpPr/>
            <p:nvPr/>
          </p:nvSpPr>
          <p:spPr>
            <a:xfrm>
              <a:off x="9123574" y="5328056"/>
              <a:ext cx="28478" cy="28478"/>
            </a:xfrm>
            <a:custGeom>
              <a:avLst/>
              <a:gdLst>
                <a:gd name="connsiteX0" fmla="*/ 30658 w 28478"/>
                <a:gd name="connsiteY0" fmla="*/ 15158 h 28478"/>
                <a:gd name="connsiteX1" fmla="*/ 16419 w 28478"/>
                <a:gd name="connsiteY1" fmla="*/ 29397 h 28478"/>
                <a:gd name="connsiteX2" fmla="*/ 2180 w 28478"/>
                <a:gd name="connsiteY2" fmla="*/ 15158 h 28478"/>
                <a:gd name="connsiteX3" fmla="*/ 16419 w 28478"/>
                <a:gd name="connsiteY3" fmla="*/ 918 h 28478"/>
                <a:gd name="connsiteX4" fmla="*/ 30658 w 28478"/>
                <a:gd name="connsiteY4" fmla="*/ 1515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658" y="15158"/>
                  </a:moveTo>
                  <a:cubicBezTo>
                    <a:pt x="30658" y="23022"/>
                    <a:pt x="24283" y="29397"/>
                    <a:pt x="16419" y="29397"/>
                  </a:cubicBezTo>
                  <a:cubicBezTo>
                    <a:pt x="8555" y="29397"/>
                    <a:pt x="2180" y="23022"/>
                    <a:pt x="2180" y="15158"/>
                  </a:cubicBezTo>
                  <a:cubicBezTo>
                    <a:pt x="2180" y="7294"/>
                    <a:pt x="8555" y="918"/>
                    <a:pt x="16419" y="918"/>
                  </a:cubicBezTo>
                  <a:cubicBezTo>
                    <a:pt x="24283" y="918"/>
                    <a:pt x="30658" y="7294"/>
                    <a:pt x="30658" y="15158"/>
                  </a:cubicBezTo>
                  <a:close/>
                </a:path>
              </a:pathLst>
            </a:custGeom>
            <a:solidFill>
              <a:srgbClr val="000000"/>
            </a:solidFill>
            <a:ln w="3557" cap="sq">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15A9ABE0-129A-AE0B-9F5F-324795FAD90A}"/>
                </a:ext>
              </a:extLst>
            </p:cNvPr>
            <p:cNvSpPr/>
            <p:nvPr/>
          </p:nvSpPr>
          <p:spPr>
            <a:xfrm>
              <a:off x="9118828" y="5323310"/>
              <a:ext cx="37970" cy="37970"/>
            </a:xfrm>
            <a:custGeom>
              <a:avLst/>
              <a:gdLst>
                <a:gd name="connsiteX0" fmla="*/ 21165 w 37970"/>
                <a:gd name="connsiteY0" fmla="*/ 10411 h 37970"/>
                <a:gd name="connsiteX1" fmla="*/ 30658 w 37970"/>
                <a:gd name="connsiteY1" fmla="*/ 19904 h 37970"/>
                <a:gd name="connsiteX2" fmla="*/ 30658 w 37970"/>
                <a:gd name="connsiteY2" fmla="*/ 19904 h 37970"/>
                <a:gd name="connsiteX3" fmla="*/ 21165 w 37970"/>
                <a:gd name="connsiteY3" fmla="*/ 29397 h 37970"/>
                <a:gd name="connsiteX4" fmla="*/ 11672 w 37970"/>
                <a:gd name="connsiteY4" fmla="*/ 19904 h 37970"/>
                <a:gd name="connsiteX5" fmla="*/ 21165 w 37970"/>
                <a:gd name="connsiteY5" fmla="*/ 10411 h 37970"/>
                <a:gd name="connsiteX6" fmla="*/ 21165 w 37970"/>
                <a:gd name="connsiteY6" fmla="*/ 918 h 37970"/>
                <a:gd name="connsiteX7" fmla="*/ 2180 w 37970"/>
                <a:gd name="connsiteY7" fmla="*/ 19904 h 37970"/>
                <a:gd name="connsiteX8" fmla="*/ 21165 w 37970"/>
                <a:gd name="connsiteY8" fmla="*/ 38889 h 37970"/>
                <a:gd name="connsiteX9" fmla="*/ 40150 w 37970"/>
                <a:gd name="connsiteY9" fmla="*/ 19904 h 37970"/>
                <a:gd name="connsiteX10" fmla="*/ 40150 w 37970"/>
                <a:gd name="connsiteY10" fmla="*/ 19904 h 37970"/>
                <a:gd name="connsiteX11" fmla="*/ 21165 w 37970"/>
                <a:gd name="connsiteY11" fmla="*/ 918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165" y="10411"/>
                  </a:moveTo>
                  <a:cubicBezTo>
                    <a:pt x="26408" y="10411"/>
                    <a:pt x="30658" y="14661"/>
                    <a:pt x="30658" y="19904"/>
                  </a:cubicBezTo>
                  <a:lnTo>
                    <a:pt x="30658" y="19904"/>
                  </a:lnTo>
                  <a:cubicBezTo>
                    <a:pt x="30658" y="25147"/>
                    <a:pt x="26408" y="29397"/>
                    <a:pt x="21165" y="29397"/>
                  </a:cubicBezTo>
                  <a:cubicBezTo>
                    <a:pt x="15922" y="29397"/>
                    <a:pt x="11672" y="25147"/>
                    <a:pt x="11672" y="19904"/>
                  </a:cubicBezTo>
                  <a:cubicBezTo>
                    <a:pt x="11672" y="14661"/>
                    <a:pt x="15922" y="10411"/>
                    <a:pt x="21165" y="10411"/>
                  </a:cubicBezTo>
                  <a:close/>
                  <a:moveTo>
                    <a:pt x="21165" y="918"/>
                  </a:moveTo>
                  <a:cubicBezTo>
                    <a:pt x="10679" y="918"/>
                    <a:pt x="2180" y="9418"/>
                    <a:pt x="2180" y="19904"/>
                  </a:cubicBezTo>
                  <a:cubicBezTo>
                    <a:pt x="2180" y="30389"/>
                    <a:pt x="10679" y="38889"/>
                    <a:pt x="21165" y="38889"/>
                  </a:cubicBezTo>
                  <a:cubicBezTo>
                    <a:pt x="31650" y="38889"/>
                    <a:pt x="40150" y="30389"/>
                    <a:pt x="40150" y="19904"/>
                  </a:cubicBezTo>
                  <a:lnTo>
                    <a:pt x="40150" y="19904"/>
                  </a:lnTo>
                  <a:cubicBezTo>
                    <a:pt x="40150" y="9418"/>
                    <a:pt x="31650" y="918"/>
                    <a:pt x="21165" y="918"/>
                  </a:cubicBezTo>
                  <a:close/>
                </a:path>
              </a:pathLst>
            </a:custGeom>
            <a:solidFill>
              <a:srgbClr val="000000"/>
            </a:solidFill>
            <a:ln w="9485" cap="flat">
              <a:noFill/>
              <a:prstDash val="solid"/>
              <a:round/>
            </a:ln>
          </p:spPr>
          <p:txBody>
            <a:bodyPr rtlCol="0" anchor="ctr"/>
            <a:lstStyle/>
            <a:p>
              <a:endParaRPr lang="en-US"/>
            </a:p>
          </p:txBody>
        </p:sp>
        <p:sp>
          <p:nvSpPr>
            <p:cNvPr id="327" name="Freeform: Shape 326">
              <a:extLst>
                <a:ext uri="{FF2B5EF4-FFF2-40B4-BE49-F238E27FC236}">
                  <a16:creationId xmlns:a16="http://schemas.microsoft.com/office/drawing/2014/main" id="{8AFAA89C-910C-EF08-9DA6-1FE6CC44A3B2}"/>
                </a:ext>
              </a:extLst>
            </p:cNvPr>
            <p:cNvSpPr/>
            <p:nvPr/>
          </p:nvSpPr>
          <p:spPr>
            <a:xfrm>
              <a:off x="9193488" y="4966713"/>
              <a:ext cx="28478" cy="28478"/>
            </a:xfrm>
            <a:custGeom>
              <a:avLst/>
              <a:gdLst>
                <a:gd name="connsiteX0" fmla="*/ 30677 w 28478"/>
                <a:gd name="connsiteY0" fmla="*/ 15056 h 28478"/>
                <a:gd name="connsiteX1" fmla="*/ 16438 w 28478"/>
                <a:gd name="connsiteY1" fmla="*/ 29295 h 28478"/>
                <a:gd name="connsiteX2" fmla="*/ 2199 w 28478"/>
                <a:gd name="connsiteY2" fmla="*/ 15056 h 28478"/>
                <a:gd name="connsiteX3" fmla="*/ 16438 w 28478"/>
                <a:gd name="connsiteY3" fmla="*/ 817 h 28478"/>
                <a:gd name="connsiteX4" fmla="*/ 30677 w 28478"/>
                <a:gd name="connsiteY4" fmla="*/ 1505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677" y="15056"/>
                  </a:moveTo>
                  <a:cubicBezTo>
                    <a:pt x="30677" y="22920"/>
                    <a:pt x="24302" y="29295"/>
                    <a:pt x="16438" y="29295"/>
                  </a:cubicBezTo>
                  <a:cubicBezTo>
                    <a:pt x="8574" y="29295"/>
                    <a:pt x="2199" y="22920"/>
                    <a:pt x="2199" y="15056"/>
                  </a:cubicBezTo>
                  <a:cubicBezTo>
                    <a:pt x="2199" y="7192"/>
                    <a:pt x="8574" y="817"/>
                    <a:pt x="16438" y="817"/>
                  </a:cubicBezTo>
                  <a:cubicBezTo>
                    <a:pt x="24302" y="817"/>
                    <a:pt x="30677" y="7192"/>
                    <a:pt x="30677" y="15056"/>
                  </a:cubicBezTo>
                  <a:close/>
                </a:path>
              </a:pathLst>
            </a:custGeom>
            <a:solidFill>
              <a:srgbClr val="000000"/>
            </a:solidFill>
            <a:ln w="3557" cap="sq">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40215454-2675-8623-F1C9-7572CD0709D0}"/>
                </a:ext>
              </a:extLst>
            </p:cNvPr>
            <p:cNvSpPr/>
            <p:nvPr/>
          </p:nvSpPr>
          <p:spPr>
            <a:xfrm>
              <a:off x="9188742" y="4961966"/>
              <a:ext cx="37970" cy="37970"/>
            </a:xfrm>
            <a:custGeom>
              <a:avLst/>
              <a:gdLst>
                <a:gd name="connsiteX0" fmla="*/ 21184 w 37970"/>
                <a:gd name="connsiteY0" fmla="*/ 10309 h 37970"/>
                <a:gd name="connsiteX1" fmla="*/ 30677 w 37970"/>
                <a:gd name="connsiteY1" fmla="*/ 19802 h 37970"/>
                <a:gd name="connsiteX2" fmla="*/ 30677 w 37970"/>
                <a:gd name="connsiteY2" fmla="*/ 19802 h 37970"/>
                <a:gd name="connsiteX3" fmla="*/ 21184 w 37970"/>
                <a:gd name="connsiteY3" fmla="*/ 29295 h 37970"/>
                <a:gd name="connsiteX4" fmla="*/ 11692 w 37970"/>
                <a:gd name="connsiteY4" fmla="*/ 19802 h 37970"/>
                <a:gd name="connsiteX5" fmla="*/ 21184 w 37970"/>
                <a:gd name="connsiteY5" fmla="*/ 10309 h 37970"/>
                <a:gd name="connsiteX6" fmla="*/ 21184 w 37970"/>
                <a:gd name="connsiteY6" fmla="*/ 817 h 37970"/>
                <a:gd name="connsiteX7" fmla="*/ 2199 w 37970"/>
                <a:gd name="connsiteY7" fmla="*/ 19802 h 37970"/>
                <a:gd name="connsiteX8" fmla="*/ 21184 w 37970"/>
                <a:gd name="connsiteY8" fmla="*/ 38787 h 37970"/>
                <a:gd name="connsiteX9" fmla="*/ 40170 w 37970"/>
                <a:gd name="connsiteY9" fmla="*/ 19802 h 37970"/>
                <a:gd name="connsiteX10" fmla="*/ 40170 w 37970"/>
                <a:gd name="connsiteY10" fmla="*/ 19802 h 37970"/>
                <a:gd name="connsiteX11" fmla="*/ 21184 w 37970"/>
                <a:gd name="connsiteY11" fmla="*/ 81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184" y="10309"/>
                  </a:moveTo>
                  <a:cubicBezTo>
                    <a:pt x="26427" y="10309"/>
                    <a:pt x="30677" y="14559"/>
                    <a:pt x="30677" y="19802"/>
                  </a:cubicBezTo>
                  <a:lnTo>
                    <a:pt x="30677" y="19802"/>
                  </a:lnTo>
                  <a:cubicBezTo>
                    <a:pt x="30677" y="25045"/>
                    <a:pt x="26427" y="29295"/>
                    <a:pt x="21184" y="29295"/>
                  </a:cubicBezTo>
                  <a:cubicBezTo>
                    <a:pt x="15942" y="29295"/>
                    <a:pt x="11692" y="25045"/>
                    <a:pt x="11692" y="19802"/>
                  </a:cubicBezTo>
                  <a:cubicBezTo>
                    <a:pt x="11692" y="14559"/>
                    <a:pt x="15942" y="10309"/>
                    <a:pt x="21184" y="10309"/>
                  </a:cubicBezTo>
                  <a:close/>
                  <a:moveTo>
                    <a:pt x="21184" y="817"/>
                  </a:moveTo>
                  <a:cubicBezTo>
                    <a:pt x="10699" y="817"/>
                    <a:pt x="2199" y="9317"/>
                    <a:pt x="2199" y="19802"/>
                  </a:cubicBezTo>
                  <a:cubicBezTo>
                    <a:pt x="2199" y="30287"/>
                    <a:pt x="10699" y="38787"/>
                    <a:pt x="21184" y="38787"/>
                  </a:cubicBezTo>
                  <a:cubicBezTo>
                    <a:pt x="31670" y="38787"/>
                    <a:pt x="40170" y="30287"/>
                    <a:pt x="40170" y="19802"/>
                  </a:cubicBezTo>
                  <a:lnTo>
                    <a:pt x="40170" y="19802"/>
                  </a:lnTo>
                  <a:cubicBezTo>
                    <a:pt x="40170" y="9317"/>
                    <a:pt x="31670" y="817"/>
                    <a:pt x="21184" y="817"/>
                  </a:cubicBezTo>
                  <a:close/>
                </a:path>
              </a:pathLst>
            </a:custGeom>
            <a:solidFill>
              <a:srgbClr val="000000"/>
            </a:solidFill>
            <a:ln w="9485" cap="flat">
              <a:noFill/>
              <a:prstDash val="solid"/>
              <a:round/>
            </a:ln>
          </p:spPr>
          <p:txBody>
            <a:bodyPr rtlCol="0" anchor="ctr"/>
            <a:lstStyle/>
            <a:p>
              <a:endParaRPr lang="en-US"/>
            </a:p>
          </p:txBody>
        </p:sp>
        <p:sp>
          <p:nvSpPr>
            <p:cNvPr id="329" name="Freeform: Shape 328">
              <a:extLst>
                <a:ext uri="{FF2B5EF4-FFF2-40B4-BE49-F238E27FC236}">
                  <a16:creationId xmlns:a16="http://schemas.microsoft.com/office/drawing/2014/main" id="{B6752ABE-5CDF-8DD3-A2D8-7D9C2DA49473}"/>
                </a:ext>
              </a:extLst>
            </p:cNvPr>
            <p:cNvSpPr/>
            <p:nvPr/>
          </p:nvSpPr>
          <p:spPr>
            <a:xfrm>
              <a:off x="9263402" y="5197004"/>
              <a:ext cx="28478" cy="28478"/>
            </a:xfrm>
            <a:custGeom>
              <a:avLst/>
              <a:gdLst>
                <a:gd name="connsiteX0" fmla="*/ 30697 w 28478"/>
                <a:gd name="connsiteY0" fmla="*/ 15121 h 28478"/>
                <a:gd name="connsiteX1" fmla="*/ 16458 w 28478"/>
                <a:gd name="connsiteY1" fmla="*/ 29360 h 28478"/>
                <a:gd name="connsiteX2" fmla="*/ 2219 w 28478"/>
                <a:gd name="connsiteY2" fmla="*/ 15121 h 28478"/>
                <a:gd name="connsiteX3" fmla="*/ 16458 w 28478"/>
                <a:gd name="connsiteY3" fmla="*/ 882 h 28478"/>
                <a:gd name="connsiteX4" fmla="*/ 30697 w 28478"/>
                <a:gd name="connsiteY4" fmla="*/ 15121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697" y="15121"/>
                  </a:moveTo>
                  <a:cubicBezTo>
                    <a:pt x="30697" y="22985"/>
                    <a:pt x="24322" y="29360"/>
                    <a:pt x="16458" y="29360"/>
                  </a:cubicBezTo>
                  <a:cubicBezTo>
                    <a:pt x="8594" y="29360"/>
                    <a:pt x="2219" y="22985"/>
                    <a:pt x="2219" y="15121"/>
                  </a:cubicBezTo>
                  <a:cubicBezTo>
                    <a:pt x="2219" y="7257"/>
                    <a:pt x="8594" y="882"/>
                    <a:pt x="16458" y="882"/>
                  </a:cubicBezTo>
                  <a:cubicBezTo>
                    <a:pt x="24322" y="882"/>
                    <a:pt x="30697" y="7257"/>
                    <a:pt x="30697" y="15121"/>
                  </a:cubicBezTo>
                  <a:close/>
                </a:path>
              </a:pathLst>
            </a:custGeom>
            <a:solidFill>
              <a:srgbClr val="000000"/>
            </a:solidFill>
            <a:ln w="3557" cap="sq">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E01FAD1D-1A62-9CF3-DA76-117957C95EEC}"/>
                </a:ext>
              </a:extLst>
            </p:cNvPr>
            <p:cNvSpPr/>
            <p:nvPr/>
          </p:nvSpPr>
          <p:spPr>
            <a:xfrm>
              <a:off x="9258656" y="5192258"/>
              <a:ext cx="37970" cy="37970"/>
            </a:xfrm>
            <a:custGeom>
              <a:avLst/>
              <a:gdLst>
                <a:gd name="connsiteX0" fmla="*/ 21204 w 37970"/>
                <a:gd name="connsiteY0" fmla="*/ 10374 h 37970"/>
                <a:gd name="connsiteX1" fmla="*/ 30697 w 37970"/>
                <a:gd name="connsiteY1" fmla="*/ 19867 h 37970"/>
                <a:gd name="connsiteX2" fmla="*/ 30697 w 37970"/>
                <a:gd name="connsiteY2" fmla="*/ 19867 h 37970"/>
                <a:gd name="connsiteX3" fmla="*/ 21204 w 37970"/>
                <a:gd name="connsiteY3" fmla="*/ 29360 h 37970"/>
                <a:gd name="connsiteX4" fmla="*/ 11711 w 37970"/>
                <a:gd name="connsiteY4" fmla="*/ 19867 h 37970"/>
                <a:gd name="connsiteX5" fmla="*/ 21204 w 37970"/>
                <a:gd name="connsiteY5" fmla="*/ 10374 h 37970"/>
                <a:gd name="connsiteX6" fmla="*/ 21204 w 37970"/>
                <a:gd name="connsiteY6" fmla="*/ 882 h 37970"/>
                <a:gd name="connsiteX7" fmla="*/ 2219 w 37970"/>
                <a:gd name="connsiteY7" fmla="*/ 19867 h 37970"/>
                <a:gd name="connsiteX8" fmla="*/ 21204 w 37970"/>
                <a:gd name="connsiteY8" fmla="*/ 38852 h 37970"/>
                <a:gd name="connsiteX9" fmla="*/ 40189 w 37970"/>
                <a:gd name="connsiteY9" fmla="*/ 19867 h 37970"/>
                <a:gd name="connsiteX10" fmla="*/ 40189 w 37970"/>
                <a:gd name="connsiteY10" fmla="*/ 19867 h 37970"/>
                <a:gd name="connsiteX11" fmla="*/ 21204 w 37970"/>
                <a:gd name="connsiteY11" fmla="*/ 882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204" y="10374"/>
                  </a:moveTo>
                  <a:cubicBezTo>
                    <a:pt x="26447" y="10374"/>
                    <a:pt x="30697" y="14624"/>
                    <a:pt x="30697" y="19867"/>
                  </a:cubicBezTo>
                  <a:lnTo>
                    <a:pt x="30697" y="19867"/>
                  </a:lnTo>
                  <a:cubicBezTo>
                    <a:pt x="30697" y="25110"/>
                    <a:pt x="26447" y="29360"/>
                    <a:pt x="21204" y="29360"/>
                  </a:cubicBezTo>
                  <a:cubicBezTo>
                    <a:pt x="15961" y="29360"/>
                    <a:pt x="11711" y="25110"/>
                    <a:pt x="11711" y="19867"/>
                  </a:cubicBezTo>
                  <a:cubicBezTo>
                    <a:pt x="11711" y="14624"/>
                    <a:pt x="15961" y="10374"/>
                    <a:pt x="21204" y="10374"/>
                  </a:cubicBezTo>
                  <a:close/>
                  <a:moveTo>
                    <a:pt x="21204" y="882"/>
                  </a:moveTo>
                  <a:cubicBezTo>
                    <a:pt x="10719" y="882"/>
                    <a:pt x="2219" y="9382"/>
                    <a:pt x="2219" y="19867"/>
                  </a:cubicBezTo>
                  <a:cubicBezTo>
                    <a:pt x="2219" y="30352"/>
                    <a:pt x="10719" y="38852"/>
                    <a:pt x="21204" y="38852"/>
                  </a:cubicBezTo>
                  <a:cubicBezTo>
                    <a:pt x="31689" y="38852"/>
                    <a:pt x="40189" y="30352"/>
                    <a:pt x="40189" y="19867"/>
                  </a:cubicBezTo>
                  <a:lnTo>
                    <a:pt x="40189" y="19867"/>
                  </a:lnTo>
                  <a:cubicBezTo>
                    <a:pt x="40189" y="9382"/>
                    <a:pt x="31689" y="882"/>
                    <a:pt x="21204" y="882"/>
                  </a:cubicBezTo>
                  <a:close/>
                </a:path>
              </a:pathLst>
            </a:custGeom>
            <a:solidFill>
              <a:srgbClr val="000000"/>
            </a:solidFill>
            <a:ln w="9485" cap="flat">
              <a:noFill/>
              <a:prstDash val="solid"/>
              <a:round/>
            </a:ln>
          </p:spPr>
          <p:txBody>
            <a:bodyPr rtlCol="0" anchor="ctr"/>
            <a:lstStyle/>
            <a:p>
              <a:endParaRPr lang="en-US"/>
            </a:p>
          </p:txBody>
        </p:sp>
        <p:sp>
          <p:nvSpPr>
            <p:cNvPr id="331" name="Freeform: Shape 330">
              <a:extLst>
                <a:ext uri="{FF2B5EF4-FFF2-40B4-BE49-F238E27FC236}">
                  <a16:creationId xmlns:a16="http://schemas.microsoft.com/office/drawing/2014/main" id="{645C5D61-603C-07B5-1B70-2FF7A051256E}"/>
                </a:ext>
              </a:extLst>
            </p:cNvPr>
            <p:cNvSpPr/>
            <p:nvPr/>
          </p:nvSpPr>
          <p:spPr>
            <a:xfrm>
              <a:off x="9333351" y="5035217"/>
              <a:ext cx="28478" cy="28478"/>
            </a:xfrm>
            <a:custGeom>
              <a:avLst/>
              <a:gdLst>
                <a:gd name="connsiteX0" fmla="*/ 30716 w 28478"/>
                <a:gd name="connsiteY0" fmla="*/ 15075 h 28478"/>
                <a:gd name="connsiteX1" fmla="*/ 16477 w 28478"/>
                <a:gd name="connsiteY1" fmla="*/ 29314 h 28478"/>
                <a:gd name="connsiteX2" fmla="*/ 2238 w 28478"/>
                <a:gd name="connsiteY2" fmla="*/ 15075 h 28478"/>
                <a:gd name="connsiteX3" fmla="*/ 16477 w 28478"/>
                <a:gd name="connsiteY3" fmla="*/ 836 h 28478"/>
                <a:gd name="connsiteX4" fmla="*/ 30716 w 28478"/>
                <a:gd name="connsiteY4" fmla="*/ 15075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716" y="15075"/>
                  </a:moveTo>
                  <a:cubicBezTo>
                    <a:pt x="30716" y="22939"/>
                    <a:pt x="24341" y="29314"/>
                    <a:pt x="16477" y="29314"/>
                  </a:cubicBezTo>
                  <a:cubicBezTo>
                    <a:pt x="8613" y="29314"/>
                    <a:pt x="2238" y="22939"/>
                    <a:pt x="2238" y="15075"/>
                  </a:cubicBezTo>
                  <a:cubicBezTo>
                    <a:pt x="2238" y="7211"/>
                    <a:pt x="8613" y="836"/>
                    <a:pt x="16477" y="836"/>
                  </a:cubicBezTo>
                  <a:cubicBezTo>
                    <a:pt x="24341" y="836"/>
                    <a:pt x="30716" y="7211"/>
                    <a:pt x="30716" y="15075"/>
                  </a:cubicBezTo>
                  <a:close/>
                </a:path>
              </a:pathLst>
            </a:custGeom>
            <a:solidFill>
              <a:srgbClr val="000000"/>
            </a:solidFill>
            <a:ln w="3557" cap="sq">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A08AA2DF-0041-44C4-3CB7-D4D8FC5F3B88}"/>
                </a:ext>
              </a:extLst>
            </p:cNvPr>
            <p:cNvSpPr/>
            <p:nvPr/>
          </p:nvSpPr>
          <p:spPr>
            <a:xfrm>
              <a:off x="9328605" y="5030470"/>
              <a:ext cx="37970" cy="37970"/>
            </a:xfrm>
            <a:custGeom>
              <a:avLst/>
              <a:gdLst>
                <a:gd name="connsiteX0" fmla="*/ 21224 w 37970"/>
                <a:gd name="connsiteY0" fmla="*/ 10329 h 37970"/>
                <a:gd name="connsiteX1" fmla="*/ 30716 w 37970"/>
                <a:gd name="connsiteY1" fmla="*/ 19821 h 37970"/>
                <a:gd name="connsiteX2" fmla="*/ 30716 w 37970"/>
                <a:gd name="connsiteY2" fmla="*/ 19821 h 37970"/>
                <a:gd name="connsiteX3" fmla="*/ 21224 w 37970"/>
                <a:gd name="connsiteY3" fmla="*/ 29314 h 37970"/>
                <a:gd name="connsiteX4" fmla="*/ 11731 w 37970"/>
                <a:gd name="connsiteY4" fmla="*/ 19821 h 37970"/>
                <a:gd name="connsiteX5" fmla="*/ 21224 w 37970"/>
                <a:gd name="connsiteY5" fmla="*/ 10329 h 37970"/>
                <a:gd name="connsiteX6" fmla="*/ 21224 w 37970"/>
                <a:gd name="connsiteY6" fmla="*/ 836 h 37970"/>
                <a:gd name="connsiteX7" fmla="*/ 2238 w 37970"/>
                <a:gd name="connsiteY7" fmla="*/ 19821 h 37970"/>
                <a:gd name="connsiteX8" fmla="*/ 21224 w 37970"/>
                <a:gd name="connsiteY8" fmla="*/ 38807 h 37970"/>
                <a:gd name="connsiteX9" fmla="*/ 40209 w 37970"/>
                <a:gd name="connsiteY9" fmla="*/ 19821 h 37970"/>
                <a:gd name="connsiteX10" fmla="*/ 40209 w 37970"/>
                <a:gd name="connsiteY10" fmla="*/ 19821 h 37970"/>
                <a:gd name="connsiteX11" fmla="*/ 21224 w 37970"/>
                <a:gd name="connsiteY11" fmla="*/ 836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224" y="10329"/>
                  </a:moveTo>
                  <a:cubicBezTo>
                    <a:pt x="26467" y="10329"/>
                    <a:pt x="30716" y="14579"/>
                    <a:pt x="30716" y="19821"/>
                  </a:cubicBezTo>
                  <a:lnTo>
                    <a:pt x="30716" y="19821"/>
                  </a:lnTo>
                  <a:cubicBezTo>
                    <a:pt x="30716" y="25064"/>
                    <a:pt x="26467" y="29314"/>
                    <a:pt x="21224" y="29314"/>
                  </a:cubicBezTo>
                  <a:cubicBezTo>
                    <a:pt x="15981" y="29314"/>
                    <a:pt x="11731" y="25064"/>
                    <a:pt x="11731" y="19821"/>
                  </a:cubicBezTo>
                  <a:cubicBezTo>
                    <a:pt x="11731" y="14579"/>
                    <a:pt x="15981" y="10329"/>
                    <a:pt x="21224" y="10329"/>
                  </a:cubicBezTo>
                  <a:close/>
                  <a:moveTo>
                    <a:pt x="21224" y="836"/>
                  </a:moveTo>
                  <a:cubicBezTo>
                    <a:pt x="10738" y="836"/>
                    <a:pt x="2238" y="9336"/>
                    <a:pt x="2238" y="19821"/>
                  </a:cubicBezTo>
                  <a:cubicBezTo>
                    <a:pt x="2238" y="30307"/>
                    <a:pt x="10738" y="38807"/>
                    <a:pt x="21224" y="38807"/>
                  </a:cubicBezTo>
                  <a:cubicBezTo>
                    <a:pt x="31709" y="38807"/>
                    <a:pt x="40209" y="30307"/>
                    <a:pt x="40209" y="19821"/>
                  </a:cubicBezTo>
                  <a:lnTo>
                    <a:pt x="40209" y="19821"/>
                  </a:lnTo>
                  <a:cubicBezTo>
                    <a:pt x="40209" y="9336"/>
                    <a:pt x="31709" y="836"/>
                    <a:pt x="21224" y="836"/>
                  </a:cubicBezTo>
                  <a:close/>
                </a:path>
              </a:pathLst>
            </a:custGeom>
            <a:solidFill>
              <a:srgbClr val="000000"/>
            </a:solidFill>
            <a:ln w="9485" cap="flat">
              <a:noFill/>
              <a:prstDash val="solid"/>
              <a:round/>
            </a:ln>
          </p:spPr>
          <p:txBody>
            <a:bodyPr rtlCol="0" anchor="ctr"/>
            <a:lstStyle/>
            <a:p>
              <a:endParaRPr lang="en-US"/>
            </a:p>
          </p:txBody>
        </p:sp>
        <p:sp>
          <p:nvSpPr>
            <p:cNvPr id="333" name="Freeform: Shape 332">
              <a:extLst>
                <a:ext uri="{FF2B5EF4-FFF2-40B4-BE49-F238E27FC236}">
                  <a16:creationId xmlns:a16="http://schemas.microsoft.com/office/drawing/2014/main" id="{FCCD47D5-0E8E-31E4-8A54-DEF5049E69A3}"/>
                </a:ext>
              </a:extLst>
            </p:cNvPr>
            <p:cNvSpPr/>
            <p:nvPr/>
          </p:nvSpPr>
          <p:spPr>
            <a:xfrm>
              <a:off x="9403265" y="5150830"/>
              <a:ext cx="28478" cy="28478"/>
            </a:xfrm>
            <a:custGeom>
              <a:avLst/>
              <a:gdLst>
                <a:gd name="connsiteX0" fmla="*/ 30736 w 28478"/>
                <a:gd name="connsiteY0" fmla="*/ 15108 h 28478"/>
                <a:gd name="connsiteX1" fmla="*/ 16497 w 28478"/>
                <a:gd name="connsiteY1" fmla="*/ 29347 h 28478"/>
                <a:gd name="connsiteX2" fmla="*/ 2258 w 28478"/>
                <a:gd name="connsiteY2" fmla="*/ 15108 h 28478"/>
                <a:gd name="connsiteX3" fmla="*/ 16497 w 28478"/>
                <a:gd name="connsiteY3" fmla="*/ 869 h 28478"/>
                <a:gd name="connsiteX4" fmla="*/ 30736 w 28478"/>
                <a:gd name="connsiteY4" fmla="*/ 15108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736" y="15108"/>
                  </a:moveTo>
                  <a:cubicBezTo>
                    <a:pt x="30736" y="22972"/>
                    <a:pt x="24361" y="29347"/>
                    <a:pt x="16497" y="29347"/>
                  </a:cubicBezTo>
                  <a:cubicBezTo>
                    <a:pt x="8633" y="29347"/>
                    <a:pt x="2258" y="22972"/>
                    <a:pt x="2258" y="15108"/>
                  </a:cubicBezTo>
                  <a:cubicBezTo>
                    <a:pt x="2258" y="7244"/>
                    <a:pt x="8633" y="869"/>
                    <a:pt x="16497" y="869"/>
                  </a:cubicBezTo>
                  <a:cubicBezTo>
                    <a:pt x="24361" y="869"/>
                    <a:pt x="30736" y="7244"/>
                    <a:pt x="30736" y="15108"/>
                  </a:cubicBezTo>
                  <a:close/>
                </a:path>
              </a:pathLst>
            </a:custGeom>
            <a:solidFill>
              <a:srgbClr val="000000"/>
            </a:solidFill>
            <a:ln w="3557" cap="sq">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628BC8CA-AF29-1ECC-F3A4-06B9A8DFB365}"/>
                </a:ext>
              </a:extLst>
            </p:cNvPr>
            <p:cNvSpPr/>
            <p:nvPr/>
          </p:nvSpPr>
          <p:spPr>
            <a:xfrm>
              <a:off x="9398518" y="5146084"/>
              <a:ext cx="37970" cy="37970"/>
            </a:xfrm>
            <a:custGeom>
              <a:avLst/>
              <a:gdLst>
                <a:gd name="connsiteX0" fmla="*/ 21243 w 37970"/>
                <a:gd name="connsiteY0" fmla="*/ 10361 h 37970"/>
                <a:gd name="connsiteX1" fmla="*/ 30736 w 37970"/>
                <a:gd name="connsiteY1" fmla="*/ 19854 h 37970"/>
                <a:gd name="connsiteX2" fmla="*/ 30736 w 37970"/>
                <a:gd name="connsiteY2" fmla="*/ 19854 h 37970"/>
                <a:gd name="connsiteX3" fmla="*/ 21243 w 37970"/>
                <a:gd name="connsiteY3" fmla="*/ 29347 h 37970"/>
                <a:gd name="connsiteX4" fmla="*/ 11751 w 37970"/>
                <a:gd name="connsiteY4" fmla="*/ 19854 h 37970"/>
                <a:gd name="connsiteX5" fmla="*/ 21243 w 37970"/>
                <a:gd name="connsiteY5" fmla="*/ 10361 h 37970"/>
                <a:gd name="connsiteX6" fmla="*/ 21243 w 37970"/>
                <a:gd name="connsiteY6" fmla="*/ 869 h 37970"/>
                <a:gd name="connsiteX7" fmla="*/ 2258 w 37970"/>
                <a:gd name="connsiteY7" fmla="*/ 19854 h 37970"/>
                <a:gd name="connsiteX8" fmla="*/ 21243 w 37970"/>
                <a:gd name="connsiteY8" fmla="*/ 38839 h 37970"/>
                <a:gd name="connsiteX9" fmla="*/ 40229 w 37970"/>
                <a:gd name="connsiteY9" fmla="*/ 19854 h 37970"/>
                <a:gd name="connsiteX10" fmla="*/ 40229 w 37970"/>
                <a:gd name="connsiteY10" fmla="*/ 19854 h 37970"/>
                <a:gd name="connsiteX11" fmla="*/ 21243 w 37970"/>
                <a:gd name="connsiteY11" fmla="*/ 869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243" y="10361"/>
                  </a:moveTo>
                  <a:cubicBezTo>
                    <a:pt x="26486" y="10361"/>
                    <a:pt x="30736" y="14611"/>
                    <a:pt x="30736" y="19854"/>
                  </a:cubicBezTo>
                  <a:lnTo>
                    <a:pt x="30736" y="19854"/>
                  </a:lnTo>
                  <a:cubicBezTo>
                    <a:pt x="30736" y="25097"/>
                    <a:pt x="26486" y="29347"/>
                    <a:pt x="21243" y="29347"/>
                  </a:cubicBezTo>
                  <a:cubicBezTo>
                    <a:pt x="16001" y="29347"/>
                    <a:pt x="11751" y="25097"/>
                    <a:pt x="11751" y="19854"/>
                  </a:cubicBezTo>
                  <a:cubicBezTo>
                    <a:pt x="11751" y="14611"/>
                    <a:pt x="16001" y="10361"/>
                    <a:pt x="21243" y="10361"/>
                  </a:cubicBezTo>
                  <a:close/>
                  <a:moveTo>
                    <a:pt x="21243" y="869"/>
                  </a:moveTo>
                  <a:cubicBezTo>
                    <a:pt x="10758" y="869"/>
                    <a:pt x="2258" y="9369"/>
                    <a:pt x="2258" y="19854"/>
                  </a:cubicBezTo>
                  <a:cubicBezTo>
                    <a:pt x="2258" y="30339"/>
                    <a:pt x="10758" y="38839"/>
                    <a:pt x="21243" y="38839"/>
                  </a:cubicBezTo>
                  <a:cubicBezTo>
                    <a:pt x="31729" y="38839"/>
                    <a:pt x="40229" y="30339"/>
                    <a:pt x="40229" y="19854"/>
                  </a:cubicBezTo>
                  <a:lnTo>
                    <a:pt x="40229" y="19854"/>
                  </a:lnTo>
                  <a:cubicBezTo>
                    <a:pt x="40229" y="9369"/>
                    <a:pt x="31729" y="869"/>
                    <a:pt x="21243" y="869"/>
                  </a:cubicBezTo>
                  <a:close/>
                </a:path>
              </a:pathLst>
            </a:custGeom>
            <a:solidFill>
              <a:srgbClr val="000000"/>
            </a:solidFill>
            <a:ln w="9485" cap="flat">
              <a:noFill/>
              <a:prstDash val="solid"/>
              <a:round/>
            </a:ln>
          </p:spPr>
          <p:txBody>
            <a:bodyPr rtlCol="0" anchor="ctr"/>
            <a:lstStyle/>
            <a:p>
              <a:endParaRPr lang="en-US"/>
            </a:p>
          </p:txBody>
        </p:sp>
        <p:sp>
          <p:nvSpPr>
            <p:cNvPr id="335" name="Freeform: Shape 334">
              <a:extLst>
                <a:ext uri="{FF2B5EF4-FFF2-40B4-BE49-F238E27FC236}">
                  <a16:creationId xmlns:a16="http://schemas.microsoft.com/office/drawing/2014/main" id="{7E2229CF-6433-F1CC-7384-D854C3BB56C3}"/>
                </a:ext>
              </a:extLst>
            </p:cNvPr>
            <p:cNvSpPr/>
            <p:nvPr/>
          </p:nvSpPr>
          <p:spPr>
            <a:xfrm>
              <a:off x="9473178" y="4105159"/>
              <a:ext cx="28478" cy="28478"/>
            </a:xfrm>
            <a:custGeom>
              <a:avLst/>
              <a:gdLst>
                <a:gd name="connsiteX0" fmla="*/ 30756 w 28478"/>
                <a:gd name="connsiteY0" fmla="*/ 14814 h 28478"/>
                <a:gd name="connsiteX1" fmla="*/ 16517 w 28478"/>
                <a:gd name="connsiteY1" fmla="*/ 29053 h 28478"/>
                <a:gd name="connsiteX2" fmla="*/ 2278 w 28478"/>
                <a:gd name="connsiteY2" fmla="*/ 14814 h 28478"/>
                <a:gd name="connsiteX3" fmla="*/ 16517 w 28478"/>
                <a:gd name="connsiteY3" fmla="*/ 575 h 28478"/>
                <a:gd name="connsiteX4" fmla="*/ 30756 w 28478"/>
                <a:gd name="connsiteY4" fmla="*/ 14814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756" y="14814"/>
                  </a:moveTo>
                  <a:cubicBezTo>
                    <a:pt x="30756" y="22678"/>
                    <a:pt x="24381" y="29053"/>
                    <a:pt x="16517" y="29053"/>
                  </a:cubicBezTo>
                  <a:cubicBezTo>
                    <a:pt x="8653" y="29053"/>
                    <a:pt x="2278" y="22678"/>
                    <a:pt x="2278" y="14814"/>
                  </a:cubicBezTo>
                  <a:cubicBezTo>
                    <a:pt x="2278" y="6950"/>
                    <a:pt x="8653" y="575"/>
                    <a:pt x="16517" y="575"/>
                  </a:cubicBezTo>
                  <a:cubicBezTo>
                    <a:pt x="24381" y="575"/>
                    <a:pt x="30756" y="6950"/>
                    <a:pt x="30756" y="14814"/>
                  </a:cubicBezTo>
                  <a:close/>
                </a:path>
              </a:pathLst>
            </a:custGeom>
            <a:solidFill>
              <a:srgbClr val="000000"/>
            </a:solidFill>
            <a:ln w="3557" cap="sq">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91E924E-F71D-988A-5D81-B8BEA41171AF}"/>
                </a:ext>
              </a:extLst>
            </p:cNvPr>
            <p:cNvSpPr/>
            <p:nvPr/>
          </p:nvSpPr>
          <p:spPr>
            <a:xfrm>
              <a:off x="9468432" y="4100412"/>
              <a:ext cx="37970" cy="37970"/>
            </a:xfrm>
            <a:custGeom>
              <a:avLst/>
              <a:gdLst>
                <a:gd name="connsiteX0" fmla="*/ 21263 w 37970"/>
                <a:gd name="connsiteY0" fmla="*/ 10067 h 37970"/>
                <a:gd name="connsiteX1" fmla="*/ 30756 w 37970"/>
                <a:gd name="connsiteY1" fmla="*/ 19560 h 37970"/>
                <a:gd name="connsiteX2" fmla="*/ 30756 w 37970"/>
                <a:gd name="connsiteY2" fmla="*/ 19560 h 37970"/>
                <a:gd name="connsiteX3" fmla="*/ 21263 w 37970"/>
                <a:gd name="connsiteY3" fmla="*/ 29053 h 37970"/>
                <a:gd name="connsiteX4" fmla="*/ 11770 w 37970"/>
                <a:gd name="connsiteY4" fmla="*/ 19560 h 37970"/>
                <a:gd name="connsiteX5" fmla="*/ 21263 w 37970"/>
                <a:gd name="connsiteY5" fmla="*/ 10067 h 37970"/>
                <a:gd name="connsiteX6" fmla="*/ 21263 w 37970"/>
                <a:gd name="connsiteY6" fmla="*/ 575 h 37970"/>
                <a:gd name="connsiteX7" fmla="*/ 2278 w 37970"/>
                <a:gd name="connsiteY7" fmla="*/ 19560 h 37970"/>
                <a:gd name="connsiteX8" fmla="*/ 21263 w 37970"/>
                <a:gd name="connsiteY8" fmla="*/ 38545 h 37970"/>
                <a:gd name="connsiteX9" fmla="*/ 40248 w 37970"/>
                <a:gd name="connsiteY9" fmla="*/ 19560 h 37970"/>
                <a:gd name="connsiteX10" fmla="*/ 40248 w 37970"/>
                <a:gd name="connsiteY10" fmla="*/ 19560 h 37970"/>
                <a:gd name="connsiteX11" fmla="*/ 21263 w 37970"/>
                <a:gd name="connsiteY11" fmla="*/ 575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263" y="10067"/>
                  </a:moveTo>
                  <a:cubicBezTo>
                    <a:pt x="26506" y="10067"/>
                    <a:pt x="30756" y="14317"/>
                    <a:pt x="30756" y="19560"/>
                  </a:cubicBezTo>
                  <a:lnTo>
                    <a:pt x="30756" y="19560"/>
                  </a:lnTo>
                  <a:cubicBezTo>
                    <a:pt x="30756" y="24803"/>
                    <a:pt x="26506" y="29053"/>
                    <a:pt x="21263" y="29053"/>
                  </a:cubicBezTo>
                  <a:cubicBezTo>
                    <a:pt x="16020" y="29053"/>
                    <a:pt x="11770" y="24803"/>
                    <a:pt x="11770" y="19560"/>
                  </a:cubicBezTo>
                  <a:cubicBezTo>
                    <a:pt x="11770" y="14317"/>
                    <a:pt x="16020" y="10067"/>
                    <a:pt x="21263" y="10067"/>
                  </a:cubicBezTo>
                  <a:close/>
                  <a:moveTo>
                    <a:pt x="21263" y="575"/>
                  </a:moveTo>
                  <a:cubicBezTo>
                    <a:pt x="10778" y="575"/>
                    <a:pt x="2278" y="9075"/>
                    <a:pt x="2278" y="19560"/>
                  </a:cubicBezTo>
                  <a:cubicBezTo>
                    <a:pt x="2278" y="30045"/>
                    <a:pt x="10778" y="38545"/>
                    <a:pt x="21263" y="38545"/>
                  </a:cubicBezTo>
                  <a:cubicBezTo>
                    <a:pt x="31748" y="38545"/>
                    <a:pt x="40248" y="30045"/>
                    <a:pt x="40248" y="19560"/>
                  </a:cubicBezTo>
                  <a:lnTo>
                    <a:pt x="40248" y="19560"/>
                  </a:lnTo>
                  <a:cubicBezTo>
                    <a:pt x="40248" y="9075"/>
                    <a:pt x="31748" y="575"/>
                    <a:pt x="21263" y="575"/>
                  </a:cubicBezTo>
                  <a:close/>
                </a:path>
              </a:pathLst>
            </a:custGeom>
            <a:solidFill>
              <a:srgbClr val="000000"/>
            </a:solidFill>
            <a:ln w="9485" cap="flat">
              <a:noFill/>
              <a:prstDash val="solid"/>
              <a:round/>
            </a:ln>
          </p:spPr>
          <p:txBody>
            <a:bodyPr rtlCol="0" anchor="ctr"/>
            <a:lstStyle/>
            <a:p>
              <a:endParaRPr lang="en-US"/>
            </a:p>
          </p:txBody>
        </p:sp>
        <p:sp>
          <p:nvSpPr>
            <p:cNvPr id="337" name="Freeform: Shape 336">
              <a:extLst>
                <a:ext uri="{FF2B5EF4-FFF2-40B4-BE49-F238E27FC236}">
                  <a16:creationId xmlns:a16="http://schemas.microsoft.com/office/drawing/2014/main" id="{C1856881-3BAB-20D0-8AA6-9A2E207924CF}"/>
                </a:ext>
              </a:extLst>
            </p:cNvPr>
            <p:cNvSpPr/>
            <p:nvPr/>
          </p:nvSpPr>
          <p:spPr>
            <a:xfrm>
              <a:off x="9543128" y="4647107"/>
              <a:ext cx="28478" cy="28478"/>
            </a:xfrm>
            <a:custGeom>
              <a:avLst/>
              <a:gdLst>
                <a:gd name="connsiteX0" fmla="*/ 30775 w 28478"/>
                <a:gd name="connsiteY0" fmla="*/ 14966 h 28478"/>
                <a:gd name="connsiteX1" fmla="*/ 16536 w 28478"/>
                <a:gd name="connsiteY1" fmla="*/ 29205 h 28478"/>
                <a:gd name="connsiteX2" fmla="*/ 2297 w 28478"/>
                <a:gd name="connsiteY2" fmla="*/ 14966 h 28478"/>
                <a:gd name="connsiteX3" fmla="*/ 16536 w 28478"/>
                <a:gd name="connsiteY3" fmla="*/ 727 h 28478"/>
                <a:gd name="connsiteX4" fmla="*/ 30775 w 28478"/>
                <a:gd name="connsiteY4" fmla="*/ 14966 h 2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8" h="28478">
                  <a:moveTo>
                    <a:pt x="30775" y="14966"/>
                  </a:moveTo>
                  <a:cubicBezTo>
                    <a:pt x="30775" y="22830"/>
                    <a:pt x="24400" y="29205"/>
                    <a:pt x="16536" y="29205"/>
                  </a:cubicBezTo>
                  <a:cubicBezTo>
                    <a:pt x="8672" y="29205"/>
                    <a:pt x="2297" y="22830"/>
                    <a:pt x="2297" y="14966"/>
                  </a:cubicBezTo>
                  <a:cubicBezTo>
                    <a:pt x="2297" y="7102"/>
                    <a:pt x="8672" y="727"/>
                    <a:pt x="16536" y="727"/>
                  </a:cubicBezTo>
                  <a:cubicBezTo>
                    <a:pt x="24400" y="727"/>
                    <a:pt x="30775" y="7102"/>
                    <a:pt x="30775" y="14966"/>
                  </a:cubicBezTo>
                  <a:close/>
                </a:path>
              </a:pathLst>
            </a:custGeom>
            <a:solidFill>
              <a:srgbClr val="000000"/>
            </a:solidFill>
            <a:ln w="3557" cap="sq">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C445C0D-9F7F-F9D9-ECBC-C5A7EAD171A5}"/>
                </a:ext>
              </a:extLst>
            </p:cNvPr>
            <p:cNvSpPr/>
            <p:nvPr/>
          </p:nvSpPr>
          <p:spPr>
            <a:xfrm>
              <a:off x="9538381" y="4642361"/>
              <a:ext cx="37970" cy="37970"/>
            </a:xfrm>
            <a:custGeom>
              <a:avLst/>
              <a:gdLst>
                <a:gd name="connsiteX0" fmla="*/ 21283 w 37970"/>
                <a:gd name="connsiteY0" fmla="*/ 10220 h 37970"/>
                <a:gd name="connsiteX1" fmla="*/ 30775 w 37970"/>
                <a:gd name="connsiteY1" fmla="*/ 19712 h 37970"/>
                <a:gd name="connsiteX2" fmla="*/ 30775 w 37970"/>
                <a:gd name="connsiteY2" fmla="*/ 19712 h 37970"/>
                <a:gd name="connsiteX3" fmla="*/ 21283 w 37970"/>
                <a:gd name="connsiteY3" fmla="*/ 29205 h 37970"/>
                <a:gd name="connsiteX4" fmla="*/ 11790 w 37970"/>
                <a:gd name="connsiteY4" fmla="*/ 19712 h 37970"/>
                <a:gd name="connsiteX5" fmla="*/ 21283 w 37970"/>
                <a:gd name="connsiteY5" fmla="*/ 10220 h 37970"/>
                <a:gd name="connsiteX6" fmla="*/ 21283 w 37970"/>
                <a:gd name="connsiteY6" fmla="*/ 727 h 37970"/>
                <a:gd name="connsiteX7" fmla="*/ 2297 w 37970"/>
                <a:gd name="connsiteY7" fmla="*/ 19712 h 37970"/>
                <a:gd name="connsiteX8" fmla="*/ 21283 w 37970"/>
                <a:gd name="connsiteY8" fmla="*/ 38698 h 37970"/>
                <a:gd name="connsiteX9" fmla="*/ 40268 w 37970"/>
                <a:gd name="connsiteY9" fmla="*/ 19712 h 37970"/>
                <a:gd name="connsiteX10" fmla="*/ 40268 w 37970"/>
                <a:gd name="connsiteY10" fmla="*/ 19712 h 37970"/>
                <a:gd name="connsiteX11" fmla="*/ 21283 w 37970"/>
                <a:gd name="connsiteY11" fmla="*/ 727 h 3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70" h="37970">
                  <a:moveTo>
                    <a:pt x="21283" y="10220"/>
                  </a:moveTo>
                  <a:cubicBezTo>
                    <a:pt x="26525" y="10220"/>
                    <a:pt x="30775" y="14470"/>
                    <a:pt x="30775" y="19712"/>
                  </a:cubicBezTo>
                  <a:lnTo>
                    <a:pt x="30775" y="19712"/>
                  </a:lnTo>
                  <a:cubicBezTo>
                    <a:pt x="30775" y="24955"/>
                    <a:pt x="26525" y="29205"/>
                    <a:pt x="21283" y="29205"/>
                  </a:cubicBezTo>
                  <a:cubicBezTo>
                    <a:pt x="16040" y="29205"/>
                    <a:pt x="11790" y="24955"/>
                    <a:pt x="11790" y="19712"/>
                  </a:cubicBezTo>
                  <a:cubicBezTo>
                    <a:pt x="11790" y="14470"/>
                    <a:pt x="16040" y="10220"/>
                    <a:pt x="21283" y="10220"/>
                  </a:cubicBezTo>
                  <a:close/>
                  <a:moveTo>
                    <a:pt x="21283" y="727"/>
                  </a:moveTo>
                  <a:cubicBezTo>
                    <a:pt x="10797" y="727"/>
                    <a:pt x="2297" y="9227"/>
                    <a:pt x="2297" y="19712"/>
                  </a:cubicBezTo>
                  <a:cubicBezTo>
                    <a:pt x="2297" y="30198"/>
                    <a:pt x="10797" y="38698"/>
                    <a:pt x="21283" y="38698"/>
                  </a:cubicBezTo>
                  <a:cubicBezTo>
                    <a:pt x="31768" y="38698"/>
                    <a:pt x="40268" y="30198"/>
                    <a:pt x="40268" y="19712"/>
                  </a:cubicBezTo>
                  <a:lnTo>
                    <a:pt x="40268" y="19712"/>
                  </a:lnTo>
                  <a:cubicBezTo>
                    <a:pt x="40268" y="9227"/>
                    <a:pt x="31768" y="727"/>
                    <a:pt x="21283" y="727"/>
                  </a:cubicBezTo>
                  <a:close/>
                </a:path>
              </a:pathLst>
            </a:custGeom>
            <a:solidFill>
              <a:srgbClr val="000000"/>
            </a:solidFill>
            <a:ln w="9485" cap="flat">
              <a:noFill/>
              <a:prstDash val="solid"/>
              <a:round/>
            </a:ln>
          </p:spPr>
          <p:txBody>
            <a:bodyPr rtlCol="0" anchor="ctr"/>
            <a:lstStyle/>
            <a:p>
              <a:endParaRPr lang="en-US"/>
            </a:p>
          </p:txBody>
        </p:sp>
      </p:grpSp>
      <p:grpSp>
        <p:nvGrpSpPr>
          <p:cNvPr id="668" name="Group 667">
            <a:extLst>
              <a:ext uri="{FF2B5EF4-FFF2-40B4-BE49-F238E27FC236}">
                <a16:creationId xmlns:a16="http://schemas.microsoft.com/office/drawing/2014/main" id="{CE0AC5CE-A14F-5A4B-34D4-16C7C6E89609}"/>
              </a:ext>
            </a:extLst>
          </p:cNvPr>
          <p:cNvGrpSpPr/>
          <p:nvPr/>
        </p:nvGrpSpPr>
        <p:grpSpPr>
          <a:xfrm>
            <a:off x="5132912" y="2046724"/>
            <a:ext cx="1926177" cy="1568553"/>
            <a:chOff x="5172540" y="2203355"/>
            <a:chExt cx="1926177" cy="1568553"/>
          </a:xfrm>
        </p:grpSpPr>
        <p:grpSp>
          <p:nvGrpSpPr>
            <p:cNvPr id="654" name="Graphic 340">
              <a:extLst>
                <a:ext uri="{FF2B5EF4-FFF2-40B4-BE49-F238E27FC236}">
                  <a16:creationId xmlns:a16="http://schemas.microsoft.com/office/drawing/2014/main" id="{EBF771C0-0B48-936E-AB3E-82A1927F40FA}"/>
                </a:ext>
              </a:extLst>
            </p:cNvPr>
            <p:cNvGrpSpPr/>
            <p:nvPr/>
          </p:nvGrpSpPr>
          <p:grpSpPr>
            <a:xfrm>
              <a:off x="5172540" y="3752647"/>
              <a:ext cx="1926177" cy="19261"/>
              <a:chOff x="5172540" y="3725656"/>
              <a:chExt cx="1926177" cy="19261"/>
            </a:xfrm>
          </p:grpSpPr>
          <p:sp>
            <p:nvSpPr>
              <p:cNvPr id="655" name="Freeform: Shape 654">
                <a:extLst>
                  <a:ext uri="{FF2B5EF4-FFF2-40B4-BE49-F238E27FC236}">
                    <a16:creationId xmlns:a16="http://schemas.microsoft.com/office/drawing/2014/main" id="{8960461A-BC7B-D877-A865-3C7E7FAF6F7F}"/>
                  </a:ext>
                </a:extLst>
              </p:cNvPr>
              <p:cNvSpPr/>
              <p:nvPr/>
            </p:nvSpPr>
            <p:spPr>
              <a:xfrm>
                <a:off x="5172540" y="3725656"/>
                <a:ext cx="1926177" cy="4438"/>
              </a:xfrm>
              <a:custGeom>
                <a:avLst/>
                <a:gdLst>
                  <a:gd name="connsiteX0" fmla="*/ 0 w 1926177"/>
                  <a:gd name="connsiteY0" fmla="*/ 0 h 4438"/>
                  <a:gd name="connsiteX1" fmla="*/ 1926177 w 1926177"/>
                  <a:gd name="connsiteY1" fmla="*/ 0 h 4438"/>
                </a:gdLst>
                <a:ahLst/>
                <a:cxnLst>
                  <a:cxn ang="0">
                    <a:pos x="connsiteX0" y="connsiteY0"/>
                  </a:cxn>
                  <a:cxn ang="0">
                    <a:pos x="connsiteX1" y="connsiteY1"/>
                  </a:cxn>
                </a:cxnLst>
                <a:rect l="l" t="t" r="r" b="b"/>
                <a:pathLst>
                  <a:path w="1926177" h="4438">
                    <a:moveTo>
                      <a:pt x="0" y="0"/>
                    </a:moveTo>
                    <a:lnTo>
                      <a:pt x="1926177" y="0"/>
                    </a:lnTo>
                  </a:path>
                </a:pathLst>
              </a:custGeom>
              <a:ln w="9525" cap="sq">
                <a:solidFill>
                  <a:schemeClr val="tx1"/>
                </a:solidFill>
                <a:prstDash val="solid"/>
                <a:round/>
              </a:ln>
            </p:spPr>
            <p:txBody>
              <a:bodyPr rtlCol="0" anchor="ctr"/>
              <a:lstStyle/>
              <a:p>
                <a:endParaRPr lang="en-US"/>
              </a:p>
            </p:txBody>
          </p:sp>
          <p:sp>
            <p:nvSpPr>
              <p:cNvPr id="656" name="Freeform: Shape 655">
                <a:extLst>
                  <a:ext uri="{FF2B5EF4-FFF2-40B4-BE49-F238E27FC236}">
                    <a16:creationId xmlns:a16="http://schemas.microsoft.com/office/drawing/2014/main" id="{FB11C2D3-F9EC-1A2C-FD37-605802C5E0D4}"/>
                  </a:ext>
                </a:extLst>
              </p:cNvPr>
              <p:cNvSpPr/>
              <p:nvPr/>
            </p:nvSpPr>
            <p:spPr>
              <a:xfrm>
                <a:off x="5172540" y="3725656"/>
                <a:ext cx="4438" cy="19261"/>
              </a:xfrm>
              <a:custGeom>
                <a:avLst/>
                <a:gdLst>
                  <a:gd name="connsiteX0" fmla="*/ 0 w 4438"/>
                  <a:gd name="connsiteY0" fmla="*/ 0 h 19261"/>
                  <a:gd name="connsiteX1" fmla="*/ 0 w 4438"/>
                  <a:gd name="connsiteY1" fmla="*/ 19262 h 19261"/>
                </a:gdLst>
                <a:ahLst/>
                <a:cxnLst>
                  <a:cxn ang="0">
                    <a:pos x="connsiteX0" y="connsiteY0"/>
                  </a:cxn>
                  <a:cxn ang="0">
                    <a:pos x="connsiteX1" y="connsiteY1"/>
                  </a:cxn>
                </a:cxnLst>
                <a:rect l="l" t="t" r="r" b="b"/>
                <a:pathLst>
                  <a:path w="4438" h="19261">
                    <a:moveTo>
                      <a:pt x="0" y="0"/>
                    </a:moveTo>
                    <a:lnTo>
                      <a:pt x="0" y="19262"/>
                    </a:lnTo>
                  </a:path>
                </a:pathLst>
              </a:custGeom>
              <a:ln w="9525" cap="sq">
                <a:solidFill>
                  <a:schemeClr val="tx1"/>
                </a:solidFill>
                <a:prstDash val="solid"/>
                <a:round/>
              </a:ln>
            </p:spPr>
            <p:txBody>
              <a:bodyPr rtlCol="0" anchor="ctr"/>
              <a:lstStyle/>
              <a:p>
                <a:endParaRPr lang="en-US"/>
              </a:p>
            </p:txBody>
          </p:sp>
          <p:sp>
            <p:nvSpPr>
              <p:cNvPr id="657" name="Freeform: Shape 656">
                <a:extLst>
                  <a:ext uri="{FF2B5EF4-FFF2-40B4-BE49-F238E27FC236}">
                    <a16:creationId xmlns:a16="http://schemas.microsoft.com/office/drawing/2014/main" id="{E25CF117-872C-6107-9B77-46ADB25C36C8}"/>
                  </a:ext>
                </a:extLst>
              </p:cNvPr>
              <p:cNvSpPr/>
              <p:nvPr/>
            </p:nvSpPr>
            <p:spPr>
              <a:xfrm>
                <a:off x="5602477" y="3725656"/>
                <a:ext cx="4438" cy="19261"/>
              </a:xfrm>
              <a:custGeom>
                <a:avLst/>
                <a:gdLst>
                  <a:gd name="connsiteX0" fmla="*/ 0 w 4438"/>
                  <a:gd name="connsiteY0" fmla="*/ 0 h 19261"/>
                  <a:gd name="connsiteX1" fmla="*/ 0 w 4438"/>
                  <a:gd name="connsiteY1" fmla="*/ 19262 h 19261"/>
                </a:gdLst>
                <a:ahLst/>
                <a:cxnLst>
                  <a:cxn ang="0">
                    <a:pos x="connsiteX0" y="connsiteY0"/>
                  </a:cxn>
                  <a:cxn ang="0">
                    <a:pos x="connsiteX1" y="connsiteY1"/>
                  </a:cxn>
                </a:cxnLst>
                <a:rect l="l" t="t" r="r" b="b"/>
                <a:pathLst>
                  <a:path w="4438" h="19261">
                    <a:moveTo>
                      <a:pt x="0" y="0"/>
                    </a:moveTo>
                    <a:lnTo>
                      <a:pt x="0" y="19262"/>
                    </a:lnTo>
                  </a:path>
                </a:pathLst>
              </a:custGeom>
              <a:ln w="9525" cap="sq">
                <a:solidFill>
                  <a:schemeClr val="tx1"/>
                </a:solidFill>
                <a:prstDash val="solid"/>
                <a:round/>
              </a:ln>
            </p:spPr>
            <p:txBody>
              <a:bodyPr rtlCol="0" anchor="ctr"/>
              <a:lstStyle/>
              <a:p>
                <a:endParaRPr lang="en-US"/>
              </a:p>
            </p:txBody>
          </p:sp>
          <p:sp>
            <p:nvSpPr>
              <p:cNvPr id="658" name="Freeform: Shape 657">
                <a:extLst>
                  <a:ext uri="{FF2B5EF4-FFF2-40B4-BE49-F238E27FC236}">
                    <a16:creationId xmlns:a16="http://schemas.microsoft.com/office/drawing/2014/main" id="{3599765D-CA8E-E2B9-AED4-2B66FDDA8213}"/>
                  </a:ext>
                </a:extLst>
              </p:cNvPr>
              <p:cNvSpPr/>
              <p:nvPr/>
            </p:nvSpPr>
            <p:spPr>
              <a:xfrm>
                <a:off x="6032414" y="3725656"/>
                <a:ext cx="4438" cy="19261"/>
              </a:xfrm>
              <a:custGeom>
                <a:avLst/>
                <a:gdLst>
                  <a:gd name="connsiteX0" fmla="*/ 0 w 4438"/>
                  <a:gd name="connsiteY0" fmla="*/ 0 h 19261"/>
                  <a:gd name="connsiteX1" fmla="*/ 0 w 4438"/>
                  <a:gd name="connsiteY1" fmla="*/ 19262 h 19261"/>
                </a:gdLst>
                <a:ahLst/>
                <a:cxnLst>
                  <a:cxn ang="0">
                    <a:pos x="connsiteX0" y="connsiteY0"/>
                  </a:cxn>
                  <a:cxn ang="0">
                    <a:pos x="connsiteX1" y="connsiteY1"/>
                  </a:cxn>
                </a:cxnLst>
                <a:rect l="l" t="t" r="r" b="b"/>
                <a:pathLst>
                  <a:path w="4438" h="19261">
                    <a:moveTo>
                      <a:pt x="0" y="0"/>
                    </a:moveTo>
                    <a:lnTo>
                      <a:pt x="0" y="19262"/>
                    </a:lnTo>
                  </a:path>
                </a:pathLst>
              </a:custGeom>
              <a:ln w="9525" cap="sq">
                <a:solidFill>
                  <a:schemeClr val="tx1"/>
                </a:solidFill>
                <a:prstDash val="solid"/>
                <a:round/>
              </a:ln>
            </p:spPr>
            <p:txBody>
              <a:bodyPr rtlCol="0" anchor="ctr"/>
              <a:lstStyle/>
              <a:p>
                <a:endParaRPr lang="en-US"/>
              </a:p>
            </p:txBody>
          </p:sp>
          <p:sp>
            <p:nvSpPr>
              <p:cNvPr id="659" name="Freeform: Shape 658">
                <a:extLst>
                  <a:ext uri="{FF2B5EF4-FFF2-40B4-BE49-F238E27FC236}">
                    <a16:creationId xmlns:a16="http://schemas.microsoft.com/office/drawing/2014/main" id="{DF781419-5D56-4510-2DC6-C5056DFA541F}"/>
                  </a:ext>
                </a:extLst>
              </p:cNvPr>
              <p:cNvSpPr/>
              <p:nvPr/>
            </p:nvSpPr>
            <p:spPr>
              <a:xfrm>
                <a:off x="6462351" y="3725656"/>
                <a:ext cx="4438" cy="19261"/>
              </a:xfrm>
              <a:custGeom>
                <a:avLst/>
                <a:gdLst>
                  <a:gd name="connsiteX0" fmla="*/ 0 w 4438"/>
                  <a:gd name="connsiteY0" fmla="*/ 0 h 19261"/>
                  <a:gd name="connsiteX1" fmla="*/ 0 w 4438"/>
                  <a:gd name="connsiteY1" fmla="*/ 19262 h 19261"/>
                </a:gdLst>
                <a:ahLst/>
                <a:cxnLst>
                  <a:cxn ang="0">
                    <a:pos x="connsiteX0" y="connsiteY0"/>
                  </a:cxn>
                  <a:cxn ang="0">
                    <a:pos x="connsiteX1" y="connsiteY1"/>
                  </a:cxn>
                </a:cxnLst>
                <a:rect l="l" t="t" r="r" b="b"/>
                <a:pathLst>
                  <a:path w="4438" h="19261">
                    <a:moveTo>
                      <a:pt x="0" y="0"/>
                    </a:moveTo>
                    <a:lnTo>
                      <a:pt x="0" y="19262"/>
                    </a:lnTo>
                  </a:path>
                </a:pathLst>
              </a:custGeom>
              <a:ln w="9525" cap="sq">
                <a:solidFill>
                  <a:schemeClr val="tx1"/>
                </a:solidFill>
                <a:prstDash val="solid"/>
                <a:round/>
              </a:ln>
            </p:spPr>
            <p:txBody>
              <a:bodyPr rtlCol="0" anchor="ctr"/>
              <a:lstStyle/>
              <a:p>
                <a:endParaRPr lang="en-US"/>
              </a:p>
            </p:txBody>
          </p:sp>
          <p:sp>
            <p:nvSpPr>
              <p:cNvPr id="660" name="Freeform: Shape 659">
                <a:extLst>
                  <a:ext uri="{FF2B5EF4-FFF2-40B4-BE49-F238E27FC236}">
                    <a16:creationId xmlns:a16="http://schemas.microsoft.com/office/drawing/2014/main" id="{23299A30-1C53-7905-FEA3-FE78FEF5D06A}"/>
                  </a:ext>
                </a:extLst>
              </p:cNvPr>
              <p:cNvSpPr/>
              <p:nvPr/>
            </p:nvSpPr>
            <p:spPr>
              <a:xfrm>
                <a:off x="6892292" y="3725656"/>
                <a:ext cx="4438" cy="19261"/>
              </a:xfrm>
              <a:custGeom>
                <a:avLst/>
                <a:gdLst>
                  <a:gd name="connsiteX0" fmla="*/ 0 w 4438"/>
                  <a:gd name="connsiteY0" fmla="*/ 0 h 19261"/>
                  <a:gd name="connsiteX1" fmla="*/ 0 w 4438"/>
                  <a:gd name="connsiteY1" fmla="*/ 19262 h 19261"/>
                </a:gdLst>
                <a:ahLst/>
                <a:cxnLst>
                  <a:cxn ang="0">
                    <a:pos x="connsiteX0" y="connsiteY0"/>
                  </a:cxn>
                  <a:cxn ang="0">
                    <a:pos x="connsiteX1" y="connsiteY1"/>
                  </a:cxn>
                </a:cxnLst>
                <a:rect l="l" t="t" r="r" b="b"/>
                <a:pathLst>
                  <a:path w="4438" h="19261">
                    <a:moveTo>
                      <a:pt x="0" y="0"/>
                    </a:moveTo>
                    <a:lnTo>
                      <a:pt x="0" y="19262"/>
                    </a:lnTo>
                  </a:path>
                </a:pathLst>
              </a:custGeom>
              <a:ln w="9525" cap="sq">
                <a:solidFill>
                  <a:schemeClr val="tx1"/>
                </a:solidFill>
                <a:prstDash val="solid"/>
                <a:round/>
              </a:ln>
            </p:spPr>
            <p:txBody>
              <a:bodyPr rtlCol="0" anchor="ctr"/>
              <a:lstStyle/>
              <a:p>
                <a:endParaRPr lang="en-US"/>
              </a:p>
            </p:txBody>
          </p:sp>
        </p:grpSp>
        <p:sp>
          <p:nvSpPr>
            <p:cNvPr id="666" name="Freeform: Shape 665">
              <a:extLst>
                <a:ext uri="{FF2B5EF4-FFF2-40B4-BE49-F238E27FC236}">
                  <a16:creationId xmlns:a16="http://schemas.microsoft.com/office/drawing/2014/main" id="{92267309-BBB7-7166-3A70-DE836366E491}"/>
                </a:ext>
              </a:extLst>
            </p:cNvPr>
            <p:cNvSpPr/>
            <p:nvPr/>
          </p:nvSpPr>
          <p:spPr>
            <a:xfrm>
              <a:off x="5172540" y="2203355"/>
              <a:ext cx="4438" cy="1522300"/>
            </a:xfrm>
            <a:custGeom>
              <a:avLst/>
              <a:gdLst>
                <a:gd name="connsiteX0" fmla="*/ 0 w 4438"/>
                <a:gd name="connsiteY0" fmla="*/ 1522301 h 1522300"/>
                <a:gd name="connsiteX1" fmla="*/ 0 w 4438"/>
                <a:gd name="connsiteY1" fmla="*/ 0 h 1522300"/>
              </a:gdLst>
              <a:ahLst/>
              <a:cxnLst>
                <a:cxn ang="0">
                  <a:pos x="connsiteX0" y="connsiteY0"/>
                </a:cxn>
                <a:cxn ang="0">
                  <a:pos x="connsiteX1" y="connsiteY1"/>
                </a:cxn>
              </a:cxnLst>
              <a:rect l="l" t="t" r="r" b="b"/>
              <a:pathLst>
                <a:path w="4438" h="1522300">
                  <a:moveTo>
                    <a:pt x="0" y="1522301"/>
                  </a:moveTo>
                  <a:lnTo>
                    <a:pt x="0" y="0"/>
                  </a:lnTo>
                </a:path>
              </a:pathLst>
            </a:custGeom>
            <a:ln w="2948" cap="sq">
              <a:solidFill>
                <a:srgbClr val="FFFFFF"/>
              </a:solidFill>
              <a:prstDash val="solid"/>
              <a:round/>
            </a:ln>
          </p:spPr>
          <p:txBody>
            <a:bodyPr rtlCol="0" anchor="ctr"/>
            <a:lstStyle/>
            <a:p>
              <a:endParaRPr lang="en-US"/>
            </a:p>
          </p:txBody>
        </p:sp>
        <p:sp>
          <p:nvSpPr>
            <p:cNvPr id="667" name="Freeform: Shape 666">
              <a:extLst>
                <a:ext uri="{FF2B5EF4-FFF2-40B4-BE49-F238E27FC236}">
                  <a16:creationId xmlns:a16="http://schemas.microsoft.com/office/drawing/2014/main" id="{3D8CBE93-9EE6-D699-D58D-A38158D61BE5}"/>
                </a:ext>
              </a:extLst>
            </p:cNvPr>
            <p:cNvSpPr/>
            <p:nvPr/>
          </p:nvSpPr>
          <p:spPr>
            <a:xfrm>
              <a:off x="5174834" y="2334327"/>
              <a:ext cx="1923883" cy="1390778"/>
            </a:xfrm>
            <a:custGeom>
              <a:avLst/>
              <a:gdLst>
                <a:gd name="connsiteX0" fmla="*/ 0 w 1923883"/>
                <a:gd name="connsiteY0" fmla="*/ 1352473 h 1390778"/>
                <a:gd name="connsiteX1" fmla="*/ 19434 w 1923883"/>
                <a:gd name="connsiteY1" fmla="*/ 1014624 h 1390778"/>
                <a:gd name="connsiteX2" fmla="*/ 38867 w 1923883"/>
                <a:gd name="connsiteY2" fmla="*/ 729785 h 1390778"/>
                <a:gd name="connsiteX3" fmla="*/ 58300 w 1923883"/>
                <a:gd name="connsiteY3" fmla="*/ 502465 h 1390778"/>
                <a:gd name="connsiteX4" fmla="*/ 77733 w 1923883"/>
                <a:gd name="connsiteY4" fmla="*/ 327019 h 1390778"/>
                <a:gd name="connsiteX5" fmla="*/ 97166 w 1923883"/>
                <a:gd name="connsiteY5" fmla="*/ 196580 h 1390778"/>
                <a:gd name="connsiteX6" fmla="*/ 116599 w 1923883"/>
                <a:gd name="connsiteY6" fmla="*/ 104452 h 1390778"/>
                <a:gd name="connsiteX7" fmla="*/ 136031 w 1923883"/>
                <a:gd name="connsiteY7" fmla="*/ 44501 h 1390778"/>
                <a:gd name="connsiteX8" fmla="*/ 155466 w 1923883"/>
                <a:gd name="connsiteY8" fmla="*/ 11275 h 1390778"/>
                <a:gd name="connsiteX9" fmla="*/ 174896 w 1923883"/>
                <a:gd name="connsiteY9" fmla="*/ 0 h 1390778"/>
                <a:gd name="connsiteX10" fmla="*/ 194331 w 1923883"/>
                <a:gd name="connsiteY10" fmla="*/ 6538 h 1390778"/>
                <a:gd name="connsiteX11" fmla="*/ 213766 w 1923883"/>
                <a:gd name="connsiteY11" fmla="*/ 27335 h 1390778"/>
                <a:gd name="connsiteX12" fmla="*/ 233197 w 1923883"/>
                <a:gd name="connsiteY12" fmla="*/ 59356 h 1390778"/>
                <a:gd name="connsiteX13" fmla="*/ 252631 w 1923883"/>
                <a:gd name="connsiteY13" fmla="*/ 100027 h 1390778"/>
                <a:gd name="connsiteX14" fmla="*/ 272066 w 1923883"/>
                <a:gd name="connsiteY14" fmla="*/ 147178 h 1390778"/>
                <a:gd name="connsiteX15" fmla="*/ 291497 w 1923883"/>
                <a:gd name="connsiteY15" fmla="*/ 198990 h 1390778"/>
                <a:gd name="connsiteX16" fmla="*/ 310932 w 1923883"/>
                <a:gd name="connsiteY16" fmla="*/ 253953 h 1390778"/>
                <a:gd name="connsiteX17" fmla="*/ 330362 w 1923883"/>
                <a:gd name="connsiteY17" fmla="*/ 310815 h 1390778"/>
                <a:gd name="connsiteX18" fmla="*/ 349797 w 1923883"/>
                <a:gd name="connsiteY18" fmla="*/ 368556 h 1390778"/>
                <a:gd name="connsiteX19" fmla="*/ 369232 w 1923883"/>
                <a:gd name="connsiteY19" fmla="*/ 426341 h 1390778"/>
                <a:gd name="connsiteX20" fmla="*/ 388662 w 1923883"/>
                <a:gd name="connsiteY20" fmla="*/ 483505 h 1390778"/>
                <a:gd name="connsiteX21" fmla="*/ 408097 w 1923883"/>
                <a:gd name="connsiteY21" fmla="*/ 539519 h 1390778"/>
                <a:gd name="connsiteX22" fmla="*/ 427527 w 1923883"/>
                <a:gd name="connsiteY22" fmla="*/ 593985 h 1390778"/>
                <a:gd name="connsiteX23" fmla="*/ 446962 w 1923883"/>
                <a:gd name="connsiteY23" fmla="*/ 646587 h 1390778"/>
                <a:gd name="connsiteX24" fmla="*/ 466397 w 1923883"/>
                <a:gd name="connsiteY24" fmla="*/ 697098 h 1390778"/>
                <a:gd name="connsiteX25" fmla="*/ 485828 w 1923883"/>
                <a:gd name="connsiteY25" fmla="*/ 745367 h 1390778"/>
                <a:gd name="connsiteX26" fmla="*/ 505262 w 1923883"/>
                <a:gd name="connsiteY26" fmla="*/ 791289 h 1390778"/>
                <a:gd name="connsiteX27" fmla="*/ 524697 w 1923883"/>
                <a:gd name="connsiteY27" fmla="*/ 834815 h 1390778"/>
                <a:gd name="connsiteX28" fmla="*/ 544128 w 1923883"/>
                <a:gd name="connsiteY28" fmla="*/ 875926 h 1390778"/>
                <a:gd name="connsiteX29" fmla="*/ 563563 w 1923883"/>
                <a:gd name="connsiteY29" fmla="*/ 914645 h 1390778"/>
                <a:gd name="connsiteX30" fmla="*/ 582993 w 1923883"/>
                <a:gd name="connsiteY30" fmla="*/ 951007 h 1390778"/>
                <a:gd name="connsiteX31" fmla="*/ 602428 w 1923883"/>
                <a:gd name="connsiteY31" fmla="*/ 985070 h 1390778"/>
                <a:gd name="connsiteX32" fmla="*/ 621863 w 1923883"/>
                <a:gd name="connsiteY32" fmla="*/ 1016909 h 1390778"/>
                <a:gd name="connsiteX33" fmla="*/ 641293 w 1923883"/>
                <a:gd name="connsiteY33" fmla="*/ 1046605 h 1390778"/>
                <a:gd name="connsiteX34" fmla="*/ 660728 w 1923883"/>
                <a:gd name="connsiteY34" fmla="*/ 1074260 h 1390778"/>
                <a:gd name="connsiteX35" fmla="*/ 680159 w 1923883"/>
                <a:gd name="connsiteY35" fmla="*/ 1099957 h 1390778"/>
                <a:gd name="connsiteX36" fmla="*/ 699593 w 1923883"/>
                <a:gd name="connsiteY36" fmla="*/ 1123803 h 1390778"/>
                <a:gd name="connsiteX37" fmla="*/ 719028 w 1923883"/>
                <a:gd name="connsiteY37" fmla="*/ 1145897 h 1390778"/>
                <a:gd name="connsiteX38" fmla="*/ 738459 w 1923883"/>
                <a:gd name="connsiteY38" fmla="*/ 1166339 h 1390778"/>
                <a:gd name="connsiteX39" fmla="*/ 757894 w 1923883"/>
                <a:gd name="connsiteY39" fmla="*/ 1185232 h 1390778"/>
                <a:gd name="connsiteX40" fmla="*/ 777328 w 1923883"/>
                <a:gd name="connsiteY40" fmla="*/ 1202666 h 1390778"/>
                <a:gd name="connsiteX41" fmla="*/ 796759 w 1923883"/>
                <a:gd name="connsiteY41" fmla="*/ 1218741 h 1390778"/>
                <a:gd name="connsiteX42" fmla="*/ 816194 w 1923883"/>
                <a:gd name="connsiteY42" fmla="*/ 1233547 h 1390778"/>
                <a:gd name="connsiteX43" fmla="*/ 835624 w 1923883"/>
                <a:gd name="connsiteY43" fmla="*/ 1247168 h 1390778"/>
                <a:gd name="connsiteX44" fmla="*/ 855059 w 1923883"/>
                <a:gd name="connsiteY44" fmla="*/ 1259688 h 1390778"/>
                <a:gd name="connsiteX45" fmla="*/ 874494 w 1923883"/>
                <a:gd name="connsiteY45" fmla="*/ 1271187 h 1390778"/>
                <a:gd name="connsiteX46" fmla="*/ 893924 w 1923883"/>
                <a:gd name="connsiteY46" fmla="*/ 1281737 h 1390778"/>
                <a:gd name="connsiteX47" fmla="*/ 913359 w 1923883"/>
                <a:gd name="connsiteY47" fmla="*/ 1291412 h 1390778"/>
                <a:gd name="connsiteX48" fmla="*/ 932794 w 1923883"/>
                <a:gd name="connsiteY48" fmla="*/ 1300275 h 1390778"/>
                <a:gd name="connsiteX49" fmla="*/ 952224 w 1923883"/>
                <a:gd name="connsiteY49" fmla="*/ 1308392 h 1390778"/>
                <a:gd name="connsiteX50" fmla="*/ 971659 w 1923883"/>
                <a:gd name="connsiteY50" fmla="*/ 1315818 h 1390778"/>
                <a:gd name="connsiteX51" fmla="*/ 991090 w 1923883"/>
                <a:gd name="connsiteY51" fmla="*/ 1322608 h 1390778"/>
                <a:gd name="connsiteX52" fmla="*/ 1010524 w 1923883"/>
                <a:gd name="connsiteY52" fmla="*/ 1328813 h 1390778"/>
                <a:gd name="connsiteX53" fmla="*/ 1029959 w 1923883"/>
                <a:gd name="connsiteY53" fmla="*/ 1334476 h 1390778"/>
                <a:gd name="connsiteX54" fmla="*/ 1049390 w 1923883"/>
                <a:gd name="connsiteY54" fmla="*/ 1339651 h 1390778"/>
                <a:gd name="connsiteX55" fmla="*/ 1068825 w 1923883"/>
                <a:gd name="connsiteY55" fmla="*/ 1344368 h 1390778"/>
                <a:gd name="connsiteX56" fmla="*/ 1088260 w 1923883"/>
                <a:gd name="connsiteY56" fmla="*/ 1348674 h 1390778"/>
                <a:gd name="connsiteX57" fmla="*/ 1107690 w 1923883"/>
                <a:gd name="connsiteY57" fmla="*/ 1352592 h 1390778"/>
                <a:gd name="connsiteX58" fmla="*/ 1127125 w 1923883"/>
                <a:gd name="connsiteY58" fmla="*/ 1356165 h 1390778"/>
                <a:gd name="connsiteX59" fmla="*/ 1146555 w 1923883"/>
                <a:gd name="connsiteY59" fmla="*/ 1359418 h 1390778"/>
                <a:gd name="connsiteX60" fmla="*/ 1165990 w 1923883"/>
                <a:gd name="connsiteY60" fmla="*/ 1362383 h 1390778"/>
                <a:gd name="connsiteX61" fmla="*/ 1185425 w 1923883"/>
                <a:gd name="connsiteY61" fmla="*/ 1365077 h 1390778"/>
                <a:gd name="connsiteX62" fmla="*/ 1204855 w 1923883"/>
                <a:gd name="connsiteY62" fmla="*/ 1367527 h 1390778"/>
                <a:gd name="connsiteX63" fmla="*/ 1224290 w 1923883"/>
                <a:gd name="connsiteY63" fmla="*/ 1369750 h 1390778"/>
                <a:gd name="connsiteX64" fmla="*/ 1243721 w 1923883"/>
                <a:gd name="connsiteY64" fmla="*/ 1371774 h 1390778"/>
                <a:gd name="connsiteX65" fmla="*/ 1263156 w 1923883"/>
                <a:gd name="connsiteY65" fmla="*/ 1373616 h 1390778"/>
                <a:gd name="connsiteX66" fmla="*/ 1282591 w 1923883"/>
                <a:gd name="connsiteY66" fmla="*/ 1375285 h 1390778"/>
                <a:gd name="connsiteX67" fmla="*/ 1302021 w 1923883"/>
                <a:gd name="connsiteY67" fmla="*/ 1376803 h 1390778"/>
                <a:gd name="connsiteX68" fmla="*/ 1321456 w 1923883"/>
                <a:gd name="connsiteY68" fmla="*/ 1378179 h 1390778"/>
                <a:gd name="connsiteX69" fmla="*/ 1340891 w 1923883"/>
                <a:gd name="connsiteY69" fmla="*/ 1379426 h 1390778"/>
                <a:gd name="connsiteX70" fmla="*/ 1360321 w 1923883"/>
                <a:gd name="connsiteY70" fmla="*/ 1380557 h 1390778"/>
                <a:gd name="connsiteX71" fmla="*/ 1379756 w 1923883"/>
                <a:gd name="connsiteY71" fmla="*/ 1381583 h 1390778"/>
                <a:gd name="connsiteX72" fmla="*/ 1399186 w 1923883"/>
                <a:gd name="connsiteY72" fmla="*/ 1382515 h 1390778"/>
                <a:gd name="connsiteX73" fmla="*/ 1418621 w 1923883"/>
                <a:gd name="connsiteY73" fmla="*/ 1383358 h 1390778"/>
                <a:gd name="connsiteX74" fmla="*/ 1438056 w 1923883"/>
                <a:gd name="connsiteY74" fmla="*/ 1384121 h 1390778"/>
                <a:gd name="connsiteX75" fmla="*/ 1457486 w 1923883"/>
                <a:gd name="connsiteY75" fmla="*/ 1384814 h 1390778"/>
                <a:gd name="connsiteX76" fmla="*/ 1476921 w 1923883"/>
                <a:gd name="connsiteY76" fmla="*/ 1385440 h 1390778"/>
                <a:gd name="connsiteX77" fmla="*/ 1496352 w 1923883"/>
                <a:gd name="connsiteY77" fmla="*/ 1386008 h 1390778"/>
                <a:gd name="connsiteX78" fmla="*/ 1515787 w 1923883"/>
                <a:gd name="connsiteY78" fmla="*/ 1386522 h 1390778"/>
                <a:gd name="connsiteX79" fmla="*/ 1535222 w 1923883"/>
                <a:gd name="connsiteY79" fmla="*/ 1386988 h 1390778"/>
                <a:gd name="connsiteX80" fmla="*/ 1554652 w 1923883"/>
                <a:gd name="connsiteY80" fmla="*/ 1387406 h 1390778"/>
                <a:gd name="connsiteX81" fmla="*/ 1574087 w 1923883"/>
                <a:gd name="connsiteY81" fmla="*/ 1387787 h 1390778"/>
                <a:gd name="connsiteX82" fmla="*/ 1593522 w 1923883"/>
                <a:gd name="connsiteY82" fmla="*/ 1388133 h 1390778"/>
                <a:gd name="connsiteX83" fmla="*/ 1612952 w 1923883"/>
                <a:gd name="connsiteY83" fmla="*/ 1388444 h 1390778"/>
                <a:gd name="connsiteX84" fmla="*/ 1632387 w 1923883"/>
                <a:gd name="connsiteY84" fmla="*/ 1388724 h 1390778"/>
                <a:gd name="connsiteX85" fmla="*/ 1651817 w 1923883"/>
                <a:gd name="connsiteY85" fmla="*/ 1388977 h 1390778"/>
                <a:gd name="connsiteX86" fmla="*/ 1671252 w 1923883"/>
                <a:gd name="connsiteY86" fmla="*/ 1389208 h 1390778"/>
                <a:gd name="connsiteX87" fmla="*/ 1690687 w 1923883"/>
                <a:gd name="connsiteY87" fmla="*/ 1389416 h 1390778"/>
                <a:gd name="connsiteX88" fmla="*/ 1710117 w 1923883"/>
                <a:gd name="connsiteY88" fmla="*/ 1389603 h 1390778"/>
                <a:gd name="connsiteX89" fmla="*/ 1729552 w 1923883"/>
                <a:gd name="connsiteY89" fmla="*/ 1389771 h 1390778"/>
                <a:gd name="connsiteX90" fmla="*/ 1748983 w 1923883"/>
                <a:gd name="connsiteY90" fmla="*/ 1389926 h 1390778"/>
                <a:gd name="connsiteX91" fmla="*/ 1768418 w 1923883"/>
                <a:gd name="connsiteY91" fmla="*/ 1390064 h 1390778"/>
                <a:gd name="connsiteX92" fmla="*/ 1787853 w 1923883"/>
                <a:gd name="connsiteY92" fmla="*/ 1390188 h 1390778"/>
                <a:gd name="connsiteX93" fmla="*/ 1807283 w 1923883"/>
                <a:gd name="connsiteY93" fmla="*/ 1390299 h 1390778"/>
                <a:gd name="connsiteX94" fmla="*/ 1826718 w 1923883"/>
                <a:gd name="connsiteY94" fmla="*/ 1390401 h 1390778"/>
                <a:gd name="connsiteX95" fmla="*/ 1846153 w 1923883"/>
                <a:gd name="connsiteY95" fmla="*/ 1390495 h 1390778"/>
                <a:gd name="connsiteX96" fmla="*/ 1865583 w 1923883"/>
                <a:gd name="connsiteY96" fmla="*/ 1390574 h 1390778"/>
                <a:gd name="connsiteX97" fmla="*/ 1885018 w 1923883"/>
                <a:gd name="connsiteY97" fmla="*/ 1390650 h 1390778"/>
                <a:gd name="connsiteX98" fmla="*/ 1904448 w 1923883"/>
                <a:gd name="connsiteY98" fmla="*/ 1390717 h 1390778"/>
                <a:gd name="connsiteX99" fmla="*/ 1923883 w 1923883"/>
                <a:gd name="connsiteY99" fmla="*/ 1390779 h 139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923883" h="1390778">
                  <a:moveTo>
                    <a:pt x="0" y="1352473"/>
                  </a:moveTo>
                  <a:lnTo>
                    <a:pt x="19434" y="1014624"/>
                  </a:lnTo>
                  <a:lnTo>
                    <a:pt x="38867" y="729785"/>
                  </a:lnTo>
                  <a:lnTo>
                    <a:pt x="58300" y="502465"/>
                  </a:lnTo>
                  <a:lnTo>
                    <a:pt x="77733" y="327019"/>
                  </a:lnTo>
                  <a:lnTo>
                    <a:pt x="97166" y="196580"/>
                  </a:lnTo>
                  <a:lnTo>
                    <a:pt x="116599" y="104452"/>
                  </a:lnTo>
                  <a:lnTo>
                    <a:pt x="136031" y="44501"/>
                  </a:lnTo>
                  <a:lnTo>
                    <a:pt x="155466" y="11275"/>
                  </a:lnTo>
                  <a:lnTo>
                    <a:pt x="174896" y="0"/>
                  </a:lnTo>
                  <a:lnTo>
                    <a:pt x="194331" y="6538"/>
                  </a:lnTo>
                  <a:lnTo>
                    <a:pt x="213766" y="27335"/>
                  </a:lnTo>
                  <a:lnTo>
                    <a:pt x="233197" y="59356"/>
                  </a:lnTo>
                  <a:lnTo>
                    <a:pt x="252631" y="100027"/>
                  </a:lnTo>
                  <a:lnTo>
                    <a:pt x="272066" y="147178"/>
                  </a:lnTo>
                  <a:lnTo>
                    <a:pt x="291497" y="198990"/>
                  </a:lnTo>
                  <a:lnTo>
                    <a:pt x="310932" y="253953"/>
                  </a:lnTo>
                  <a:lnTo>
                    <a:pt x="330362" y="310815"/>
                  </a:lnTo>
                  <a:lnTo>
                    <a:pt x="349797" y="368556"/>
                  </a:lnTo>
                  <a:lnTo>
                    <a:pt x="369232" y="426341"/>
                  </a:lnTo>
                  <a:lnTo>
                    <a:pt x="388662" y="483505"/>
                  </a:lnTo>
                  <a:lnTo>
                    <a:pt x="408097" y="539519"/>
                  </a:lnTo>
                  <a:lnTo>
                    <a:pt x="427527" y="593985"/>
                  </a:lnTo>
                  <a:lnTo>
                    <a:pt x="446962" y="646587"/>
                  </a:lnTo>
                  <a:lnTo>
                    <a:pt x="466397" y="697098"/>
                  </a:lnTo>
                  <a:lnTo>
                    <a:pt x="485828" y="745367"/>
                  </a:lnTo>
                  <a:lnTo>
                    <a:pt x="505262" y="791289"/>
                  </a:lnTo>
                  <a:lnTo>
                    <a:pt x="524697" y="834815"/>
                  </a:lnTo>
                  <a:lnTo>
                    <a:pt x="544128" y="875926"/>
                  </a:lnTo>
                  <a:lnTo>
                    <a:pt x="563563" y="914645"/>
                  </a:lnTo>
                  <a:lnTo>
                    <a:pt x="582993" y="951007"/>
                  </a:lnTo>
                  <a:lnTo>
                    <a:pt x="602428" y="985070"/>
                  </a:lnTo>
                  <a:lnTo>
                    <a:pt x="621863" y="1016909"/>
                  </a:lnTo>
                  <a:lnTo>
                    <a:pt x="641293" y="1046605"/>
                  </a:lnTo>
                  <a:lnTo>
                    <a:pt x="660728" y="1074260"/>
                  </a:lnTo>
                  <a:lnTo>
                    <a:pt x="680159" y="1099957"/>
                  </a:lnTo>
                  <a:lnTo>
                    <a:pt x="699593" y="1123803"/>
                  </a:lnTo>
                  <a:lnTo>
                    <a:pt x="719028" y="1145897"/>
                  </a:lnTo>
                  <a:lnTo>
                    <a:pt x="738459" y="1166339"/>
                  </a:lnTo>
                  <a:lnTo>
                    <a:pt x="757894" y="1185232"/>
                  </a:lnTo>
                  <a:lnTo>
                    <a:pt x="777328" y="1202666"/>
                  </a:lnTo>
                  <a:lnTo>
                    <a:pt x="796759" y="1218741"/>
                  </a:lnTo>
                  <a:lnTo>
                    <a:pt x="816194" y="1233547"/>
                  </a:lnTo>
                  <a:lnTo>
                    <a:pt x="835624" y="1247168"/>
                  </a:lnTo>
                  <a:lnTo>
                    <a:pt x="855059" y="1259688"/>
                  </a:lnTo>
                  <a:lnTo>
                    <a:pt x="874494" y="1271187"/>
                  </a:lnTo>
                  <a:lnTo>
                    <a:pt x="893924" y="1281737"/>
                  </a:lnTo>
                  <a:lnTo>
                    <a:pt x="913359" y="1291412"/>
                  </a:lnTo>
                  <a:lnTo>
                    <a:pt x="932794" y="1300275"/>
                  </a:lnTo>
                  <a:lnTo>
                    <a:pt x="952224" y="1308392"/>
                  </a:lnTo>
                  <a:lnTo>
                    <a:pt x="971659" y="1315818"/>
                  </a:lnTo>
                  <a:lnTo>
                    <a:pt x="991090" y="1322608"/>
                  </a:lnTo>
                  <a:lnTo>
                    <a:pt x="1010524" y="1328813"/>
                  </a:lnTo>
                  <a:lnTo>
                    <a:pt x="1029959" y="1334476"/>
                  </a:lnTo>
                  <a:lnTo>
                    <a:pt x="1049390" y="1339651"/>
                  </a:lnTo>
                  <a:lnTo>
                    <a:pt x="1068825" y="1344368"/>
                  </a:lnTo>
                  <a:lnTo>
                    <a:pt x="1088260" y="1348674"/>
                  </a:lnTo>
                  <a:lnTo>
                    <a:pt x="1107690" y="1352592"/>
                  </a:lnTo>
                  <a:lnTo>
                    <a:pt x="1127125" y="1356165"/>
                  </a:lnTo>
                  <a:lnTo>
                    <a:pt x="1146555" y="1359418"/>
                  </a:lnTo>
                  <a:lnTo>
                    <a:pt x="1165990" y="1362383"/>
                  </a:lnTo>
                  <a:lnTo>
                    <a:pt x="1185425" y="1365077"/>
                  </a:lnTo>
                  <a:lnTo>
                    <a:pt x="1204855" y="1367527"/>
                  </a:lnTo>
                  <a:lnTo>
                    <a:pt x="1224290" y="1369750"/>
                  </a:lnTo>
                  <a:lnTo>
                    <a:pt x="1243721" y="1371774"/>
                  </a:lnTo>
                  <a:lnTo>
                    <a:pt x="1263156" y="1373616"/>
                  </a:lnTo>
                  <a:lnTo>
                    <a:pt x="1282591" y="1375285"/>
                  </a:lnTo>
                  <a:lnTo>
                    <a:pt x="1302021" y="1376803"/>
                  </a:lnTo>
                  <a:lnTo>
                    <a:pt x="1321456" y="1378179"/>
                  </a:lnTo>
                  <a:lnTo>
                    <a:pt x="1340891" y="1379426"/>
                  </a:lnTo>
                  <a:lnTo>
                    <a:pt x="1360321" y="1380557"/>
                  </a:lnTo>
                  <a:lnTo>
                    <a:pt x="1379756" y="1381583"/>
                  </a:lnTo>
                  <a:lnTo>
                    <a:pt x="1399186" y="1382515"/>
                  </a:lnTo>
                  <a:lnTo>
                    <a:pt x="1418621" y="1383358"/>
                  </a:lnTo>
                  <a:lnTo>
                    <a:pt x="1438056" y="1384121"/>
                  </a:lnTo>
                  <a:lnTo>
                    <a:pt x="1457486" y="1384814"/>
                  </a:lnTo>
                  <a:lnTo>
                    <a:pt x="1476921" y="1385440"/>
                  </a:lnTo>
                  <a:lnTo>
                    <a:pt x="1496352" y="1386008"/>
                  </a:lnTo>
                  <a:lnTo>
                    <a:pt x="1515787" y="1386522"/>
                  </a:lnTo>
                  <a:lnTo>
                    <a:pt x="1535222" y="1386988"/>
                  </a:lnTo>
                  <a:lnTo>
                    <a:pt x="1554652" y="1387406"/>
                  </a:lnTo>
                  <a:lnTo>
                    <a:pt x="1574087" y="1387787"/>
                  </a:lnTo>
                  <a:lnTo>
                    <a:pt x="1593522" y="1388133"/>
                  </a:lnTo>
                  <a:lnTo>
                    <a:pt x="1612952" y="1388444"/>
                  </a:lnTo>
                  <a:lnTo>
                    <a:pt x="1632387" y="1388724"/>
                  </a:lnTo>
                  <a:lnTo>
                    <a:pt x="1651817" y="1388977"/>
                  </a:lnTo>
                  <a:lnTo>
                    <a:pt x="1671252" y="1389208"/>
                  </a:lnTo>
                  <a:lnTo>
                    <a:pt x="1690687" y="1389416"/>
                  </a:lnTo>
                  <a:lnTo>
                    <a:pt x="1710117" y="1389603"/>
                  </a:lnTo>
                  <a:lnTo>
                    <a:pt x="1729552" y="1389771"/>
                  </a:lnTo>
                  <a:lnTo>
                    <a:pt x="1748983" y="1389926"/>
                  </a:lnTo>
                  <a:lnTo>
                    <a:pt x="1768418" y="1390064"/>
                  </a:lnTo>
                  <a:lnTo>
                    <a:pt x="1787853" y="1390188"/>
                  </a:lnTo>
                  <a:lnTo>
                    <a:pt x="1807283" y="1390299"/>
                  </a:lnTo>
                  <a:lnTo>
                    <a:pt x="1826718" y="1390401"/>
                  </a:lnTo>
                  <a:lnTo>
                    <a:pt x="1846153" y="1390495"/>
                  </a:lnTo>
                  <a:lnTo>
                    <a:pt x="1865583" y="1390574"/>
                  </a:lnTo>
                  <a:lnTo>
                    <a:pt x="1885018" y="1390650"/>
                  </a:lnTo>
                  <a:lnTo>
                    <a:pt x="1904448" y="1390717"/>
                  </a:lnTo>
                  <a:lnTo>
                    <a:pt x="1923883" y="1390779"/>
                  </a:lnTo>
                </a:path>
              </a:pathLst>
            </a:custGeom>
            <a:noFill/>
            <a:ln w="28575" cap="flat">
              <a:solidFill>
                <a:srgbClr val="C00000"/>
              </a:solidFill>
              <a:prstDash val="solid"/>
              <a:round/>
            </a:ln>
          </p:spPr>
          <p:txBody>
            <a:bodyPr rtlCol="0" anchor="ctr"/>
            <a:lstStyle/>
            <a:p>
              <a:endParaRPr lang="en-US"/>
            </a:p>
          </p:txBody>
        </p:sp>
      </p:grpSp>
      <p:sp>
        <p:nvSpPr>
          <p:cNvPr id="670" name="Freeform: Shape 669">
            <a:extLst>
              <a:ext uri="{FF2B5EF4-FFF2-40B4-BE49-F238E27FC236}">
                <a16:creationId xmlns:a16="http://schemas.microsoft.com/office/drawing/2014/main" id="{4D221273-11D9-C21E-D5FC-D56BBB6C9264}"/>
              </a:ext>
            </a:extLst>
          </p:cNvPr>
          <p:cNvSpPr/>
          <p:nvPr/>
        </p:nvSpPr>
        <p:spPr>
          <a:xfrm>
            <a:off x="4203700" y="3196167"/>
            <a:ext cx="783167" cy="563033"/>
          </a:xfrm>
          <a:custGeom>
            <a:avLst/>
            <a:gdLst>
              <a:gd name="connsiteX0" fmla="*/ 0 w 783167"/>
              <a:gd name="connsiteY0" fmla="*/ 563033 h 563033"/>
              <a:gd name="connsiteX1" fmla="*/ 215900 w 783167"/>
              <a:gd name="connsiteY1" fmla="*/ 224366 h 563033"/>
              <a:gd name="connsiteX2" fmla="*/ 783167 w 783167"/>
              <a:gd name="connsiteY2" fmla="*/ 0 h 563033"/>
            </a:gdLst>
            <a:ahLst/>
            <a:cxnLst>
              <a:cxn ang="0">
                <a:pos x="connsiteX0" y="connsiteY0"/>
              </a:cxn>
              <a:cxn ang="0">
                <a:pos x="connsiteX1" y="connsiteY1"/>
              </a:cxn>
              <a:cxn ang="0">
                <a:pos x="connsiteX2" y="connsiteY2"/>
              </a:cxn>
            </a:cxnLst>
            <a:rect l="l" t="t" r="r" b="b"/>
            <a:pathLst>
              <a:path w="783167" h="563033">
                <a:moveTo>
                  <a:pt x="0" y="563033"/>
                </a:moveTo>
                <a:cubicBezTo>
                  <a:pt x="42686" y="440619"/>
                  <a:pt x="85372" y="318205"/>
                  <a:pt x="215900" y="224366"/>
                </a:cubicBezTo>
                <a:cubicBezTo>
                  <a:pt x="346428" y="130527"/>
                  <a:pt x="564797" y="65263"/>
                  <a:pt x="783167" y="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Freeform: Shape 670">
            <a:extLst>
              <a:ext uri="{FF2B5EF4-FFF2-40B4-BE49-F238E27FC236}">
                <a16:creationId xmlns:a16="http://schemas.microsoft.com/office/drawing/2014/main" id="{6A0687D5-649B-F504-BA57-6622F7637562}"/>
              </a:ext>
            </a:extLst>
          </p:cNvPr>
          <p:cNvSpPr/>
          <p:nvPr/>
        </p:nvSpPr>
        <p:spPr>
          <a:xfrm>
            <a:off x="7302500" y="3238500"/>
            <a:ext cx="1701800" cy="969433"/>
          </a:xfrm>
          <a:custGeom>
            <a:avLst/>
            <a:gdLst>
              <a:gd name="connsiteX0" fmla="*/ 1701800 w 1701800"/>
              <a:gd name="connsiteY0" fmla="*/ 969433 h 969433"/>
              <a:gd name="connsiteX1" fmla="*/ 1316567 w 1701800"/>
              <a:gd name="connsiteY1" fmla="*/ 313267 h 969433"/>
              <a:gd name="connsiteX2" fmla="*/ 0 w 1701800"/>
              <a:gd name="connsiteY2" fmla="*/ 0 h 969433"/>
            </a:gdLst>
            <a:ahLst/>
            <a:cxnLst>
              <a:cxn ang="0">
                <a:pos x="connsiteX0" y="connsiteY0"/>
              </a:cxn>
              <a:cxn ang="0">
                <a:pos x="connsiteX1" y="connsiteY1"/>
              </a:cxn>
              <a:cxn ang="0">
                <a:pos x="connsiteX2" y="connsiteY2"/>
              </a:cxn>
            </a:cxnLst>
            <a:rect l="l" t="t" r="r" b="b"/>
            <a:pathLst>
              <a:path w="1701800" h="969433">
                <a:moveTo>
                  <a:pt x="1701800" y="969433"/>
                </a:moveTo>
                <a:cubicBezTo>
                  <a:pt x="1651000" y="722136"/>
                  <a:pt x="1600200" y="474839"/>
                  <a:pt x="1316567" y="313267"/>
                </a:cubicBezTo>
                <a:cubicBezTo>
                  <a:pt x="1032934" y="151695"/>
                  <a:pt x="516467" y="75847"/>
                  <a:pt x="0" y="0"/>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TextBox 671">
            <a:extLst>
              <a:ext uri="{FF2B5EF4-FFF2-40B4-BE49-F238E27FC236}">
                <a16:creationId xmlns:a16="http://schemas.microsoft.com/office/drawing/2014/main" id="{63C90944-2AAE-52B1-019F-8BCBA53784AF}"/>
              </a:ext>
            </a:extLst>
          </p:cNvPr>
          <p:cNvSpPr txBox="1"/>
          <p:nvPr/>
        </p:nvSpPr>
        <p:spPr>
          <a:xfrm>
            <a:off x="5692156" y="2615056"/>
            <a:ext cx="1479892" cy="369332"/>
          </a:xfrm>
          <a:prstGeom prst="rect">
            <a:avLst/>
          </a:prstGeom>
          <a:noFill/>
        </p:spPr>
        <p:txBody>
          <a:bodyPr wrap="none" rtlCol="0">
            <a:spAutoFit/>
          </a:bodyPr>
          <a:lstStyle/>
          <a:p>
            <a:r>
              <a:rPr lang="en-US" dirty="0">
                <a:latin typeface="Helvetica" panose="020B0500000000000000" pitchFamily="34" charset="0"/>
              </a:rPr>
              <a:t>Gamma(2,2)</a:t>
            </a:r>
          </a:p>
        </p:txBody>
      </p:sp>
    </p:spTree>
    <p:extLst>
      <p:ext uri="{BB962C8B-B14F-4D97-AF65-F5344CB8AC3E}">
        <p14:creationId xmlns:p14="http://schemas.microsoft.com/office/powerpoint/2010/main" val="239848294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967404" y="598248"/>
            <a:ext cx="8257192" cy="707886"/>
          </a:xfrm>
          <a:prstGeom prst="rect">
            <a:avLst/>
          </a:prstGeom>
          <a:noFill/>
        </p:spPr>
        <p:txBody>
          <a:bodyPr wrap="square">
            <a:spAutoFit/>
          </a:bodyPr>
          <a:lstStyle/>
          <a:p>
            <a:pPr algn="ctr"/>
            <a:r>
              <a:rPr lang="en-US" sz="4000" b="1" dirty="0">
                <a:latin typeface="Helvetica" panose="020B0500000000000000" pitchFamily="34" charset="0"/>
              </a:rPr>
              <a:t>Central Limit Theorem</a:t>
            </a:r>
          </a:p>
        </p:txBody>
      </p:sp>
      <p:sp>
        <p:nvSpPr>
          <p:cNvPr id="8" name="TextBox 7">
            <a:extLst>
              <a:ext uri="{FF2B5EF4-FFF2-40B4-BE49-F238E27FC236}">
                <a16:creationId xmlns:a16="http://schemas.microsoft.com/office/drawing/2014/main" id="{2AB40D0C-48FD-C20F-EC98-BC7D4E006F36}"/>
              </a:ext>
            </a:extLst>
          </p:cNvPr>
          <p:cNvSpPr txBox="1"/>
          <p:nvPr/>
        </p:nvSpPr>
        <p:spPr>
          <a:xfrm>
            <a:off x="458471" y="2133998"/>
            <a:ext cx="4450080" cy="3785652"/>
          </a:xfrm>
          <a:prstGeom prst="rect">
            <a:avLst/>
          </a:prstGeom>
          <a:noFill/>
        </p:spPr>
        <p:txBody>
          <a:bodyPr wrap="square">
            <a:spAutoFit/>
          </a:bodyPr>
          <a:lstStyle/>
          <a:p>
            <a:r>
              <a:rPr lang="en-US" sz="2400" dirty="0">
                <a:latin typeface="Helvetica" panose="020B0500000000000000" pitchFamily="34" charset="0"/>
              </a:rPr>
              <a:t>In probability theory, the central limit theorem (CLT) states that, under appropriate conditions, the distribution of a normalized version of the sample mean converges to a standard normal distribution. This holds even if the original variables themselves are not normally distributed.</a:t>
            </a:r>
          </a:p>
        </p:txBody>
      </p:sp>
      <p:grpSp>
        <p:nvGrpSpPr>
          <p:cNvPr id="22" name="Group 21">
            <a:extLst>
              <a:ext uri="{FF2B5EF4-FFF2-40B4-BE49-F238E27FC236}">
                <a16:creationId xmlns:a16="http://schemas.microsoft.com/office/drawing/2014/main" id="{FBF70B51-8095-FD15-E01A-7C2B2F22048B}"/>
              </a:ext>
            </a:extLst>
          </p:cNvPr>
          <p:cNvGrpSpPr/>
          <p:nvPr/>
        </p:nvGrpSpPr>
        <p:grpSpPr>
          <a:xfrm>
            <a:off x="5257800" y="2722880"/>
            <a:ext cx="2423160" cy="2423160"/>
            <a:chOff x="5257800" y="2722880"/>
            <a:chExt cx="2423160" cy="2423160"/>
          </a:xfrm>
        </p:grpSpPr>
        <p:sp>
          <p:nvSpPr>
            <p:cNvPr id="21" name="Freeform: Shape 20">
              <a:extLst>
                <a:ext uri="{FF2B5EF4-FFF2-40B4-BE49-F238E27FC236}">
                  <a16:creationId xmlns:a16="http://schemas.microsoft.com/office/drawing/2014/main" id="{B5856F4C-FBE6-ADE5-D6F4-8A87570028F4}"/>
                </a:ext>
              </a:extLst>
            </p:cNvPr>
            <p:cNvSpPr/>
            <p:nvPr/>
          </p:nvSpPr>
          <p:spPr>
            <a:xfrm>
              <a:off x="5449871" y="3793349"/>
              <a:ext cx="1522805" cy="1280638"/>
            </a:xfrm>
            <a:custGeom>
              <a:avLst/>
              <a:gdLst>
                <a:gd name="connsiteX0" fmla="*/ 36529 w 1522805"/>
                <a:gd name="connsiteY0" fmla="*/ 1083451 h 1280638"/>
                <a:gd name="connsiteX1" fmla="*/ 21289 w 1522805"/>
                <a:gd name="connsiteY1" fmla="*/ 900571 h 1280638"/>
                <a:gd name="connsiteX2" fmla="*/ 77169 w 1522805"/>
                <a:gd name="connsiteY2" fmla="*/ 199531 h 1280638"/>
                <a:gd name="connsiteX3" fmla="*/ 839169 w 1522805"/>
                <a:gd name="connsiteY3" fmla="*/ 26811 h 1280638"/>
                <a:gd name="connsiteX4" fmla="*/ 1504649 w 1522805"/>
                <a:gd name="connsiteY4" fmla="*/ 671971 h 1280638"/>
                <a:gd name="connsiteX5" fmla="*/ 1255729 w 1522805"/>
                <a:gd name="connsiteY5" fmla="*/ 1129171 h 1280638"/>
                <a:gd name="connsiteX6" fmla="*/ 432769 w 1522805"/>
                <a:gd name="connsiteY6" fmla="*/ 1271411 h 1280638"/>
                <a:gd name="connsiteX7" fmla="*/ 127969 w 1522805"/>
                <a:gd name="connsiteY7" fmla="*/ 1246011 h 1280638"/>
                <a:gd name="connsiteX8" fmla="*/ 36529 w 1522805"/>
                <a:gd name="connsiteY8" fmla="*/ 1083451 h 128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805" h="1280638">
                  <a:moveTo>
                    <a:pt x="36529" y="1083451"/>
                  </a:moveTo>
                  <a:cubicBezTo>
                    <a:pt x="18749" y="1025878"/>
                    <a:pt x="14516" y="1047891"/>
                    <a:pt x="21289" y="900571"/>
                  </a:cubicBezTo>
                  <a:cubicBezTo>
                    <a:pt x="28062" y="753251"/>
                    <a:pt x="-59144" y="345158"/>
                    <a:pt x="77169" y="199531"/>
                  </a:cubicBezTo>
                  <a:cubicBezTo>
                    <a:pt x="213482" y="53904"/>
                    <a:pt x="601256" y="-51929"/>
                    <a:pt x="839169" y="26811"/>
                  </a:cubicBezTo>
                  <a:cubicBezTo>
                    <a:pt x="1077082" y="105551"/>
                    <a:pt x="1435222" y="488244"/>
                    <a:pt x="1504649" y="671971"/>
                  </a:cubicBezTo>
                  <a:cubicBezTo>
                    <a:pt x="1574076" y="855698"/>
                    <a:pt x="1434376" y="1029264"/>
                    <a:pt x="1255729" y="1129171"/>
                  </a:cubicBezTo>
                  <a:cubicBezTo>
                    <a:pt x="1077082" y="1229078"/>
                    <a:pt x="620729" y="1251938"/>
                    <a:pt x="432769" y="1271411"/>
                  </a:cubicBezTo>
                  <a:cubicBezTo>
                    <a:pt x="244809" y="1290884"/>
                    <a:pt x="195702" y="1278184"/>
                    <a:pt x="127969" y="1246011"/>
                  </a:cubicBezTo>
                  <a:cubicBezTo>
                    <a:pt x="60236" y="1213838"/>
                    <a:pt x="54309" y="1141024"/>
                    <a:pt x="36529" y="1083451"/>
                  </a:cubicBezTo>
                  <a:close/>
                </a:path>
              </a:pathLst>
            </a:custGeom>
            <a:solidFill>
              <a:srgbClr val="EF3B2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23F1821-45D2-53E4-9F51-45E848645D1C}"/>
                </a:ext>
              </a:extLst>
            </p:cNvPr>
            <p:cNvSpPr/>
            <p:nvPr/>
          </p:nvSpPr>
          <p:spPr>
            <a:xfrm>
              <a:off x="6318300" y="2845506"/>
              <a:ext cx="1290582" cy="1427730"/>
            </a:xfrm>
            <a:custGeom>
              <a:avLst/>
              <a:gdLst>
                <a:gd name="connsiteX0" fmla="*/ 814020 w 1290582"/>
                <a:gd name="connsiteY0" fmla="*/ 9454 h 1427730"/>
                <a:gd name="connsiteX1" fmla="*/ 118060 w 1290582"/>
                <a:gd name="connsiteY1" fmla="*/ 100894 h 1427730"/>
                <a:gd name="connsiteX2" fmla="*/ 26620 w 1290582"/>
                <a:gd name="connsiteY2" fmla="*/ 710494 h 1427730"/>
                <a:gd name="connsiteX3" fmla="*/ 402540 w 1290582"/>
                <a:gd name="connsiteY3" fmla="*/ 1188014 h 1427730"/>
                <a:gd name="connsiteX4" fmla="*/ 681940 w 1290582"/>
                <a:gd name="connsiteY4" fmla="*/ 1426774 h 1427730"/>
                <a:gd name="connsiteX5" fmla="*/ 1027380 w 1290582"/>
                <a:gd name="connsiteY5" fmla="*/ 1106734 h 1427730"/>
                <a:gd name="connsiteX6" fmla="*/ 1286460 w 1290582"/>
                <a:gd name="connsiteY6" fmla="*/ 197414 h 1427730"/>
                <a:gd name="connsiteX7" fmla="*/ 814020 w 1290582"/>
                <a:gd name="connsiteY7" fmla="*/ 9454 h 142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0582" h="1427730">
                  <a:moveTo>
                    <a:pt x="814020" y="9454"/>
                  </a:moveTo>
                  <a:cubicBezTo>
                    <a:pt x="619287" y="-6633"/>
                    <a:pt x="249293" y="-15946"/>
                    <a:pt x="118060" y="100894"/>
                  </a:cubicBezTo>
                  <a:cubicBezTo>
                    <a:pt x="-13173" y="217734"/>
                    <a:pt x="-20793" y="529307"/>
                    <a:pt x="26620" y="710494"/>
                  </a:cubicBezTo>
                  <a:cubicBezTo>
                    <a:pt x="74033" y="891681"/>
                    <a:pt x="293320" y="1068634"/>
                    <a:pt x="402540" y="1188014"/>
                  </a:cubicBezTo>
                  <a:cubicBezTo>
                    <a:pt x="511760" y="1307394"/>
                    <a:pt x="577800" y="1440321"/>
                    <a:pt x="681940" y="1426774"/>
                  </a:cubicBezTo>
                  <a:cubicBezTo>
                    <a:pt x="786080" y="1413227"/>
                    <a:pt x="926627" y="1311627"/>
                    <a:pt x="1027380" y="1106734"/>
                  </a:cubicBezTo>
                  <a:cubicBezTo>
                    <a:pt x="1128133" y="901841"/>
                    <a:pt x="1321173" y="380294"/>
                    <a:pt x="1286460" y="197414"/>
                  </a:cubicBezTo>
                  <a:cubicBezTo>
                    <a:pt x="1251747" y="14534"/>
                    <a:pt x="1008753" y="25541"/>
                    <a:pt x="814020" y="9454"/>
                  </a:cubicBezTo>
                  <a:close/>
                </a:path>
              </a:pathLst>
            </a:custGeom>
            <a:solidFill>
              <a:srgbClr val="7030A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2820C48-F47F-7C79-055C-B3DBCCB8A8A1}"/>
                </a:ext>
              </a:extLst>
            </p:cNvPr>
            <p:cNvSpPr/>
            <p:nvPr/>
          </p:nvSpPr>
          <p:spPr>
            <a:xfrm>
              <a:off x="5257800" y="2722880"/>
              <a:ext cx="2423160" cy="2423160"/>
            </a:xfrm>
            <a:prstGeom prst="rect">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313F439-38FB-3E46-4B2B-AA4BBA5FAEB6}"/>
                </a:ext>
              </a:extLst>
            </p:cNvPr>
            <p:cNvSpPr/>
            <p:nvPr/>
          </p:nvSpPr>
          <p:spPr>
            <a:xfrm>
              <a:off x="5532120" y="2931160"/>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CDD6664-AECD-6090-94E0-76BF6435C414}"/>
                </a:ext>
              </a:extLst>
            </p:cNvPr>
            <p:cNvSpPr/>
            <p:nvPr/>
          </p:nvSpPr>
          <p:spPr>
            <a:xfrm>
              <a:off x="5479416" y="3421380"/>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A56E83F-806D-345F-0B1B-90C5407EF549}"/>
                </a:ext>
              </a:extLst>
            </p:cNvPr>
            <p:cNvSpPr/>
            <p:nvPr/>
          </p:nvSpPr>
          <p:spPr>
            <a:xfrm>
              <a:off x="6469380" y="3040380"/>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566145E-AAE2-829E-CCC4-88BD5C49AA86}"/>
                </a:ext>
              </a:extLst>
            </p:cNvPr>
            <p:cNvSpPr/>
            <p:nvPr/>
          </p:nvSpPr>
          <p:spPr>
            <a:xfrm>
              <a:off x="6172200" y="3991610"/>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32069-4A8C-DE97-C63E-6D2DD72C9A84}"/>
                </a:ext>
              </a:extLst>
            </p:cNvPr>
            <p:cNvSpPr/>
            <p:nvPr/>
          </p:nvSpPr>
          <p:spPr>
            <a:xfrm>
              <a:off x="7127240" y="2973532"/>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9162AF-06E6-DC74-B4A5-12F36C51305B}"/>
                </a:ext>
              </a:extLst>
            </p:cNvPr>
            <p:cNvSpPr/>
            <p:nvPr/>
          </p:nvSpPr>
          <p:spPr>
            <a:xfrm>
              <a:off x="6122670" y="4608933"/>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A19219E-5AC0-EDCF-5E1A-0EF717F7ED82}"/>
                </a:ext>
              </a:extLst>
            </p:cNvPr>
            <p:cNvSpPr/>
            <p:nvPr/>
          </p:nvSpPr>
          <p:spPr>
            <a:xfrm>
              <a:off x="6502400" y="3558540"/>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E3CD321-7C98-EC0F-D1D5-2466C8A66435}"/>
                </a:ext>
              </a:extLst>
            </p:cNvPr>
            <p:cNvSpPr/>
            <p:nvPr/>
          </p:nvSpPr>
          <p:spPr>
            <a:xfrm>
              <a:off x="7165340" y="3421380"/>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251B3A1-C96C-3D42-74CE-B4AAA0D6C51C}"/>
                </a:ext>
              </a:extLst>
            </p:cNvPr>
            <p:cNvSpPr/>
            <p:nvPr/>
          </p:nvSpPr>
          <p:spPr>
            <a:xfrm>
              <a:off x="5641340" y="4072890"/>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AD81E33-0C7F-39BD-05D8-E7F411E48425}"/>
                </a:ext>
              </a:extLst>
            </p:cNvPr>
            <p:cNvSpPr/>
            <p:nvPr/>
          </p:nvSpPr>
          <p:spPr>
            <a:xfrm>
              <a:off x="6619240" y="4400550"/>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EEFCDF3-EA43-8F62-49E0-464C0A787CA7}"/>
                </a:ext>
              </a:extLst>
            </p:cNvPr>
            <p:cNvSpPr/>
            <p:nvPr/>
          </p:nvSpPr>
          <p:spPr>
            <a:xfrm>
              <a:off x="6898640" y="3882390"/>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9E096DF-2C27-B1C2-ABA5-680A7138FB17}"/>
                </a:ext>
              </a:extLst>
            </p:cNvPr>
            <p:cNvSpPr/>
            <p:nvPr/>
          </p:nvSpPr>
          <p:spPr>
            <a:xfrm>
              <a:off x="7117080" y="4845153"/>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25B563-5F02-FF18-4B7D-8C05AB85C617}"/>
                </a:ext>
              </a:extLst>
            </p:cNvPr>
            <p:cNvSpPr/>
            <p:nvPr/>
          </p:nvSpPr>
          <p:spPr>
            <a:xfrm>
              <a:off x="7274560" y="4182110"/>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DC08E18-9C90-93C0-297C-B850DB46C665}"/>
                </a:ext>
              </a:extLst>
            </p:cNvPr>
            <p:cNvSpPr/>
            <p:nvPr/>
          </p:nvSpPr>
          <p:spPr>
            <a:xfrm>
              <a:off x="5660390" y="4718153"/>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C407E24-A744-6018-D048-F1B979A8C13A}"/>
                </a:ext>
              </a:extLst>
            </p:cNvPr>
            <p:cNvSpPr/>
            <p:nvPr/>
          </p:nvSpPr>
          <p:spPr>
            <a:xfrm>
              <a:off x="5952490" y="3444240"/>
              <a:ext cx="218440" cy="2184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8DB1370B-52C1-7B78-E17A-8978B6DFD4D8}"/>
              </a:ext>
            </a:extLst>
          </p:cNvPr>
          <p:cNvGrpSpPr/>
          <p:nvPr/>
        </p:nvGrpSpPr>
        <p:grpSpPr>
          <a:xfrm>
            <a:off x="7927338" y="2722880"/>
            <a:ext cx="1184911" cy="2423160"/>
            <a:chOff x="7927338" y="2722880"/>
            <a:chExt cx="1184911" cy="2423160"/>
          </a:xfrm>
        </p:grpSpPr>
        <p:cxnSp>
          <p:nvCxnSpPr>
            <p:cNvPr id="23" name="Straight Arrow Connector 22">
              <a:extLst>
                <a:ext uri="{FF2B5EF4-FFF2-40B4-BE49-F238E27FC236}">
                  <a16:creationId xmlns:a16="http://schemas.microsoft.com/office/drawing/2014/main" id="{9E7FA837-C444-2D05-1D55-F5A28B401CB4}"/>
                </a:ext>
              </a:extLst>
            </p:cNvPr>
            <p:cNvCxnSpPr>
              <a:cxnSpLocks/>
            </p:cNvCxnSpPr>
            <p:nvPr/>
          </p:nvCxnSpPr>
          <p:spPr>
            <a:xfrm>
              <a:off x="7927338" y="3776980"/>
              <a:ext cx="1178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A4CDAF-3C9D-F97F-4666-EA036358E3B2}"/>
                </a:ext>
              </a:extLst>
            </p:cNvPr>
            <p:cNvCxnSpPr>
              <a:cxnSpLocks/>
            </p:cNvCxnSpPr>
            <p:nvPr/>
          </p:nvCxnSpPr>
          <p:spPr>
            <a:xfrm>
              <a:off x="7933689" y="5146040"/>
              <a:ext cx="1178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6D554C2-CEA8-B502-021F-DDE8B01C1480}"/>
                </a:ext>
              </a:extLst>
            </p:cNvPr>
            <p:cNvCxnSpPr>
              <a:cxnSpLocks/>
            </p:cNvCxnSpPr>
            <p:nvPr/>
          </p:nvCxnSpPr>
          <p:spPr>
            <a:xfrm flipV="1">
              <a:off x="7942580" y="2722880"/>
              <a:ext cx="0" cy="1054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296CC38-E543-8263-F4B2-3F877B4D6088}"/>
                </a:ext>
              </a:extLst>
            </p:cNvPr>
            <p:cNvCxnSpPr>
              <a:cxnSpLocks/>
            </p:cNvCxnSpPr>
            <p:nvPr/>
          </p:nvCxnSpPr>
          <p:spPr>
            <a:xfrm flipV="1">
              <a:off x="7947660" y="4081883"/>
              <a:ext cx="0" cy="1054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84DD2526-B08F-C118-3CFC-CBC2E01D9648}"/>
                </a:ext>
              </a:extLst>
            </p:cNvPr>
            <p:cNvSpPr/>
            <p:nvPr/>
          </p:nvSpPr>
          <p:spPr>
            <a:xfrm>
              <a:off x="7979833" y="2766023"/>
              <a:ext cx="1024467" cy="972010"/>
            </a:xfrm>
            <a:custGeom>
              <a:avLst/>
              <a:gdLst>
                <a:gd name="connsiteX0" fmla="*/ 0 w 1024467"/>
                <a:gd name="connsiteY0" fmla="*/ 972010 h 972010"/>
                <a:gd name="connsiteX1" fmla="*/ 122767 w 1024467"/>
                <a:gd name="connsiteY1" fmla="*/ 2577 h 972010"/>
                <a:gd name="connsiteX2" fmla="*/ 444500 w 1024467"/>
                <a:gd name="connsiteY2" fmla="*/ 696844 h 972010"/>
                <a:gd name="connsiteX3" fmla="*/ 1024467 w 1024467"/>
                <a:gd name="connsiteY3" fmla="*/ 967777 h 972010"/>
              </a:gdLst>
              <a:ahLst/>
              <a:cxnLst>
                <a:cxn ang="0">
                  <a:pos x="connsiteX0" y="connsiteY0"/>
                </a:cxn>
                <a:cxn ang="0">
                  <a:pos x="connsiteX1" y="connsiteY1"/>
                </a:cxn>
                <a:cxn ang="0">
                  <a:pos x="connsiteX2" y="connsiteY2"/>
                </a:cxn>
                <a:cxn ang="0">
                  <a:pos x="connsiteX3" y="connsiteY3"/>
                </a:cxn>
              </a:cxnLst>
              <a:rect l="l" t="t" r="r" b="b"/>
              <a:pathLst>
                <a:path w="1024467" h="972010">
                  <a:moveTo>
                    <a:pt x="0" y="972010"/>
                  </a:moveTo>
                  <a:cubicBezTo>
                    <a:pt x="24342" y="510224"/>
                    <a:pt x="48684" y="48438"/>
                    <a:pt x="122767" y="2577"/>
                  </a:cubicBezTo>
                  <a:cubicBezTo>
                    <a:pt x="196850" y="-43284"/>
                    <a:pt x="294217" y="535977"/>
                    <a:pt x="444500" y="696844"/>
                  </a:cubicBezTo>
                  <a:cubicBezTo>
                    <a:pt x="594783" y="857711"/>
                    <a:pt x="809625" y="912744"/>
                    <a:pt x="1024467" y="967777"/>
                  </a:cubicBezTo>
                </a:path>
              </a:pathLst>
            </a:custGeom>
            <a:solidFill>
              <a:srgbClr val="7030A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54E360B7-E12D-DF73-1B25-D0C1C99FF411}"/>
                </a:ext>
              </a:extLst>
            </p:cNvPr>
            <p:cNvSpPr/>
            <p:nvPr/>
          </p:nvSpPr>
          <p:spPr>
            <a:xfrm>
              <a:off x="7988300" y="4504673"/>
              <a:ext cx="986367" cy="593952"/>
            </a:xfrm>
            <a:custGeom>
              <a:avLst/>
              <a:gdLst>
                <a:gd name="connsiteX0" fmla="*/ 0 w 986367"/>
                <a:gd name="connsiteY0" fmla="*/ 593952 h 593952"/>
                <a:gd name="connsiteX1" fmla="*/ 67733 w 986367"/>
                <a:gd name="connsiteY1" fmla="*/ 81719 h 593952"/>
                <a:gd name="connsiteX2" fmla="*/ 254000 w 986367"/>
                <a:gd name="connsiteY2" fmla="*/ 5519 h 593952"/>
                <a:gd name="connsiteX3" fmla="*/ 448733 w 986367"/>
                <a:gd name="connsiteY3" fmla="*/ 128285 h 593952"/>
                <a:gd name="connsiteX4" fmla="*/ 677333 w 986367"/>
                <a:gd name="connsiteY4" fmla="*/ 64785 h 593952"/>
                <a:gd name="connsiteX5" fmla="*/ 986367 w 986367"/>
                <a:gd name="connsiteY5" fmla="*/ 581252 h 59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367" h="593952">
                  <a:moveTo>
                    <a:pt x="0" y="593952"/>
                  </a:moveTo>
                  <a:cubicBezTo>
                    <a:pt x="12700" y="386871"/>
                    <a:pt x="25400" y="179791"/>
                    <a:pt x="67733" y="81719"/>
                  </a:cubicBezTo>
                  <a:cubicBezTo>
                    <a:pt x="110066" y="-16353"/>
                    <a:pt x="190500" y="-2242"/>
                    <a:pt x="254000" y="5519"/>
                  </a:cubicBezTo>
                  <a:cubicBezTo>
                    <a:pt x="317500" y="13280"/>
                    <a:pt x="378178" y="118407"/>
                    <a:pt x="448733" y="128285"/>
                  </a:cubicBezTo>
                  <a:cubicBezTo>
                    <a:pt x="519289" y="138163"/>
                    <a:pt x="587727" y="-10710"/>
                    <a:pt x="677333" y="64785"/>
                  </a:cubicBezTo>
                  <a:cubicBezTo>
                    <a:pt x="766939" y="140279"/>
                    <a:pt x="876653" y="360765"/>
                    <a:pt x="986367" y="581252"/>
                  </a:cubicBezTo>
                </a:path>
              </a:pathLst>
            </a:custGeom>
            <a:solidFill>
              <a:srgbClr val="EF3B2C">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F7C767A-D941-4021-F1EA-26B0482D2C4A}"/>
                    </a:ext>
                  </a:extLst>
                </p:cNvPr>
                <p:cNvSpPr txBox="1"/>
                <p:nvPr/>
              </p:nvSpPr>
              <p:spPr>
                <a:xfrm>
                  <a:off x="8336078" y="3941225"/>
                  <a:ext cx="2212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48" name="TextBox 47">
                  <a:extLst>
                    <a:ext uri="{FF2B5EF4-FFF2-40B4-BE49-F238E27FC236}">
                      <a16:creationId xmlns:a16="http://schemas.microsoft.com/office/drawing/2014/main" id="{6F7C767A-D941-4021-F1EA-26B0482D2C4A}"/>
                    </a:ext>
                  </a:extLst>
                </p:cNvPr>
                <p:cNvSpPr txBox="1">
                  <a:spLocks noRot="1" noChangeAspect="1" noMove="1" noResize="1" noEditPoints="1" noAdjustHandles="1" noChangeArrowheads="1" noChangeShapeType="1" noTextEdit="1"/>
                </p:cNvSpPr>
                <p:nvPr/>
              </p:nvSpPr>
              <p:spPr>
                <a:xfrm>
                  <a:off x="8336078" y="3941225"/>
                  <a:ext cx="221214" cy="492443"/>
                </a:xfrm>
                <a:prstGeom prst="rect">
                  <a:avLst/>
                </a:prstGeom>
                <a:blipFill>
                  <a:blip r:embed="rId2"/>
                  <a:stretch>
                    <a:fillRect/>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80206E73-7B11-44BE-D454-D52AC9540B5C}"/>
              </a:ext>
            </a:extLst>
          </p:cNvPr>
          <p:cNvGrpSpPr/>
          <p:nvPr/>
        </p:nvGrpSpPr>
        <p:grpSpPr>
          <a:xfrm>
            <a:off x="8996680" y="3480910"/>
            <a:ext cx="2787326" cy="1183960"/>
            <a:chOff x="8996680" y="3480910"/>
            <a:chExt cx="2787326" cy="1183960"/>
          </a:xfrm>
        </p:grpSpPr>
        <p:sp>
          <p:nvSpPr>
            <p:cNvPr id="38" name="Freeform: Shape 37">
              <a:extLst>
                <a:ext uri="{FF2B5EF4-FFF2-40B4-BE49-F238E27FC236}">
                  <a16:creationId xmlns:a16="http://schemas.microsoft.com/office/drawing/2014/main" id="{1D6EA296-9169-1FAB-9BFE-FB8C3A65CB4A}"/>
                </a:ext>
              </a:extLst>
            </p:cNvPr>
            <p:cNvSpPr/>
            <p:nvPr/>
          </p:nvSpPr>
          <p:spPr>
            <a:xfrm>
              <a:off x="9918772" y="3662680"/>
              <a:ext cx="1024467" cy="972010"/>
            </a:xfrm>
            <a:custGeom>
              <a:avLst/>
              <a:gdLst>
                <a:gd name="connsiteX0" fmla="*/ 0 w 1024467"/>
                <a:gd name="connsiteY0" fmla="*/ 972010 h 972010"/>
                <a:gd name="connsiteX1" fmla="*/ 122767 w 1024467"/>
                <a:gd name="connsiteY1" fmla="*/ 2577 h 972010"/>
                <a:gd name="connsiteX2" fmla="*/ 444500 w 1024467"/>
                <a:gd name="connsiteY2" fmla="*/ 696844 h 972010"/>
                <a:gd name="connsiteX3" fmla="*/ 1024467 w 1024467"/>
                <a:gd name="connsiteY3" fmla="*/ 967777 h 972010"/>
              </a:gdLst>
              <a:ahLst/>
              <a:cxnLst>
                <a:cxn ang="0">
                  <a:pos x="connsiteX0" y="connsiteY0"/>
                </a:cxn>
                <a:cxn ang="0">
                  <a:pos x="connsiteX1" y="connsiteY1"/>
                </a:cxn>
                <a:cxn ang="0">
                  <a:pos x="connsiteX2" y="connsiteY2"/>
                </a:cxn>
                <a:cxn ang="0">
                  <a:pos x="connsiteX3" y="connsiteY3"/>
                </a:cxn>
              </a:cxnLst>
              <a:rect l="l" t="t" r="r" b="b"/>
              <a:pathLst>
                <a:path w="1024467" h="972010">
                  <a:moveTo>
                    <a:pt x="0" y="972010"/>
                  </a:moveTo>
                  <a:cubicBezTo>
                    <a:pt x="24342" y="510224"/>
                    <a:pt x="48684" y="48438"/>
                    <a:pt x="122767" y="2577"/>
                  </a:cubicBezTo>
                  <a:cubicBezTo>
                    <a:pt x="196850" y="-43284"/>
                    <a:pt x="294217" y="535977"/>
                    <a:pt x="444500" y="696844"/>
                  </a:cubicBezTo>
                  <a:cubicBezTo>
                    <a:pt x="594783" y="857711"/>
                    <a:pt x="809625" y="912744"/>
                    <a:pt x="1024467" y="967777"/>
                  </a:cubicBezTo>
                </a:path>
              </a:pathLst>
            </a:custGeom>
            <a:solidFill>
              <a:srgbClr val="7030A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0D421C6-D6D0-FFE7-48D8-F971899FE925}"/>
                </a:ext>
              </a:extLst>
            </p:cNvPr>
            <p:cNvSpPr/>
            <p:nvPr/>
          </p:nvSpPr>
          <p:spPr>
            <a:xfrm>
              <a:off x="10797639" y="4058941"/>
              <a:ext cx="986367" cy="593952"/>
            </a:xfrm>
            <a:custGeom>
              <a:avLst/>
              <a:gdLst>
                <a:gd name="connsiteX0" fmla="*/ 0 w 986367"/>
                <a:gd name="connsiteY0" fmla="*/ 593952 h 593952"/>
                <a:gd name="connsiteX1" fmla="*/ 67733 w 986367"/>
                <a:gd name="connsiteY1" fmla="*/ 81719 h 593952"/>
                <a:gd name="connsiteX2" fmla="*/ 254000 w 986367"/>
                <a:gd name="connsiteY2" fmla="*/ 5519 h 593952"/>
                <a:gd name="connsiteX3" fmla="*/ 448733 w 986367"/>
                <a:gd name="connsiteY3" fmla="*/ 128285 h 593952"/>
                <a:gd name="connsiteX4" fmla="*/ 677333 w 986367"/>
                <a:gd name="connsiteY4" fmla="*/ 64785 h 593952"/>
                <a:gd name="connsiteX5" fmla="*/ 986367 w 986367"/>
                <a:gd name="connsiteY5" fmla="*/ 581252 h 59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367" h="593952">
                  <a:moveTo>
                    <a:pt x="0" y="593952"/>
                  </a:moveTo>
                  <a:cubicBezTo>
                    <a:pt x="12700" y="386871"/>
                    <a:pt x="25400" y="179791"/>
                    <a:pt x="67733" y="81719"/>
                  </a:cubicBezTo>
                  <a:cubicBezTo>
                    <a:pt x="110066" y="-16353"/>
                    <a:pt x="190500" y="-2242"/>
                    <a:pt x="254000" y="5519"/>
                  </a:cubicBezTo>
                  <a:cubicBezTo>
                    <a:pt x="317500" y="13280"/>
                    <a:pt x="378178" y="118407"/>
                    <a:pt x="448733" y="128285"/>
                  </a:cubicBezTo>
                  <a:cubicBezTo>
                    <a:pt x="519289" y="138163"/>
                    <a:pt x="587727" y="-10710"/>
                    <a:pt x="677333" y="64785"/>
                  </a:cubicBezTo>
                  <a:cubicBezTo>
                    <a:pt x="766939" y="140279"/>
                    <a:pt x="876653" y="360765"/>
                    <a:pt x="986367" y="581252"/>
                  </a:cubicBezTo>
                </a:path>
              </a:pathLst>
            </a:custGeom>
            <a:solidFill>
              <a:srgbClr val="EF3B2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7DD414A3-EB09-EFA9-16C0-D45880F92D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3692" y="3480910"/>
              <a:ext cx="1870314" cy="1183960"/>
            </a:xfrm>
            <a:prstGeom prst="rect">
              <a:avLst/>
            </a:prstGeom>
          </p:spPr>
        </p:pic>
        <p:cxnSp>
          <p:nvCxnSpPr>
            <p:cNvPr id="41" name="Straight Connector 40">
              <a:extLst>
                <a:ext uri="{FF2B5EF4-FFF2-40B4-BE49-F238E27FC236}">
                  <a16:creationId xmlns:a16="http://schemas.microsoft.com/office/drawing/2014/main" id="{ABC48DD7-D3EB-3D7F-3974-88FB40FE3199}"/>
                </a:ext>
              </a:extLst>
            </p:cNvPr>
            <p:cNvCxnSpPr>
              <a:cxnSpLocks/>
            </p:cNvCxnSpPr>
            <p:nvPr/>
          </p:nvCxnSpPr>
          <p:spPr>
            <a:xfrm>
              <a:off x="10177780" y="3988628"/>
              <a:ext cx="0" cy="66426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474103-3E32-1FFD-5609-8200CB292197}"/>
                </a:ext>
              </a:extLst>
            </p:cNvPr>
            <p:cNvCxnSpPr>
              <a:cxnSpLocks/>
              <a:stCxn id="39" idx="3"/>
            </p:cNvCxnSpPr>
            <p:nvPr/>
          </p:nvCxnSpPr>
          <p:spPr>
            <a:xfrm>
              <a:off x="11246372" y="4187226"/>
              <a:ext cx="0" cy="465667"/>
            </a:xfrm>
            <a:prstGeom prst="line">
              <a:avLst/>
            </a:prstGeom>
            <a:ln w="28575">
              <a:solidFill>
                <a:srgbClr val="EF3B2C"/>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2562F70-B1BB-D9D0-0B2E-5512432572D5}"/>
                </a:ext>
              </a:extLst>
            </p:cNvPr>
            <p:cNvCxnSpPr/>
            <p:nvPr/>
          </p:nvCxnSpPr>
          <p:spPr>
            <a:xfrm>
              <a:off x="8996680" y="4210050"/>
              <a:ext cx="670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3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entral Limit Theorem - Overview, Example, History">
            <a:extLst>
              <a:ext uri="{FF2B5EF4-FFF2-40B4-BE49-F238E27FC236}">
                <a16:creationId xmlns:a16="http://schemas.microsoft.com/office/drawing/2014/main" id="{A9501B22-355C-06A4-5016-0C3D2B4A5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488" y="2136339"/>
            <a:ext cx="6063921" cy="370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AB40D0C-48FD-C20F-EC98-BC7D4E006F36}"/>
              </a:ext>
            </a:extLst>
          </p:cNvPr>
          <p:cNvSpPr txBox="1"/>
          <p:nvPr/>
        </p:nvSpPr>
        <p:spPr>
          <a:xfrm>
            <a:off x="458471" y="2133998"/>
            <a:ext cx="4450080" cy="3785652"/>
          </a:xfrm>
          <a:prstGeom prst="rect">
            <a:avLst/>
          </a:prstGeom>
          <a:noFill/>
        </p:spPr>
        <p:txBody>
          <a:bodyPr wrap="square">
            <a:spAutoFit/>
          </a:bodyPr>
          <a:lstStyle/>
          <a:p>
            <a:r>
              <a:rPr lang="en-US" sz="2400" dirty="0">
                <a:latin typeface="Helvetica" panose="020B0500000000000000" pitchFamily="34" charset="0"/>
              </a:rPr>
              <a:t>In probability theory, the central limit theorem (CLT) states that, under appropriate conditions, the distribution of a normalized version of the sample mean converges to a standard normal distribution. This holds even if the original variables themselves are not normally distributed.</a:t>
            </a:r>
          </a:p>
        </p:txBody>
      </p:sp>
      <p:sp>
        <p:nvSpPr>
          <p:cNvPr id="9" name="TextBox 8">
            <a:extLst>
              <a:ext uri="{FF2B5EF4-FFF2-40B4-BE49-F238E27FC236}">
                <a16:creationId xmlns:a16="http://schemas.microsoft.com/office/drawing/2014/main" id="{780A4658-A8B3-8FCE-9A58-7C3C13D80426}"/>
              </a:ext>
            </a:extLst>
          </p:cNvPr>
          <p:cNvSpPr txBox="1"/>
          <p:nvPr/>
        </p:nvSpPr>
        <p:spPr>
          <a:xfrm>
            <a:off x="1967404" y="598248"/>
            <a:ext cx="8257192" cy="707886"/>
          </a:xfrm>
          <a:prstGeom prst="rect">
            <a:avLst/>
          </a:prstGeom>
          <a:noFill/>
        </p:spPr>
        <p:txBody>
          <a:bodyPr wrap="square">
            <a:spAutoFit/>
          </a:bodyPr>
          <a:lstStyle/>
          <a:p>
            <a:pPr algn="ctr"/>
            <a:r>
              <a:rPr lang="en-US" sz="4000" b="1" dirty="0">
                <a:latin typeface="Helvetica" panose="020B0500000000000000" pitchFamily="34" charset="0"/>
              </a:rPr>
              <a:t>Central Limit Theorem</a:t>
            </a:r>
          </a:p>
        </p:txBody>
      </p:sp>
    </p:spTree>
    <p:extLst>
      <p:ext uri="{BB962C8B-B14F-4D97-AF65-F5344CB8AC3E}">
        <p14:creationId xmlns:p14="http://schemas.microsoft.com/office/powerpoint/2010/main" val="134305677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80A4658-A8B3-8FCE-9A58-7C3C13D80426}"/>
              </a:ext>
            </a:extLst>
          </p:cNvPr>
          <p:cNvSpPr txBox="1"/>
          <p:nvPr/>
        </p:nvSpPr>
        <p:spPr>
          <a:xfrm>
            <a:off x="1517102" y="351541"/>
            <a:ext cx="9157796" cy="1323439"/>
          </a:xfrm>
          <a:prstGeom prst="rect">
            <a:avLst/>
          </a:prstGeom>
          <a:noFill/>
        </p:spPr>
        <p:txBody>
          <a:bodyPr wrap="square">
            <a:spAutoFit/>
          </a:bodyPr>
          <a:lstStyle/>
          <a:p>
            <a:pPr algn="ctr"/>
            <a:r>
              <a:rPr lang="en-US" sz="4000" b="1" dirty="0">
                <a:latin typeface="Helvetica" panose="020B0500000000000000" pitchFamily="34" charset="0"/>
              </a:rPr>
              <a:t>Central Limit Theorem,</a:t>
            </a:r>
          </a:p>
          <a:p>
            <a:pPr algn="ctr"/>
            <a:r>
              <a:rPr lang="en-US" sz="4000" b="1" dirty="0">
                <a:latin typeface="Helvetica" panose="020B0500000000000000" pitchFamily="34" charset="0"/>
              </a:rPr>
              <a:t>Non-</a:t>
            </a:r>
            <a:r>
              <a:rPr lang="en-US" sz="4000" b="1" dirty="0" err="1">
                <a:latin typeface="Helvetica" panose="020B0500000000000000" pitchFamily="34" charset="0"/>
              </a:rPr>
              <a:t>Gaussianity</a:t>
            </a:r>
            <a:r>
              <a:rPr lang="en-US" sz="4000" b="1" dirty="0">
                <a:latin typeface="Helvetica" panose="020B0500000000000000" pitchFamily="34" charset="0"/>
              </a:rPr>
              <a:t> and Independence</a:t>
            </a:r>
          </a:p>
        </p:txBody>
      </p:sp>
      <p:pic>
        <p:nvPicPr>
          <p:cNvPr id="4" name="Picture 2" descr="Central Limit Theorem - Overview, Example, History">
            <a:extLst>
              <a:ext uri="{FF2B5EF4-FFF2-40B4-BE49-F238E27FC236}">
                <a16:creationId xmlns:a16="http://schemas.microsoft.com/office/drawing/2014/main" id="{024A4DCC-DC88-E9D6-04A3-951FCB937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076" y="2281412"/>
            <a:ext cx="6063921" cy="3708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C6F2C7-1CC8-FBE5-E731-DB1389FE3F14}"/>
              </a:ext>
            </a:extLst>
          </p:cNvPr>
          <p:cNvSpPr txBox="1"/>
          <p:nvPr/>
        </p:nvSpPr>
        <p:spPr>
          <a:xfrm>
            <a:off x="867143" y="2320977"/>
            <a:ext cx="4047758" cy="3785652"/>
          </a:xfrm>
          <a:prstGeom prst="rect">
            <a:avLst/>
          </a:prstGeom>
          <a:noFill/>
        </p:spPr>
        <p:txBody>
          <a:bodyPr wrap="square">
            <a:spAutoFit/>
          </a:bodyPr>
          <a:lstStyle/>
          <a:p>
            <a:r>
              <a:rPr lang="en-US" sz="2000" b="0" i="0" dirty="0">
                <a:effectLst/>
                <a:latin typeface="Helvetica" panose="020B0500000000000000" pitchFamily="34" charset="0"/>
              </a:rPr>
              <a:t>The Central Limit Theorem, a classical result in probability theory, tells that the distribution of a sum of independent random variables tends toward a Gaussian distribution, under certain conditions. </a:t>
            </a:r>
            <a:r>
              <a:rPr lang="en-US" sz="2000" b="1" i="0" dirty="0">
                <a:effectLst/>
                <a:latin typeface="Helvetica" panose="020B0500000000000000" pitchFamily="34" charset="0"/>
              </a:rPr>
              <a:t>Thus, a sum of two independent random variables usually has a distribution that is closer to Gaussian than any of the two original random variables.</a:t>
            </a:r>
            <a:endParaRPr lang="en-US" sz="2000" b="1" dirty="0">
              <a:latin typeface="Helvetica" panose="020B0500000000000000" pitchFamily="34" charset="0"/>
            </a:endParaRPr>
          </a:p>
        </p:txBody>
      </p:sp>
    </p:spTree>
    <p:extLst>
      <p:ext uri="{BB962C8B-B14F-4D97-AF65-F5344CB8AC3E}">
        <p14:creationId xmlns:p14="http://schemas.microsoft.com/office/powerpoint/2010/main" val="343488225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973928" y="321981"/>
            <a:ext cx="8257192" cy="1323439"/>
          </a:xfrm>
          <a:prstGeom prst="rect">
            <a:avLst/>
          </a:prstGeom>
          <a:noFill/>
        </p:spPr>
        <p:txBody>
          <a:bodyPr wrap="square">
            <a:spAutoFit/>
          </a:bodyPr>
          <a:lstStyle/>
          <a:p>
            <a:pPr algn="ctr"/>
            <a:r>
              <a:rPr lang="en-US" sz="4000" b="1" dirty="0">
                <a:latin typeface="Helvetica" panose="020B0500000000000000" pitchFamily="34" charset="0"/>
              </a:rPr>
              <a:t>Statistical Properties of Independent and Mixed Signals</a:t>
            </a:r>
          </a:p>
        </p:txBody>
      </p:sp>
      <p:sp>
        <p:nvSpPr>
          <p:cNvPr id="88" name="Freeform: Shape 87">
            <a:extLst>
              <a:ext uri="{FF2B5EF4-FFF2-40B4-BE49-F238E27FC236}">
                <a16:creationId xmlns:a16="http://schemas.microsoft.com/office/drawing/2014/main" id="{8032334E-D452-2F76-F649-82EC8F5C2AD7}"/>
              </a:ext>
            </a:extLst>
          </p:cNvPr>
          <p:cNvSpPr/>
          <p:nvPr/>
        </p:nvSpPr>
        <p:spPr>
          <a:xfrm>
            <a:off x="3325739" y="2344693"/>
            <a:ext cx="1520205" cy="789821"/>
          </a:xfrm>
          <a:custGeom>
            <a:avLst/>
            <a:gdLst>
              <a:gd name="connsiteX0" fmla="*/ 0 w 2548318"/>
              <a:gd name="connsiteY0" fmla="*/ 661988 h 1323975"/>
              <a:gd name="connsiteX1" fmla="*/ 52006 w 2548318"/>
              <a:gd name="connsiteY1" fmla="*/ 457424 h 1323975"/>
              <a:gd name="connsiteX2" fmla="*/ 104013 w 2548318"/>
              <a:gd name="connsiteY2" fmla="*/ 272882 h 1323975"/>
              <a:gd name="connsiteX3" fmla="*/ 156019 w 2548318"/>
              <a:gd name="connsiteY3" fmla="*/ 126430 h 1323975"/>
              <a:gd name="connsiteX4" fmla="*/ 208026 w 2548318"/>
              <a:gd name="connsiteY4" fmla="*/ 32399 h 1323975"/>
              <a:gd name="connsiteX5" fmla="*/ 260032 w 2548318"/>
              <a:gd name="connsiteY5" fmla="*/ 0 h 1323975"/>
              <a:gd name="connsiteX6" fmla="*/ 312039 w 2548318"/>
              <a:gd name="connsiteY6" fmla="*/ 32399 h 1323975"/>
              <a:gd name="connsiteX7" fmla="*/ 364045 w 2548318"/>
              <a:gd name="connsiteY7" fmla="*/ 126430 h 1323975"/>
              <a:gd name="connsiteX8" fmla="*/ 416052 w 2548318"/>
              <a:gd name="connsiteY8" fmla="*/ 272882 h 1323975"/>
              <a:gd name="connsiteX9" fmla="*/ 468059 w 2548318"/>
              <a:gd name="connsiteY9" fmla="*/ 457424 h 1323975"/>
              <a:gd name="connsiteX10" fmla="*/ 520065 w 2548318"/>
              <a:gd name="connsiteY10" fmla="*/ 661988 h 1323975"/>
              <a:gd name="connsiteX11" fmla="*/ 572072 w 2548318"/>
              <a:gd name="connsiteY11" fmla="*/ 866551 h 1323975"/>
              <a:gd name="connsiteX12" fmla="*/ 624078 w 2548318"/>
              <a:gd name="connsiteY12" fmla="*/ 1051093 h 1323975"/>
              <a:gd name="connsiteX13" fmla="*/ 676084 w 2548318"/>
              <a:gd name="connsiteY13" fmla="*/ 1197545 h 1323975"/>
              <a:gd name="connsiteX14" fmla="*/ 728091 w 2548318"/>
              <a:gd name="connsiteY14" fmla="*/ 1291576 h 1323975"/>
              <a:gd name="connsiteX15" fmla="*/ 780097 w 2548318"/>
              <a:gd name="connsiteY15" fmla="*/ 1323975 h 1323975"/>
              <a:gd name="connsiteX16" fmla="*/ 832104 w 2548318"/>
              <a:gd name="connsiteY16" fmla="*/ 1291576 h 1323975"/>
              <a:gd name="connsiteX17" fmla="*/ 884110 w 2548318"/>
              <a:gd name="connsiteY17" fmla="*/ 1197545 h 1323975"/>
              <a:gd name="connsiteX18" fmla="*/ 936117 w 2548318"/>
              <a:gd name="connsiteY18" fmla="*/ 1051093 h 1323975"/>
              <a:gd name="connsiteX19" fmla="*/ 988124 w 2548318"/>
              <a:gd name="connsiteY19" fmla="*/ 866551 h 1323975"/>
              <a:gd name="connsiteX20" fmla="*/ 1040130 w 2548318"/>
              <a:gd name="connsiteY20" fmla="*/ 661988 h 1323975"/>
              <a:gd name="connsiteX21" fmla="*/ 1092136 w 2548318"/>
              <a:gd name="connsiteY21" fmla="*/ 457424 h 1323975"/>
              <a:gd name="connsiteX22" fmla="*/ 1144143 w 2548318"/>
              <a:gd name="connsiteY22" fmla="*/ 272882 h 1323975"/>
              <a:gd name="connsiteX23" fmla="*/ 1196150 w 2548318"/>
              <a:gd name="connsiteY23" fmla="*/ 126430 h 1323975"/>
              <a:gd name="connsiteX24" fmla="*/ 1248156 w 2548318"/>
              <a:gd name="connsiteY24" fmla="*/ 32399 h 1323975"/>
              <a:gd name="connsiteX25" fmla="*/ 1300162 w 2548318"/>
              <a:gd name="connsiteY25" fmla="*/ 0 h 1323975"/>
              <a:gd name="connsiteX26" fmla="*/ 1352169 w 2548318"/>
              <a:gd name="connsiteY26" fmla="*/ 32399 h 1323975"/>
              <a:gd name="connsiteX27" fmla="*/ 1404176 w 2548318"/>
              <a:gd name="connsiteY27" fmla="*/ 126430 h 1323975"/>
              <a:gd name="connsiteX28" fmla="*/ 1456182 w 2548318"/>
              <a:gd name="connsiteY28" fmla="*/ 272882 h 1323975"/>
              <a:gd name="connsiteX29" fmla="*/ 1508188 w 2548318"/>
              <a:gd name="connsiteY29" fmla="*/ 457424 h 1323975"/>
              <a:gd name="connsiteX30" fmla="*/ 1560195 w 2548318"/>
              <a:gd name="connsiteY30" fmla="*/ 661988 h 1323975"/>
              <a:gd name="connsiteX31" fmla="*/ 1612202 w 2548318"/>
              <a:gd name="connsiteY31" fmla="*/ 866551 h 1323975"/>
              <a:gd name="connsiteX32" fmla="*/ 1664208 w 2548318"/>
              <a:gd name="connsiteY32" fmla="*/ 1051093 h 1323975"/>
              <a:gd name="connsiteX33" fmla="*/ 1716215 w 2548318"/>
              <a:gd name="connsiteY33" fmla="*/ 1197545 h 1323975"/>
              <a:gd name="connsiteX34" fmla="*/ 1768221 w 2548318"/>
              <a:gd name="connsiteY34" fmla="*/ 1291576 h 1323975"/>
              <a:gd name="connsiteX35" fmla="*/ 1820227 w 2548318"/>
              <a:gd name="connsiteY35" fmla="*/ 1323975 h 1323975"/>
              <a:gd name="connsiteX36" fmla="*/ 1872234 w 2548318"/>
              <a:gd name="connsiteY36" fmla="*/ 1291576 h 1323975"/>
              <a:gd name="connsiteX37" fmla="*/ 1924241 w 2548318"/>
              <a:gd name="connsiteY37" fmla="*/ 1197545 h 1323975"/>
              <a:gd name="connsiteX38" fmla="*/ 1976247 w 2548318"/>
              <a:gd name="connsiteY38" fmla="*/ 1051093 h 1323975"/>
              <a:gd name="connsiteX39" fmla="*/ 2028253 w 2548318"/>
              <a:gd name="connsiteY39" fmla="*/ 866551 h 1323975"/>
              <a:gd name="connsiteX40" fmla="*/ 2080260 w 2548318"/>
              <a:gd name="connsiteY40" fmla="*/ 661988 h 1323975"/>
              <a:gd name="connsiteX41" fmla="*/ 2132267 w 2548318"/>
              <a:gd name="connsiteY41" fmla="*/ 457424 h 1323975"/>
              <a:gd name="connsiteX42" fmla="*/ 2184273 w 2548318"/>
              <a:gd name="connsiteY42" fmla="*/ 272882 h 1323975"/>
              <a:gd name="connsiteX43" fmla="*/ 2236279 w 2548318"/>
              <a:gd name="connsiteY43" fmla="*/ 126430 h 1323975"/>
              <a:gd name="connsiteX44" fmla="*/ 2288286 w 2548318"/>
              <a:gd name="connsiteY44" fmla="*/ 32399 h 1323975"/>
              <a:gd name="connsiteX45" fmla="*/ 2340293 w 2548318"/>
              <a:gd name="connsiteY45" fmla="*/ 0 h 1323975"/>
              <a:gd name="connsiteX46" fmla="*/ 2392299 w 2548318"/>
              <a:gd name="connsiteY46" fmla="*/ 32399 h 1323975"/>
              <a:gd name="connsiteX47" fmla="*/ 2444305 w 2548318"/>
              <a:gd name="connsiteY47" fmla="*/ 126430 h 1323975"/>
              <a:gd name="connsiteX48" fmla="*/ 2496312 w 2548318"/>
              <a:gd name="connsiteY48" fmla="*/ 272882 h 1323975"/>
              <a:gd name="connsiteX49" fmla="*/ 2548319 w 2548318"/>
              <a:gd name="connsiteY49" fmla="*/ 457424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661988"/>
                </a:moveTo>
                <a:lnTo>
                  <a:pt x="52006" y="457424"/>
                </a:lnTo>
                <a:lnTo>
                  <a:pt x="104013" y="272882"/>
                </a:lnTo>
                <a:lnTo>
                  <a:pt x="156019" y="126430"/>
                </a:lnTo>
                <a:lnTo>
                  <a:pt x="208026" y="32399"/>
                </a:lnTo>
                <a:lnTo>
                  <a:pt x="260032" y="0"/>
                </a:lnTo>
                <a:lnTo>
                  <a:pt x="312039" y="32399"/>
                </a:lnTo>
                <a:lnTo>
                  <a:pt x="364045" y="126430"/>
                </a:lnTo>
                <a:lnTo>
                  <a:pt x="416052" y="272882"/>
                </a:lnTo>
                <a:lnTo>
                  <a:pt x="468059" y="457424"/>
                </a:lnTo>
                <a:lnTo>
                  <a:pt x="520065" y="661988"/>
                </a:lnTo>
                <a:lnTo>
                  <a:pt x="572072" y="866551"/>
                </a:lnTo>
                <a:lnTo>
                  <a:pt x="624078" y="1051093"/>
                </a:lnTo>
                <a:lnTo>
                  <a:pt x="676084" y="1197545"/>
                </a:lnTo>
                <a:lnTo>
                  <a:pt x="728091" y="1291576"/>
                </a:lnTo>
                <a:lnTo>
                  <a:pt x="780097" y="1323975"/>
                </a:lnTo>
                <a:lnTo>
                  <a:pt x="832104" y="1291576"/>
                </a:lnTo>
                <a:lnTo>
                  <a:pt x="884110" y="1197545"/>
                </a:lnTo>
                <a:lnTo>
                  <a:pt x="936117" y="1051093"/>
                </a:lnTo>
                <a:lnTo>
                  <a:pt x="988124" y="866551"/>
                </a:lnTo>
                <a:lnTo>
                  <a:pt x="1040130" y="661988"/>
                </a:lnTo>
                <a:lnTo>
                  <a:pt x="1092136" y="457424"/>
                </a:lnTo>
                <a:lnTo>
                  <a:pt x="1144143" y="272882"/>
                </a:lnTo>
                <a:lnTo>
                  <a:pt x="1196150" y="126430"/>
                </a:lnTo>
                <a:lnTo>
                  <a:pt x="1248156" y="32399"/>
                </a:lnTo>
                <a:lnTo>
                  <a:pt x="1300162" y="0"/>
                </a:lnTo>
                <a:lnTo>
                  <a:pt x="1352169" y="32399"/>
                </a:lnTo>
                <a:lnTo>
                  <a:pt x="1404176" y="126430"/>
                </a:lnTo>
                <a:lnTo>
                  <a:pt x="1456182" y="272882"/>
                </a:lnTo>
                <a:lnTo>
                  <a:pt x="1508188" y="457424"/>
                </a:lnTo>
                <a:lnTo>
                  <a:pt x="1560195" y="661988"/>
                </a:lnTo>
                <a:lnTo>
                  <a:pt x="1612202" y="866551"/>
                </a:lnTo>
                <a:lnTo>
                  <a:pt x="1664208" y="1051093"/>
                </a:lnTo>
                <a:lnTo>
                  <a:pt x="1716215" y="1197545"/>
                </a:lnTo>
                <a:lnTo>
                  <a:pt x="1768221" y="1291576"/>
                </a:lnTo>
                <a:lnTo>
                  <a:pt x="1820227" y="1323975"/>
                </a:lnTo>
                <a:lnTo>
                  <a:pt x="1872234" y="1291576"/>
                </a:lnTo>
                <a:lnTo>
                  <a:pt x="1924241" y="1197545"/>
                </a:lnTo>
                <a:lnTo>
                  <a:pt x="1976247" y="1051093"/>
                </a:lnTo>
                <a:lnTo>
                  <a:pt x="2028253" y="866551"/>
                </a:lnTo>
                <a:lnTo>
                  <a:pt x="2080260" y="661988"/>
                </a:lnTo>
                <a:lnTo>
                  <a:pt x="2132267" y="457424"/>
                </a:lnTo>
                <a:lnTo>
                  <a:pt x="2184273" y="272882"/>
                </a:lnTo>
                <a:lnTo>
                  <a:pt x="2236279" y="126430"/>
                </a:lnTo>
                <a:lnTo>
                  <a:pt x="2288286" y="32399"/>
                </a:lnTo>
                <a:lnTo>
                  <a:pt x="2340293" y="0"/>
                </a:lnTo>
                <a:lnTo>
                  <a:pt x="2392299" y="32399"/>
                </a:lnTo>
                <a:lnTo>
                  <a:pt x="2444305" y="126430"/>
                </a:lnTo>
                <a:lnTo>
                  <a:pt x="2496312" y="272882"/>
                </a:lnTo>
                <a:lnTo>
                  <a:pt x="2548319" y="457424"/>
                </a:lnTo>
              </a:path>
            </a:pathLst>
          </a:custGeom>
          <a:noFill/>
          <a:ln w="28575" cap="flat">
            <a:solidFill>
              <a:srgbClr val="7030A0"/>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EC8034E9-9D7A-69AD-6F4D-0CC932C32A5C}"/>
              </a:ext>
            </a:extLst>
          </p:cNvPr>
          <p:cNvSpPr/>
          <p:nvPr/>
        </p:nvSpPr>
        <p:spPr>
          <a:xfrm>
            <a:off x="3325739" y="3394460"/>
            <a:ext cx="1520205" cy="789821"/>
          </a:xfrm>
          <a:custGeom>
            <a:avLst/>
            <a:gdLst>
              <a:gd name="connsiteX0" fmla="*/ 0 w 2548318"/>
              <a:gd name="connsiteY0" fmla="*/ 0 h 1323975"/>
              <a:gd name="connsiteX1" fmla="*/ 52006 w 2548318"/>
              <a:gd name="connsiteY1" fmla="*/ 0 h 1323975"/>
              <a:gd name="connsiteX2" fmla="*/ 104013 w 2548318"/>
              <a:gd name="connsiteY2" fmla="*/ 0 h 1323975"/>
              <a:gd name="connsiteX3" fmla="*/ 156020 w 2548318"/>
              <a:gd name="connsiteY3" fmla="*/ 0 h 1323975"/>
              <a:gd name="connsiteX4" fmla="*/ 208026 w 2548318"/>
              <a:gd name="connsiteY4" fmla="*/ 0 h 1323975"/>
              <a:gd name="connsiteX5" fmla="*/ 260032 w 2548318"/>
              <a:gd name="connsiteY5" fmla="*/ 1323975 h 1323975"/>
              <a:gd name="connsiteX6" fmla="*/ 312039 w 2548318"/>
              <a:gd name="connsiteY6" fmla="*/ 1323975 h 1323975"/>
              <a:gd name="connsiteX7" fmla="*/ 364045 w 2548318"/>
              <a:gd name="connsiteY7" fmla="*/ 1323975 h 1323975"/>
              <a:gd name="connsiteX8" fmla="*/ 416052 w 2548318"/>
              <a:gd name="connsiteY8" fmla="*/ 1323975 h 1323975"/>
              <a:gd name="connsiteX9" fmla="*/ 468058 w 2548318"/>
              <a:gd name="connsiteY9" fmla="*/ 0 h 1323975"/>
              <a:gd name="connsiteX10" fmla="*/ 520065 w 2548318"/>
              <a:gd name="connsiteY10" fmla="*/ 0 h 1323975"/>
              <a:gd name="connsiteX11" fmla="*/ 572072 w 2548318"/>
              <a:gd name="connsiteY11" fmla="*/ 0 h 1323975"/>
              <a:gd name="connsiteX12" fmla="*/ 624078 w 2548318"/>
              <a:gd name="connsiteY12" fmla="*/ 0 h 1323975"/>
              <a:gd name="connsiteX13" fmla="*/ 676084 w 2548318"/>
              <a:gd name="connsiteY13" fmla="*/ 1323975 h 1323975"/>
              <a:gd name="connsiteX14" fmla="*/ 728091 w 2548318"/>
              <a:gd name="connsiteY14" fmla="*/ 1323975 h 1323975"/>
              <a:gd name="connsiteX15" fmla="*/ 780097 w 2548318"/>
              <a:gd name="connsiteY15" fmla="*/ 1323975 h 1323975"/>
              <a:gd name="connsiteX16" fmla="*/ 832104 w 2548318"/>
              <a:gd name="connsiteY16" fmla="*/ 1323975 h 1323975"/>
              <a:gd name="connsiteX17" fmla="*/ 884111 w 2548318"/>
              <a:gd name="connsiteY17" fmla="*/ 0 h 1323975"/>
              <a:gd name="connsiteX18" fmla="*/ 936117 w 2548318"/>
              <a:gd name="connsiteY18" fmla="*/ 0 h 1323975"/>
              <a:gd name="connsiteX19" fmla="*/ 988123 w 2548318"/>
              <a:gd name="connsiteY19" fmla="*/ 0 h 1323975"/>
              <a:gd name="connsiteX20" fmla="*/ 1040130 w 2548318"/>
              <a:gd name="connsiteY20" fmla="*/ 0 h 1323975"/>
              <a:gd name="connsiteX21" fmla="*/ 1092136 w 2548318"/>
              <a:gd name="connsiteY21" fmla="*/ 1323975 h 1323975"/>
              <a:gd name="connsiteX22" fmla="*/ 1144143 w 2548318"/>
              <a:gd name="connsiteY22" fmla="*/ 1323975 h 1323975"/>
              <a:gd name="connsiteX23" fmla="*/ 1196149 w 2548318"/>
              <a:gd name="connsiteY23" fmla="*/ 1323975 h 1323975"/>
              <a:gd name="connsiteX24" fmla="*/ 1248156 w 2548318"/>
              <a:gd name="connsiteY24" fmla="*/ 1323975 h 1323975"/>
              <a:gd name="connsiteX25" fmla="*/ 1300163 w 2548318"/>
              <a:gd name="connsiteY25" fmla="*/ 0 h 1323975"/>
              <a:gd name="connsiteX26" fmla="*/ 1352169 w 2548318"/>
              <a:gd name="connsiteY26" fmla="*/ 0 h 1323975"/>
              <a:gd name="connsiteX27" fmla="*/ 1404175 w 2548318"/>
              <a:gd name="connsiteY27" fmla="*/ 0 h 1323975"/>
              <a:gd name="connsiteX28" fmla="*/ 1456182 w 2548318"/>
              <a:gd name="connsiteY28" fmla="*/ 0 h 1323975"/>
              <a:gd name="connsiteX29" fmla="*/ 1508188 w 2548318"/>
              <a:gd name="connsiteY29" fmla="*/ 0 h 1323975"/>
              <a:gd name="connsiteX30" fmla="*/ 1560195 w 2548318"/>
              <a:gd name="connsiteY30" fmla="*/ 1323975 h 1323975"/>
              <a:gd name="connsiteX31" fmla="*/ 1612201 w 2548318"/>
              <a:gd name="connsiteY31" fmla="*/ 1323975 h 1323975"/>
              <a:gd name="connsiteX32" fmla="*/ 1664208 w 2548318"/>
              <a:gd name="connsiteY32" fmla="*/ 1323975 h 1323975"/>
              <a:gd name="connsiteX33" fmla="*/ 1716214 w 2548318"/>
              <a:gd name="connsiteY33" fmla="*/ 1323975 h 1323975"/>
              <a:gd name="connsiteX34" fmla="*/ 1768221 w 2548318"/>
              <a:gd name="connsiteY34" fmla="*/ 0 h 1323975"/>
              <a:gd name="connsiteX35" fmla="*/ 1820227 w 2548318"/>
              <a:gd name="connsiteY35" fmla="*/ 0 h 1323975"/>
              <a:gd name="connsiteX36" fmla="*/ 1872234 w 2548318"/>
              <a:gd name="connsiteY36" fmla="*/ 0 h 1323975"/>
              <a:gd name="connsiteX37" fmla="*/ 1924240 w 2548318"/>
              <a:gd name="connsiteY37" fmla="*/ 0 h 1323975"/>
              <a:gd name="connsiteX38" fmla="*/ 1976247 w 2548318"/>
              <a:gd name="connsiteY38" fmla="*/ 1323975 h 1323975"/>
              <a:gd name="connsiteX39" fmla="*/ 2028254 w 2548318"/>
              <a:gd name="connsiteY39" fmla="*/ 1323975 h 1323975"/>
              <a:gd name="connsiteX40" fmla="*/ 2080260 w 2548318"/>
              <a:gd name="connsiteY40" fmla="*/ 1323975 h 1323975"/>
              <a:gd name="connsiteX41" fmla="*/ 2132266 w 2548318"/>
              <a:gd name="connsiteY41" fmla="*/ 1323975 h 1323975"/>
              <a:gd name="connsiteX42" fmla="*/ 2184273 w 2548318"/>
              <a:gd name="connsiteY42" fmla="*/ 0 h 1323975"/>
              <a:gd name="connsiteX43" fmla="*/ 2236279 w 2548318"/>
              <a:gd name="connsiteY43" fmla="*/ 0 h 1323975"/>
              <a:gd name="connsiteX44" fmla="*/ 2288286 w 2548318"/>
              <a:gd name="connsiteY44" fmla="*/ 0 h 1323975"/>
              <a:gd name="connsiteX45" fmla="*/ 2340292 w 2548318"/>
              <a:gd name="connsiteY45" fmla="*/ 0 h 1323975"/>
              <a:gd name="connsiteX46" fmla="*/ 2392299 w 2548318"/>
              <a:gd name="connsiteY46" fmla="*/ 1323975 h 1323975"/>
              <a:gd name="connsiteX47" fmla="*/ 2444306 w 2548318"/>
              <a:gd name="connsiteY47" fmla="*/ 1323975 h 1323975"/>
              <a:gd name="connsiteX48" fmla="*/ 2496312 w 2548318"/>
              <a:gd name="connsiteY48" fmla="*/ 1323975 h 1323975"/>
              <a:gd name="connsiteX49" fmla="*/ 2548318 w 2548318"/>
              <a:gd name="connsiteY49"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0"/>
                </a:moveTo>
                <a:lnTo>
                  <a:pt x="52006" y="0"/>
                </a:lnTo>
                <a:lnTo>
                  <a:pt x="104013" y="0"/>
                </a:lnTo>
                <a:lnTo>
                  <a:pt x="156020" y="0"/>
                </a:lnTo>
                <a:lnTo>
                  <a:pt x="208026" y="0"/>
                </a:lnTo>
                <a:lnTo>
                  <a:pt x="260032" y="1323975"/>
                </a:lnTo>
                <a:lnTo>
                  <a:pt x="312039" y="1323975"/>
                </a:lnTo>
                <a:lnTo>
                  <a:pt x="364045" y="1323975"/>
                </a:lnTo>
                <a:lnTo>
                  <a:pt x="416052" y="1323975"/>
                </a:lnTo>
                <a:lnTo>
                  <a:pt x="468058" y="0"/>
                </a:lnTo>
                <a:lnTo>
                  <a:pt x="520065" y="0"/>
                </a:lnTo>
                <a:lnTo>
                  <a:pt x="572072" y="0"/>
                </a:lnTo>
                <a:lnTo>
                  <a:pt x="624078" y="0"/>
                </a:lnTo>
                <a:lnTo>
                  <a:pt x="676084" y="1323975"/>
                </a:lnTo>
                <a:lnTo>
                  <a:pt x="728091" y="1323975"/>
                </a:lnTo>
                <a:lnTo>
                  <a:pt x="780097" y="1323975"/>
                </a:lnTo>
                <a:lnTo>
                  <a:pt x="832104" y="1323975"/>
                </a:lnTo>
                <a:lnTo>
                  <a:pt x="884111" y="0"/>
                </a:lnTo>
                <a:lnTo>
                  <a:pt x="936117" y="0"/>
                </a:lnTo>
                <a:lnTo>
                  <a:pt x="988123" y="0"/>
                </a:lnTo>
                <a:lnTo>
                  <a:pt x="1040130" y="0"/>
                </a:lnTo>
                <a:lnTo>
                  <a:pt x="1092136" y="1323975"/>
                </a:lnTo>
                <a:lnTo>
                  <a:pt x="1144143" y="1323975"/>
                </a:lnTo>
                <a:lnTo>
                  <a:pt x="1196149" y="1323975"/>
                </a:lnTo>
                <a:lnTo>
                  <a:pt x="1248156" y="1323975"/>
                </a:lnTo>
                <a:lnTo>
                  <a:pt x="1300163" y="0"/>
                </a:lnTo>
                <a:lnTo>
                  <a:pt x="1352169" y="0"/>
                </a:lnTo>
                <a:lnTo>
                  <a:pt x="1404175" y="0"/>
                </a:lnTo>
                <a:lnTo>
                  <a:pt x="1456182" y="0"/>
                </a:lnTo>
                <a:lnTo>
                  <a:pt x="1508188" y="0"/>
                </a:lnTo>
                <a:lnTo>
                  <a:pt x="1560195" y="1323975"/>
                </a:lnTo>
                <a:lnTo>
                  <a:pt x="1612201" y="1323975"/>
                </a:lnTo>
                <a:lnTo>
                  <a:pt x="1664208" y="1323975"/>
                </a:lnTo>
                <a:lnTo>
                  <a:pt x="1716214" y="1323975"/>
                </a:lnTo>
                <a:lnTo>
                  <a:pt x="1768221" y="0"/>
                </a:lnTo>
                <a:lnTo>
                  <a:pt x="1820227" y="0"/>
                </a:lnTo>
                <a:lnTo>
                  <a:pt x="1872234" y="0"/>
                </a:lnTo>
                <a:lnTo>
                  <a:pt x="1924240" y="0"/>
                </a:lnTo>
                <a:lnTo>
                  <a:pt x="1976247" y="1323975"/>
                </a:lnTo>
                <a:lnTo>
                  <a:pt x="2028254" y="1323975"/>
                </a:lnTo>
                <a:lnTo>
                  <a:pt x="2080260" y="1323975"/>
                </a:lnTo>
                <a:lnTo>
                  <a:pt x="2132266" y="1323975"/>
                </a:lnTo>
                <a:lnTo>
                  <a:pt x="2184273" y="0"/>
                </a:lnTo>
                <a:lnTo>
                  <a:pt x="2236279" y="0"/>
                </a:lnTo>
                <a:lnTo>
                  <a:pt x="2288286" y="0"/>
                </a:lnTo>
                <a:lnTo>
                  <a:pt x="2340292" y="0"/>
                </a:lnTo>
                <a:lnTo>
                  <a:pt x="2392299" y="1323975"/>
                </a:lnTo>
                <a:lnTo>
                  <a:pt x="2444306" y="1323975"/>
                </a:lnTo>
                <a:lnTo>
                  <a:pt x="2496312" y="1323975"/>
                </a:lnTo>
                <a:lnTo>
                  <a:pt x="2548318" y="1323975"/>
                </a:lnTo>
              </a:path>
            </a:pathLst>
          </a:custGeom>
          <a:noFill/>
          <a:ln w="28575" cap="flat">
            <a:solidFill>
              <a:srgbClr val="00B0F0"/>
            </a:solid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41E79770-FA16-50A6-F36F-1B59C5363ED8}"/>
              </a:ext>
            </a:extLst>
          </p:cNvPr>
          <p:cNvSpPr/>
          <p:nvPr/>
        </p:nvSpPr>
        <p:spPr>
          <a:xfrm>
            <a:off x="3322954" y="4444227"/>
            <a:ext cx="1522990" cy="702062"/>
          </a:xfrm>
          <a:custGeom>
            <a:avLst/>
            <a:gdLst>
              <a:gd name="connsiteX0" fmla="*/ 0 w 2552986"/>
              <a:gd name="connsiteY0" fmla="*/ 1176866 h 1176866"/>
              <a:gd name="connsiteX1" fmla="*/ 52102 w 2552986"/>
              <a:gd name="connsiteY1" fmla="*/ 882648 h 1176866"/>
              <a:gd name="connsiteX2" fmla="*/ 104204 w 2552986"/>
              <a:gd name="connsiteY2" fmla="*/ 588431 h 1176866"/>
              <a:gd name="connsiteX3" fmla="*/ 156306 w 2552986"/>
              <a:gd name="connsiteY3" fmla="*/ 294218 h 1176866"/>
              <a:gd name="connsiteX4" fmla="*/ 208407 w 2552986"/>
              <a:gd name="connsiteY4" fmla="*/ 0 h 1176866"/>
              <a:gd name="connsiteX5" fmla="*/ 260509 w 2552986"/>
              <a:gd name="connsiteY5" fmla="*/ 1176866 h 1176866"/>
              <a:gd name="connsiteX6" fmla="*/ 312611 w 2552986"/>
              <a:gd name="connsiteY6" fmla="*/ 882648 h 1176866"/>
              <a:gd name="connsiteX7" fmla="*/ 364713 w 2552986"/>
              <a:gd name="connsiteY7" fmla="*/ 588431 h 1176866"/>
              <a:gd name="connsiteX8" fmla="*/ 416814 w 2552986"/>
              <a:gd name="connsiteY8" fmla="*/ 294218 h 1176866"/>
              <a:gd name="connsiteX9" fmla="*/ 468916 w 2552986"/>
              <a:gd name="connsiteY9" fmla="*/ 0 h 1176866"/>
              <a:gd name="connsiteX10" fmla="*/ 521018 w 2552986"/>
              <a:gd name="connsiteY10" fmla="*/ 1176866 h 1176866"/>
              <a:gd name="connsiteX11" fmla="*/ 573120 w 2552986"/>
              <a:gd name="connsiteY11" fmla="*/ 882648 h 1176866"/>
              <a:gd name="connsiteX12" fmla="*/ 625221 w 2552986"/>
              <a:gd name="connsiteY12" fmla="*/ 588431 h 1176866"/>
              <a:gd name="connsiteX13" fmla="*/ 677323 w 2552986"/>
              <a:gd name="connsiteY13" fmla="*/ 294218 h 1176866"/>
              <a:gd name="connsiteX14" fmla="*/ 729425 w 2552986"/>
              <a:gd name="connsiteY14" fmla="*/ 0 h 1176866"/>
              <a:gd name="connsiteX15" fmla="*/ 781527 w 2552986"/>
              <a:gd name="connsiteY15" fmla="*/ 1176866 h 1176866"/>
              <a:gd name="connsiteX16" fmla="*/ 833628 w 2552986"/>
              <a:gd name="connsiteY16" fmla="*/ 882648 h 1176866"/>
              <a:gd name="connsiteX17" fmla="*/ 885730 w 2552986"/>
              <a:gd name="connsiteY17" fmla="*/ 588431 h 1176866"/>
              <a:gd name="connsiteX18" fmla="*/ 937832 w 2552986"/>
              <a:gd name="connsiteY18" fmla="*/ 294218 h 1176866"/>
              <a:gd name="connsiteX19" fmla="*/ 989934 w 2552986"/>
              <a:gd name="connsiteY19" fmla="*/ 0 h 1176866"/>
              <a:gd name="connsiteX20" fmla="*/ 1042035 w 2552986"/>
              <a:gd name="connsiteY20" fmla="*/ 1176866 h 1176866"/>
              <a:gd name="connsiteX21" fmla="*/ 1094137 w 2552986"/>
              <a:gd name="connsiteY21" fmla="*/ 882648 h 1176866"/>
              <a:gd name="connsiteX22" fmla="*/ 1146239 w 2552986"/>
              <a:gd name="connsiteY22" fmla="*/ 588431 h 1176866"/>
              <a:gd name="connsiteX23" fmla="*/ 1198341 w 2552986"/>
              <a:gd name="connsiteY23" fmla="*/ 294218 h 1176866"/>
              <a:gd name="connsiteX24" fmla="*/ 1250442 w 2552986"/>
              <a:gd name="connsiteY24" fmla="*/ 0 h 1176866"/>
              <a:gd name="connsiteX25" fmla="*/ 1302544 w 2552986"/>
              <a:gd name="connsiteY25" fmla="*/ 1176866 h 1176866"/>
              <a:gd name="connsiteX26" fmla="*/ 1354645 w 2552986"/>
              <a:gd name="connsiteY26" fmla="*/ 882648 h 1176866"/>
              <a:gd name="connsiteX27" fmla="*/ 1406748 w 2552986"/>
              <a:gd name="connsiteY27" fmla="*/ 588431 h 1176866"/>
              <a:gd name="connsiteX28" fmla="*/ 1458849 w 2552986"/>
              <a:gd name="connsiteY28" fmla="*/ 294218 h 1176866"/>
              <a:gd name="connsiteX29" fmla="*/ 1510951 w 2552986"/>
              <a:gd name="connsiteY29" fmla="*/ 0 h 1176866"/>
              <a:gd name="connsiteX30" fmla="*/ 1563052 w 2552986"/>
              <a:gd name="connsiteY30" fmla="*/ 1176866 h 1176866"/>
              <a:gd name="connsiteX31" fmla="*/ 1615155 w 2552986"/>
              <a:gd name="connsiteY31" fmla="*/ 882648 h 1176866"/>
              <a:gd name="connsiteX32" fmla="*/ 1667256 w 2552986"/>
              <a:gd name="connsiteY32" fmla="*/ 588431 h 1176866"/>
              <a:gd name="connsiteX33" fmla="*/ 1719358 w 2552986"/>
              <a:gd name="connsiteY33" fmla="*/ 294218 h 1176866"/>
              <a:gd name="connsiteX34" fmla="*/ 1771459 w 2552986"/>
              <a:gd name="connsiteY34" fmla="*/ 0 h 1176866"/>
              <a:gd name="connsiteX35" fmla="*/ 1823562 w 2552986"/>
              <a:gd name="connsiteY35" fmla="*/ 1176866 h 1176866"/>
              <a:gd name="connsiteX36" fmla="*/ 1875663 w 2552986"/>
              <a:gd name="connsiteY36" fmla="*/ 882648 h 1176866"/>
              <a:gd name="connsiteX37" fmla="*/ 1927765 w 2552986"/>
              <a:gd name="connsiteY37" fmla="*/ 588431 h 1176866"/>
              <a:gd name="connsiteX38" fmla="*/ 1979866 w 2552986"/>
              <a:gd name="connsiteY38" fmla="*/ 294218 h 1176866"/>
              <a:gd name="connsiteX39" fmla="*/ 2031969 w 2552986"/>
              <a:gd name="connsiteY39" fmla="*/ 0 h 1176866"/>
              <a:gd name="connsiteX40" fmla="*/ 2084071 w 2552986"/>
              <a:gd name="connsiteY40" fmla="*/ 1176866 h 1176866"/>
              <a:gd name="connsiteX41" fmla="*/ 2136172 w 2552986"/>
              <a:gd name="connsiteY41" fmla="*/ 882648 h 1176866"/>
              <a:gd name="connsiteX42" fmla="*/ 2188274 w 2552986"/>
              <a:gd name="connsiteY42" fmla="*/ 588431 h 1176866"/>
              <a:gd name="connsiteX43" fmla="*/ 2240376 w 2552986"/>
              <a:gd name="connsiteY43" fmla="*/ 294218 h 1176866"/>
              <a:gd name="connsiteX44" fmla="*/ 2292478 w 2552986"/>
              <a:gd name="connsiteY44" fmla="*/ 0 h 1176866"/>
              <a:gd name="connsiteX45" fmla="*/ 2344579 w 2552986"/>
              <a:gd name="connsiteY45" fmla="*/ 1176866 h 1176866"/>
              <a:gd name="connsiteX46" fmla="*/ 2396681 w 2552986"/>
              <a:gd name="connsiteY46" fmla="*/ 882648 h 1176866"/>
              <a:gd name="connsiteX47" fmla="*/ 2448783 w 2552986"/>
              <a:gd name="connsiteY47" fmla="*/ 588431 h 1176866"/>
              <a:gd name="connsiteX48" fmla="*/ 2500885 w 2552986"/>
              <a:gd name="connsiteY48" fmla="*/ 294218 h 1176866"/>
              <a:gd name="connsiteX49" fmla="*/ 2552986 w 2552986"/>
              <a:gd name="connsiteY49" fmla="*/ 0 h 117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52986" h="1176866">
                <a:moveTo>
                  <a:pt x="0" y="1176866"/>
                </a:moveTo>
                <a:lnTo>
                  <a:pt x="52102" y="882648"/>
                </a:lnTo>
                <a:lnTo>
                  <a:pt x="104204" y="588431"/>
                </a:lnTo>
                <a:lnTo>
                  <a:pt x="156306" y="294218"/>
                </a:lnTo>
                <a:lnTo>
                  <a:pt x="208407" y="0"/>
                </a:lnTo>
                <a:lnTo>
                  <a:pt x="260509" y="1176866"/>
                </a:lnTo>
                <a:lnTo>
                  <a:pt x="312611" y="882648"/>
                </a:lnTo>
                <a:lnTo>
                  <a:pt x="364713" y="588431"/>
                </a:lnTo>
                <a:lnTo>
                  <a:pt x="416814" y="294218"/>
                </a:lnTo>
                <a:lnTo>
                  <a:pt x="468916" y="0"/>
                </a:lnTo>
                <a:lnTo>
                  <a:pt x="521018" y="1176866"/>
                </a:lnTo>
                <a:lnTo>
                  <a:pt x="573120" y="882648"/>
                </a:lnTo>
                <a:lnTo>
                  <a:pt x="625221" y="588431"/>
                </a:lnTo>
                <a:lnTo>
                  <a:pt x="677323" y="294218"/>
                </a:lnTo>
                <a:lnTo>
                  <a:pt x="729425" y="0"/>
                </a:lnTo>
                <a:lnTo>
                  <a:pt x="781527" y="1176866"/>
                </a:lnTo>
                <a:lnTo>
                  <a:pt x="833628" y="882648"/>
                </a:lnTo>
                <a:lnTo>
                  <a:pt x="885730" y="588431"/>
                </a:lnTo>
                <a:lnTo>
                  <a:pt x="937832" y="294218"/>
                </a:lnTo>
                <a:lnTo>
                  <a:pt x="989934" y="0"/>
                </a:lnTo>
                <a:lnTo>
                  <a:pt x="1042035" y="1176866"/>
                </a:lnTo>
                <a:lnTo>
                  <a:pt x="1094137" y="882648"/>
                </a:lnTo>
                <a:lnTo>
                  <a:pt x="1146239" y="588431"/>
                </a:lnTo>
                <a:lnTo>
                  <a:pt x="1198341" y="294218"/>
                </a:lnTo>
                <a:lnTo>
                  <a:pt x="1250442" y="0"/>
                </a:lnTo>
                <a:lnTo>
                  <a:pt x="1302544" y="1176866"/>
                </a:lnTo>
                <a:lnTo>
                  <a:pt x="1354645" y="882648"/>
                </a:lnTo>
                <a:lnTo>
                  <a:pt x="1406748" y="588431"/>
                </a:lnTo>
                <a:lnTo>
                  <a:pt x="1458849" y="294218"/>
                </a:lnTo>
                <a:lnTo>
                  <a:pt x="1510951" y="0"/>
                </a:lnTo>
                <a:lnTo>
                  <a:pt x="1563052" y="1176866"/>
                </a:lnTo>
                <a:lnTo>
                  <a:pt x="1615155" y="882648"/>
                </a:lnTo>
                <a:lnTo>
                  <a:pt x="1667256" y="588431"/>
                </a:lnTo>
                <a:lnTo>
                  <a:pt x="1719358" y="294218"/>
                </a:lnTo>
                <a:lnTo>
                  <a:pt x="1771459" y="0"/>
                </a:lnTo>
                <a:lnTo>
                  <a:pt x="1823562" y="1176866"/>
                </a:lnTo>
                <a:lnTo>
                  <a:pt x="1875663" y="882648"/>
                </a:lnTo>
                <a:lnTo>
                  <a:pt x="1927765" y="588431"/>
                </a:lnTo>
                <a:lnTo>
                  <a:pt x="1979866" y="294218"/>
                </a:lnTo>
                <a:lnTo>
                  <a:pt x="2031969" y="0"/>
                </a:lnTo>
                <a:lnTo>
                  <a:pt x="2084071" y="1176866"/>
                </a:lnTo>
                <a:lnTo>
                  <a:pt x="2136172" y="882648"/>
                </a:lnTo>
                <a:lnTo>
                  <a:pt x="2188274" y="588431"/>
                </a:lnTo>
                <a:lnTo>
                  <a:pt x="2240376" y="294218"/>
                </a:lnTo>
                <a:lnTo>
                  <a:pt x="2292478" y="0"/>
                </a:lnTo>
                <a:lnTo>
                  <a:pt x="2344579" y="1176866"/>
                </a:lnTo>
                <a:lnTo>
                  <a:pt x="2396681" y="882648"/>
                </a:lnTo>
                <a:lnTo>
                  <a:pt x="2448783" y="588431"/>
                </a:lnTo>
                <a:lnTo>
                  <a:pt x="2500885" y="294218"/>
                </a:lnTo>
                <a:lnTo>
                  <a:pt x="2552986" y="0"/>
                </a:lnTo>
              </a:path>
            </a:pathLst>
          </a:custGeom>
          <a:noFill/>
          <a:ln w="28575" cap="flat">
            <a:solidFill>
              <a:srgbClr val="EF3B2C"/>
            </a:solidFill>
            <a:prstDash val="solid"/>
            <a:round/>
          </a:ln>
        </p:spPr>
        <p:txBody>
          <a:bodyPr rtlCol="0" anchor="ctr"/>
          <a:lstStyle/>
          <a:p>
            <a:endParaRPr lang="en-US"/>
          </a:p>
        </p:txBody>
      </p:sp>
      <p:sp>
        <p:nvSpPr>
          <p:cNvPr id="341" name="Freeform: Shape 340">
            <a:extLst>
              <a:ext uri="{FF2B5EF4-FFF2-40B4-BE49-F238E27FC236}">
                <a16:creationId xmlns:a16="http://schemas.microsoft.com/office/drawing/2014/main" id="{D392C03F-91EA-E09C-DF1F-AA172B0ECB60}"/>
              </a:ext>
            </a:extLst>
          </p:cNvPr>
          <p:cNvSpPr/>
          <p:nvPr/>
        </p:nvSpPr>
        <p:spPr>
          <a:xfrm>
            <a:off x="7262584" y="2434097"/>
            <a:ext cx="1520205" cy="700417"/>
          </a:xfrm>
          <a:custGeom>
            <a:avLst/>
            <a:gdLst>
              <a:gd name="connsiteX0" fmla="*/ 0 w 2548318"/>
              <a:gd name="connsiteY0" fmla="*/ 732782 h 1174108"/>
              <a:gd name="connsiteX1" fmla="*/ 52006 w 2548318"/>
              <a:gd name="connsiteY1" fmla="*/ 537010 h 1174108"/>
              <a:gd name="connsiteX2" fmla="*/ 104013 w 2548318"/>
              <a:gd name="connsiteY2" fmla="*/ 346572 h 1174108"/>
              <a:gd name="connsiteX3" fmla="*/ 156019 w 2548318"/>
              <a:gd name="connsiteY3" fmla="*/ 166297 h 1174108"/>
              <a:gd name="connsiteX4" fmla="*/ 208026 w 2548318"/>
              <a:gd name="connsiteY4" fmla="*/ 0 h 1174108"/>
              <a:gd name="connsiteX5" fmla="*/ 260032 w 2548318"/>
              <a:gd name="connsiteY5" fmla="*/ 821050 h 1174108"/>
              <a:gd name="connsiteX6" fmla="*/ 312039 w 2548318"/>
              <a:gd name="connsiteY6" fmla="*/ 688467 h 1174108"/>
              <a:gd name="connsiteX7" fmla="*/ 364045 w 2548318"/>
              <a:gd name="connsiteY7" fmla="*/ 572314 h 1174108"/>
              <a:gd name="connsiteX8" fmla="*/ 416052 w 2548318"/>
              <a:gd name="connsiteY8" fmla="*/ 470144 h 1174108"/>
              <a:gd name="connsiteX9" fmla="*/ 468059 w 2548318"/>
              <a:gd name="connsiteY9" fmla="*/ 113338 h 1174108"/>
              <a:gd name="connsiteX10" fmla="*/ 520065 w 2548318"/>
              <a:gd name="connsiteY10" fmla="*/ 732782 h 1174108"/>
              <a:gd name="connsiteX11" fmla="*/ 572072 w 2548318"/>
              <a:gd name="connsiteY11" fmla="*/ 646109 h 1174108"/>
              <a:gd name="connsiteX12" fmla="*/ 624078 w 2548318"/>
              <a:gd name="connsiteY12" fmla="*/ 554098 h 1174108"/>
              <a:gd name="connsiteX13" fmla="*/ 676084 w 2548318"/>
              <a:gd name="connsiteY13" fmla="*/ 716723 h 1174108"/>
              <a:gd name="connsiteX14" fmla="*/ 728091 w 2548318"/>
              <a:gd name="connsiteY14" fmla="*/ 600575 h 1174108"/>
              <a:gd name="connsiteX15" fmla="*/ 780097 w 2548318"/>
              <a:gd name="connsiteY15" fmla="*/ 1174109 h 1174108"/>
              <a:gd name="connsiteX16" fmla="*/ 832104 w 2548318"/>
              <a:gd name="connsiteY16" fmla="*/ 1024242 h 1174108"/>
              <a:gd name="connsiteX17" fmla="*/ 884110 w 2548318"/>
              <a:gd name="connsiteY17" fmla="*/ 593150 h 1174108"/>
              <a:gd name="connsiteX18" fmla="*/ 936117 w 2548318"/>
              <a:gd name="connsiteY18" fmla="*/ 412875 h 1174108"/>
              <a:gd name="connsiteX19" fmla="*/ 988124 w 2548318"/>
              <a:gd name="connsiteY19" fmla="*/ 222437 h 1174108"/>
              <a:gd name="connsiteX20" fmla="*/ 1040130 w 2548318"/>
              <a:gd name="connsiteY20" fmla="*/ 732782 h 1174108"/>
              <a:gd name="connsiteX21" fmla="*/ 1092136 w 2548318"/>
              <a:gd name="connsiteY21" fmla="*/ 801805 h 1174108"/>
              <a:gd name="connsiteX22" fmla="*/ 1144143 w 2548318"/>
              <a:gd name="connsiteY22" fmla="*/ 611367 h 1174108"/>
              <a:gd name="connsiteX23" fmla="*/ 1196150 w 2548318"/>
              <a:gd name="connsiteY23" fmla="*/ 431092 h 1174108"/>
              <a:gd name="connsiteX24" fmla="*/ 1248156 w 2548318"/>
              <a:gd name="connsiteY24" fmla="*/ 264795 h 1174108"/>
              <a:gd name="connsiteX25" fmla="*/ 1300162 w 2548318"/>
              <a:gd name="connsiteY25" fmla="*/ 556255 h 1174108"/>
              <a:gd name="connsiteX26" fmla="*/ 1352169 w 2548318"/>
              <a:gd name="connsiteY26" fmla="*/ 423667 h 1174108"/>
              <a:gd name="connsiteX27" fmla="*/ 1404176 w 2548318"/>
              <a:gd name="connsiteY27" fmla="*/ 307519 h 1174108"/>
              <a:gd name="connsiteX28" fmla="*/ 1456182 w 2548318"/>
              <a:gd name="connsiteY28" fmla="*/ 205349 h 1174108"/>
              <a:gd name="connsiteX29" fmla="*/ 1508188 w 2548318"/>
              <a:gd name="connsiteY29" fmla="*/ 113338 h 1174108"/>
              <a:gd name="connsiteX30" fmla="*/ 1560195 w 2548318"/>
              <a:gd name="connsiteY30" fmla="*/ 997577 h 1174108"/>
              <a:gd name="connsiteX31" fmla="*/ 1612202 w 2548318"/>
              <a:gd name="connsiteY31" fmla="*/ 910904 h 1174108"/>
              <a:gd name="connsiteX32" fmla="*/ 1664208 w 2548318"/>
              <a:gd name="connsiteY32" fmla="*/ 818893 h 1174108"/>
              <a:gd name="connsiteX33" fmla="*/ 1716215 w 2548318"/>
              <a:gd name="connsiteY33" fmla="*/ 716723 h 1174108"/>
              <a:gd name="connsiteX34" fmla="*/ 1768221 w 2548318"/>
              <a:gd name="connsiteY34" fmla="*/ 335775 h 1174108"/>
              <a:gd name="connsiteX35" fmla="*/ 1820227 w 2548318"/>
              <a:gd name="connsiteY35" fmla="*/ 909314 h 1174108"/>
              <a:gd name="connsiteX36" fmla="*/ 1872234 w 2548318"/>
              <a:gd name="connsiteY36" fmla="*/ 759447 h 1174108"/>
              <a:gd name="connsiteX37" fmla="*/ 1924241 w 2548318"/>
              <a:gd name="connsiteY37" fmla="*/ 593150 h 1174108"/>
              <a:gd name="connsiteX38" fmla="*/ 1976247 w 2548318"/>
              <a:gd name="connsiteY38" fmla="*/ 677670 h 1174108"/>
              <a:gd name="connsiteX39" fmla="*/ 2028253 w 2548318"/>
              <a:gd name="connsiteY39" fmla="*/ 487232 h 1174108"/>
              <a:gd name="connsiteX40" fmla="*/ 2080260 w 2548318"/>
              <a:gd name="connsiteY40" fmla="*/ 997577 h 1174108"/>
              <a:gd name="connsiteX41" fmla="*/ 2132267 w 2548318"/>
              <a:gd name="connsiteY41" fmla="*/ 801805 h 1174108"/>
              <a:gd name="connsiteX42" fmla="*/ 2184273 w 2548318"/>
              <a:gd name="connsiteY42" fmla="*/ 346572 h 1174108"/>
              <a:gd name="connsiteX43" fmla="*/ 2236279 w 2548318"/>
              <a:gd name="connsiteY43" fmla="*/ 166297 h 1174108"/>
              <a:gd name="connsiteX44" fmla="*/ 2288286 w 2548318"/>
              <a:gd name="connsiteY44" fmla="*/ 0 h 1174108"/>
              <a:gd name="connsiteX45" fmla="*/ 2340293 w 2548318"/>
              <a:gd name="connsiteY45" fmla="*/ 556255 h 1174108"/>
              <a:gd name="connsiteX46" fmla="*/ 2392299 w 2548318"/>
              <a:gd name="connsiteY46" fmla="*/ 688467 h 1174108"/>
              <a:gd name="connsiteX47" fmla="*/ 2444305 w 2548318"/>
              <a:gd name="connsiteY47" fmla="*/ 572314 h 1174108"/>
              <a:gd name="connsiteX48" fmla="*/ 2496312 w 2548318"/>
              <a:gd name="connsiteY48" fmla="*/ 470144 h 1174108"/>
              <a:gd name="connsiteX49" fmla="*/ 2548319 w 2548318"/>
              <a:gd name="connsiteY49" fmla="*/ 378133 h 117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174108">
                <a:moveTo>
                  <a:pt x="0" y="732782"/>
                </a:moveTo>
                <a:lnTo>
                  <a:pt x="52006" y="537010"/>
                </a:lnTo>
                <a:lnTo>
                  <a:pt x="104013" y="346572"/>
                </a:lnTo>
                <a:lnTo>
                  <a:pt x="156019" y="166297"/>
                </a:lnTo>
                <a:lnTo>
                  <a:pt x="208026" y="0"/>
                </a:lnTo>
                <a:lnTo>
                  <a:pt x="260032" y="821050"/>
                </a:lnTo>
                <a:lnTo>
                  <a:pt x="312039" y="688467"/>
                </a:lnTo>
                <a:lnTo>
                  <a:pt x="364045" y="572314"/>
                </a:lnTo>
                <a:lnTo>
                  <a:pt x="416052" y="470144"/>
                </a:lnTo>
                <a:lnTo>
                  <a:pt x="468059" y="113338"/>
                </a:lnTo>
                <a:lnTo>
                  <a:pt x="520065" y="732782"/>
                </a:lnTo>
                <a:lnTo>
                  <a:pt x="572072" y="646109"/>
                </a:lnTo>
                <a:lnTo>
                  <a:pt x="624078" y="554098"/>
                </a:lnTo>
                <a:lnTo>
                  <a:pt x="676084" y="716723"/>
                </a:lnTo>
                <a:lnTo>
                  <a:pt x="728091" y="600575"/>
                </a:lnTo>
                <a:lnTo>
                  <a:pt x="780097" y="1174109"/>
                </a:lnTo>
                <a:lnTo>
                  <a:pt x="832104" y="1024242"/>
                </a:lnTo>
                <a:lnTo>
                  <a:pt x="884110" y="593150"/>
                </a:lnTo>
                <a:lnTo>
                  <a:pt x="936117" y="412875"/>
                </a:lnTo>
                <a:lnTo>
                  <a:pt x="988124" y="222437"/>
                </a:lnTo>
                <a:lnTo>
                  <a:pt x="1040130" y="732782"/>
                </a:lnTo>
                <a:lnTo>
                  <a:pt x="1092136" y="801805"/>
                </a:lnTo>
                <a:lnTo>
                  <a:pt x="1144143" y="611367"/>
                </a:lnTo>
                <a:lnTo>
                  <a:pt x="1196150" y="431092"/>
                </a:lnTo>
                <a:lnTo>
                  <a:pt x="1248156" y="264795"/>
                </a:lnTo>
                <a:lnTo>
                  <a:pt x="1300162" y="556255"/>
                </a:lnTo>
                <a:lnTo>
                  <a:pt x="1352169" y="423667"/>
                </a:lnTo>
                <a:lnTo>
                  <a:pt x="1404176" y="307519"/>
                </a:lnTo>
                <a:lnTo>
                  <a:pt x="1456182" y="205349"/>
                </a:lnTo>
                <a:lnTo>
                  <a:pt x="1508188" y="113338"/>
                </a:lnTo>
                <a:lnTo>
                  <a:pt x="1560195" y="997577"/>
                </a:lnTo>
                <a:lnTo>
                  <a:pt x="1612202" y="910904"/>
                </a:lnTo>
                <a:lnTo>
                  <a:pt x="1664208" y="818893"/>
                </a:lnTo>
                <a:lnTo>
                  <a:pt x="1716215" y="716723"/>
                </a:lnTo>
                <a:lnTo>
                  <a:pt x="1768221" y="335775"/>
                </a:lnTo>
                <a:lnTo>
                  <a:pt x="1820227" y="909314"/>
                </a:lnTo>
                <a:lnTo>
                  <a:pt x="1872234" y="759447"/>
                </a:lnTo>
                <a:lnTo>
                  <a:pt x="1924241" y="593150"/>
                </a:lnTo>
                <a:lnTo>
                  <a:pt x="1976247" y="677670"/>
                </a:lnTo>
                <a:lnTo>
                  <a:pt x="2028253" y="487232"/>
                </a:lnTo>
                <a:lnTo>
                  <a:pt x="2080260" y="997577"/>
                </a:lnTo>
                <a:lnTo>
                  <a:pt x="2132267" y="801805"/>
                </a:lnTo>
                <a:lnTo>
                  <a:pt x="2184273" y="346572"/>
                </a:lnTo>
                <a:lnTo>
                  <a:pt x="2236279" y="166297"/>
                </a:lnTo>
                <a:lnTo>
                  <a:pt x="2288286" y="0"/>
                </a:lnTo>
                <a:lnTo>
                  <a:pt x="2340293" y="556255"/>
                </a:lnTo>
                <a:lnTo>
                  <a:pt x="2392299" y="688467"/>
                </a:lnTo>
                <a:lnTo>
                  <a:pt x="2444305" y="572314"/>
                </a:lnTo>
                <a:lnTo>
                  <a:pt x="2496312" y="470144"/>
                </a:lnTo>
                <a:lnTo>
                  <a:pt x="2548319" y="378133"/>
                </a:lnTo>
              </a:path>
            </a:pathLst>
          </a:custGeom>
          <a:noFill/>
          <a:ln w="28575" cap="flat">
            <a:solidFill>
              <a:schemeClr val="tx1"/>
            </a:solidFill>
            <a:prstDash val="solid"/>
            <a:round/>
          </a:ln>
        </p:spPr>
        <p:txBody>
          <a:bodyPr rtlCol="0" anchor="ctr"/>
          <a:lstStyle/>
          <a:p>
            <a:endParaRPr lang="en-US"/>
          </a:p>
        </p:txBody>
      </p:sp>
      <p:sp>
        <p:nvSpPr>
          <p:cNvPr id="436" name="Freeform: Shape 435">
            <a:extLst>
              <a:ext uri="{FF2B5EF4-FFF2-40B4-BE49-F238E27FC236}">
                <a16:creationId xmlns:a16="http://schemas.microsoft.com/office/drawing/2014/main" id="{D6BE4AA6-F4C5-76B6-79DB-E0FC17C2F3C4}"/>
              </a:ext>
            </a:extLst>
          </p:cNvPr>
          <p:cNvSpPr/>
          <p:nvPr/>
        </p:nvSpPr>
        <p:spPr>
          <a:xfrm>
            <a:off x="7260965" y="3487077"/>
            <a:ext cx="1520205" cy="703070"/>
          </a:xfrm>
          <a:custGeom>
            <a:avLst/>
            <a:gdLst>
              <a:gd name="connsiteX0" fmla="*/ 0 w 2548318"/>
              <a:gd name="connsiteY0" fmla="*/ 384172 h 1178556"/>
              <a:gd name="connsiteX1" fmla="*/ 52006 w 2548318"/>
              <a:gd name="connsiteY1" fmla="*/ 273453 h 1178556"/>
              <a:gd name="connsiteX2" fmla="*/ 104013 w 2548318"/>
              <a:gd name="connsiteY2" fmla="*/ 168969 h 1178556"/>
              <a:gd name="connsiteX3" fmla="*/ 156020 w 2548318"/>
              <a:gd name="connsiteY3" fmla="*/ 76328 h 1178556"/>
              <a:gd name="connsiteX4" fmla="*/ 208026 w 2548318"/>
              <a:gd name="connsiteY4" fmla="*/ 0 h 1178556"/>
              <a:gd name="connsiteX5" fmla="*/ 260032 w 2548318"/>
              <a:gd name="connsiteY5" fmla="*/ 766653 h 1178556"/>
              <a:gd name="connsiteX6" fmla="*/ 312039 w 2548318"/>
              <a:gd name="connsiteY6" fmla="*/ 729658 h 1178556"/>
              <a:gd name="connsiteX7" fmla="*/ 364045 w 2548318"/>
              <a:gd name="connsiteY7" fmla="*/ 711837 h 1178556"/>
              <a:gd name="connsiteX8" fmla="*/ 416052 w 2548318"/>
              <a:gd name="connsiteY8" fmla="*/ 710327 h 1178556"/>
              <a:gd name="connsiteX9" fmla="*/ 468058 w 2548318"/>
              <a:gd name="connsiteY9" fmla="*/ 132231 h 1178556"/>
              <a:gd name="connsiteX10" fmla="*/ 520065 w 2548318"/>
              <a:gd name="connsiteY10" fmla="*/ 384172 h 1178556"/>
              <a:gd name="connsiteX11" fmla="*/ 572072 w 2548318"/>
              <a:gd name="connsiteY11" fmla="*/ 400741 h 1178556"/>
              <a:gd name="connsiteX12" fmla="*/ 624078 w 2548318"/>
              <a:gd name="connsiteY12" fmla="*/ 411075 h 1178556"/>
              <a:gd name="connsiteX13" fmla="*/ 676084 w 2548318"/>
              <a:gd name="connsiteY13" fmla="*/ 998001 h 1178556"/>
              <a:gd name="connsiteX14" fmla="*/ 728091 w 2548318"/>
              <a:gd name="connsiteY14" fmla="*/ 980180 h 1178556"/>
              <a:gd name="connsiteX15" fmla="*/ 780097 w 2548318"/>
              <a:gd name="connsiteY15" fmla="*/ 1178557 h 1178556"/>
              <a:gd name="connsiteX16" fmla="*/ 832104 w 2548318"/>
              <a:gd name="connsiteY16" fmla="*/ 1121402 h 1178556"/>
              <a:gd name="connsiteX17" fmla="*/ 884111 w 2548318"/>
              <a:gd name="connsiteY17" fmla="*/ 456643 h 1178556"/>
              <a:gd name="connsiteX18" fmla="*/ 936117 w 2548318"/>
              <a:gd name="connsiteY18" fmla="*/ 364003 h 1178556"/>
              <a:gd name="connsiteX19" fmla="*/ 988123 w 2548318"/>
              <a:gd name="connsiteY19" fmla="*/ 259514 h 1178556"/>
              <a:gd name="connsiteX20" fmla="*/ 1040130 w 2548318"/>
              <a:gd name="connsiteY20" fmla="*/ 384172 h 1178556"/>
              <a:gd name="connsiteX21" fmla="*/ 1092136 w 2548318"/>
              <a:gd name="connsiteY21" fmla="*/ 861889 h 1178556"/>
              <a:gd name="connsiteX22" fmla="*/ 1144143 w 2548318"/>
              <a:gd name="connsiteY22" fmla="*/ 757400 h 1178556"/>
              <a:gd name="connsiteX23" fmla="*/ 1196149 w 2548318"/>
              <a:gd name="connsiteY23" fmla="*/ 664764 h 1178556"/>
              <a:gd name="connsiteX24" fmla="*/ 1248156 w 2548318"/>
              <a:gd name="connsiteY24" fmla="*/ 588436 h 1178556"/>
              <a:gd name="connsiteX25" fmla="*/ 1300163 w 2548318"/>
              <a:gd name="connsiteY25" fmla="*/ 178218 h 1178556"/>
              <a:gd name="connsiteX26" fmla="*/ 1352169 w 2548318"/>
              <a:gd name="connsiteY26" fmla="*/ 141227 h 1178556"/>
              <a:gd name="connsiteX27" fmla="*/ 1404175 w 2548318"/>
              <a:gd name="connsiteY27" fmla="*/ 123401 h 1178556"/>
              <a:gd name="connsiteX28" fmla="*/ 1456182 w 2548318"/>
              <a:gd name="connsiteY28" fmla="*/ 121891 h 1178556"/>
              <a:gd name="connsiteX29" fmla="*/ 1508188 w 2548318"/>
              <a:gd name="connsiteY29" fmla="*/ 132231 h 1178556"/>
              <a:gd name="connsiteX30" fmla="*/ 1560195 w 2548318"/>
              <a:gd name="connsiteY30" fmla="*/ 972603 h 1178556"/>
              <a:gd name="connsiteX31" fmla="*/ 1612201 w 2548318"/>
              <a:gd name="connsiteY31" fmla="*/ 989171 h 1178556"/>
              <a:gd name="connsiteX32" fmla="*/ 1664208 w 2548318"/>
              <a:gd name="connsiteY32" fmla="*/ 999511 h 1178556"/>
              <a:gd name="connsiteX33" fmla="*/ 1716214 w 2548318"/>
              <a:gd name="connsiteY33" fmla="*/ 998001 h 1178556"/>
              <a:gd name="connsiteX34" fmla="*/ 1768221 w 2548318"/>
              <a:gd name="connsiteY34" fmla="*/ 391744 h 1178556"/>
              <a:gd name="connsiteX35" fmla="*/ 1820227 w 2548318"/>
              <a:gd name="connsiteY35" fmla="*/ 590121 h 1178556"/>
              <a:gd name="connsiteX36" fmla="*/ 1872234 w 2548318"/>
              <a:gd name="connsiteY36" fmla="*/ 532967 h 1178556"/>
              <a:gd name="connsiteX37" fmla="*/ 1924240 w 2548318"/>
              <a:gd name="connsiteY37" fmla="*/ 456643 h 1178556"/>
              <a:gd name="connsiteX38" fmla="*/ 1976247 w 2548318"/>
              <a:gd name="connsiteY38" fmla="*/ 952438 h 1178556"/>
              <a:gd name="connsiteX39" fmla="*/ 2028254 w 2548318"/>
              <a:gd name="connsiteY39" fmla="*/ 847949 h 1178556"/>
              <a:gd name="connsiteX40" fmla="*/ 2080260 w 2548318"/>
              <a:gd name="connsiteY40" fmla="*/ 972603 h 1178556"/>
              <a:gd name="connsiteX41" fmla="*/ 2132266 w 2548318"/>
              <a:gd name="connsiteY41" fmla="*/ 861889 h 1178556"/>
              <a:gd name="connsiteX42" fmla="*/ 2184273 w 2548318"/>
              <a:gd name="connsiteY42" fmla="*/ 168969 h 1178556"/>
              <a:gd name="connsiteX43" fmla="*/ 2236279 w 2548318"/>
              <a:gd name="connsiteY43" fmla="*/ 76328 h 1178556"/>
              <a:gd name="connsiteX44" fmla="*/ 2288286 w 2548318"/>
              <a:gd name="connsiteY44" fmla="*/ 0 h 1178556"/>
              <a:gd name="connsiteX45" fmla="*/ 2340292 w 2548318"/>
              <a:gd name="connsiteY45" fmla="*/ 178218 h 1178556"/>
              <a:gd name="connsiteX46" fmla="*/ 2392299 w 2548318"/>
              <a:gd name="connsiteY46" fmla="*/ 729658 h 1178556"/>
              <a:gd name="connsiteX47" fmla="*/ 2444306 w 2548318"/>
              <a:gd name="connsiteY47" fmla="*/ 711837 h 1178556"/>
              <a:gd name="connsiteX48" fmla="*/ 2496312 w 2548318"/>
              <a:gd name="connsiteY48" fmla="*/ 710327 h 1178556"/>
              <a:gd name="connsiteX49" fmla="*/ 2548318 w 2548318"/>
              <a:gd name="connsiteY49" fmla="*/ 720662 h 117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178556">
                <a:moveTo>
                  <a:pt x="0" y="384172"/>
                </a:moveTo>
                <a:lnTo>
                  <a:pt x="52006" y="273453"/>
                </a:lnTo>
                <a:lnTo>
                  <a:pt x="104013" y="168969"/>
                </a:lnTo>
                <a:lnTo>
                  <a:pt x="156020" y="76328"/>
                </a:lnTo>
                <a:lnTo>
                  <a:pt x="208026" y="0"/>
                </a:lnTo>
                <a:lnTo>
                  <a:pt x="260032" y="766653"/>
                </a:lnTo>
                <a:lnTo>
                  <a:pt x="312039" y="729658"/>
                </a:lnTo>
                <a:lnTo>
                  <a:pt x="364045" y="711837"/>
                </a:lnTo>
                <a:lnTo>
                  <a:pt x="416052" y="710327"/>
                </a:lnTo>
                <a:lnTo>
                  <a:pt x="468058" y="132231"/>
                </a:lnTo>
                <a:lnTo>
                  <a:pt x="520065" y="384172"/>
                </a:lnTo>
                <a:lnTo>
                  <a:pt x="572072" y="400741"/>
                </a:lnTo>
                <a:lnTo>
                  <a:pt x="624078" y="411075"/>
                </a:lnTo>
                <a:lnTo>
                  <a:pt x="676084" y="998001"/>
                </a:lnTo>
                <a:lnTo>
                  <a:pt x="728091" y="980180"/>
                </a:lnTo>
                <a:lnTo>
                  <a:pt x="780097" y="1178557"/>
                </a:lnTo>
                <a:lnTo>
                  <a:pt x="832104" y="1121402"/>
                </a:lnTo>
                <a:lnTo>
                  <a:pt x="884111" y="456643"/>
                </a:lnTo>
                <a:lnTo>
                  <a:pt x="936117" y="364003"/>
                </a:lnTo>
                <a:lnTo>
                  <a:pt x="988123" y="259514"/>
                </a:lnTo>
                <a:lnTo>
                  <a:pt x="1040130" y="384172"/>
                </a:lnTo>
                <a:lnTo>
                  <a:pt x="1092136" y="861889"/>
                </a:lnTo>
                <a:lnTo>
                  <a:pt x="1144143" y="757400"/>
                </a:lnTo>
                <a:lnTo>
                  <a:pt x="1196149" y="664764"/>
                </a:lnTo>
                <a:lnTo>
                  <a:pt x="1248156" y="588436"/>
                </a:lnTo>
                <a:lnTo>
                  <a:pt x="1300163" y="178218"/>
                </a:lnTo>
                <a:lnTo>
                  <a:pt x="1352169" y="141227"/>
                </a:lnTo>
                <a:lnTo>
                  <a:pt x="1404175" y="123401"/>
                </a:lnTo>
                <a:lnTo>
                  <a:pt x="1456182" y="121891"/>
                </a:lnTo>
                <a:lnTo>
                  <a:pt x="1508188" y="132231"/>
                </a:lnTo>
                <a:lnTo>
                  <a:pt x="1560195" y="972603"/>
                </a:lnTo>
                <a:lnTo>
                  <a:pt x="1612201" y="989171"/>
                </a:lnTo>
                <a:lnTo>
                  <a:pt x="1664208" y="999511"/>
                </a:lnTo>
                <a:lnTo>
                  <a:pt x="1716214" y="998001"/>
                </a:lnTo>
                <a:lnTo>
                  <a:pt x="1768221" y="391744"/>
                </a:lnTo>
                <a:lnTo>
                  <a:pt x="1820227" y="590121"/>
                </a:lnTo>
                <a:lnTo>
                  <a:pt x="1872234" y="532967"/>
                </a:lnTo>
                <a:lnTo>
                  <a:pt x="1924240" y="456643"/>
                </a:lnTo>
                <a:lnTo>
                  <a:pt x="1976247" y="952438"/>
                </a:lnTo>
                <a:lnTo>
                  <a:pt x="2028254" y="847949"/>
                </a:lnTo>
                <a:lnTo>
                  <a:pt x="2080260" y="972603"/>
                </a:lnTo>
                <a:lnTo>
                  <a:pt x="2132266" y="861889"/>
                </a:lnTo>
                <a:lnTo>
                  <a:pt x="2184273" y="168969"/>
                </a:lnTo>
                <a:lnTo>
                  <a:pt x="2236279" y="76328"/>
                </a:lnTo>
                <a:lnTo>
                  <a:pt x="2288286" y="0"/>
                </a:lnTo>
                <a:lnTo>
                  <a:pt x="2340292" y="178218"/>
                </a:lnTo>
                <a:lnTo>
                  <a:pt x="2392299" y="729658"/>
                </a:lnTo>
                <a:lnTo>
                  <a:pt x="2444306" y="711837"/>
                </a:lnTo>
                <a:lnTo>
                  <a:pt x="2496312" y="710327"/>
                </a:lnTo>
                <a:lnTo>
                  <a:pt x="2548318" y="720662"/>
                </a:lnTo>
              </a:path>
            </a:pathLst>
          </a:custGeom>
          <a:noFill/>
          <a:ln w="28575" cap="flat">
            <a:solidFill>
              <a:schemeClr val="tx1"/>
            </a:solidFill>
            <a:prstDash val="solid"/>
            <a:round/>
          </a:ln>
        </p:spPr>
        <p:txBody>
          <a:bodyPr rtlCol="0" anchor="ctr"/>
          <a:lstStyle/>
          <a:p>
            <a:endParaRPr lang="en-US"/>
          </a:p>
        </p:txBody>
      </p:sp>
      <p:sp>
        <p:nvSpPr>
          <p:cNvPr id="527" name="Freeform: Shape 526">
            <a:extLst>
              <a:ext uri="{FF2B5EF4-FFF2-40B4-BE49-F238E27FC236}">
                <a16:creationId xmlns:a16="http://schemas.microsoft.com/office/drawing/2014/main" id="{B6CB5ABD-B5E7-7EF4-162C-1D519D8E1F89}"/>
              </a:ext>
            </a:extLst>
          </p:cNvPr>
          <p:cNvSpPr/>
          <p:nvPr/>
        </p:nvSpPr>
        <p:spPr>
          <a:xfrm>
            <a:off x="7258180" y="4444227"/>
            <a:ext cx="1522990" cy="717938"/>
          </a:xfrm>
          <a:custGeom>
            <a:avLst/>
            <a:gdLst>
              <a:gd name="connsiteX0" fmla="*/ 0 w 2552986"/>
              <a:gd name="connsiteY0" fmla="*/ 442193 h 1203478"/>
              <a:gd name="connsiteX1" fmla="*/ 52102 w 2552986"/>
              <a:gd name="connsiteY1" fmla="*/ 310420 h 1203478"/>
              <a:gd name="connsiteX2" fmla="*/ 104204 w 2552986"/>
              <a:gd name="connsiteY2" fmla="*/ 187657 h 1203478"/>
              <a:gd name="connsiteX3" fmla="*/ 156306 w 2552986"/>
              <a:gd name="connsiteY3" fmla="*/ 82034 h 1203478"/>
              <a:gd name="connsiteX4" fmla="*/ 208407 w 2552986"/>
              <a:gd name="connsiteY4" fmla="*/ 0 h 1203478"/>
              <a:gd name="connsiteX5" fmla="*/ 260509 w 2552986"/>
              <a:gd name="connsiteY5" fmla="*/ 607690 h 1203478"/>
              <a:gd name="connsiteX6" fmla="*/ 312611 w 2552986"/>
              <a:gd name="connsiteY6" fmla="*/ 582549 h 1203478"/>
              <a:gd name="connsiteX7" fmla="*/ 364713 w 2552986"/>
              <a:gd name="connsiteY7" fmla="*/ 585145 h 1203478"/>
              <a:gd name="connsiteX8" fmla="*/ 416814 w 2552986"/>
              <a:gd name="connsiteY8" fmla="*/ 611329 h 1203478"/>
              <a:gd name="connsiteX9" fmla="*/ 468916 w 2552986"/>
              <a:gd name="connsiteY9" fmla="*/ 191262 h 1203478"/>
              <a:gd name="connsiteX10" fmla="*/ 521018 w 2552986"/>
              <a:gd name="connsiteY10" fmla="*/ 442193 h 1203478"/>
              <a:gd name="connsiteX11" fmla="*/ 573120 w 2552986"/>
              <a:gd name="connsiteY11" fmla="*/ 494529 h 1203478"/>
              <a:gd name="connsiteX12" fmla="*/ 625221 w 2552986"/>
              <a:gd name="connsiteY12" fmla="*/ 537853 h 1203478"/>
              <a:gd name="connsiteX13" fmla="*/ 677323 w 2552986"/>
              <a:gd name="connsiteY13" fmla="*/ 1027428 h 1203478"/>
              <a:gd name="connsiteX14" fmla="*/ 729425 w 2552986"/>
              <a:gd name="connsiteY14" fmla="*/ 1030024 h 1203478"/>
              <a:gd name="connsiteX15" fmla="*/ 781527 w 2552986"/>
              <a:gd name="connsiteY15" fmla="*/ 1203479 h 1203478"/>
              <a:gd name="connsiteX16" fmla="*/ 833628 w 2552986"/>
              <a:gd name="connsiteY16" fmla="*/ 1149182 h 1203478"/>
              <a:gd name="connsiteX17" fmla="*/ 885730 w 2552986"/>
              <a:gd name="connsiteY17" fmla="*/ 603757 h 1203478"/>
              <a:gd name="connsiteX18" fmla="*/ 937832 w 2552986"/>
              <a:gd name="connsiteY18" fmla="*/ 498134 h 1203478"/>
              <a:gd name="connsiteX19" fmla="*/ 989934 w 2552986"/>
              <a:gd name="connsiteY19" fmla="*/ 375371 h 1203478"/>
              <a:gd name="connsiteX20" fmla="*/ 1042035 w 2552986"/>
              <a:gd name="connsiteY20" fmla="*/ 442193 h 1203478"/>
              <a:gd name="connsiteX21" fmla="*/ 1094137 w 2552986"/>
              <a:gd name="connsiteY21" fmla="*/ 773811 h 1203478"/>
              <a:gd name="connsiteX22" fmla="*/ 1146239 w 2552986"/>
              <a:gd name="connsiteY22" fmla="*/ 651048 h 1203478"/>
              <a:gd name="connsiteX23" fmla="*/ 1198341 w 2552986"/>
              <a:gd name="connsiteY23" fmla="*/ 545425 h 1203478"/>
              <a:gd name="connsiteX24" fmla="*/ 1250442 w 2552986"/>
              <a:gd name="connsiteY24" fmla="*/ 463391 h 1203478"/>
              <a:gd name="connsiteX25" fmla="*/ 1302544 w 2552986"/>
              <a:gd name="connsiteY25" fmla="*/ 144299 h 1203478"/>
              <a:gd name="connsiteX26" fmla="*/ 1354645 w 2552986"/>
              <a:gd name="connsiteY26" fmla="*/ 119158 h 1203478"/>
              <a:gd name="connsiteX27" fmla="*/ 1406748 w 2552986"/>
              <a:gd name="connsiteY27" fmla="*/ 121753 h 1203478"/>
              <a:gd name="connsiteX28" fmla="*/ 1458849 w 2552986"/>
              <a:gd name="connsiteY28" fmla="*/ 147938 h 1203478"/>
              <a:gd name="connsiteX29" fmla="*/ 1510951 w 2552986"/>
              <a:gd name="connsiteY29" fmla="*/ 191262 h 1203478"/>
              <a:gd name="connsiteX30" fmla="*/ 1563052 w 2552986"/>
              <a:gd name="connsiteY30" fmla="*/ 905585 h 1203478"/>
              <a:gd name="connsiteX31" fmla="*/ 1615155 w 2552986"/>
              <a:gd name="connsiteY31" fmla="*/ 957920 h 1203478"/>
              <a:gd name="connsiteX32" fmla="*/ 1667256 w 2552986"/>
              <a:gd name="connsiteY32" fmla="*/ 1001244 h 1203478"/>
              <a:gd name="connsiteX33" fmla="*/ 1719358 w 2552986"/>
              <a:gd name="connsiteY33" fmla="*/ 1027428 h 1203478"/>
              <a:gd name="connsiteX34" fmla="*/ 1771459 w 2552986"/>
              <a:gd name="connsiteY34" fmla="*/ 566633 h 1203478"/>
              <a:gd name="connsiteX35" fmla="*/ 1823562 w 2552986"/>
              <a:gd name="connsiteY35" fmla="*/ 740088 h 1203478"/>
              <a:gd name="connsiteX36" fmla="*/ 1875663 w 2552986"/>
              <a:gd name="connsiteY36" fmla="*/ 685790 h 1203478"/>
              <a:gd name="connsiteX37" fmla="*/ 1927765 w 2552986"/>
              <a:gd name="connsiteY37" fmla="*/ 603757 h 1203478"/>
              <a:gd name="connsiteX38" fmla="*/ 1979866 w 2552986"/>
              <a:gd name="connsiteY38" fmla="*/ 961525 h 1203478"/>
              <a:gd name="connsiteX39" fmla="*/ 2031969 w 2552986"/>
              <a:gd name="connsiteY39" fmla="*/ 838762 h 1203478"/>
              <a:gd name="connsiteX40" fmla="*/ 2084071 w 2552986"/>
              <a:gd name="connsiteY40" fmla="*/ 905585 h 1203478"/>
              <a:gd name="connsiteX41" fmla="*/ 2136172 w 2552986"/>
              <a:gd name="connsiteY41" fmla="*/ 773811 h 1203478"/>
              <a:gd name="connsiteX42" fmla="*/ 2188274 w 2552986"/>
              <a:gd name="connsiteY42" fmla="*/ 187657 h 1203478"/>
              <a:gd name="connsiteX43" fmla="*/ 2240376 w 2552986"/>
              <a:gd name="connsiteY43" fmla="*/ 82034 h 1203478"/>
              <a:gd name="connsiteX44" fmla="*/ 2292478 w 2552986"/>
              <a:gd name="connsiteY44" fmla="*/ 0 h 1203478"/>
              <a:gd name="connsiteX45" fmla="*/ 2344579 w 2552986"/>
              <a:gd name="connsiteY45" fmla="*/ 144299 h 1203478"/>
              <a:gd name="connsiteX46" fmla="*/ 2396681 w 2552986"/>
              <a:gd name="connsiteY46" fmla="*/ 582549 h 1203478"/>
              <a:gd name="connsiteX47" fmla="*/ 2448783 w 2552986"/>
              <a:gd name="connsiteY47" fmla="*/ 585145 h 1203478"/>
              <a:gd name="connsiteX48" fmla="*/ 2500885 w 2552986"/>
              <a:gd name="connsiteY48" fmla="*/ 611329 h 1203478"/>
              <a:gd name="connsiteX49" fmla="*/ 2552986 w 2552986"/>
              <a:gd name="connsiteY49" fmla="*/ 654653 h 12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52986" h="1203478">
                <a:moveTo>
                  <a:pt x="0" y="442193"/>
                </a:moveTo>
                <a:lnTo>
                  <a:pt x="52102" y="310420"/>
                </a:lnTo>
                <a:lnTo>
                  <a:pt x="104204" y="187657"/>
                </a:lnTo>
                <a:lnTo>
                  <a:pt x="156306" y="82034"/>
                </a:lnTo>
                <a:lnTo>
                  <a:pt x="208407" y="0"/>
                </a:lnTo>
                <a:lnTo>
                  <a:pt x="260509" y="607690"/>
                </a:lnTo>
                <a:lnTo>
                  <a:pt x="312611" y="582549"/>
                </a:lnTo>
                <a:lnTo>
                  <a:pt x="364713" y="585145"/>
                </a:lnTo>
                <a:lnTo>
                  <a:pt x="416814" y="611329"/>
                </a:lnTo>
                <a:lnTo>
                  <a:pt x="468916" y="191262"/>
                </a:lnTo>
                <a:lnTo>
                  <a:pt x="521018" y="442193"/>
                </a:lnTo>
                <a:lnTo>
                  <a:pt x="573120" y="494529"/>
                </a:lnTo>
                <a:lnTo>
                  <a:pt x="625221" y="537853"/>
                </a:lnTo>
                <a:lnTo>
                  <a:pt x="677323" y="1027428"/>
                </a:lnTo>
                <a:lnTo>
                  <a:pt x="729425" y="1030024"/>
                </a:lnTo>
                <a:lnTo>
                  <a:pt x="781527" y="1203479"/>
                </a:lnTo>
                <a:lnTo>
                  <a:pt x="833628" y="1149182"/>
                </a:lnTo>
                <a:lnTo>
                  <a:pt x="885730" y="603757"/>
                </a:lnTo>
                <a:lnTo>
                  <a:pt x="937832" y="498134"/>
                </a:lnTo>
                <a:lnTo>
                  <a:pt x="989934" y="375371"/>
                </a:lnTo>
                <a:lnTo>
                  <a:pt x="1042035" y="442193"/>
                </a:lnTo>
                <a:lnTo>
                  <a:pt x="1094137" y="773811"/>
                </a:lnTo>
                <a:lnTo>
                  <a:pt x="1146239" y="651048"/>
                </a:lnTo>
                <a:lnTo>
                  <a:pt x="1198341" y="545425"/>
                </a:lnTo>
                <a:lnTo>
                  <a:pt x="1250442" y="463391"/>
                </a:lnTo>
                <a:lnTo>
                  <a:pt x="1302544" y="144299"/>
                </a:lnTo>
                <a:lnTo>
                  <a:pt x="1354645" y="119158"/>
                </a:lnTo>
                <a:lnTo>
                  <a:pt x="1406748" y="121753"/>
                </a:lnTo>
                <a:lnTo>
                  <a:pt x="1458849" y="147938"/>
                </a:lnTo>
                <a:lnTo>
                  <a:pt x="1510951" y="191262"/>
                </a:lnTo>
                <a:lnTo>
                  <a:pt x="1563052" y="905585"/>
                </a:lnTo>
                <a:lnTo>
                  <a:pt x="1615155" y="957920"/>
                </a:lnTo>
                <a:lnTo>
                  <a:pt x="1667256" y="1001244"/>
                </a:lnTo>
                <a:lnTo>
                  <a:pt x="1719358" y="1027428"/>
                </a:lnTo>
                <a:lnTo>
                  <a:pt x="1771459" y="566633"/>
                </a:lnTo>
                <a:lnTo>
                  <a:pt x="1823562" y="740088"/>
                </a:lnTo>
                <a:lnTo>
                  <a:pt x="1875663" y="685790"/>
                </a:lnTo>
                <a:lnTo>
                  <a:pt x="1927765" y="603757"/>
                </a:lnTo>
                <a:lnTo>
                  <a:pt x="1979866" y="961525"/>
                </a:lnTo>
                <a:lnTo>
                  <a:pt x="2031969" y="838762"/>
                </a:lnTo>
                <a:lnTo>
                  <a:pt x="2084071" y="905585"/>
                </a:lnTo>
                <a:lnTo>
                  <a:pt x="2136172" y="773811"/>
                </a:lnTo>
                <a:lnTo>
                  <a:pt x="2188274" y="187657"/>
                </a:lnTo>
                <a:lnTo>
                  <a:pt x="2240376" y="82034"/>
                </a:lnTo>
                <a:lnTo>
                  <a:pt x="2292478" y="0"/>
                </a:lnTo>
                <a:lnTo>
                  <a:pt x="2344579" y="144299"/>
                </a:lnTo>
                <a:lnTo>
                  <a:pt x="2396681" y="582549"/>
                </a:lnTo>
                <a:lnTo>
                  <a:pt x="2448783" y="585145"/>
                </a:lnTo>
                <a:lnTo>
                  <a:pt x="2500885" y="611329"/>
                </a:lnTo>
                <a:lnTo>
                  <a:pt x="2552986" y="654653"/>
                </a:lnTo>
              </a:path>
            </a:pathLst>
          </a:custGeom>
          <a:noFill/>
          <a:ln w="28575" cap="flat">
            <a:solidFill>
              <a:schemeClr val="tx1"/>
            </a:solidFill>
            <a:prstDash val="solid"/>
            <a:round/>
          </a:ln>
        </p:spPr>
        <p:txBody>
          <a:bodyPr rtlCol="0" anchor="ctr"/>
          <a:lstStyle/>
          <a:p>
            <a:endParaRPr lang="en-US"/>
          </a:p>
        </p:txBody>
      </p:sp>
      <p:cxnSp>
        <p:nvCxnSpPr>
          <p:cNvPr id="2" name="Straight Arrow Connector 1">
            <a:extLst>
              <a:ext uri="{FF2B5EF4-FFF2-40B4-BE49-F238E27FC236}">
                <a16:creationId xmlns:a16="http://schemas.microsoft.com/office/drawing/2014/main" id="{52679DAA-1115-09D0-001C-59DAC4C941E4}"/>
              </a:ext>
            </a:extLst>
          </p:cNvPr>
          <p:cNvCxnSpPr>
            <a:cxnSpLocks/>
          </p:cNvCxnSpPr>
          <p:nvPr/>
        </p:nvCxnSpPr>
        <p:spPr>
          <a:xfrm>
            <a:off x="5578298" y="3408370"/>
            <a:ext cx="8256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53DE707-5178-8F00-7C39-5A6A626BB1AE}"/>
                  </a:ext>
                </a:extLst>
              </p:cNvPr>
              <p:cNvSpPr txBox="1"/>
              <p:nvPr/>
            </p:nvSpPr>
            <p:spPr>
              <a:xfrm>
                <a:off x="5807010" y="2726003"/>
                <a:ext cx="44807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𝐹</m:t>
                      </m:r>
                    </m:oMath>
                  </m:oMathPara>
                </a14:m>
                <a:endParaRPr lang="en-US" sz="4000" dirty="0"/>
              </a:p>
            </p:txBody>
          </p:sp>
        </mc:Choice>
        <mc:Fallback xmlns="">
          <p:sp>
            <p:nvSpPr>
              <p:cNvPr id="4" name="TextBox 3">
                <a:extLst>
                  <a:ext uri="{FF2B5EF4-FFF2-40B4-BE49-F238E27FC236}">
                    <a16:creationId xmlns:a16="http://schemas.microsoft.com/office/drawing/2014/main" id="{053DE707-5178-8F00-7C39-5A6A626BB1AE}"/>
                  </a:ext>
                </a:extLst>
              </p:cNvPr>
              <p:cNvSpPr txBox="1">
                <a:spLocks noRot="1" noChangeAspect="1" noMove="1" noResize="1" noEditPoints="1" noAdjustHandles="1" noChangeArrowheads="1" noChangeShapeType="1" noTextEdit="1"/>
              </p:cNvSpPr>
              <p:nvPr/>
            </p:nvSpPr>
            <p:spPr>
              <a:xfrm>
                <a:off x="5807010" y="2726003"/>
                <a:ext cx="448071" cy="615553"/>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4AB26EE-BCE2-ED8A-F604-71FDC23684C5}"/>
              </a:ext>
            </a:extLst>
          </p:cNvPr>
          <p:cNvSpPr txBox="1"/>
          <p:nvPr/>
        </p:nvSpPr>
        <p:spPr>
          <a:xfrm>
            <a:off x="2819519" y="5493994"/>
            <a:ext cx="2529860" cy="461665"/>
          </a:xfrm>
          <a:prstGeom prst="rect">
            <a:avLst/>
          </a:prstGeom>
          <a:noFill/>
        </p:spPr>
        <p:txBody>
          <a:bodyPr wrap="none" rtlCol="0">
            <a:spAutoFit/>
          </a:bodyPr>
          <a:lstStyle/>
          <a:p>
            <a:r>
              <a:rPr lang="en-US" sz="2400" dirty="0">
                <a:latin typeface="Helvetica" panose="020B0500000000000000" pitchFamily="34" charset="0"/>
              </a:rPr>
              <a:t>Less </a:t>
            </a:r>
            <a:r>
              <a:rPr lang="en-US" sz="2400" dirty="0" err="1">
                <a:latin typeface="Helvetica" panose="020B0500000000000000" pitchFamily="34" charset="0"/>
              </a:rPr>
              <a:t>Gaussianity</a:t>
            </a:r>
            <a:endParaRPr lang="en-US" sz="2400" dirty="0">
              <a:latin typeface="Helvetica" panose="020B0500000000000000" pitchFamily="34" charset="0"/>
            </a:endParaRPr>
          </a:p>
        </p:txBody>
      </p:sp>
      <p:sp>
        <p:nvSpPr>
          <p:cNvPr id="5" name="TextBox 4">
            <a:extLst>
              <a:ext uri="{FF2B5EF4-FFF2-40B4-BE49-F238E27FC236}">
                <a16:creationId xmlns:a16="http://schemas.microsoft.com/office/drawing/2014/main" id="{82F686D1-FB89-2D17-E746-31F2453F15CE}"/>
              </a:ext>
            </a:extLst>
          </p:cNvPr>
          <p:cNvSpPr txBox="1"/>
          <p:nvPr/>
        </p:nvSpPr>
        <p:spPr>
          <a:xfrm>
            <a:off x="6729097" y="5496508"/>
            <a:ext cx="2581156" cy="461665"/>
          </a:xfrm>
          <a:prstGeom prst="rect">
            <a:avLst/>
          </a:prstGeom>
          <a:noFill/>
        </p:spPr>
        <p:txBody>
          <a:bodyPr wrap="none" rtlCol="0">
            <a:spAutoFit/>
          </a:bodyPr>
          <a:lstStyle/>
          <a:p>
            <a:r>
              <a:rPr lang="en-US" sz="2400" dirty="0">
                <a:latin typeface="Helvetica" panose="020B0500000000000000" pitchFamily="34" charset="0"/>
              </a:rPr>
              <a:t>More </a:t>
            </a:r>
            <a:r>
              <a:rPr lang="en-US" sz="2400" dirty="0" err="1">
                <a:latin typeface="Helvetica" panose="020B0500000000000000" pitchFamily="34" charset="0"/>
              </a:rPr>
              <a:t>Gaussianity</a:t>
            </a:r>
            <a:endParaRPr lang="en-US" sz="2400" dirty="0">
              <a:latin typeface="Helvetica" panose="020B0500000000000000" pitchFamily="34" charset="0"/>
            </a:endParaRPr>
          </a:p>
        </p:txBody>
      </p:sp>
      <p:cxnSp>
        <p:nvCxnSpPr>
          <p:cNvPr id="6" name="Straight Arrow Connector 5">
            <a:extLst>
              <a:ext uri="{FF2B5EF4-FFF2-40B4-BE49-F238E27FC236}">
                <a16:creationId xmlns:a16="http://schemas.microsoft.com/office/drawing/2014/main" id="{0664B331-EC7F-B23A-ED53-ABC194C27065}"/>
              </a:ext>
            </a:extLst>
          </p:cNvPr>
          <p:cNvCxnSpPr>
            <a:cxnSpLocks/>
          </p:cNvCxnSpPr>
          <p:nvPr/>
        </p:nvCxnSpPr>
        <p:spPr>
          <a:xfrm flipH="1">
            <a:off x="5578298" y="4520890"/>
            <a:ext cx="8256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E9B8F0-0DEA-2C5D-EB50-FD6A988FCF7E}"/>
                  </a:ext>
                </a:extLst>
              </p:cNvPr>
              <p:cNvSpPr txBox="1"/>
              <p:nvPr/>
            </p:nvSpPr>
            <p:spPr>
              <a:xfrm>
                <a:off x="5806314" y="3838522"/>
                <a:ext cx="44807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𝑇</m:t>
                      </m:r>
                    </m:oMath>
                  </m:oMathPara>
                </a14:m>
                <a:endParaRPr lang="en-US" sz="4000" dirty="0"/>
              </a:p>
            </p:txBody>
          </p:sp>
        </mc:Choice>
        <mc:Fallback xmlns="">
          <p:sp>
            <p:nvSpPr>
              <p:cNvPr id="8" name="TextBox 7">
                <a:extLst>
                  <a:ext uri="{FF2B5EF4-FFF2-40B4-BE49-F238E27FC236}">
                    <a16:creationId xmlns:a16="http://schemas.microsoft.com/office/drawing/2014/main" id="{B0E9B8F0-0DEA-2C5D-EB50-FD6A988FCF7E}"/>
                  </a:ext>
                </a:extLst>
              </p:cNvPr>
              <p:cNvSpPr txBox="1">
                <a:spLocks noRot="1" noChangeAspect="1" noMove="1" noResize="1" noEditPoints="1" noAdjustHandles="1" noChangeArrowheads="1" noChangeShapeType="1" noTextEdit="1"/>
              </p:cNvSpPr>
              <p:nvPr/>
            </p:nvSpPr>
            <p:spPr>
              <a:xfrm>
                <a:off x="5806314" y="3838522"/>
                <a:ext cx="448071" cy="615553"/>
              </a:xfrm>
              <a:prstGeom prst="rect">
                <a:avLst/>
              </a:prstGeom>
              <a:blipFill>
                <a:blip r:embed="rId3"/>
                <a:stretch>
                  <a:fillRect/>
                </a:stretch>
              </a:blipFill>
            </p:spPr>
            <p:txBody>
              <a:bodyPr/>
              <a:lstStyle/>
              <a:p>
                <a:r>
                  <a:rPr lang="en-US">
                    <a:noFill/>
                  </a:rPr>
                  <a:t> </a:t>
                </a:r>
              </a:p>
            </p:txBody>
          </p:sp>
        </mc:Fallback>
      </mc:AlternateContent>
      <p:pic>
        <p:nvPicPr>
          <p:cNvPr id="9" name="Picture 2" descr="Central Limit Theorem - Overview, Example, History">
            <a:extLst>
              <a:ext uri="{FF2B5EF4-FFF2-40B4-BE49-F238E27FC236}">
                <a16:creationId xmlns:a16="http://schemas.microsoft.com/office/drawing/2014/main" id="{214FABBF-4937-914E-7B2E-42ADE64CAC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0" t="2042" r="79259" b="73026"/>
          <a:stretch/>
        </p:blipFill>
        <p:spPr bwMode="auto">
          <a:xfrm>
            <a:off x="502633" y="2962321"/>
            <a:ext cx="2224206" cy="17524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entral Limit Theorem - Overview, Example, History">
            <a:extLst>
              <a:ext uri="{FF2B5EF4-FFF2-40B4-BE49-F238E27FC236}">
                <a16:creationId xmlns:a16="http://schemas.microsoft.com/office/drawing/2014/main" id="{96DDCDD1-0F0A-E96B-53F8-D143C5F59A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651" t="50538" r="30669"/>
          <a:stretch/>
        </p:blipFill>
        <p:spPr bwMode="auto">
          <a:xfrm>
            <a:off x="9478209" y="2921401"/>
            <a:ext cx="2224206" cy="183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24115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67828032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98181"/>
            <a:ext cx="9202072" cy="707886"/>
          </a:xfrm>
          <a:prstGeom prst="rect">
            <a:avLst/>
          </a:prstGeom>
          <a:noFill/>
        </p:spPr>
        <p:txBody>
          <a:bodyPr wrap="square">
            <a:spAutoFit/>
          </a:bodyPr>
          <a:lstStyle/>
          <a:p>
            <a:pPr algn="ctr"/>
            <a:r>
              <a:rPr lang="en-US" sz="4000" b="1" dirty="0">
                <a:latin typeface="Helvetica" panose="020B0500000000000000" pitchFamily="34" charset="0"/>
              </a:rPr>
              <a:t>Optimization problem for ICA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7938D5-AB32-2410-4841-8EC93B6CD5CE}"/>
                  </a:ext>
                </a:extLst>
              </p:cNvPr>
              <p:cNvSpPr txBox="1"/>
              <p:nvPr/>
            </p:nvSpPr>
            <p:spPr>
              <a:xfrm>
                <a:off x="1195432" y="1750449"/>
                <a:ext cx="1732526"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𝑋</m:t>
                      </m:r>
                      <m:r>
                        <a:rPr lang="en-US" sz="4000" i="1" smtClean="0">
                          <a:latin typeface="Cambria Math" panose="02040503050406030204" pitchFamily="18" charset="0"/>
                        </a:rPr>
                        <m:t>=</m:t>
                      </m:r>
                      <m:r>
                        <a:rPr lang="en-US" sz="4000" i="1" smtClean="0">
                          <a:latin typeface="Cambria Math" panose="02040503050406030204" pitchFamily="18" charset="0"/>
                        </a:rPr>
                        <m:t>𝐴𝑆</m:t>
                      </m:r>
                    </m:oMath>
                  </m:oMathPara>
                </a14:m>
                <a:endParaRPr lang="en-US" sz="4000" dirty="0"/>
              </a:p>
            </p:txBody>
          </p:sp>
        </mc:Choice>
        <mc:Fallback xmlns="">
          <p:sp>
            <p:nvSpPr>
              <p:cNvPr id="4" name="TextBox 3">
                <a:extLst>
                  <a:ext uri="{FF2B5EF4-FFF2-40B4-BE49-F238E27FC236}">
                    <a16:creationId xmlns:a16="http://schemas.microsoft.com/office/drawing/2014/main" id="{287938D5-AB32-2410-4841-8EC93B6CD5CE}"/>
                  </a:ext>
                </a:extLst>
              </p:cNvPr>
              <p:cNvSpPr txBox="1">
                <a:spLocks noRot="1" noChangeAspect="1" noMove="1" noResize="1" noEditPoints="1" noAdjustHandles="1" noChangeArrowheads="1" noChangeShapeType="1" noTextEdit="1"/>
              </p:cNvSpPr>
              <p:nvPr/>
            </p:nvSpPr>
            <p:spPr>
              <a:xfrm>
                <a:off x="1195432" y="1750449"/>
                <a:ext cx="1732526" cy="61555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747B93-9EAA-D410-8F83-37666ADAE44B}"/>
                  </a:ext>
                </a:extLst>
              </p:cNvPr>
              <p:cNvSpPr txBox="1"/>
              <p:nvPr/>
            </p:nvSpPr>
            <p:spPr>
              <a:xfrm>
                <a:off x="1195432" y="2923149"/>
                <a:ext cx="409176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r>
                        <a:rPr lang="en-US" sz="4000" b="0" i="1" smtClean="0">
                          <a:latin typeface="Cambria Math" panose="02040503050406030204" pitchFamily="18" charset="0"/>
                        </a:rPr>
                        <m:t>=</m:t>
                      </m:r>
                      <m:r>
                        <a:rPr lang="en-US" sz="4000" b="0" i="1" smtClean="0">
                          <a:latin typeface="Cambria Math" panose="02040503050406030204" pitchFamily="18" charset="0"/>
                        </a:rPr>
                        <m:t>𝑊𝑋</m:t>
                      </m:r>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b="0" i="1" smtClean="0">
                              <a:latin typeface="Cambria Math" panose="02040503050406030204" pitchFamily="18" charset="0"/>
                            </a:rPr>
                            <m:t>𝑊</m:t>
                          </m:r>
                          <m:r>
                            <a:rPr lang="en-US" sz="4000" b="0" i="1" smtClean="0">
                              <a:latin typeface="Cambria Math" panose="02040503050406030204" pitchFamily="18" charset="0"/>
                            </a:rPr>
                            <m:t>=</m:t>
                          </m:r>
                          <m:r>
                            <a:rPr lang="en-US" sz="4000" i="1">
                              <a:latin typeface="Cambria Math" panose="02040503050406030204" pitchFamily="18" charset="0"/>
                            </a:rPr>
                            <m:t>𝐴</m:t>
                          </m:r>
                        </m:e>
                        <m:sup>
                          <m:r>
                            <a:rPr lang="en-US" sz="4000" i="1">
                              <a:latin typeface="Cambria Math" panose="02040503050406030204" pitchFamily="18" charset="0"/>
                            </a:rPr>
                            <m:t>−1</m:t>
                          </m:r>
                        </m:sup>
                      </m:sSup>
                    </m:oMath>
                  </m:oMathPara>
                </a14:m>
                <a:endParaRPr lang="en-US" sz="4000" dirty="0"/>
              </a:p>
            </p:txBody>
          </p:sp>
        </mc:Choice>
        <mc:Fallback xmlns="">
          <p:sp>
            <p:nvSpPr>
              <p:cNvPr id="5" name="TextBox 4">
                <a:extLst>
                  <a:ext uri="{FF2B5EF4-FFF2-40B4-BE49-F238E27FC236}">
                    <a16:creationId xmlns:a16="http://schemas.microsoft.com/office/drawing/2014/main" id="{B1747B93-9EAA-D410-8F83-37666ADAE44B}"/>
                  </a:ext>
                </a:extLst>
              </p:cNvPr>
              <p:cNvSpPr txBox="1">
                <a:spLocks noRot="1" noChangeAspect="1" noMove="1" noResize="1" noEditPoints="1" noAdjustHandles="1" noChangeArrowheads="1" noChangeShapeType="1" noTextEdit="1"/>
              </p:cNvSpPr>
              <p:nvPr/>
            </p:nvSpPr>
            <p:spPr>
              <a:xfrm>
                <a:off x="1195432" y="2923149"/>
                <a:ext cx="4091761"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FE075C-944A-5AF1-F306-BE83CE524973}"/>
                  </a:ext>
                </a:extLst>
              </p:cNvPr>
              <p:cNvSpPr txBox="1"/>
              <p:nvPr/>
            </p:nvSpPr>
            <p:spPr>
              <a:xfrm>
                <a:off x="1195432" y="4095849"/>
                <a:ext cx="2592505" cy="804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4000" b="0" i="1" smtClean="0">
                              <a:solidFill>
                                <a:srgbClr val="C00000"/>
                              </a:solidFill>
                              <a:latin typeface="Cambria Math" panose="02040503050406030204" pitchFamily="18" charset="0"/>
                            </a:rPr>
                          </m:ctrlPr>
                        </m:funcPr>
                        <m:fName>
                          <m:limLow>
                            <m:limLowPr>
                              <m:ctrlPr>
                                <a:rPr lang="en-US" sz="4000" b="0" i="1" smtClean="0">
                                  <a:solidFill>
                                    <a:srgbClr val="C00000"/>
                                  </a:solidFill>
                                  <a:latin typeface="Cambria Math" panose="02040503050406030204" pitchFamily="18" charset="0"/>
                                </a:rPr>
                              </m:ctrlPr>
                            </m:limLowPr>
                            <m:e>
                              <m:r>
                                <m:rPr>
                                  <m:sty m:val="p"/>
                                </m:rPr>
                                <a:rPr lang="en-US" sz="4000" b="0" i="0" smtClean="0">
                                  <a:solidFill>
                                    <a:srgbClr val="C00000"/>
                                  </a:solidFill>
                                  <a:latin typeface="Cambria Math" panose="02040503050406030204" pitchFamily="18" charset="0"/>
                                </a:rPr>
                                <m:t>max</m:t>
                              </m:r>
                            </m:e>
                            <m:lim>
                              <m:r>
                                <a:rPr lang="en-US" sz="4000" b="0" i="1" smtClean="0">
                                  <a:solidFill>
                                    <a:srgbClr val="C00000"/>
                                  </a:solidFill>
                                  <a:latin typeface="Cambria Math" panose="02040503050406030204" pitchFamily="18" charset="0"/>
                                </a:rPr>
                                <m:t>𝑊</m:t>
                              </m:r>
                            </m:lim>
                          </m:limLow>
                        </m:fName>
                        <m:e>
                          <m:r>
                            <a:rPr lang="en-US" sz="4000" b="0" i="1" smtClean="0">
                              <a:solidFill>
                                <a:srgbClr val="C00000"/>
                              </a:solidFill>
                              <a:latin typeface="Cambria Math" panose="02040503050406030204" pitchFamily="18" charset="0"/>
                            </a:rPr>
                            <m:t>𝐼</m:t>
                          </m:r>
                          <m:r>
                            <a:rPr lang="en-US" sz="4000" b="0" i="1" smtClean="0">
                              <a:solidFill>
                                <a:srgbClr val="C00000"/>
                              </a:solidFill>
                              <a:latin typeface="Cambria Math" panose="02040503050406030204" pitchFamily="18" charset="0"/>
                            </a:rPr>
                            <m:t>(</m:t>
                          </m:r>
                          <m:r>
                            <a:rPr lang="en-US" sz="4000" b="0" i="1" smtClean="0">
                              <a:solidFill>
                                <a:srgbClr val="C00000"/>
                              </a:solidFill>
                              <a:latin typeface="Cambria Math" panose="02040503050406030204" pitchFamily="18" charset="0"/>
                            </a:rPr>
                            <m:t>𝑊𝑋</m:t>
                          </m:r>
                          <m:r>
                            <a:rPr lang="en-US" sz="4000" b="0" i="1" smtClean="0">
                              <a:solidFill>
                                <a:srgbClr val="C00000"/>
                              </a:solidFill>
                              <a:latin typeface="Cambria Math" panose="02040503050406030204" pitchFamily="18" charset="0"/>
                            </a:rPr>
                            <m:t>)</m:t>
                          </m:r>
                        </m:e>
                      </m:func>
                    </m:oMath>
                  </m:oMathPara>
                </a14:m>
                <a:endParaRPr lang="en-US" sz="4000" dirty="0"/>
              </a:p>
            </p:txBody>
          </p:sp>
        </mc:Choice>
        <mc:Fallback xmlns="">
          <p:sp>
            <p:nvSpPr>
              <p:cNvPr id="6" name="TextBox 5">
                <a:extLst>
                  <a:ext uri="{FF2B5EF4-FFF2-40B4-BE49-F238E27FC236}">
                    <a16:creationId xmlns:a16="http://schemas.microsoft.com/office/drawing/2014/main" id="{20FE075C-944A-5AF1-F306-BE83CE524973}"/>
                  </a:ext>
                </a:extLst>
              </p:cNvPr>
              <p:cNvSpPr txBox="1">
                <a:spLocks noRot="1" noChangeAspect="1" noMove="1" noResize="1" noEditPoints="1" noAdjustHandles="1" noChangeArrowheads="1" noChangeShapeType="1" noTextEdit="1"/>
              </p:cNvSpPr>
              <p:nvPr/>
            </p:nvSpPr>
            <p:spPr>
              <a:xfrm>
                <a:off x="1195432" y="4095849"/>
                <a:ext cx="2592505" cy="804772"/>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17E721A-1161-2877-2A2B-2335CA16B10C}"/>
              </a:ext>
            </a:extLst>
          </p:cNvPr>
          <p:cNvSpPr txBox="1"/>
          <p:nvPr/>
        </p:nvSpPr>
        <p:spPr>
          <a:xfrm>
            <a:off x="2183973" y="5457768"/>
            <a:ext cx="7824055" cy="646331"/>
          </a:xfrm>
          <a:prstGeom prst="rect">
            <a:avLst/>
          </a:prstGeom>
          <a:noFill/>
        </p:spPr>
        <p:txBody>
          <a:bodyPr wrap="square">
            <a:spAutoFit/>
          </a:bodyPr>
          <a:lstStyle/>
          <a:p>
            <a:pPr algn="ctr"/>
            <a:r>
              <a:rPr lang="en-US" b="0" i="0" dirty="0">
                <a:effectLst/>
                <a:latin typeface="Helvetica" panose="020B0500000000000000" pitchFamily="34" charset="0"/>
              </a:rPr>
              <a:t>The goal is to find a linear representation of non-Gaussian data so that the components are statistically independent, or as independent as possible.</a:t>
            </a:r>
            <a:endParaRPr lang="en-US" dirty="0">
              <a:latin typeface="Helvetica" panose="020B0500000000000000" pitchFamily="34" charset="0"/>
            </a:endParaRPr>
          </a:p>
        </p:txBody>
      </p:sp>
      <p:sp>
        <p:nvSpPr>
          <p:cNvPr id="8" name="Freeform: Shape 7">
            <a:extLst>
              <a:ext uri="{FF2B5EF4-FFF2-40B4-BE49-F238E27FC236}">
                <a16:creationId xmlns:a16="http://schemas.microsoft.com/office/drawing/2014/main" id="{391C687C-B0C7-1A5E-BEB4-22EC222C511B}"/>
              </a:ext>
            </a:extLst>
          </p:cNvPr>
          <p:cNvSpPr/>
          <p:nvPr/>
        </p:nvSpPr>
        <p:spPr>
          <a:xfrm>
            <a:off x="6392958" y="1780765"/>
            <a:ext cx="1520205" cy="789821"/>
          </a:xfrm>
          <a:custGeom>
            <a:avLst/>
            <a:gdLst>
              <a:gd name="connsiteX0" fmla="*/ 0 w 2548318"/>
              <a:gd name="connsiteY0" fmla="*/ 661988 h 1323975"/>
              <a:gd name="connsiteX1" fmla="*/ 52006 w 2548318"/>
              <a:gd name="connsiteY1" fmla="*/ 457424 h 1323975"/>
              <a:gd name="connsiteX2" fmla="*/ 104013 w 2548318"/>
              <a:gd name="connsiteY2" fmla="*/ 272882 h 1323975"/>
              <a:gd name="connsiteX3" fmla="*/ 156019 w 2548318"/>
              <a:gd name="connsiteY3" fmla="*/ 126430 h 1323975"/>
              <a:gd name="connsiteX4" fmla="*/ 208026 w 2548318"/>
              <a:gd name="connsiteY4" fmla="*/ 32399 h 1323975"/>
              <a:gd name="connsiteX5" fmla="*/ 260032 w 2548318"/>
              <a:gd name="connsiteY5" fmla="*/ 0 h 1323975"/>
              <a:gd name="connsiteX6" fmla="*/ 312039 w 2548318"/>
              <a:gd name="connsiteY6" fmla="*/ 32399 h 1323975"/>
              <a:gd name="connsiteX7" fmla="*/ 364045 w 2548318"/>
              <a:gd name="connsiteY7" fmla="*/ 126430 h 1323975"/>
              <a:gd name="connsiteX8" fmla="*/ 416052 w 2548318"/>
              <a:gd name="connsiteY8" fmla="*/ 272882 h 1323975"/>
              <a:gd name="connsiteX9" fmla="*/ 468059 w 2548318"/>
              <a:gd name="connsiteY9" fmla="*/ 457424 h 1323975"/>
              <a:gd name="connsiteX10" fmla="*/ 520065 w 2548318"/>
              <a:gd name="connsiteY10" fmla="*/ 661988 h 1323975"/>
              <a:gd name="connsiteX11" fmla="*/ 572072 w 2548318"/>
              <a:gd name="connsiteY11" fmla="*/ 866551 h 1323975"/>
              <a:gd name="connsiteX12" fmla="*/ 624078 w 2548318"/>
              <a:gd name="connsiteY12" fmla="*/ 1051093 h 1323975"/>
              <a:gd name="connsiteX13" fmla="*/ 676084 w 2548318"/>
              <a:gd name="connsiteY13" fmla="*/ 1197545 h 1323975"/>
              <a:gd name="connsiteX14" fmla="*/ 728091 w 2548318"/>
              <a:gd name="connsiteY14" fmla="*/ 1291576 h 1323975"/>
              <a:gd name="connsiteX15" fmla="*/ 780097 w 2548318"/>
              <a:gd name="connsiteY15" fmla="*/ 1323975 h 1323975"/>
              <a:gd name="connsiteX16" fmla="*/ 832104 w 2548318"/>
              <a:gd name="connsiteY16" fmla="*/ 1291576 h 1323975"/>
              <a:gd name="connsiteX17" fmla="*/ 884110 w 2548318"/>
              <a:gd name="connsiteY17" fmla="*/ 1197545 h 1323975"/>
              <a:gd name="connsiteX18" fmla="*/ 936117 w 2548318"/>
              <a:gd name="connsiteY18" fmla="*/ 1051093 h 1323975"/>
              <a:gd name="connsiteX19" fmla="*/ 988124 w 2548318"/>
              <a:gd name="connsiteY19" fmla="*/ 866551 h 1323975"/>
              <a:gd name="connsiteX20" fmla="*/ 1040130 w 2548318"/>
              <a:gd name="connsiteY20" fmla="*/ 661988 h 1323975"/>
              <a:gd name="connsiteX21" fmla="*/ 1092136 w 2548318"/>
              <a:gd name="connsiteY21" fmla="*/ 457424 h 1323975"/>
              <a:gd name="connsiteX22" fmla="*/ 1144143 w 2548318"/>
              <a:gd name="connsiteY22" fmla="*/ 272882 h 1323975"/>
              <a:gd name="connsiteX23" fmla="*/ 1196150 w 2548318"/>
              <a:gd name="connsiteY23" fmla="*/ 126430 h 1323975"/>
              <a:gd name="connsiteX24" fmla="*/ 1248156 w 2548318"/>
              <a:gd name="connsiteY24" fmla="*/ 32399 h 1323975"/>
              <a:gd name="connsiteX25" fmla="*/ 1300162 w 2548318"/>
              <a:gd name="connsiteY25" fmla="*/ 0 h 1323975"/>
              <a:gd name="connsiteX26" fmla="*/ 1352169 w 2548318"/>
              <a:gd name="connsiteY26" fmla="*/ 32399 h 1323975"/>
              <a:gd name="connsiteX27" fmla="*/ 1404176 w 2548318"/>
              <a:gd name="connsiteY27" fmla="*/ 126430 h 1323975"/>
              <a:gd name="connsiteX28" fmla="*/ 1456182 w 2548318"/>
              <a:gd name="connsiteY28" fmla="*/ 272882 h 1323975"/>
              <a:gd name="connsiteX29" fmla="*/ 1508188 w 2548318"/>
              <a:gd name="connsiteY29" fmla="*/ 457424 h 1323975"/>
              <a:gd name="connsiteX30" fmla="*/ 1560195 w 2548318"/>
              <a:gd name="connsiteY30" fmla="*/ 661988 h 1323975"/>
              <a:gd name="connsiteX31" fmla="*/ 1612202 w 2548318"/>
              <a:gd name="connsiteY31" fmla="*/ 866551 h 1323975"/>
              <a:gd name="connsiteX32" fmla="*/ 1664208 w 2548318"/>
              <a:gd name="connsiteY32" fmla="*/ 1051093 h 1323975"/>
              <a:gd name="connsiteX33" fmla="*/ 1716215 w 2548318"/>
              <a:gd name="connsiteY33" fmla="*/ 1197545 h 1323975"/>
              <a:gd name="connsiteX34" fmla="*/ 1768221 w 2548318"/>
              <a:gd name="connsiteY34" fmla="*/ 1291576 h 1323975"/>
              <a:gd name="connsiteX35" fmla="*/ 1820227 w 2548318"/>
              <a:gd name="connsiteY35" fmla="*/ 1323975 h 1323975"/>
              <a:gd name="connsiteX36" fmla="*/ 1872234 w 2548318"/>
              <a:gd name="connsiteY36" fmla="*/ 1291576 h 1323975"/>
              <a:gd name="connsiteX37" fmla="*/ 1924241 w 2548318"/>
              <a:gd name="connsiteY37" fmla="*/ 1197545 h 1323975"/>
              <a:gd name="connsiteX38" fmla="*/ 1976247 w 2548318"/>
              <a:gd name="connsiteY38" fmla="*/ 1051093 h 1323975"/>
              <a:gd name="connsiteX39" fmla="*/ 2028253 w 2548318"/>
              <a:gd name="connsiteY39" fmla="*/ 866551 h 1323975"/>
              <a:gd name="connsiteX40" fmla="*/ 2080260 w 2548318"/>
              <a:gd name="connsiteY40" fmla="*/ 661988 h 1323975"/>
              <a:gd name="connsiteX41" fmla="*/ 2132267 w 2548318"/>
              <a:gd name="connsiteY41" fmla="*/ 457424 h 1323975"/>
              <a:gd name="connsiteX42" fmla="*/ 2184273 w 2548318"/>
              <a:gd name="connsiteY42" fmla="*/ 272882 h 1323975"/>
              <a:gd name="connsiteX43" fmla="*/ 2236279 w 2548318"/>
              <a:gd name="connsiteY43" fmla="*/ 126430 h 1323975"/>
              <a:gd name="connsiteX44" fmla="*/ 2288286 w 2548318"/>
              <a:gd name="connsiteY44" fmla="*/ 32399 h 1323975"/>
              <a:gd name="connsiteX45" fmla="*/ 2340293 w 2548318"/>
              <a:gd name="connsiteY45" fmla="*/ 0 h 1323975"/>
              <a:gd name="connsiteX46" fmla="*/ 2392299 w 2548318"/>
              <a:gd name="connsiteY46" fmla="*/ 32399 h 1323975"/>
              <a:gd name="connsiteX47" fmla="*/ 2444305 w 2548318"/>
              <a:gd name="connsiteY47" fmla="*/ 126430 h 1323975"/>
              <a:gd name="connsiteX48" fmla="*/ 2496312 w 2548318"/>
              <a:gd name="connsiteY48" fmla="*/ 272882 h 1323975"/>
              <a:gd name="connsiteX49" fmla="*/ 2548319 w 2548318"/>
              <a:gd name="connsiteY49" fmla="*/ 457424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661988"/>
                </a:moveTo>
                <a:lnTo>
                  <a:pt x="52006" y="457424"/>
                </a:lnTo>
                <a:lnTo>
                  <a:pt x="104013" y="272882"/>
                </a:lnTo>
                <a:lnTo>
                  <a:pt x="156019" y="126430"/>
                </a:lnTo>
                <a:lnTo>
                  <a:pt x="208026" y="32399"/>
                </a:lnTo>
                <a:lnTo>
                  <a:pt x="260032" y="0"/>
                </a:lnTo>
                <a:lnTo>
                  <a:pt x="312039" y="32399"/>
                </a:lnTo>
                <a:lnTo>
                  <a:pt x="364045" y="126430"/>
                </a:lnTo>
                <a:lnTo>
                  <a:pt x="416052" y="272882"/>
                </a:lnTo>
                <a:lnTo>
                  <a:pt x="468059" y="457424"/>
                </a:lnTo>
                <a:lnTo>
                  <a:pt x="520065" y="661988"/>
                </a:lnTo>
                <a:lnTo>
                  <a:pt x="572072" y="866551"/>
                </a:lnTo>
                <a:lnTo>
                  <a:pt x="624078" y="1051093"/>
                </a:lnTo>
                <a:lnTo>
                  <a:pt x="676084" y="1197545"/>
                </a:lnTo>
                <a:lnTo>
                  <a:pt x="728091" y="1291576"/>
                </a:lnTo>
                <a:lnTo>
                  <a:pt x="780097" y="1323975"/>
                </a:lnTo>
                <a:lnTo>
                  <a:pt x="832104" y="1291576"/>
                </a:lnTo>
                <a:lnTo>
                  <a:pt x="884110" y="1197545"/>
                </a:lnTo>
                <a:lnTo>
                  <a:pt x="936117" y="1051093"/>
                </a:lnTo>
                <a:lnTo>
                  <a:pt x="988124" y="866551"/>
                </a:lnTo>
                <a:lnTo>
                  <a:pt x="1040130" y="661988"/>
                </a:lnTo>
                <a:lnTo>
                  <a:pt x="1092136" y="457424"/>
                </a:lnTo>
                <a:lnTo>
                  <a:pt x="1144143" y="272882"/>
                </a:lnTo>
                <a:lnTo>
                  <a:pt x="1196150" y="126430"/>
                </a:lnTo>
                <a:lnTo>
                  <a:pt x="1248156" y="32399"/>
                </a:lnTo>
                <a:lnTo>
                  <a:pt x="1300162" y="0"/>
                </a:lnTo>
                <a:lnTo>
                  <a:pt x="1352169" y="32399"/>
                </a:lnTo>
                <a:lnTo>
                  <a:pt x="1404176" y="126430"/>
                </a:lnTo>
                <a:lnTo>
                  <a:pt x="1456182" y="272882"/>
                </a:lnTo>
                <a:lnTo>
                  <a:pt x="1508188" y="457424"/>
                </a:lnTo>
                <a:lnTo>
                  <a:pt x="1560195" y="661988"/>
                </a:lnTo>
                <a:lnTo>
                  <a:pt x="1612202" y="866551"/>
                </a:lnTo>
                <a:lnTo>
                  <a:pt x="1664208" y="1051093"/>
                </a:lnTo>
                <a:lnTo>
                  <a:pt x="1716215" y="1197545"/>
                </a:lnTo>
                <a:lnTo>
                  <a:pt x="1768221" y="1291576"/>
                </a:lnTo>
                <a:lnTo>
                  <a:pt x="1820227" y="1323975"/>
                </a:lnTo>
                <a:lnTo>
                  <a:pt x="1872234" y="1291576"/>
                </a:lnTo>
                <a:lnTo>
                  <a:pt x="1924241" y="1197545"/>
                </a:lnTo>
                <a:lnTo>
                  <a:pt x="1976247" y="1051093"/>
                </a:lnTo>
                <a:lnTo>
                  <a:pt x="2028253" y="866551"/>
                </a:lnTo>
                <a:lnTo>
                  <a:pt x="2080260" y="661988"/>
                </a:lnTo>
                <a:lnTo>
                  <a:pt x="2132267" y="457424"/>
                </a:lnTo>
                <a:lnTo>
                  <a:pt x="2184273" y="272882"/>
                </a:lnTo>
                <a:lnTo>
                  <a:pt x="2236279" y="126430"/>
                </a:lnTo>
                <a:lnTo>
                  <a:pt x="2288286" y="32399"/>
                </a:lnTo>
                <a:lnTo>
                  <a:pt x="2340293" y="0"/>
                </a:lnTo>
                <a:lnTo>
                  <a:pt x="2392299" y="32399"/>
                </a:lnTo>
                <a:lnTo>
                  <a:pt x="2444305" y="126430"/>
                </a:lnTo>
                <a:lnTo>
                  <a:pt x="2496312" y="272882"/>
                </a:lnTo>
                <a:lnTo>
                  <a:pt x="2548319" y="457424"/>
                </a:lnTo>
              </a:path>
            </a:pathLst>
          </a:custGeom>
          <a:noFill/>
          <a:ln w="28575" cap="flat">
            <a:solidFill>
              <a:srgbClr val="C00000"/>
            </a:solidFill>
            <a:prstDash val="solid"/>
            <a:round/>
          </a:ln>
        </p:spPr>
        <p:txBody>
          <a:bodyPr rtlCol="0" anchor="ctr"/>
          <a:lstStyle/>
          <a:p>
            <a:endParaRPr lang="en-US"/>
          </a:p>
        </p:txBody>
      </p:sp>
      <p:sp>
        <p:nvSpPr>
          <p:cNvPr id="9" name="Freeform: Shape 8">
            <a:extLst>
              <a:ext uri="{FF2B5EF4-FFF2-40B4-BE49-F238E27FC236}">
                <a16:creationId xmlns:a16="http://schemas.microsoft.com/office/drawing/2014/main" id="{89317D68-534D-FD81-1345-A9A3B2937911}"/>
              </a:ext>
            </a:extLst>
          </p:cNvPr>
          <p:cNvSpPr/>
          <p:nvPr/>
        </p:nvSpPr>
        <p:spPr>
          <a:xfrm>
            <a:off x="6392958" y="2830532"/>
            <a:ext cx="1520205" cy="789821"/>
          </a:xfrm>
          <a:custGeom>
            <a:avLst/>
            <a:gdLst>
              <a:gd name="connsiteX0" fmla="*/ 0 w 2548318"/>
              <a:gd name="connsiteY0" fmla="*/ 0 h 1323975"/>
              <a:gd name="connsiteX1" fmla="*/ 52006 w 2548318"/>
              <a:gd name="connsiteY1" fmla="*/ 0 h 1323975"/>
              <a:gd name="connsiteX2" fmla="*/ 104013 w 2548318"/>
              <a:gd name="connsiteY2" fmla="*/ 0 h 1323975"/>
              <a:gd name="connsiteX3" fmla="*/ 156020 w 2548318"/>
              <a:gd name="connsiteY3" fmla="*/ 0 h 1323975"/>
              <a:gd name="connsiteX4" fmla="*/ 208026 w 2548318"/>
              <a:gd name="connsiteY4" fmla="*/ 0 h 1323975"/>
              <a:gd name="connsiteX5" fmla="*/ 260032 w 2548318"/>
              <a:gd name="connsiteY5" fmla="*/ 1323975 h 1323975"/>
              <a:gd name="connsiteX6" fmla="*/ 312039 w 2548318"/>
              <a:gd name="connsiteY6" fmla="*/ 1323975 h 1323975"/>
              <a:gd name="connsiteX7" fmla="*/ 364045 w 2548318"/>
              <a:gd name="connsiteY7" fmla="*/ 1323975 h 1323975"/>
              <a:gd name="connsiteX8" fmla="*/ 416052 w 2548318"/>
              <a:gd name="connsiteY8" fmla="*/ 1323975 h 1323975"/>
              <a:gd name="connsiteX9" fmla="*/ 468058 w 2548318"/>
              <a:gd name="connsiteY9" fmla="*/ 0 h 1323975"/>
              <a:gd name="connsiteX10" fmla="*/ 520065 w 2548318"/>
              <a:gd name="connsiteY10" fmla="*/ 0 h 1323975"/>
              <a:gd name="connsiteX11" fmla="*/ 572072 w 2548318"/>
              <a:gd name="connsiteY11" fmla="*/ 0 h 1323975"/>
              <a:gd name="connsiteX12" fmla="*/ 624078 w 2548318"/>
              <a:gd name="connsiteY12" fmla="*/ 0 h 1323975"/>
              <a:gd name="connsiteX13" fmla="*/ 676084 w 2548318"/>
              <a:gd name="connsiteY13" fmla="*/ 1323975 h 1323975"/>
              <a:gd name="connsiteX14" fmla="*/ 728091 w 2548318"/>
              <a:gd name="connsiteY14" fmla="*/ 1323975 h 1323975"/>
              <a:gd name="connsiteX15" fmla="*/ 780097 w 2548318"/>
              <a:gd name="connsiteY15" fmla="*/ 1323975 h 1323975"/>
              <a:gd name="connsiteX16" fmla="*/ 832104 w 2548318"/>
              <a:gd name="connsiteY16" fmla="*/ 1323975 h 1323975"/>
              <a:gd name="connsiteX17" fmla="*/ 884111 w 2548318"/>
              <a:gd name="connsiteY17" fmla="*/ 0 h 1323975"/>
              <a:gd name="connsiteX18" fmla="*/ 936117 w 2548318"/>
              <a:gd name="connsiteY18" fmla="*/ 0 h 1323975"/>
              <a:gd name="connsiteX19" fmla="*/ 988123 w 2548318"/>
              <a:gd name="connsiteY19" fmla="*/ 0 h 1323975"/>
              <a:gd name="connsiteX20" fmla="*/ 1040130 w 2548318"/>
              <a:gd name="connsiteY20" fmla="*/ 0 h 1323975"/>
              <a:gd name="connsiteX21" fmla="*/ 1092136 w 2548318"/>
              <a:gd name="connsiteY21" fmla="*/ 1323975 h 1323975"/>
              <a:gd name="connsiteX22" fmla="*/ 1144143 w 2548318"/>
              <a:gd name="connsiteY22" fmla="*/ 1323975 h 1323975"/>
              <a:gd name="connsiteX23" fmla="*/ 1196149 w 2548318"/>
              <a:gd name="connsiteY23" fmla="*/ 1323975 h 1323975"/>
              <a:gd name="connsiteX24" fmla="*/ 1248156 w 2548318"/>
              <a:gd name="connsiteY24" fmla="*/ 1323975 h 1323975"/>
              <a:gd name="connsiteX25" fmla="*/ 1300163 w 2548318"/>
              <a:gd name="connsiteY25" fmla="*/ 0 h 1323975"/>
              <a:gd name="connsiteX26" fmla="*/ 1352169 w 2548318"/>
              <a:gd name="connsiteY26" fmla="*/ 0 h 1323975"/>
              <a:gd name="connsiteX27" fmla="*/ 1404175 w 2548318"/>
              <a:gd name="connsiteY27" fmla="*/ 0 h 1323975"/>
              <a:gd name="connsiteX28" fmla="*/ 1456182 w 2548318"/>
              <a:gd name="connsiteY28" fmla="*/ 0 h 1323975"/>
              <a:gd name="connsiteX29" fmla="*/ 1508188 w 2548318"/>
              <a:gd name="connsiteY29" fmla="*/ 0 h 1323975"/>
              <a:gd name="connsiteX30" fmla="*/ 1560195 w 2548318"/>
              <a:gd name="connsiteY30" fmla="*/ 1323975 h 1323975"/>
              <a:gd name="connsiteX31" fmla="*/ 1612201 w 2548318"/>
              <a:gd name="connsiteY31" fmla="*/ 1323975 h 1323975"/>
              <a:gd name="connsiteX32" fmla="*/ 1664208 w 2548318"/>
              <a:gd name="connsiteY32" fmla="*/ 1323975 h 1323975"/>
              <a:gd name="connsiteX33" fmla="*/ 1716214 w 2548318"/>
              <a:gd name="connsiteY33" fmla="*/ 1323975 h 1323975"/>
              <a:gd name="connsiteX34" fmla="*/ 1768221 w 2548318"/>
              <a:gd name="connsiteY34" fmla="*/ 0 h 1323975"/>
              <a:gd name="connsiteX35" fmla="*/ 1820227 w 2548318"/>
              <a:gd name="connsiteY35" fmla="*/ 0 h 1323975"/>
              <a:gd name="connsiteX36" fmla="*/ 1872234 w 2548318"/>
              <a:gd name="connsiteY36" fmla="*/ 0 h 1323975"/>
              <a:gd name="connsiteX37" fmla="*/ 1924240 w 2548318"/>
              <a:gd name="connsiteY37" fmla="*/ 0 h 1323975"/>
              <a:gd name="connsiteX38" fmla="*/ 1976247 w 2548318"/>
              <a:gd name="connsiteY38" fmla="*/ 1323975 h 1323975"/>
              <a:gd name="connsiteX39" fmla="*/ 2028254 w 2548318"/>
              <a:gd name="connsiteY39" fmla="*/ 1323975 h 1323975"/>
              <a:gd name="connsiteX40" fmla="*/ 2080260 w 2548318"/>
              <a:gd name="connsiteY40" fmla="*/ 1323975 h 1323975"/>
              <a:gd name="connsiteX41" fmla="*/ 2132266 w 2548318"/>
              <a:gd name="connsiteY41" fmla="*/ 1323975 h 1323975"/>
              <a:gd name="connsiteX42" fmla="*/ 2184273 w 2548318"/>
              <a:gd name="connsiteY42" fmla="*/ 0 h 1323975"/>
              <a:gd name="connsiteX43" fmla="*/ 2236279 w 2548318"/>
              <a:gd name="connsiteY43" fmla="*/ 0 h 1323975"/>
              <a:gd name="connsiteX44" fmla="*/ 2288286 w 2548318"/>
              <a:gd name="connsiteY44" fmla="*/ 0 h 1323975"/>
              <a:gd name="connsiteX45" fmla="*/ 2340292 w 2548318"/>
              <a:gd name="connsiteY45" fmla="*/ 0 h 1323975"/>
              <a:gd name="connsiteX46" fmla="*/ 2392299 w 2548318"/>
              <a:gd name="connsiteY46" fmla="*/ 1323975 h 1323975"/>
              <a:gd name="connsiteX47" fmla="*/ 2444306 w 2548318"/>
              <a:gd name="connsiteY47" fmla="*/ 1323975 h 1323975"/>
              <a:gd name="connsiteX48" fmla="*/ 2496312 w 2548318"/>
              <a:gd name="connsiteY48" fmla="*/ 1323975 h 1323975"/>
              <a:gd name="connsiteX49" fmla="*/ 2548318 w 2548318"/>
              <a:gd name="connsiteY49"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323975">
                <a:moveTo>
                  <a:pt x="0" y="0"/>
                </a:moveTo>
                <a:lnTo>
                  <a:pt x="52006" y="0"/>
                </a:lnTo>
                <a:lnTo>
                  <a:pt x="104013" y="0"/>
                </a:lnTo>
                <a:lnTo>
                  <a:pt x="156020" y="0"/>
                </a:lnTo>
                <a:lnTo>
                  <a:pt x="208026" y="0"/>
                </a:lnTo>
                <a:lnTo>
                  <a:pt x="260032" y="1323975"/>
                </a:lnTo>
                <a:lnTo>
                  <a:pt x="312039" y="1323975"/>
                </a:lnTo>
                <a:lnTo>
                  <a:pt x="364045" y="1323975"/>
                </a:lnTo>
                <a:lnTo>
                  <a:pt x="416052" y="1323975"/>
                </a:lnTo>
                <a:lnTo>
                  <a:pt x="468058" y="0"/>
                </a:lnTo>
                <a:lnTo>
                  <a:pt x="520065" y="0"/>
                </a:lnTo>
                <a:lnTo>
                  <a:pt x="572072" y="0"/>
                </a:lnTo>
                <a:lnTo>
                  <a:pt x="624078" y="0"/>
                </a:lnTo>
                <a:lnTo>
                  <a:pt x="676084" y="1323975"/>
                </a:lnTo>
                <a:lnTo>
                  <a:pt x="728091" y="1323975"/>
                </a:lnTo>
                <a:lnTo>
                  <a:pt x="780097" y="1323975"/>
                </a:lnTo>
                <a:lnTo>
                  <a:pt x="832104" y="1323975"/>
                </a:lnTo>
                <a:lnTo>
                  <a:pt x="884111" y="0"/>
                </a:lnTo>
                <a:lnTo>
                  <a:pt x="936117" y="0"/>
                </a:lnTo>
                <a:lnTo>
                  <a:pt x="988123" y="0"/>
                </a:lnTo>
                <a:lnTo>
                  <a:pt x="1040130" y="0"/>
                </a:lnTo>
                <a:lnTo>
                  <a:pt x="1092136" y="1323975"/>
                </a:lnTo>
                <a:lnTo>
                  <a:pt x="1144143" y="1323975"/>
                </a:lnTo>
                <a:lnTo>
                  <a:pt x="1196149" y="1323975"/>
                </a:lnTo>
                <a:lnTo>
                  <a:pt x="1248156" y="1323975"/>
                </a:lnTo>
                <a:lnTo>
                  <a:pt x="1300163" y="0"/>
                </a:lnTo>
                <a:lnTo>
                  <a:pt x="1352169" y="0"/>
                </a:lnTo>
                <a:lnTo>
                  <a:pt x="1404175" y="0"/>
                </a:lnTo>
                <a:lnTo>
                  <a:pt x="1456182" y="0"/>
                </a:lnTo>
                <a:lnTo>
                  <a:pt x="1508188" y="0"/>
                </a:lnTo>
                <a:lnTo>
                  <a:pt x="1560195" y="1323975"/>
                </a:lnTo>
                <a:lnTo>
                  <a:pt x="1612201" y="1323975"/>
                </a:lnTo>
                <a:lnTo>
                  <a:pt x="1664208" y="1323975"/>
                </a:lnTo>
                <a:lnTo>
                  <a:pt x="1716214" y="1323975"/>
                </a:lnTo>
                <a:lnTo>
                  <a:pt x="1768221" y="0"/>
                </a:lnTo>
                <a:lnTo>
                  <a:pt x="1820227" y="0"/>
                </a:lnTo>
                <a:lnTo>
                  <a:pt x="1872234" y="0"/>
                </a:lnTo>
                <a:lnTo>
                  <a:pt x="1924240" y="0"/>
                </a:lnTo>
                <a:lnTo>
                  <a:pt x="1976247" y="1323975"/>
                </a:lnTo>
                <a:lnTo>
                  <a:pt x="2028254" y="1323975"/>
                </a:lnTo>
                <a:lnTo>
                  <a:pt x="2080260" y="1323975"/>
                </a:lnTo>
                <a:lnTo>
                  <a:pt x="2132266" y="1323975"/>
                </a:lnTo>
                <a:lnTo>
                  <a:pt x="2184273" y="0"/>
                </a:lnTo>
                <a:lnTo>
                  <a:pt x="2236279" y="0"/>
                </a:lnTo>
                <a:lnTo>
                  <a:pt x="2288286" y="0"/>
                </a:lnTo>
                <a:lnTo>
                  <a:pt x="2340292" y="0"/>
                </a:lnTo>
                <a:lnTo>
                  <a:pt x="2392299" y="1323975"/>
                </a:lnTo>
                <a:lnTo>
                  <a:pt x="2444306" y="1323975"/>
                </a:lnTo>
                <a:lnTo>
                  <a:pt x="2496312" y="1323975"/>
                </a:lnTo>
                <a:lnTo>
                  <a:pt x="2548318" y="1323975"/>
                </a:lnTo>
              </a:path>
            </a:pathLst>
          </a:custGeom>
          <a:noFill/>
          <a:ln w="28575" cap="flat">
            <a:solidFill>
              <a:srgbClr val="C00000"/>
            </a:solid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72DA704E-846E-1204-4952-452A84D80235}"/>
              </a:ext>
            </a:extLst>
          </p:cNvPr>
          <p:cNvSpPr/>
          <p:nvPr/>
        </p:nvSpPr>
        <p:spPr>
          <a:xfrm>
            <a:off x="6390173" y="3880299"/>
            <a:ext cx="1522990" cy="702062"/>
          </a:xfrm>
          <a:custGeom>
            <a:avLst/>
            <a:gdLst>
              <a:gd name="connsiteX0" fmla="*/ 0 w 2552986"/>
              <a:gd name="connsiteY0" fmla="*/ 1176866 h 1176866"/>
              <a:gd name="connsiteX1" fmla="*/ 52102 w 2552986"/>
              <a:gd name="connsiteY1" fmla="*/ 882648 h 1176866"/>
              <a:gd name="connsiteX2" fmla="*/ 104204 w 2552986"/>
              <a:gd name="connsiteY2" fmla="*/ 588431 h 1176866"/>
              <a:gd name="connsiteX3" fmla="*/ 156306 w 2552986"/>
              <a:gd name="connsiteY3" fmla="*/ 294218 h 1176866"/>
              <a:gd name="connsiteX4" fmla="*/ 208407 w 2552986"/>
              <a:gd name="connsiteY4" fmla="*/ 0 h 1176866"/>
              <a:gd name="connsiteX5" fmla="*/ 260509 w 2552986"/>
              <a:gd name="connsiteY5" fmla="*/ 1176866 h 1176866"/>
              <a:gd name="connsiteX6" fmla="*/ 312611 w 2552986"/>
              <a:gd name="connsiteY6" fmla="*/ 882648 h 1176866"/>
              <a:gd name="connsiteX7" fmla="*/ 364713 w 2552986"/>
              <a:gd name="connsiteY7" fmla="*/ 588431 h 1176866"/>
              <a:gd name="connsiteX8" fmla="*/ 416814 w 2552986"/>
              <a:gd name="connsiteY8" fmla="*/ 294218 h 1176866"/>
              <a:gd name="connsiteX9" fmla="*/ 468916 w 2552986"/>
              <a:gd name="connsiteY9" fmla="*/ 0 h 1176866"/>
              <a:gd name="connsiteX10" fmla="*/ 521018 w 2552986"/>
              <a:gd name="connsiteY10" fmla="*/ 1176866 h 1176866"/>
              <a:gd name="connsiteX11" fmla="*/ 573120 w 2552986"/>
              <a:gd name="connsiteY11" fmla="*/ 882648 h 1176866"/>
              <a:gd name="connsiteX12" fmla="*/ 625221 w 2552986"/>
              <a:gd name="connsiteY12" fmla="*/ 588431 h 1176866"/>
              <a:gd name="connsiteX13" fmla="*/ 677323 w 2552986"/>
              <a:gd name="connsiteY13" fmla="*/ 294218 h 1176866"/>
              <a:gd name="connsiteX14" fmla="*/ 729425 w 2552986"/>
              <a:gd name="connsiteY14" fmla="*/ 0 h 1176866"/>
              <a:gd name="connsiteX15" fmla="*/ 781527 w 2552986"/>
              <a:gd name="connsiteY15" fmla="*/ 1176866 h 1176866"/>
              <a:gd name="connsiteX16" fmla="*/ 833628 w 2552986"/>
              <a:gd name="connsiteY16" fmla="*/ 882648 h 1176866"/>
              <a:gd name="connsiteX17" fmla="*/ 885730 w 2552986"/>
              <a:gd name="connsiteY17" fmla="*/ 588431 h 1176866"/>
              <a:gd name="connsiteX18" fmla="*/ 937832 w 2552986"/>
              <a:gd name="connsiteY18" fmla="*/ 294218 h 1176866"/>
              <a:gd name="connsiteX19" fmla="*/ 989934 w 2552986"/>
              <a:gd name="connsiteY19" fmla="*/ 0 h 1176866"/>
              <a:gd name="connsiteX20" fmla="*/ 1042035 w 2552986"/>
              <a:gd name="connsiteY20" fmla="*/ 1176866 h 1176866"/>
              <a:gd name="connsiteX21" fmla="*/ 1094137 w 2552986"/>
              <a:gd name="connsiteY21" fmla="*/ 882648 h 1176866"/>
              <a:gd name="connsiteX22" fmla="*/ 1146239 w 2552986"/>
              <a:gd name="connsiteY22" fmla="*/ 588431 h 1176866"/>
              <a:gd name="connsiteX23" fmla="*/ 1198341 w 2552986"/>
              <a:gd name="connsiteY23" fmla="*/ 294218 h 1176866"/>
              <a:gd name="connsiteX24" fmla="*/ 1250442 w 2552986"/>
              <a:gd name="connsiteY24" fmla="*/ 0 h 1176866"/>
              <a:gd name="connsiteX25" fmla="*/ 1302544 w 2552986"/>
              <a:gd name="connsiteY25" fmla="*/ 1176866 h 1176866"/>
              <a:gd name="connsiteX26" fmla="*/ 1354645 w 2552986"/>
              <a:gd name="connsiteY26" fmla="*/ 882648 h 1176866"/>
              <a:gd name="connsiteX27" fmla="*/ 1406748 w 2552986"/>
              <a:gd name="connsiteY27" fmla="*/ 588431 h 1176866"/>
              <a:gd name="connsiteX28" fmla="*/ 1458849 w 2552986"/>
              <a:gd name="connsiteY28" fmla="*/ 294218 h 1176866"/>
              <a:gd name="connsiteX29" fmla="*/ 1510951 w 2552986"/>
              <a:gd name="connsiteY29" fmla="*/ 0 h 1176866"/>
              <a:gd name="connsiteX30" fmla="*/ 1563052 w 2552986"/>
              <a:gd name="connsiteY30" fmla="*/ 1176866 h 1176866"/>
              <a:gd name="connsiteX31" fmla="*/ 1615155 w 2552986"/>
              <a:gd name="connsiteY31" fmla="*/ 882648 h 1176866"/>
              <a:gd name="connsiteX32" fmla="*/ 1667256 w 2552986"/>
              <a:gd name="connsiteY32" fmla="*/ 588431 h 1176866"/>
              <a:gd name="connsiteX33" fmla="*/ 1719358 w 2552986"/>
              <a:gd name="connsiteY33" fmla="*/ 294218 h 1176866"/>
              <a:gd name="connsiteX34" fmla="*/ 1771459 w 2552986"/>
              <a:gd name="connsiteY34" fmla="*/ 0 h 1176866"/>
              <a:gd name="connsiteX35" fmla="*/ 1823562 w 2552986"/>
              <a:gd name="connsiteY35" fmla="*/ 1176866 h 1176866"/>
              <a:gd name="connsiteX36" fmla="*/ 1875663 w 2552986"/>
              <a:gd name="connsiteY36" fmla="*/ 882648 h 1176866"/>
              <a:gd name="connsiteX37" fmla="*/ 1927765 w 2552986"/>
              <a:gd name="connsiteY37" fmla="*/ 588431 h 1176866"/>
              <a:gd name="connsiteX38" fmla="*/ 1979866 w 2552986"/>
              <a:gd name="connsiteY38" fmla="*/ 294218 h 1176866"/>
              <a:gd name="connsiteX39" fmla="*/ 2031969 w 2552986"/>
              <a:gd name="connsiteY39" fmla="*/ 0 h 1176866"/>
              <a:gd name="connsiteX40" fmla="*/ 2084071 w 2552986"/>
              <a:gd name="connsiteY40" fmla="*/ 1176866 h 1176866"/>
              <a:gd name="connsiteX41" fmla="*/ 2136172 w 2552986"/>
              <a:gd name="connsiteY41" fmla="*/ 882648 h 1176866"/>
              <a:gd name="connsiteX42" fmla="*/ 2188274 w 2552986"/>
              <a:gd name="connsiteY42" fmla="*/ 588431 h 1176866"/>
              <a:gd name="connsiteX43" fmla="*/ 2240376 w 2552986"/>
              <a:gd name="connsiteY43" fmla="*/ 294218 h 1176866"/>
              <a:gd name="connsiteX44" fmla="*/ 2292478 w 2552986"/>
              <a:gd name="connsiteY44" fmla="*/ 0 h 1176866"/>
              <a:gd name="connsiteX45" fmla="*/ 2344579 w 2552986"/>
              <a:gd name="connsiteY45" fmla="*/ 1176866 h 1176866"/>
              <a:gd name="connsiteX46" fmla="*/ 2396681 w 2552986"/>
              <a:gd name="connsiteY46" fmla="*/ 882648 h 1176866"/>
              <a:gd name="connsiteX47" fmla="*/ 2448783 w 2552986"/>
              <a:gd name="connsiteY47" fmla="*/ 588431 h 1176866"/>
              <a:gd name="connsiteX48" fmla="*/ 2500885 w 2552986"/>
              <a:gd name="connsiteY48" fmla="*/ 294218 h 1176866"/>
              <a:gd name="connsiteX49" fmla="*/ 2552986 w 2552986"/>
              <a:gd name="connsiteY49" fmla="*/ 0 h 117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52986" h="1176866">
                <a:moveTo>
                  <a:pt x="0" y="1176866"/>
                </a:moveTo>
                <a:lnTo>
                  <a:pt x="52102" y="882648"/>
                </a:lnTo>
                <a:lnTo>
                  <a:pt x="104204" y="588431"/>
                </a:lnTo>
                <a:lnTo>
                  <a:pt x="156306" y="294218"/>
                </a:lnTo>
                <a:lnTo>
                  <a:pt x="208407" y="0"/>
                </a:lnTo>
                <a:lnTo>
                  <a:pt x="260509" y="1176866"/>
                </a:lnTo>
                <a:lnTo>
                  <a:pt x="312611" y="882648"/>
                </a:lnTo>
                <a:lnTo>
                  <a:pt x="364713" y="588431"/>
                </a:lnTo>
                <a:lnTo>
                  <a:pt x="416814" y="294218"/>
                </a:lnTo>
                <a:lnTo>
                  <a:pt x="468916" y="0"/>
                </a:lnTo>
                <a:lnTo>
                  <a:pt x="521018" y="1176866"/>
                </a:lnTo>
                <a:lnTo>
                  <a:pt x="573120" y="882648"/>
                </a:lnTo>
                <a:lnTo>
                  <a:pt x="625221" y="588431"/>
                </a:lnTo>
                <a:lnTo>
                  <a:pt x="677323" y="294218"/>
                </a:lnTo>
                <a:lnTo>
                  <a:pt x="729425" y="0"/>
                </a:lnTo>
                <a:lnTo>
                  <a:pt x="781527" y="1176866"/>
                </a:lnTo>
                <a:lnTo>
                  <a:pt x="833628" y="882648"/>
                </a:lnTo>
                <a:lnTo>
                  <a:pt x="885730" y="588431"/>
                </a:lnTo>
                <a:lnTo>
                  <a:pt x="937832" y="294218"/>
                </a:lnTo>
                <a:lnTo>
                  <a:pt x="989934" y="0"/>
                </a:lnTo>
                <a:lnTo>
                  <a:pt x="1042035" y="1176866"/>
                </a:lnTo>
                <a:lnTo>
                  <a:pt x="1094137" y="882648"/>
                </a:lnTo>
                <a:lnTo>
                  <a:pt x="1146239" y="588431"/>
                </a:lnTo>
                <a:lnTo>
                  <a:pt x="1198341" y="294218"/>
                </a:lnTo>
                <a:lnTo>
                  <a:pt x="1250442" y="0"/>
                </a:lnTo>
                <a:lnTo>
                  <a:pt x="1302544" y="1176866"/>
                </a:lnTo>
                <a:lnTo>
                  <a:pt x="1354645" y="882648"/>
                </a:lnTo>
                <a:lnTo>
                  <a:pt x="1406748" y="588431"/>
                </a:lnTo>
                <a:lnTo>
                  <a:pt x="1458849" y="294218"/>
                </a:lnTo>
                <a:lnTo>
                  <a:pt x="1510951" y="0"/>
                </a:lnTo>
                <a:lnTo>
                  <a:pt x="1563052" y="1176866"/>
                </a:lnTo>
                <a:lnTo>
                  <a:pt x="1615155" y="882648"/>
                </a:lnTo>
                <a:lnTo>
                  <a:pt x="1667256" y="588431"/>
                </a:lnTo>
                <a:lnTo>
                  <a:pt x="1719358" y="294218"/>
                </a:lnTo>
                <a:lnTo>
                  <a:pt x="1771459" y="0"/>
                </a:lnTo>
                <a:lnTo>
                  <a:pt x="1823562" y="1176866"/>
                </a:lnTo>
                <a:lnTo>
                  <a:pt x="1875663" y="882648"/>
                </a:lnTo>
                <a:lnTo>
                  <a:pt x="1927765" y="588431"/>
                </a:lnTo>
                <a:lnTo>
                  <a:pt x="1979866" y="294218"/>
                </a:lnTo>
                <a:lnTo>
                  <a:pt x="2031969" y="0"/>
                </a:lnTo>
                <a:lnTo>
                  <a:pt x="2084071" y="1176866"/>
                </a:lnTo>
                <a:lnTo>
                  <a:pt x="2136172" y="882648"/>
                </a:lnTo>
                <a:lnTo>
                  <a:pt x="2188274" y="588431"/>
                </a:lnTo>
                <a:lnTo>
                  <a:pt x="2240376" y="294218"/>
                </a:lnTo>
                <a:lnTo>
                  <a:pt x="2292478" y="0"/>
                </a:lnTo>
                <a:lnTo>
                  <a:pt x="2344579" y="1176866"/>
                </a:lnTo>
                <a:lnTo>
                  <a:pt x="2396681" y="882648"/>
                </a:lnTo>
                <a:lnTo>
                  <a:pt x="2448783" y="588431"/>
                </a:lnTo>
                <a:lnTo>
                  <a:pt x="2500885" y="294218"/>
                </a:lnTo>
                <a:lnTo>
                  <a:pt x="2552986" y="0"/>
                </a:lnTo>
              </a:path>
            </a:pathLst>
          </a:custGeom>
          <a:noFill/>
          <a:ln w="28575" cap="flat">
            <a:solidFill>
              <a:srgbClr val="C00000"/>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A58EA51D-7700-53B6-493A-785EE1792811}"/>
              </a:ext>
            </a:extLst>
          </p:cNvPr>
          <p:cNvSpPr/>
          <p:nvPr/>
        </p:nvSpPr>
        <p:spPr>
          <a:xfrm>
            <a:off x="9476363" y="1870169"/>
            <a:ext cx="1520205" cy="700417"/>
          </a:xfrm>
          <a:custGeom>
            <a:avLst/>
            <a:gdLst>
              <a:gd name="connsiteX0" fmla="*/ 0 w 2548318"/>
              <a:gd name="connsiteY0" fmla="*/ 732782 h 1174108"/>
              <a:gd name="connsiteX1" fmla="*/ 52006 w 2548318"/>
              <a:gd name="connsiteY1" fmla="*/ 537010 h 1174108"/>
              <a:gd name="connsiteX2" fmla="*/ 104013 w 2548318"/>
              <a:gd name="connsiteY2" fmla="*/ 346572 h 1174108"/>
              <a:gd name="connsiteX3" fmla="*/ 156019 w 2548318"/>
              <a:gd name="connsiteY3" fmla="*/ 166297 h 1174108"/>
              <a:gd name="connsiteX4" fmla="*/ 208026 w 2548318"/>
              <a:gd name="connsiteY4" fmla="*/ 0 h 1174108"/>
              <a:gd name="connsiteX5" fmla="*/ 260032 w 2548318"/>
              <a:gd name="connsiteY5" fmla="*/ 821050 h 1174108"/>
              <a:gd name="connsiteX6" fmla="*/ 312039 w 2548318"/>
              <a:gd name="connsiteY6" fmla="*/ 688467 h 1174108"/>
              <a:gd name="connsiteX7" fmla="*/ 364045 w 2548318"/>
              <a:gd name="connsiteY7" fmla="*/ 572314 h 1174108"/>
              <a:gd name="connsiteX8" fmla="*/ 416052 w 2548318"/>
              <a:gd name="connsiteY8" fmla="*/ 470144 h 1174108"/>
              <a:gd name="connsiteX9" fmla="*/ 468059 w 2548318"/>
              <a:gd name="connsiteY9" fmla="*/ 113338 h 1174108"/>
              <a:gd name="connsiteX10" fmla="*/ 520065 w 2548318"/>
              <a:gd name="connsiteY10" fmla="*/ 732782 h 1174108"/>
              <a:gd name="connsiteX11" fmla="*/ 572072 w 2548318"/>
              <a:gd name="connsiteY11" fmla="*/ 646109 h 1174108"/>
              <a:gd name="connsiteX12" fmla="*/ 624078 w 2548318"/>
              <a:gd name="connsiteY12" fmla="*/ 554098 h 1174108"/>
              <a:gd name="connsiteX13" fmla="*/ 676084 w 2548318"/>
              <a:gd name="connsiteY13" fmla="*/ 716723 h 1174108"/>
              <a:gd name="connsiteX14" fmla="*/ 728091 w 2548318"/>
              <a:gd name="connsiteY14" fmla="*/ 600575 h 1174108"/>
              <a:gd name="connsiteX15" fmla="*/ 780097 w 2548318"/>
              <a:gd name="connsiteY15" fmla="*/ 1174109 h 1174108"/>
              <a:gd name="connsiteX16" fmla="*/ 832104 w 2548318"/>
              <a:gd name="connsiteY16" fmla="*/ 1024242 h 1174108"/>
              <a:gd name="connsiteX17" fmla="*/ 884110 w 2548318"/>
              <a:gd name="connsiteY17" fmla="*/ 593150 h 1174108"/>
              <a:gd name="connsiteX18" fmla="*/ 936117 w 2548318"/>
              <a:gd name="connsiteY18" fmla="*/ 412875 h 1174108"/>
              <a:gd name="connsiteX19" fmla="*/ 988124 w 2548318"/>
              <a:gd name="connsiteY19" fmla="*/ 222437 h 1174108"/>
              <a:gd name="connsiteX20" fmla="*/ 1040130 w 2548318"/>
              <a:gd name="connsiteY20" fmla="*/ 732782 h 1174108"/>
              <a:gd name="connsiteX21" fmla="*/ 1092136 w 2548318"/>
              <a:gd name="connsiteY21" fmla="*/ 801805 h 1174108"/>
              <a:gd name="connsiteX22" fmla="*/ 1144143 w 2548318"/>
              <a:gd name="connsiteY22" fmla="*/ 611367 h 1174108"/>
              <a:gd name="connsiteX23" fmla="*/ 1196150 w 2548318"/>
              <a:gd name="connsiteY23" fmla="*/ 431092 h 1174108"/>
              <a:gd name="connsiteX24" fmla="*/ 1248156 w 2548318"/>
              <a:gd name="connsiteY24" fmla="*/ 264795 h 1174108"/>
              <a:gd name="connsiteX25" fmla="*/ 1300162 w 2548318"/>
              <a:gd name="connsiteY25" fmla="*/ 556255 h 1174108"/>
              <a:gd name="connsiteX26" fmla="*/ 1352169 w 2548318"/>
              <a:gd name="connsiteY26" fmla="*/ 423667 h 1174108"/>
              <a:gd name="connsiteX27" fmla="*/ 1404176 w 2548318"/>
              <a:gd name="connsiteY27" fmla="*/ 307519 h 1174108"/>
              <a:gd name="connsiteX28" fmla="*/ 1456182 w 2548318"/>
              <a:gd name="connsiteY28" fmla="*/ 205349 h 1174108"/>
              <a:gd name="connsiteX29" fmla="*/ 1508188 w 2548318"/>
              <a:gd name="connsiteY29" fmla="*/ 113338 h 1174108"/>
              <a:gd name="connsiteX30" fmla="*/ 1560195 w 2548318"/>
              <a:gd name="connsiteY30" fmla="*/ 997577 h 1174108"/>
              <a:gd name="connsiteX31" fmla="*/ 1612202 w 2548318"/>
              <a:gd name="connsiteY31" fmla="*/ 910904 h 1174108"/>
              <a:gd name="connsiteX32" fmla="*/ 1664208 w 2548318"/>
              <a:gd name="connsiteY32" fmla="*/ 818893 h 1174108"/>
              <a:gd name="connsiteX33" fmla="*/ 1716215 w 2548318"/>
              <a:gd name="connsiteY33" fmla="*/ 716723 h 1174108"/>
              <a:gd name="connsiteX34" fmla="*/ 1768221 w 2548318"/>
              <a:gd name="connsiteY34" fmla="*/ 335775 h 1174108"/>
              <a:gd name="connsiteX35" fmla="*/ 1820227 w 2548318"/>
              <a:gd name="connsiteY35" fmla="*/ 909314 h 1174108"/>
              <a:gd name="connsiteX36" fmla="*/ 1872234 w 2548318"/>
              <a:gd name="connsiteY36" fmla="*/ 759447 h 1174108"/>
              <a:gd name="connsiteX37" fmla="*/ 1924241 w 2548318"/>
              <a:gd name="connsiteY37" fmla="*/ 593150 h 1174108"/>
              <a:gd name="connsiteX38" fmla="*/ 1976247 w 2548318"/>
              <a:gd name="connsiteY38" fmla="*/ 677670 h 1174108"/>
              <a:gd name="connsiteX39" fmla="*/ 2028253 w 2548318"/>
              <a:gd name="connsiteY39" fmla="*/ 487232 h 1174108"/>
              <a:gd name="connsiteX40" fmla="*/ 2080260 w 2548318"/>
              <a:gd name="connsiteY40" fmla="*/ 997577 h 1174108"/>
              <a:gd name="connsiteX41" fmla="*/ 2132267 w 2548318"/>
              <a:gd name="connsiteY41" fmla="*/ 801805 h 1174108"/>
              <a:gd name="connsiteX42" fmla="*/ 2184273 w 2548318"/>
              <a:gd name="connsiteY42" fmla="*/ 346572 h 1174108"/>
              <a:gd name="connsiteX43" fmla="*/ 2236279 w 2548318"/>
              <a:gd name="connsiteY43" fmla="*/ 166297 h 1174108"/>
              <a:gd name="connsiteX44" fmla="*/ 2288286 w 2548318"/>
              <a:gd name="connsiteY44" fmla="*/ 0 h 1174108"/>
              <a:gd name="connsiteX45" fmla="*/ 2340293 w 2548318"/>
              <a:gd name="connsiteY45" fmla="*/ 556255 h 1174108"/>
              <a:gd name="connsiteX46" fmla="*/ 2392299 w 2548318"/>
              <a:gd name="connsiteY46" fmla="*/ 688467 h 1174108"/>
              <a:gd name="connsiteX47" fmla="*/ 2444305 w 2548318"/>
              <a:gd name="connsiteY47" fmla="*/ 572314 h 1174108"/>
              <a:gd name="connsiteX48" fmla="*/ 2496312 w 2548318"/>
              <a:gd name="connsiteY48" fmla="*/ 470144 h 1174108"/>
              <a:gd name="connsiteX49" fmla="*/ 2548319 w 2548318"/>
              <a:gd name="connsiteY49" fmla="*/ 378133 h 117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174108">
                <a:moveTo>
                  <a:pt x="0" y="732782"/>
                </a:moveTo>
                <a:lnTo>
                  <a:pt x="52006" y="537010"/>
                </a:lnTo>
                <a:lnTo>
                  <a:pt x="104013" y="346572"/>
                </a:lnTo>
                <a:lnTo>
                  <a:pt x="156019" y="166297"/>
                </a:lnTo>
                <a:lnTo>
                  <a:pt x="208026" y="0"/>
                </a:lnTo>
                <a:lnTo>
                  <a:pt x="260032" y="821050"/>
                </a:lnTo>
                <a:lnTo>
                  <a:pt x="312039" y="688467"/>
                </a:lnTo>
                <a:lnTo>
                  <a:pt x="364045" y="572314"/>
                </a:lnTo>
                <a:lnTo>
                  <a:pt x="416052" y="470144"/>
                </a:lnTo>
                <a:lnTo>
                  <a:pt x="468059" y="113338"/>
                </a:lnTo>
                <a:lnTo>
                  <a:pt x="520065" y="732782"/>
                </a:lnTo>
                <a:lnTo>
                  <a:pt x="572072" y="646109"/>
                </a:lnTo>
                <a:lnTo>
                  <a:pt x="624078" y="554098"/>
                </a:lnTo>
                <a:lnTo>
                  <a:pt x="676084" y="716723"/>
                </a:lnTo>
                <a:lnTo>
                  <a:pt x="728091" y="600575"/>
                </a:lnTo>
                <a:lnTo>
                  <a:pt x="780097" y="1174109"/>
                </a:lnTo>
                <a:lnTo>
                  <a:pt x="832104" y="1024242"/>
                </a:lnTo>
                <a:lnTo>
                  <a:pt x="884110" y="593150"/>
                </a:lnTo>
                <a:lnTo>
                  <a:pt x="936117" y="412875"/>
                </a:lnTo>
                <a:lnTo>
                  <a:pt x="988124" y="222437"/>
                </a:lnTo>
                <a:lnTo>
                  <a:pt x="1040130" y="732782"/>
                </a:lnTo>
                <a:lnTo>
                  <a:pt x="1092136" y="801805"/>
                </a:lnTo>
                <a:lnTo>
                  <a:pt x="1144143" y="611367"/>
                </a:lnTo>
                <a:lnTo>
                  <a:pt x="1196150" y="431092"/>
                </a:lnTo>
                <a:lnTo>
                  <a:pt x="1248156" y="264795"/>
                </a:lnTo>
                <a:lnTo>
                  <a:pt x="1300162" y="556255"/>
                </a:lnTo>
                <a:lnTo>
                  <a:pt x="1352169" y="423667"/>
                </a:lnTo>
                <a:lnTo>
                  <a:pt x="1404176" y="307519"/>
                </a:lnTo>
                <a:lnTo>
                  <a:pt x="1456182" y="205349"/>
                </a:lnTo>
                <a:lnTo>
                  <a:pt x="1508188" y="113338"/>
                </a:lnTo>
                <a:lnTo>
                  <a:pt x="1560195" y="997577"/>
                </a:lnTo>
                <a:lnTo>
                  <a:pt x="1612202" y="910904"/>
                </a:lnTo>
                <a:lnTo>
                  <a:pt x="1664208" y="818893"/>
                </a:lnTo>
                <a:lnTo>
                  <a:pt x="1716215" y="716723"/>
                </a:lnTo>
                <a:lnTo>
                  <a:pt x="1768221" y="335775"/>
                </a:lnTo>
                <a:lnTo>
                  <a:pt x="1820227" y="909314"/>
                </a:lnTo>
                <a:lnTo>
                  <a:pt x="1872234" y="759447"/>
                </a:lnTo>
                <a:lnTo>
                  <a:pt x="1924241" y="593150"/>
                </a:lnTo>
                <a:lnTo>
                  <a:pt x="1976247" y="677670"/>
                </a:lnTo>
                <a:lnTo>
                  <a:pt x="2028253" y="487232"/>
                </a:lnTo>
                <a:lnTo>
                  <a:pt x="2080260" y="997577"/>
                </a:lnTo>
                <a:lnTo>
                  <a:pt x="2132267" y="801805"/>
                </a:lnTo>
                <a:lnTo>
                  <a:pt x="2184273" y="346572"/>
                </a:lnTo>
                <a:lnTo>
                  <a:pt x="2236279" y="166297"/>
                </a:lnTo>
                <a:lnTo>
                  <a:pt x="2288286" y="0"/>
                </a:lnTo>
                <a:lnTo>
                  <a:pt x="2340293" y="556255"/>
                </a:lnTo>
                <a:lnTo>
                  <a:pt x="2392299" y="688467"/>
                </a:lnTo>
                <a:lnTo>
                  <a:pt x="2444305" y="572314"/>
                </a:lnTo>
                <a:lnTo>
                  <a:pt x="2496312" y="470144"/>
                </a:lnTo>
                <a:lnTo>
                  <a:pt x="2548319" y="378133"/>
                </a:lnTo>
              </a:path>
            </a:pathLst>
          </a:custGeom>
          <a:noFill/>
          <a:ln w="28575" cap="flat">
            <a:solidFill>
              <a:schemeClr val="tx1"/>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CA635A31-B835-A65B-0848-C190DA9C691A}"/>
              </a:ext>
            </a:extLst>
          </p:cNvPr>
          <p:cNvSpPr/>
          <p:nvPr/>
        </p:nvSpPr>
        <p:spPr>
          <a:xfrm>
            <a:off x="9474744" y="2923149"/>
            <a:ext cx="1520205" cy="703070"/>
          </a:xfrm>
          <a:custGeom>
            <a:avLst/>
            <a:gdLst>
              <a:gd name="connsiteX0" fmla="*/ 0 w 2548318"/>
              <a:gd name="connsiteY0" fmla="*/ 384172 h 1178556"/>
              <a:gd name="connsiteX1" fmla="*/ 52006 w 2548318"/>
              <a:gd name="connsiteY1" fmla="*/ 273453 h 1178556"/>
              <a:gd name="connsiteX2" fmla="*/ 104013 w 2548318"/>
              <a:gd name="connsiteY2" fmla="*/ 168969 h 1178556"/>
              <a:gd name="connsiteX3" fmla="*/ 156020 w 2548318"/>
              <a:gd name="connsiteY3" fmla="*/ 76328 h 1178556"/>
              <a:gd name="connsiteX4" fmla="*/ 208026 w 2548318"/>
              <a:gd name="connsiteY4" fmla="*/ 0 h 1178556"/>
              <a:gd name="connsiteX5" fmla="*/ 260032 w 2548318"/>
              <a:gd name="connsiteY5" fmla="*/ 766653 h 1178556"/>
              <a:gd name="connsiteX6" fmla="*/ 312039 w 2548318"/>
              <a:gd name="connsiteY6" fmla="*/ 729658 h 1178556"/>
              <a:gd name="connsiteX7" fmla="*/ 364045 w 2548318"/>
              <a:gd name="connsiteY7" fmla="*/ 711837 h 1178556"/>
              <a:gd name="connsiteX8" fmla="*/ 416052 w 2548318"/>
              <a:gd name="connsiteY8" fmla="*/ 710327 h 1178556"/>
              <a:gd name="connsiteX9" fmla="*/ 468058 w 2548318"/>
              <a:gd name="connsiteY9" fmla="*/ 132231 h 1178556"/>
              <a:gd name="connsiteX10" fmla="*/ 520065 w 2548318"/>
              <a:gd name="connsiteY10" fmla="*/ 384172 h 1178556"/>
              <a:gd name="connsiteX11" fmla="*/ 572072 w 2548318"/>
              <a:gd name="connsiteY11" fmla="*/ 400741 h 1178556"/>
              <a:gd name="connsiteX12" fmla="*/ 624078 w 2548318"/>
              <a:gd name="connsiteY12" fmla="*/ 411075 h 1178556"/>
              <a:gd name="connsiteX13" fmla="*/ 676084 w 2548318"/>
              <a:gd name="connsiteY13" fmla="*/ 998001 h 1178556"/>
              <a:gd name="connsiteX14" fmla="*/ 728091 w 2548318"/>
              <a:gd name="connsiteY14" fmla="*/ 980180 h 1178556"/>
              <a:gd name="connsiteX15" fmla="*/ 780097 w 2548318"/>
              <a:gd name="connsiteY15" fmla="*/ 1178557 h 1178556"/>
              <a:gd name="connsiteX16" fmla="*/ 832104 w 2548318"/>
              <a:gd name="connsiteY16" fmla="*/ 1121402 h 1178556"/>
              <a:gd name="connsiteX17" fmla="*/ 884111 w 2548318"/>
              <a:gd name="connsiteY17" fmla="*/ 456643 h 1178556"/>
              <a:gd name="connsiteX18" fmla="*/ 936117 w 2548318"/>
              <a:gd name="connsiteY18" fmla="*/ 364003 h 1178556"/>
              <a:gd name="connsiteX19" fmla="*/ 988123 w 2548318"/>
              <a:gd name="connsiteY19" fmla="*/ 259514 h 1178556"/>
              <a:gd name="connsiteX20" fmla="*/ 1040130 w 2548318"/>
              <a:gd name="connsiteY20" fmla="*/ 384172 h 1178556"/>
              <a:gd name="connsiteX21" fmla="*/ 1092136 w 2548318"/>
              <a:gd name="connsiteY21" fmla="*/ 861889 h 1178556"/>
              <a:gd name="connsiteX22" fmla="*/ 1144143 w 2548318"/>
              <a:gd name="connsiteY22" fmla="*/ 757400 h 1178556"/>
              <a:gd name="connsiteX23" fmla="*/ 1196149 w 2548318"/>
              <a:gd name="connsiteY23" fmla="*/ 664764 h 1178556"/>
              <a:gd name="connsiteX24" fmla="*/ 1248156 w 2548318"/>
              <a:gd name="connsiteY24" fmla="*/ 588436 h 1178556"/>
              <a:gd name="connsiteX25" fmla="*/ 1300163 w 2548318"/>
              <a:gd name="connsiteY25" fmla="*/ 178218 h 1178556"/>
              <a:gd name="connsiteX26" fmla="*/ 1352169 w 2548318"/>
              <a:gd name="connsiteY26" fmla="*/ 141227 h 1178556"/>
              <a:gd name="connsiteX27" fmla="*/ 1404175 w 2548318"/>
              <a:gd name="connsiteY27" fmla="*/ 123401 h 1178556"/>
              <a:gd name="connsiteX28" fmla="*/ 1456182 w 2548318"/>
              <a:gd name="connsiteY28" fmla="*/ 121891 h 1178556"/>
              <a:gd name="connsiteX29" fmla="*/ 1508188 w 2548318"/>
              <a:gd name="connsiteY29" fmla="*/ 132231 h 1178556"/>
              <a:gd name="connsiteX30" fmla="*/ 1560195 w 2548318"/>
              <a:gd name="connsiteY30" fmla="*/ 972603 h 1178556"/>
              <a:gd name="connsiteX31" fmla="*/ 1612201 w 2548318"/>
              <a:gd name="connsiteY31" fmla="*/ 989171 h 1178556"/>
              <a:gd name="connsiteX32" fmla="*/ 1664208 w 2548318"/>
              <a:gd name="connsiteY32" fmla="*/ 999511 h 1178556"/>
              <a:gd name="connsiteX33" fmla="*/ 1716214 w 2548318"/>
              <a:gd name="connsiteY33" fmla="*/ 998001 h 1178556"/>
              <a:gd name="connsiteX34" fmla="*/ 1768221 w 2548318"/>
              <a:gd name="connsiteY34" fmla="*/ 391744 h 1178556"/>
              <a:gd name="connsiteX35" fmla="*/ 1820227 w 2548318"/>
              <a:gd name="connsiteY35" fmla="*/ 590121 h 1178556"/>
              <a:gd name="connsiteX36" fmla="*/ 1872234 w 2548318"/>
              <a:gd name="connsiteY36" fmla="*/ 532967 h 1178556"/>
              <a:gd name="connsiteX37" fmla="*/ 1924240 w 2548318"/>
              <a:gd name="connsiteY37" fmla="*/ 456643 h 1178556"/>
              <a:gd name="connsiteX38" fmla="*/ 1976247 w 2548318"/>
              <a:gd name="connsiteY38" fmla="*/ 952438 h 1178556"/>
              <a:gd name="connsiteX39" fmla="*/ 2028254 w 2548318"/>
              <a:gd name="connsiteY39" fmla="*/ 847949 h 1178556"/>
              <a:gd name="connsiteX40" fmla="*/ 2080260 w 2548318"/>
              <a:gd name="connsiteY40" fmla="*/ 972603 h 1178556"/>
              <a:gd name="connsiteX41" fmla="*/ 2132266 w 2548318"/>
              <a:gd name="connsiteY41" fmla="*/ 861889 h 1178556"/>
              <a:gd name="connsiteX42" fmla="*/ 2184273 w 2548318"/>
              <a:gd name="connsiteY42" fmla="*/ 168969 h 1178556"/>
              <a:gd name="connsiteX43" fmla="*/ 2236279 w 2548318"/>
              <a:gd name="connsiteY43" fmla="*/ 76328 h 1178556"/>
              <a:gd name="connsiteX44" fmla="*/ 2288286 w 2548318"/>
              <a:gd name="connsiteY44" fmla="*/ 0 h 1178556"/>
              <a:gd name="connsiteX45" fmla="*/ 2340292 w 2548318"/>
              <a:gd name="connsiteY45" fmla="*/ 178218 h 1178556"/>
              <a:gd name="connsiteX46" fmla="*/ 2392299 w 2548318"/>
              <a:gd name="connsiteY46" fmla="*/ 729658 h 1178556"/>
              <a:gd name="connsiteX47" fmla="*/ 2444306 w 2548318"/>
              <a:gd name="connsiteY47" fmla="*/ 711837 h 1178556"/>
              <a:gd name="connsiteX48" fmla="*/ 2496312 w 2548318"/>
              <a:gd name="connsiteY48" fmla="*/ 710327 h 1178556"/>
              <a:gd name="connsiteX49" fmla="*/ 2548318 w 2548318"/>
              <a:gd name="connsiteY49" fmla="*/ 720662 h 117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8318" h="1178556">
                <a:moveTo>
                  <a:pt x="0" y="384172"/>
                </a:moveTo>
                <a:lnTo>
                  <a:pt x="52006" y="273453"/>
                </a:lnTo>
                <a:lnTo>
                  <a:pt x="104013" y="168969"/>
                </a:lnTo>
                <a:lnTo>
                  <a:pt x="156020" y="76328"/>
                </a:lnTo>
                <a:lnTo>
                  <a:pt x="208026" y="0"/>
                </a:lnTo>
                <a:lnTo>
                  <a:pt x="260032" y="766653"/>
                </a:lnTo>
                <a:lnTo>
                  <a:pt x="312039" y="729658"/>
                </a:lnTo>
                <a:lnTo>
                  <a:pt x="364045" y="711837"/>
                </a:lnTo>
                <a:lnTo>
                  <a:pt x="416052" y="710327"/>
                </a:lnTo>
                <a:lnTo>
                  <a:pt x="468058" y="132231"/>
                </a:lnTo>
                <a:lnTo>
                  <a:pt x="520065" y="384172"/>
                </a:lnTo>
                <a:lnTo>
                  <a:pt x="572072" y="400741"/>
                </a:lnTo>
                <a:lnTo>
                  <a:pt x="624078" y="411075"/>
                </a:lnTo>
                <a:lnTo>
                  <a:pt x="676084" y="998001"/>
                </a:lnTo>
                <a:lnTo>
                  <a:pt x="728091" y="980180"/>
                </a:lnTo>
                <a:lnTo>
                  <a:pt x="780097" y="1178557"/>
                </a:lnTo>
                <a:lnTo>
                  <a:pt x="832104" y="1121402"/>
                </a:lnTo>
                <a:lnTo>
                  <a:pt x="884111" y="456643"/>
                </a:lnTo>
                <a:lnTo>
                  <a:pt x="936117" y="364003"/>
                </a:lnTo>
                <a:lnTo>
                  <a:pt x="988123" y="259514"/>
                </a:lnTo>
                <a:lnTo>
                  <a:pt x="1040130" y="384172"/>
                </a:lnTo>
                <a:lnTo>
                  <a:pt x="1092136" y="861889"/>
                </a:lnTo>
                <a:lnTo>
                  <a:pt x="1144143" y="757400"/>
                </a:lnTo>
                <a:lnTo>
                  <a:pt x="1196149" y="664764"/>
                </a:lnTo>
                <a:lnTo>
                  <a:pt x="1248156" y="588436"/>
                </a:lnTo>
                <a:lnTo>
                  <a:pt x="1300163" y="178218"/>
                </a:lnTo>
                <a:lnTo>
                  <a:pt x="1352169" y="141227"/>
                </a:lnTo>
                <a:lnTo>
                  <a:pt x="1404175" y="123401"/>
                </a:lnTo>
                <a:lnTo>
                  <a:pt x="1456182" y="121891"/>
                </a:lnTo>
                <a:lnTo>
                  <a:pt x="1508188" y="132231"/>
                </a:lnTo>
                <a:lnTo>
                  <a:pt x="1560195" y="972603"/>
                </a:lnTo>
                <a:lnTo>
                  <a:pt x="1612201" y="989171"/>
                </a:lnTo>
                <a:lnTo>
                  <a:pt x="1664208" y="999511"/>
                </a:lnTo>
                <a:lnTo>
                  <a:pt x="1716214" y="998001"/>
                </a:lnTo>
                <a:lnTo>
                  <a:pt x="1768221" y="391744"/>
                </a:lnTo>
                <a:lnTo>
                  <a:pt x="1820227" y="590121"/>
                </a:lnTo>
                <a:lnTo>
                  <a:pt x="1872234" y="532967"/>
                </a:lnTo>
                <a:lnTo>
                  <a:pt x="1924240" y="456643"/>
                </a:lnTo>
                <a:lnTo>
                  <a:pt x="1976247" y="952438"/>
                </a:lnTo>
                <a:lnTo>
                  <a:pt x="2028254" y="847949"/>
                </a:lnTo>
                <a:lnTo>
                  <a:pt x="2080260" y="972603"/>
                </a:lnTo>
                <a:lnTo>
                  <a:pt x="2132266" y="861889"/>
                </a:lnTo>
                <a:lnTo>
                  <a:pt x="2184273" y="168969"/>
                </a:lnTo>
                <a:lnTo>
                  <a:pt x="2236279" y="76328"/>
                </a:lnTo>
                <a:lnTo>
                  <a:pt x="2288286" y="0"/>
                </a:lnTo>
                <a:lnTo>
                  <a:pt x="2340292" y="178218"/>
                </a:lnTo>
                <a:lnTo>
                  <a:pt x="2392299" y="729658"/>
                </a:lnTo>
                <a:lnTo>
                  <a:pt x="2444306" y="711837"/>
                </a:lnTo>
                <a:lnTo>
                  <a:pt x="2496312" y="710327"/>
                </a:lnTo>
                <a:lnTo>
                  <a:pt x="2548318" y="720662"/>
                </a:lnTo>
              </a:path>
            </a:pathLst>
          </a:custGeom>
          <a:noFill/>
          <a:ln w="28575" cap="flat">
            <a:solidFill>
              <a:schemeClr val="tx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9CCB9533-B5C1-9B00-0C44-184B5A0DED6C}"/>
              </a:ext>
            </a:extLst>
          </p:cNvPr>
          <p:cNvSpPr/>
          <p:nvPr/>
        </p:nvSpPr>
        <p:spPr>
          <a:xfrm>
            <a:off x="9471959" y="3880299"/>
            <a:ext cx="1522990" cy="717938"/>
          </a:xfrm>
          <a:custGeom>
            <a:avLst/>
            <a:gdLst>
              <a:gd name="connsiteX0" fmla="*/ 0 w 2552986"/>
              <a:gd name="connsiteY0" fmla="*/ 442193 h 1203478"/>
              <a:gd name="connsiteX1" fmla="*/ 52102 w 2552986"/>
              <a:gd name="connsiteY1" fmla="*/ 310420 h 1203478"/>
              <a:gd name="connsiteX2" fmla="*/ 104204 w 2552986"/>
              <a:gd name="connsiteY2" fmla="*/ 187657 h 1203478"/>
              <a:gd name="connsiteX3" fmla="*/ 156306 w 2552986"/>
              <a:gd name="connsiteY3" fmla="*/ 82034 h 1203478"/>
              <a:gd name="connsiteX4" fmla="*/ 208407 w 2552986"/>
              <a:gd name="connsiteY4" fmla="*/ 0 h 1203478"/>
              <a:gd name="connsiteX5" fmla="*/ 260509 w 2552986"/>
              <a:gd name="connsiteY5" fmla="*/ 607690 h 1203478"/>
              <a:gd name="connsiteX6" fmla="*/ 312611 w 2552986"/>
              <a:gd name="connsiteY6" fmla="*/ 582549 h 1203478"/>
              <a:gd name="connsiteX7" fmla="*/ 364713 w 2552986"/>
              <a:gd name="connsiteY7" fmla="*/ 585145 h 1203478"/>
              <a:gd name="connsiteX8" fmla="*/ 416814 w 2552986"/>
              <a:gd name="connsiteY8" fmla="*/ 611329 h 1203478"/>
              <a:gd name="connsiteX9" fmla="*/ 468916 w 2552986"/>
              <a:gd name="connsiteY9" fmla="*/ 191262 h 1203478"/>
              <a:gd name="connsiteX10" fmla="*/ 521018 w 2552986"/>
              <a:gd name="connsiteY10" fmla="*/ 442193 h 1203478"/>
              <a:gd name="connsiteX11" fmla="*/ 573120 w 2552986"/>
              <a:gd name="connsiteY11" fmla="*/ 494529 h 1203478"/>
              <a:gd name="connsiteX12" fmla="*/ 625221 w 2552986"/>
              <a:gd name="connsiteY12" fmla="*/ 537853 h 1203478"/>
              <a:gd name="connsiteX13" fmla="*/ 677323 w 2552986"/>
              <a:gd name="connsiteY13" fmla="*/ 1027428 h 1203478"/>
              <a:gd name="connsiteX14" fmla="*/ 729425 w 2552986"/>
              <a:gd name="connsiteY14" fmla="*/ 1030024 h 1203478"/>
              <a:gd name="connsiteX15" fmla="*/ 781527 w 2552986"/>
              <a:gd name="connsiteY15" fmla="*/ 1203479 h 1203478"/>
              <a:gd name="connsiteX16" fmla="*/ 833628 w 2552986"/>
              <a:gd name="connsiteY16" fmla="*/ 1149182 h 1203478"/>
              <a:gd name="connsiteX17" fmla="*/ 885730 w 2552986"/>
              <a:gd name="connsiteY17" fmla="*/ 603757 h 1203478"/>
              <a:gd name="connsiteX18" fmla="*/ 937832 w 2552986"/>
              <a:gd name="connsiteY18" fmla="*/ 498134 h 1203478"/>
              <a:gd name="connsiteX19" fmla="*/ 989934 w 2552986"/>
              <a:gd name="connsiteY19" fmla="*/ 375371 h 1203478"/>
              <a:gd name="connsiteX20" fmla="*/ 1042035 w 2552986"/>
              <a:gd name="connsiteY20" fmla="*/ 442193 h 1203478"/>
              <a:gd name="connsiteX21" fmla="*/ 1094137 w 2552986"/>
              <a:gd name="connsiteY21" fmla="*/ 773811 h 1203478"/>
              <a:gd name="connsiteX22" fmla="*/ 1146239 w 2552986"/>
              <a:gd name="connsiteY22" fmla="*/ 651048 h 1203478"/>
              <a:gd name="connsiteX23" fmla="*/ 1198341 w 2552986"/>
              <a:gd name="connsiteY23" fmla="*/ 545425 h 1203478"/>
              <a:gd name="connsiteX24" fmla="*/ 1250442 w 2552986"/>
              <a:gd name="connsiteY24" fmla="*/ 463391 h 1203478"/>
              <a:gd name="connsiteX25" fmla="*/ 1302544 w 2552986"/>
              <a:gd name="connsiteY25" fmla="*/ 144299 h 1203478"/>
              <a:gd name="connsiteX26" fmla="*/ 1354645 w 2552986"/>
              <a:gd name="connsiteY26" fmla="*/ 119158 h 1203478"/>
              <a:gd name="connsiteX27" fmla="*/ 1406748 w 2552986"/>
              <a:gd name="connsiteY27" fmla="*/ 121753 h 1203478"/>
              <a:gd name="connsiteX28" fmla="*/ 1458849 w 2552986"/>
              <a:gd name="connsiteY28" fmla="*/ 147938 h 1203478"/>
              <a:gd name="connsiteX29" fmla="*/ 1510951 w 2552986"/>
              <a:gd name="connsiteY29" fmla="*/ 191262 h 1203478"/>
              <a:gd name="connsiteX30" fmla="*/ 1563052 w 2552986"/>
              <a:gd name="connsiteY30" fmla="*/ 905585 h 1203478"/>
              <a:gd name="connsiteX31" fmla="*/ 1615155 w 2552986"/>
              <a:gd name="connsiteY31" fmla="*/ 957920 h 1203478"/>
              <a:gd name="connsiteX32" fmla="*/ 1667256 w 2552986"/>
              <a:gd name="connsiteY32" fmla="*/ 1001244 h 1203478"/>
              <a:gd name="connsiteX33" fmla="*/ 1719358 w 2552986"/>
              <a:gd name="connsiteY33" fmla="*/ 1027428 h 1203478"/>
              <a:gd name="connsiteX34" fmla="*/ 1771459 w 2552986"/>
              <a:gd name="connsiteY34" fmla="*/ 566633 h 1203478"/>
              <a:gd name="connsiteX35" fmla="*/ 1823562 w 2552986"/>
              <a:gd name="connsiteY35" fmla="*/ 740088 h 1203478"/>
              <a:gd name="connsiteX36" fmla="*/ 1875663 w 2552986"/>
              <a:gd name="connsiteY36" fmla="*/ 685790 h 1203478"/>
              <a:gd name="connsiteX37" fmla="*/ 1927765 w 2552986"/>
              <a:gd name="connsiteY37" fmla="*/ 603757 h 1203478"/>
              <a:gd name="connsiteX38" fmla="*/ 1979866 w 2552986"/>
              <a:gd name="connsiteY38" fmla="*/ 961525 h 1203478"/>
              <a:gd name="connsiteX39" fmla="*/ 2031969 w 2552986"/>
              <a:gd name="connsiteY39" fmla="*/ 838762 h 1203478"/>
              <a:gd name="connsiteX40" fmla="*/ 2084071 w 2552986"/>
              <a:gd name="connsiteY40" fmla="*/ 905585 h 1203478"/>
              <a:gd name="connsiteX41" fmla="*/ 2136172 w 2552986"/>
              <a:gd name="connsiteY41" fmla="*/ 773811 h 1203478"/>
              <a:gd name="connsiteX42" fmla="*/ 2188274 w 2552986"/>
              <a:gd name="connsiteY42" fmla="*/ 187657 h 1203478"/>
              <a:gd name="connsiteX43" fmla="*/ 2240376 w 2552986"/>
              <a:gd name="connsiteY43" fmla="*/ 82034 h 1203478"/>
              <a:gd name="connsiteX44" fmla="*/ 2292478 w 2552986"/>
              <a:gd name="connsiteY44" fmla="*/ 0 h 1203478"/>
              <a:gd name="connsiteX45" fmla="*/ 2344579 w 2552986"/>
              <a:gd name="connsiteY45" fmla="*/ 144299 h 1203478"/>
              <a:gd name="connsiteX46" fmla="*/ 2396681 w 2552986"/>
              <a:gd name="connsiteY46" fmla="*/ 582549 h 1203478"/>
              <a:gd name="connsiteX47" fmla="*/ 2448783 w 2552986"/>
              <a:gd name="connsiteY47" fmla="*/ 585145 h 1203478"/>
              <a:gd name="connsiteX48" fmla="*/ 2500885 w 2552986"/>
              <a:gd name="connsiteY48" fmla="*/ 611329 h 1203478"/>
              <a:gd name="connsiteX49" fmla="*/ 2552986 w 2552986"/>
              <a:gd name="connsiteY49" fmla="*/ 654653 h 120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52986" h="1203478">
                <a:moveTo>
                  <a:pt x="0" y="442193"/>
                </a:moveTo>
                <a:lnTo>
                  <a:pt x="52102" y="310420"/>
                </a:lnTo>
                <a:lnTo>
                  <a:pt x="104204" y="187657"/>
                </a:lnTo>
                <a:lnTo>
                  <a:pt x="156306" y="82034"/>
                </a:lnTo>
                <a:lnTo>
                  <a:pt x="208407" y="0"/>
                </a:lnTo>
                <a:lnTo>
                  <a:pt x="260509" y="607690"/>
                </a:lnTo>
                <a:lnTo>
                  <a:pt x="312611" y="582549"/>
                </a:lnTo>
                <a:lnTo>
                  <a:pt x="364713" y="585145"/>
                </a:lnTo>
                <a:lnTo>
                  <a:pt x="416814" y="611329"/>
                </a:lnTo>
                <a:lnTo>
                  <a:pt x="468916" y="191262"/>
                </a:lnTo>
                <a:lnTo>
                  <a:pt x="521018" y="442193"/>
                </a:lnTo>
                <a:lnTo>
                  <a:pt x="573120" y="494529"/>
                </a:lnTo>
                <a:lnTo>
                  <a:pt x="625221" y="537853"/>
                </a:lnTo>
                <a:lnTo>
                  <a:pt x="677323" y="1027428"/>
                </a:lnTo>
                <a:lnTo>
                  <a:pt x="729425" y="1030024"/>
                </a:lnTo>
                <a:lnTo>
                  <a:pt x="781527" y="1203479"/>
                </a:lnTo>
                <a:lnTo>
                  <a:pt x="833628" y="1149182"/>
                </a:lnTo>
                <a:lnTo>
                  <a:pt x="885730" y="603757"/>
                </a:lnTo>
                <a:lnTo>
                  <a:pt x="937832" y="498134"/>
                </a:lnTo>
                <a:lnTo>
                  <a:pt x="989934" y="375371"/>
                </a:lnTo>
                <a:lnTo>
                  <a:pt x="1042035" y="442193"/>
                </a:lnTo>
                <a:lnTo>
                  <a:pt x="1094137" y="773811"/>
                </a:lnTo>
                <a:lnTo>
                  <a:pt x="1146239" y="651048"/>
                </a:lnTo>
                <a:lnTo>
                  <a:pt x="1198341" y="545425"/>
                </a:lnTo>
                <a:lnTo>
                  <a:pt x="1250442" y="463391"/>
                </a:lnTo>
                <a:lnTo>
                  <a:pt x="1302544" y="144299"/>
                </a:lnTo>
                <a:lnTo>
                  <a:pt x="1354645" y="119158"/>
                </a:lnTo>
                <a:lnTo>
                  <a:pt x="1406748" y="121753"/>
                </a:lnTo>
                <a:lnTo>
                  <a:pt x="1458849" y="147938"/>
                </a:lnTo>
                <a:lnTo>
                  <a:pt x="1510951" y="191262"/>
                </a:lnTo>
                <a:lnTo>
                  <a:pt x="1563052" y="905585"/>
                </a:lnTo>
                <a:lnTo>
                  <a:pt x="1615155" y="957920"/>
                </a:lnTo>
                <a:lnTo>
                  <a:pt x="1667256" y="1001244"/>
                </a:lnTo>
                <a:lnTo>
                  <a:pt x="1719358" y="1027428"/>
                </a:lnTo>
                <a:lnTo>
                  <a:pt x="1771459" y="566633"/>
                </a:lnTo>
                <a:lnTo>
                  <a:pt x="1823562" y="740088"/>
                </a:lnTo>
                <a:lnTo>
                  <a:pt x="1875663" y="685790"/>
                </a:lnTo>
                <a:lnTo>
                  <a:pt x="1927765" y="603757"/>
                </a:lnTo>
                <a:lnTo>
                  <a:pt x="1979866" y="961525"/>
                </a:lnTo>
                <a:lnTo>
                  <a:pt x="2031969" y="838762"/>
                </a:lnTo>
                <a:lnTo>
                  <a:pt x="2084071" y="905585"/>
                </a:lnTo>
                <a:lnTo>
                  <a:pt x="2136172" y="773811"/>
                </a:lnTo>
                <a:lnTo>
                  <a:pt x="2188274" y="187657"/>
                </a:lnTo>
                <a:lnTo>
                  <a:pt x="2240376" y="82034"/>
                </a:lnTo>
                <a:lnTo>
                  <a:pt x="2292478" y="0"/>
                </a:lnTo>
                <a:lnTo>
                  <a:pt x="2344579" y="144299"/>
                </a:lnTo>
                <a:lnTo>
                  <a:pt x="2396681" y="582549"/>
                </a:lnTo>
                <a:lnTo>
                  <a:pt x="2448783" y="585145"/>
                </a:lnTo>
                <a:lnTo>
                  <a:pt x="2500885" y="611329"/>
                </a:lnTo>
                <a:lnTo>
                  <a:pt x="2552986" y="654653"/>
                </a:lnTo>
              </a:path>
            </a:pathLst>
          </a:custGeom>
          <a:noFill/>
          <a:ln w="28575" cap="flat">
            <a:solidFill>
              <a:schemeClr val="tx1"/>
            </a:solidFill>
            <a:prstDash val="solid"/>
            <a:round/>
          </a:ln>
        </p:spPr>
        <p:txBody>
          <a:bodyPr rtlCol="0" anchor="ctr"/>
          <a:lstStyle/>
          <a:p>
            <a:endParaRPr lang="en-US"/>
          </a:p>
        </p:txBody>
      </p:sp>
      <p:cxnSp>
        <p:nvCxnSpPr>
          <p:cNvPr id="14" name="Straight Arrow Connector 13">
            <a:extLst>
              <a:ext uri="{FF2B5EF4-FFF2-40B4-BE49-F238E27FC236}">
                <a16:creationId xmlns:a16="http://schemas.microsoft.com/office/drawing/2014/main" id="{DED34CF9-A467-FF69-641E-66D2F563B5BB}"/>
              </a:ext>
            </a:extLst>
          </p:cNvPr>
          <p:cNvCxnSpPr>
            <a:cxnSpLocks/>
          </p:cNvCxnSpPr>
          <p:nvPr/>
        </p:nvCxnSpPr>
        <p:spPr>
          <a:xfrm>
            <a:off x="8274677" y="3205122"/>
            <a:ext cx="8256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9946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1323439"/>
          </a:xfrm>
          <a:prstGeom prst="rect">
            <a:avLst/>
          </a:prstGeom>
          <a:noFill/>
        </p:spPr>
        <p:txBody>
          <a:bodyPr wrap="square">
            <a:spAutoFit/>
          </a:bodyPr>
          <a:lstStyle/>
          <a:p>
            <a:pPr algn="ctr"/>
            <a:r>
              <a:rPr lang="en-US" sz="4000" b="1" dirty="0">
                <a:latin typeface="Helvetica" panose="020B0500000000000000" pitchFamily="34" charset="0"/>
              </a:rPr>
              <a:t>Measures of</a:t>
            </a:r>
          </a:p>
          <a:p>
            <a:pPr algn="ctr"/>
            <a:r>
              <a:rPr lang="en-US" sz="4000" b="1" dirty="0">
                <a:latin typeface="Helvetica" panose="020B0500000000000000" pitchFamily="34" charset="0"/>
              </a:rPr>
              <a:t>non-</a:t>
            </a:r>
            <a:r>
              <a:rPr lang="en-US" sz="4000" b="1" dirty="0" err="1">
                <a:latin typeface="Helvetica" panose="020B0500000000000000" pitchFamily="34" charset="0"/>
              </a:rPr>
              <a:t>Gaussianity</a:t>
            </a:r>
            <a:r>
              <a:rPr lang="en-US" sz="4000" b="1" dirty="0">
                <a:latin typeface="Helvetica" panose="020B0500000000000000" pitchFamily="34" charset="0"/>
              </a:rPr>
              <a:t>/Independence</a:t>
            </a:r>
          </a:p>
        </p:txBody>
      </p:sp>
      <p:sp>
        <p:nvSpPr>
          <p:cNvPr id="3" name="TextBox 2">
            <a:extLst>
              <a:ext uri="{FF2B5EF4-FFF2-40B4-BE49-F238E27FC236}">
                <a16:creationId xmlns:a16="http://schemas.microsoft.com/office/drawing/2014/main" id="{52533764-A6DA-E21E-325A-D15AF7DC4814}"/>
              </a:ext>
            </a:extLst>
          </p:cNvPr>
          <p:cNvSpPr txBox="1"/>
          <p:nvPr/>
        </p:nvSpPr>
        <p:spPr>
          <a:xfrm>
            <a:off x="2141220" y="6321022"/>
            <a:ext cx="7909560" cy="338554"/>
          </a:xfrm>
          <a:prstGeom prst="rect">
            <a:avLst/>
          </a:prstGeom>
          <a:noFill/>
        </p:spPr>
        <p:txBody>
          <a:bodyPr wrap="square">
            <a:spAutoFit/>
          </a:bodyPr>
          <a:lstStyle/>
          <a:p>
            <a:pPr algn="ctr"/>
            <a:r>
              <a:rPr lang="en-US" sz="1600" b="0" i="0" dirty="0">
                <a:effectLst/>
                <a:latin typeface="+mj-lt"/>
              </a:rPr>
              <a:t>Independent component analysis: algorithms and applications A. </a:t>
            </a:r>
            <a:r>
              <a:rPr lang="en-US" sz="1600" b="0" i="0" dirty="0" err="1">
                <a:effectLst/>
                <a:latin typeface="+mj-lt"/>
              </a:rPr>
              <a:t>Hyvarinen</a:t>
            </a:r>
            <a:r>
              <a:rPr lang="en-US" sz="1600" b="0" i="0" dirty="0">
                <a:effectLst/>
                <a:latin typeface="+mj-lt"/>
              </a:rPr>
              <a:t>, E. Oja, 2000</a:t>
            </a:r>
            <a:endParaRPr lang="en-US" sz="1600" dirty="0">
              <a:latin typeface="+mj-lt"/>
            </a:endParaRPr>
          </a:p>
        </p:txBody>
      </p:sp>
      <p:grpSp>
        <p:nvGrpSpPr>
          <p:cNvPr id="14" name="Group 13">
            <a:extLst>
              <a:ext uri="{FF2B5EF4-FFF2-40B4-BE49-F238E27FC236}">
                <a16:creationId xmlns:a16="http://schemas.microsoft.com/office/drawing/2014/main" id="{597F2D79-2C76-7A40-BB7A-C1E4C1889D8B}"/>
              </a:ext>
            </a:extLst>
          </p:cNvPr>
          <p:cNvGrpSpPr/>
          <p:nvPr/>
        </p:nvGrpSpPr>
        <p:grpSpPr>
          <a:xfrm>
            <a:off x="452294" y="2521912"/>
            <a:ext cx="11287412" cy="3094337"/>
            <a:chOff x="428164" y="2333385"/>
            <a:chExt cx="11287412" cy="3094337"/>
          </a:xfrm>
        </p:grpSpPr>
        <p:sp>
          <p:nvSpPr>
            <p:cNvPr id="5" name="TextBox 4">
              <a:extLst>
                <a:ext uri="{FF2B5EF4-FFF2-40B4-BE49-F238E27FC236}">
                  <a16:creationId xmlns:a16="http://schemas.microsoft.com/office/drawing/2014/main" id="{1F1FEEAE-F73E-636D-91AD-C0277A7206AB}"/>
                </a:ext>
              </a:extLst>
            </p:cNvPr>
            <p:cNvSpPr txBox="1"/>
            <p:nvPr/>
          </p:nvSpPr>
          <p:spPr>
            <a:xfrm>
              <a:off x="428164" y="2380734"/>
              <a:ext cx="5205556" cy="3046988"/>
            </a:xfrm>
            <a:prstGeom prst="rect">
              <a:avLst/>
            </a:prstGeom>
            <a:noFill/>
          </p:spPr>
          <p:txBody>
            <a:bodyPr wrap="square">
              <a:spAutoFit/>
            </a:bodyPr>
            <a:lstStyle/>
            <a:p>
              <a:pPr marL="342900" indent="-342900">
                <a:buFont typeface="Arial" panose="020B0604020202020204" pitchFamily="34" charset="0"/>
                <a:buChar char="•"/>
              </a:pPr>
              <a:r>
                <a:rPr lang="en-US" sz="3200" b="0" i="0" dirty="0">
                  <a:effectLst/>
                  <a:latin typeface="Helvetica" panose="020B0500000000000000" pitchFamily="34" charset="0"/>
                </a:rPr>
                <a:t>Kurtosis</a:t>
              </a:r>
            </a:p>
            <a:p>
              <a:pPr marL="342900" indent="-342900">
                <a:buFont typeface="Arial" panose="020B0604020202020204" pitchFamily="34" charset="0"/>
                <a:buChar char="•"/>
              </a:pPr>
              <a:endParaRPr lang="en-US" sz="3200" b="0" i="0" dirty="0">
                <a:effectLst/>
                <a:latin typeface="Helvetica" panose="020B0500000000000000" pitchFamily="34" charset="0"/>
              </a:endParaRPr>
            </a:p>
            <a:p>
              <a:pPr marL="342900" indent="-342900">
                <a:buFont typeface="Arial" panose="020B0604020202020204" pitchFamily="34" charset="0"/>
                <a:buChar char="•"/>
              </a:pPr>
              <a:r>
                <a:rPr lang="en-US" sz="3200" b="0" i="0" dirty="0">
                  <a:effectLst/>
                  <a:latin typeface="Helvetica" panose="020B0500000000000000" pitchFamily="34" charset="0"/>
                </a:rPr>
                <a:t>Negative entropy</a:t>
              </a:r>
            </a:p>
            <a:p>
              <a:pPr marL="342900" indent="-342900">
                <a:buFont typeface="Arial" panose="020B0604020202020204" pitchFamily="34" charset="0"/>
                <a:buChar char="•"/>
              </a:pPr>
              <a:endParaRPr lang="en-US" sz="3200" b="0" i="0" dirty="0">
                <a:effectLst/>
                <a:latin typeface="Helvetica" panose="020B0500000000000000" pitchFamily="34" charset="0"/>
              </a:endParaRPr>
            </a:p>
            <a:p>
              <a:pPr marL="342900" indent="-342900">
                <a:buFont typeface="Arial" panose="020B0604020202020204" pitchFamily="34" charset="0"/>
                <a:buChar char="•"/>
              </a:pPr>
              <a:r>
                <a:rPr lang="en-US" sz="3200" dirty="0">
                  <a:latin typeface="Helvetica" panose="020B0500000000000000" pitchFamily="34" charset="0"/>
                </a:rPr>
                <a:t>Minimization of mutual information</a:t>
              </a:r>
            </a:p>
          </p:txBody>
        </p:sp>
        <p:pic>
          <p:nvPicPr>
            <p:cNvPr id="8" name="Picture 7">
              <a:extLst>
                <a:ext uri="{FF2B5EF4-FFF2-40B4-BE49-F238E27FC236}">
                  <a16:creationId xmlns:a16="http://schemas.microsoft.com/office/drawing/2014/main" id="{5B78681F-CB2A-5376-86F1-CB668313C38D}"/>
                </a:ext>
              </a:extLst>
            </p:cNvPr>
            <p:cNvPicPr>
              <a:picLocks noChangeAspect="1"/>
            </p:cNvPicPr>
            <p:nvPr/>
          </p:nvPicPr>
          <p:blipFill>
            <a:blip r:embed="rId2"/>
            <a:stretch>
              <a:fillRect/>
            </a:stretch>
          </p:blipFill>
          <p:spPr>
            <a:xfrm>
              <a:off x="5375736" y="2333385"/>
              <a:ext cx="6339840" cy="685159"/>
            </a:xfrm>
            <a:prstGeom prst="rect">
              <a:avLst/>
            </a:prstGeom>
          </p:spPr>
        </p:pic>
        <p:pic>
          <p:nvPicPr>
            <p:cNvPr id="10" name="Picture 9">
              <a:extLst>
                <a:ext uri="{FF2B5EF4-FFF2-40B4-BE49-F238E27FC236}">
                  <a16:creationId xmlns:a16="http://schemas.microsoft.com/office/drawing/2014/main" id="{878FF37F-660F-E8C0-A8CE-5FD75E5D7EE1}"/>
                </a:ext>
              </a:extLst>
            </p:cNvPr>
            <p:cNvPicPr>
              <a:picLocks noChangeAspect="1"/>
            </p:cNvPicPr>
            <p:nvPr/>
          </p:nvPicPr>
          <p:blipFill>
            <a:blip r:embed="rId3"/>
            <a:stretch>
              <a:fillRect/>
            </a:stretch>
          </p:blipFill>
          <p:spPr>
            <a:xfrm>
              <a:off x="5375736" y="3425278"/>
              <a:ext cx="3180463" cy="403079"/>
            </a:xfrm>
            <a:prstGeom prst="rect">
              <a:avLst/>
            </a:prstGeom>
          </p:spPr>
        </p:pic>
        <p:pic>
          <p:nvPicPr>
            <p:cNvPr id="12" name="Picture 11">
              <a:extLst>
                <a:ext uri="{FF2B5EF4-FFF2-40B4-BE49-F238E27FC236}">
                  <a16:creationId xmlns:a16="http://schemas.microsoft.com/office/drawing/2014/main" id="{E739373D-B36B-2F1A-831C-96E0ECB2B60F}"/>
                </a:ext>
              </a:extLst>
            </p:cNvPr>
            <p:cNvPicPr>
              <a:picLocks noChangeAspect="1"/>
            </p:cNvPicPr>
            <p:nvPr/>
          </p:nvPicPr>
          <p:blipFill>
            <a:blip r:embed="rId4"/>
            <a:stretch>
              <a:fillRect/>
            </a:stretch>
          </p:blipFill>
          <p:spPr>
            <a:xfrm>
              <a:off x="5375736" y="4242802"/>
              <a:ext cx="5112026" cy="1018971"/>
            </a:xfrm>
            <a:prstGeom prst="rect">
              <a:avLst/>
            </a:prstGeom>
          </p:spPr>
        </p:pic>
      </p:grpSp>
    </p:spTree>
    <p:extLst>
      <p:ext uri="{BB962C8B-B14F-4D97-AF65-F5344CB8AC3E}">
        <p14:creationId xmlns:p14="http://schemas.microsoft.com/office/powerpoint/2010/main" val="22057275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Kurtosis</a:t>
            </a:r>
          </a:p>
        </p:txBody>
      </p:sp>
      <p:pic>
        <p:nvPicPr>
          <p:cNvPr id="4" name="Graphic 3">
            <a:extLst>
              <a:ext uri="{FF2B5EF4-FFF2-40B4-BE49-F238E27FC236}">
                <a16:creationId xmlns:a16="http://schemas.microsoft.com/office/drawing/2014/main" id="{151E9DDB-C3A0-3FD6-3CFD-739049E6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25711" y="2448658"/>
            <a:ext cx="4898781" cy="3674086"/>
          </a:xfrm>
          <a:prstGeom prst="rect">
            <a:avLst/>
          </a:prstGeom>
        </p:spPr>
      </p:pic>
      <p:sp>
        <p:nvSpPr>
          <p:cNvPr id="13" name="TextBox 12">
            <a:extLst>
              <a:ext uri="{FF2B5EF4-FFF2-40B4-BE49-F238E27FC236}">
                <a16:creationId xmlns:a16="http://schemas.microsoft.com/office/drawing/2014/main" id="{F05B8E2E-9993-F920-21C9-0CBDA568FE5D}"/>
              </a:ext>
            </a:extLst>
          </p:cNvPr>
          <p:cNvSpPr txBox="1"/>
          <p:nvPr/>
        </p:nvSpPr>
        <p:spPr>
          <a:xfrm>
            <a:off x="6753591" y="1426189"/>
            <a:ext cx="4500563" cy="923330"/>
          </a:xfrm>
          <a:prstGeom prst="rect">
            <a:avLst/>
          </a:prstGeom>
          <a:noFill/>
        </p:spPr>
        <p:txBody>
          <a:bodyPr wrap="square">
            <a:spAutoFit/>
          </a:bodyPr>
          <a:lstStyle/>
          <a:p>
            <a:r>
              <a:rPr lang="en-US" dirty="0">
                <a:latin typeface="Helvetica" panose="020B0500000000000000" pitchFamily="34" charset="0"/>
              </a:rPr>
              <a:t>Probability density functions for selected distributions with mean 0, variance 1 and different excess kurtosis</a:t>
            </a:r>
          </a:p>
        </p:txBody>
      </p:sp>
      <p:pic>
        <p:nvPicPr>
          <p:cNvPr id="18" name="Picture 17">
            <a:extLst>
              <a:ext uri="{FF2B5EF4-FFF2-40B4-BE49-F238E27FC236}">
                <a16:creationId xmlns:a16="http://schemas.microsoft.com/office/drawing/2014/main" id="{82FC8737-85C7-BEBA-6103-0F316FBC2592}"/>
              </a:ext>
            </a:extLst>
          </p:cNvPr>
          <p:cNvPicPr>
            <a:picLocks noChangeAspect="1"/>
          </p:cNvPicPr>
          <p:nvPr/>
        </p:nvPicPr>
        <p:blipFill>
          <a:blip r:embed="rId4"/>
          <a:stretch>
            <a:fillRect/>
          </a:stretch>
        </p:blipFill>
        <p:spPr>
          <a:xfrm>
            <a:off x="1007862" y="1426189"/>
            <a:ext cx="4973838" cy="3248613"/>
          </a:xfrm>
          <a:prstGeom prst="rect">
            <a:avLst/>
          </a:prstGeom>
        </p:spPr>
      </p:pic>
      <p:pic>
        <p:nvPicPr>
          <p:cNvPr id="20" name="Graphic 19">
            <a:extLst>
              <a:ext uri="{FF2B5EF4-FFF2-40B4-BE49-F238E27FC236}">
                <a16:creationId xmlns:a16="http://schemas.microsoft.com/office/drawing/2014/main" id="{D59C0CA9-58C7-2EFB-99DB-52CD19B010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862" y="5173979"/>
            <a:ext cx="4986664" cy="707886"/>
          </a:xfrm>
          <a:prstGeom prst="rect">
            <a:avLst/>
          </a:prstGeom>
        </p:spPr>
      </p:pic>
    </p:spTree>
    <p:extLst>
      <p:ext uri="{BB962C8B-B14F-4D97-AF65-F5344CB8AC3E}">
        <p14:creationId xmlns:p14="http://schemas.microsoft.com/office/powerpoint/2010/main" val="1973101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sine distance and cosine similarity | by Milana Shkhanukova | Medium">
            <a:extLst>
              <a:ext uri="{FF2B5EF4-FFF2-40B4-BE49-F238E27FC236}">
                <a16:creationId xmlns:a16="http://schemas.microsoft.com/office/drawing/2014/main" id="{D2182C64-D301-17D7-9E53-0ED662533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0" y="3146425"/>
            <a:ext cx="8715375" cy="36099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907D407-E21A-D68E-0FB1-00217D11D49C}"/>
              </a:ext>
            </a:extLst>
          </p:cNvPr>
          <p:cNvSpPr txBox="1"/>
          <p:nvPr/>
        </p:nvSpPr>
        <p:spPr>
          <a:xfrm>
            <a:off x="535516" y="382877"/>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Cosine Similarity</a:t>
            </a:r>
          </a:p>
        </p:txBody>
      </p:sp>
      <p:pic>
        <p:nvPicPr>
          <p:cNvPr id="3" name="Graphic 2">
            <a:extLst>
              <a:ext uri="{FF2B5EF4-FFF2-40B4-BE49-F238E27FC236}">
                <a16:creationId xmlns:a16="http://schemas.microsoft.com/office/drawing/2014/main" id="{C116751F-E3D3-BE2B-1DF6-BF29D8A8DD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48041" y="1354869"/>
            <a:ext cx="7895915" cy="1539793"/>
          </a:xfrm>
          <a:prstGeom prst="rect">
            <a:avLst/>
          </a:prstGeom>
        </p:spPr>
      </p:pic>
    </p:spTree>
    <p:extLst>
      <p:ext uri="{BB962C8B-B14F-4D97-AF65-F5344CB8AC3E}">
        <p14:creationId xmlns:p14="http://schemas.microsoft.com/office/powerpoint/2010/main" val="48950107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Kurtosis</a:t>
            </a:r>
          </a:p>
        </p:txBody>
      </p:sp>
      <p:pic>
        <p:nvPicPr>
          <p:cNvPr id="3" name="Picture 2">
            <a:extLst>
              <a:ext uri="{FF2B5EF4-FFF2-40B4-BE49-F238E27FC236}">
                <a16:creationId xmlns:a16="http://schemas.microsoft.com/office/drawing/2014/main" id="{42AB4488-D5DC-9C8F-169F-B298344E1C31}"/>
              </a:ext>
            </a:extLst>
          </p:cNvPr>
          <p:cNvPicPr>
            <a:picLocks noChangeAspect="1"/>
          </p:cNvPicPr>
          <p:nvPr/>
        </p:nvPicPr>
        <p:blipFill>
          <a:blip r:embed="rId2"/>
          <a:stretch>
            <a:fillRect/>
          </a:stretch>
        </p:blipFill>
        <p:spPr>
          <a:xfrm>
            <a:off x="2083228" y="1907608"/>
            <a:ext cx="8025544" cy="3627149"/>
          </a:xfrm>
          <a:prstGeom prst="rect">
            <a:avLst/>
          </a:prstGeom>
        </p:spPr>
      </p:pic>
    </p:spTree>
    <p:extLst>
      <p:ext uri="{BB962C8B-B14F-4D97-AF65-F5344CB8AC3E}">
        <p14:creationId xmlns:p14="http://schemas.microsoft.com/office/powerpoint/2010/main" val="262670115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Kurtosis</a:t>
            </a:r>
          </a:p>
        </p:txBody>
      </p:sp>
      <p:pic>
        <p:nvPicPr>
          <p:cNvPr id="4" name="Picture 3">
            <a:extLst>
              <a:ext uri="{FF2B5EF4-FFF2-40B4-BE49-F238E27FC236}">
                <a16:creationId xmlns:a16="http://schemas.microsoft.com/office/drawing/2014/main" id="{12DDC340-02B3-1645-840D-BA4F230F8460}"/>
              </a:ext>
            </a:extLst>
          </p:cNvPr>
          <p:cNvPicPr>
            <a:picLocks noChangeAspect="1"/>
          </p:cNvPicPr>
          <p:nvPr/>
        </p:nvPicPr>
        <p:blipFill>
          <a:blip r:embed="rId2"/>
          <a:stretch>
            <a:fillRect/>
          </a:stretch>
        </p:blipFill>
        <p:spPr>
          <a:xfrm>
            <a:off x="1628545" y="2143538"/>
            <a:ext cx="8934909" cy="2940201"/>
          </a:xfrm>
          <a:prstGeom prst="rect">
            <a:avLst/>
          </a:prstGeom>
        </p:spPr>
      </p:pic>
    </p:spTree>
    <p:extLst>
      <p:ext uri="{BB962C8B-B14F-4D97-AF65-F5344CB8AC3E}">
        <p14:creationId xmlns:p14="http://schemas.microsoft.com/office/powerpoint/2010/main" val="32765305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Kurtosis</a:t>
            </a:r>
          </a:p>
        </p:txBody>
      </p:sp>
      <p:pic>
        <p:nvPicPr>
          <p:cNvPr id="3" name="Picture 2">
            <a:extLst>
              <a:ext uri="{FF2B5EF4-FFF2-40B4-BE49-F238E27FC236}">
                <a16:creationId xmlns:a16="http://schemas.microsoft.com/office/drawing/2014/main" id="{3B09B40F-5726-E151-9021-2BFD41F2162E}"/>
              </a:ext>
            </a:extLst>
          </p:cNvPr>
          <p:cNvPicPr>
            <a:picLocks noChangeAspect="1"/>
          </p:cNvPicPr>
          <p:nvPr/>
        </p:nvPicPr>
        <p:blipFill>
          <a:blip r:embed="rId2"/>
          <a:stretch>
            <a:fillRect/>
          </a:stretch>
        </p:blipFill>
        <p:spPr>
          <a:xfrm>
            <a:off x="1549166" y="2139883"/>
            <a:ext cx="9093667" cy="2578233"/>
          </a:xfrm>
          <a:prstGeom prst="rect">
            <a:avLst/>
          </a:prstGeom>
        </p:spPr>
      </p:pic>
    </p:spTree>
    <p:extLst>
      <p:ext uri="{BB962C8B-B14F-4D97-AF65-F5344CB8AC3E}">
        <p14:creationId xmlns:p14="http://schemas.microsoft.com/office/powerpoint/2010/main" val="123528348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559373" y="349770"/>
            <a:ext cx="9073254" cy="1077218"/>
          </a:xfrm>
          <a:prstGeom prst="rect">
            <a:avLst/>
          </a:prstGeom>
          <a:noFill/>
        </p:spPr>
        <p:txBody>
          <a:bodyPr wrap="square">
            <a:spAutoFit/>
          </a:bodyPr>
          <a:lstStyle/>
          <a:p>
            <a:pPr algn="ctr"/>
            <a:r>
              <a:rPr lang="en-US" sz="3200" b="1" dirty="0">
                <a:latin typeface="Helvetica" panose="020B0500000000000000" pitchFamily="34" charset="0"/>
              </a:rPr>
              <a:t>Independent Component Analysis (ICA) and</a:t>
            </a:r>
          </a:p>
          <a:p>
            <a:pPr algn="ctr"/>
            <a:r>
              <a:rPr lang="en-US" sz="3200" b="1" dirty="0">
                <a:latin typeface="Helvetica" panose="020B0500000000000000" pitchFamily="34" charset="0"/>
              </a:rPr>
              <a:t>Blind Source Separation (BSS)</a:t>
            </a:r>
          </a:p>
        </p:txBody>
      </p:sp>
      <p:sp>
        <p:nvSpPr>
          <p:cNvPr id="3" name="TextBox 2">
            <a:extLst>
              <a:ext uri="{FF2B5EF4-FFF2-40B4-BE49-F238E27FC236}">
                <a16:creationId xmlns:a16="http://schemas.microsoft.com/office/drawing/2014/main" id="{BDA54FDD-B228-00DF-2CA6-9508D497B5D0}"/>
              </a:ext>
            </a:extLst>
          </p:cNvPr>
          <p:cNvSpPr txBox="1"/>
          <p:nvPr/>
        </p:nvSpPr>
        <p:spPr>
          <a:xfrm>
            <a:off x="3048000" y="6283369"/>
            <a:ext cx="6096000" cy="307777"/>
          </a:xfrm>
          <a:prstGeom prst="rect">
            <a:avLst/>
          </a:prstGeom>
          <a:noFill/>
        </p:spPr>
        <p:txBody>
          <a:bodyPr wrap="square">
            <a:spAutoFit/>
          </a:bodyPr>
          <a:lstStyle/>
          <a:p>
            <a:pPr algn="ctr"/>
            <a:r>
              <a:rPr lang="en-US" sz="1400" dirty="0">
                <a:latin typeface="+mj-lt"/>
              </a:rPr>
              <a:t>https://research.ics.aalto.fi/ica/fastica/</a:t>
            </a:r>
          </a:p>
        </p:txBody>
      </p:sp>
      <p:pic>
        <p:nvPicPr>
          <p:cNvPr id="5" name="Picture 4">
            <a:extLst>
              <a:ext uri="{FF2B5EF4-FFF2-40B4-BE49-F238E27FC236}">
                <a16:creationId xmlns:a16="http://schemas.microsoft.com/office/drawing/2014/main" id="{E8EEACCF-FA00-FEE6-786F-CE5C0594A8EC}"/>
              </a:ext>
            </a:extLst>
          </p:cNvPr>
          <p:cNvPicPr>
            <a:picLocks noChangeAspect="1"/>
          </p:cNvPicPr>
          <p:nvPr/>
        </p:nvPicPr>
        <p:blipFill>
          <a:blip r:embed="rId2"/>
          <a:stretch>
            <a:fillRect/>
          </a:stretch>
        </p:blipFill>
        <p:spPr>
          <a:xfrm>
            <a:off x="1686421" y="1650546"/>
            <a:ext cx="8819157" cy="4307925"/>
          </a:xfrm>
          <a:prstGeom prst="rect">
            <a:avLst/>
          </a:prstGeom>
        </p:spPr>
      </p:pic>
    </p:spTree>
    <p:extLst>
      <p:ext uri="{BB962C8B-B14F-4D97-AF65-F5344CB8AC3E}">
        <p14:creationId xmlns:p14="http://schemas.microsoft.com/office/powerpoint/2010/main" val="35657773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559373" y="349770"/>
            <a:ext cx="9073254" cy="1077218"/>
          </a:xfrm>
          <a:prstGeom prst="rect">
            <a:avLst/>
          </a:prstGeom>
          <a:noFill/>
        </p:spPr>
        <p:txBody>
          <a:bodyPr wrap="square">
            <a:spAutoFit/>
          </a:bodyPr>
          <a:lstStyle/>
          <a:p>
            <a:pPr algn="ctr"/>
            <a:r>
              <a:rPr lang="en-US" sz="3200" b="1" dirty="0">
                <a:latin typeface="Helvetica" panose="020B0500000000000000" pitchFamily="34" charset="0"/>
              </a:rPr>
              <a:t>Independent Component Analysis (ICA) and</a:t>
            </a:r>
          </a:p>
          <a:p>
            <a:pPr algn="ctr"/>
            <a:r>
              <a:rPr lang="en-US" sz="3200" b="1" dirty="0">
                <a:latin typeface="Helvetica" panose="020B0500000000000000" pitchFamily="34" charset="0"/>
              </a:rPr>
              <a:t>Blind Source Separation (BSS)</a:t>
            </a:r>
          </a:p>
        </p:txBody>
      </p:sp>
      <p:pic>
        <p:nvPicPr>
          <p:cNvPr id="4" name="Picture 3">
            <a:extLst>
              <a:ext uri="{FF2B5EF4-FFF2-40B4-BE49-F238E27FC236}">
                <a16:creationId xmlns:a16="http://schemas.microsoft.com/office/drawing/2014/main" id="{C3045D8B-A845-58A8-BBFC-759EDDB8A4AD}"/>
              </a:ext>
            </a:extLst>
          </p:cNvPr>
          <p:cNvPicPr>
            <a:picLocks noChangeAspect="1"/>
          </p:cNvPicPr>
          <p:nvPr/>
        </p:nvPicPr>
        <p:blipFill>
          <a:blip r:embed="rId2"/>
          <a:stretch>
            <a:fillRect/>
          </a:stretch>
        </p:blipFill>
        <p:spPr>
          <a:xfrm>
            <a:off x="1459957" y="1772194"/>
            <a:ext cx="9272085" cy="4391877"/>
          </a:xfrm>
          <a:prstGeom prst="rect">
            <a:avLst/>
          </a:prstGeom>
        </p:spPr>
      </p:pic>
    </p:spTree>
    <p:extLst>
      <p:ext uri="{BB962C8B-B14F-4D97-AF65-F5344CB8AC3E}">
        <p14:creationId xmlns:p14="http://schemas.microsoft.com/office/powerpoint/2010/main" val="80015062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419688377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Assumptions of ICA</a:t>
            </a:r>
          </a:p>
        </p:txBody>
      </p:sp>
      <p:sp>
        <p:nvSpPr>
          <p:cNvPr id="3" name="TextBox 2">
            <a:extLst>
              <a:ext uri="{FF2B5EF4-FFF2-40B4-BE49-F238E27FC236}">
                <a16:creationId xmlns:a16="http://schemas.microsoft.com/office/drawing/2014/main" id="{52533764-A6DA-E21E-325A-D15AF7DC4814}"/>
              </a:ext>
            </a:extLst>
          </p:cNvPr>
          <p:cNvSpPr txBox="1"/>
          <p:nvPr/>
        </p:nvSpPr>
        <p:spPr>
          <a:xfrm>
            <a:off x="2141220" y="6321022"/>
            <a:ext cx="7909560" cy="338554"/>
          </a:xfrm>
          <a:prstGeom prst="rect">
            <a:avLst/>
          </a:prstGeom>
          <a:noFill/>
        </p:spPr>
        <p:txBody>
          <a:bodyPr wrap="square">
            <a:spAutoFit/>
          </a:bodyPr>
          <a:lstStyle/>
          <a:p>
            <a:pPr algn="ctr"/>
            <a:r>
              <a:rPr lang="en-US" sz="1600" b="0" i="0" dirty="0">
                <a:effectLst/>
                <a:latin typeface="+mj-lt"/>
              </a:rPr>
              <a:t>Independent component analysis: algorithms and applications A. </a:t>
            </a:r>
            <a:r>
              <a:rPr lang="en-US" sz="1600" b="0" i="0" dirty="0" err="1">
                <a:effectLst/>
                <a:latin typeface="+mj-lt"/>
              </a:rPr>
              <a:t>Hyvarinen</a:t>
            </a:r>
            <a:r>
              <a:rPr lang="en-US" sz="1600" b="0" i="0" dirty="0">
                <a:effectLst/>
                <a:latin typeface="+mj-lt"/>
              </a:rPr>
              <a:t>, E. Oja, 2000</a:t>
            </a:r>
            <a:endParaRPr lang="en-US" sz="1600" dirty="0">
              <a:latin typeface="+mj-lt"/>
            </a:endParaRPr>
          </a:p>
        </p:txBody>
      </p:sp>
      <p:sp>
        <p:nvSpPr>
          <p:cNvPr id="4" name="TextBox 3">
            <a:extLst>
              <a:ext uri="{FF2B5EF4-FFF2-40B4-BE49-F238E27FC236}">
                <a16:creationId xmlns:a16="http://schemas.microsoft.com/office/drawing/2014/main" id="{E089A91E-26D2-E4DC-0360-A56944BC4B15}"/>
              </a:ext>
            </a:extLst>
          </p:cNvPr>
          <p:cNvSpPr txBox="1"/>
          <p:nvPr/>
        </p:nvSpPr>
        <p:spPr>
          <a:xfrm>
            <a:off x="999209" y="1870517"/>
            <a:ext cx="10193581" cy="3785652"/>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Helvetica" panose="020B0500000000000000" pitchFamily="34" charset="0"/>
              </a:rPr>
              <a:t>Statistical Independence of Components: </a:t>
            </a:r>
            <a:r>
              <a:rPr lang="en-US" sz="2000" b="0" i="0" dirty="0">
                <a:effectLst/>
                <a:latin typeface="Helvetica" panose="020B0500000000000000" pitchFamily="34" charset="0"/>
              </a:rPr>
              <a:t>The starting point for ICA is the very simple assumption that the components </a:t>
            </a:r>
            <a:r>
              <a:rPr lang="en-US" sz="2000" b="0" i="0" dirty="0" err="1">
                <a:effectLst/>
                <a:latin typeface="Helvetica" panose="020B0500000000000000" pitchFamily="34" charset="0"/>
              </a:rPr>
              <a:t>siare</a:t>
            </a:r>
            <a:r>
              <a:rPr lang="en-US" sz="2000" b="0" i="0" dirty="0">
                <a:effectLst/>
                <a:latin typeface="Helvetica" panose="020B0500000000000000" pitchFamily="34" charset="0"/>
              </a:rPr>
              <a:t> statistically independent</a:t>
            </a:r>
          </a:p>
          <a:p>
            <a:pPr marL="342900" indent="-342900">
              <a:buFont typeface="Arial" panose="020B0604020202020204" pitchFamily="34" charset="0"/>
              <a:buChar char="•"/>
            </a:pPr>
            <a:endParaRPr lang="en-US" sz="2000" b="0" i="0" dirty="0">
              <a:effectLst/>
              <a:latin typeface="Helvetica" panose="020B0500000000000000" pitchFamily="34" charset="0"/>
            </a:endParaRPr>
          </a:p>
          <a:p>
            <a:pPr marL="342900" indent="-342900">
              <a:buFont typeface="Arial" panose="020B0604020202020204" pitchFamily="34" charset="0"/>
              <a:buChar char="•"/>
            </a:pPr>
            <a:r>
              <a:rPr lang="en-US" sz="2000" b="1" dirty="0">
                <a:latin typeface="Helvetica" panose="020B0500000000000000" pitchFamily="34" charset="0"/>
              </a:rPr>
              <a:t>Non-</a:t>
            </a:r>
            <a:r>
              <a:rPr lang="en-US" sz="2000" b="1" dirty="0" err="1">
                <a:latin typeface="Helvetica" panose="020B0500000000000000" pitchFamily="34" charset="0"/>
              </a:rPr>
              <a:t>Gaussianity</a:t>
            </a:r>
            <a:r>
              <a:rPr lang="en-US" sz="2000" dirty="0">
                <a:latin typeface="Helvetica" panose="020B0500000000000000" pitchFamily="34" charset="0"/>
              </a:rPr>
              <a:t>: </a:t>
            </a:r>
            <a:r>
              <a:rPr lang="en-US" sz="2000" b="0" i="0" dirty="0">
                <a:effectLst/>
                <a:latin typeface="Helvetica" panose="020B0500000000000000" pitchFamily="34" charset="0"/>
              </a:rPr>
              <a:t>It will be seen below that we must also assume that the independent component must have non-Gaussian distributions. However, in the basic model we do not assume these distributions known (if they are known, the problem is considerably simplified).</a:t>
            </a:r>
          </a:p>
          <a:p>
            <a:pPr marL="342900" indent="-342900">
              <a:buFont typeface="Arial" panose="020B0604020202020204" pitchFamily="34" charset="0"/>
              <a:buChar char="•"/>
            </a:pPr>
            <a:endParaRPr lang="en-US" sz="2000" dirty="0">
              <a:latin typeface="Helvetica" panose="020B0500000000000000" pitchFamily="34" charset="0"/>
            </a:endParaRPr>
          </a:p>
          <a:p>
            <a:pPr marL="342900" indent="-342900">
              <a:buFont typeface="Arial" panose="020B0604020202020204" pitchFamily="34" charset="0"/>
              <a:buChar char="•"/>
            </a:pPr>
            <a:r>
              <a:rPr lang="en-US" sz="2000" b="1" dirty="0"/>
              <a:t>Stationarity</a:t>
            </a:r>
            <a:r>
              <a:rPr lang="en-US" sz="2000" dirty="0"/>
              <a:t>: Many ICA algorithms assume that the statistical properties of the sources (mean and variance, at least) do not change over time. This assumption simplifies the model but can be violated in practical situations where source statistics may evolve.</a:t>
            </a:r>
          </a:p>
          <a:p>
            <a:pPr marL="342900" indent="-342900">
              <a:buFont typeface="Arial" panose="020B0604020202020204" pitchFamily="34" charset="0"/>
              <a:buChar char="•"/>
            </a:pPr>
            <a:endParaRPr lang="en-US" sz="2000" dirty="0">
              <a:latin typeface="Helvetica" panose="020B0500000000000000" pitchFamily="34" charset="0"/>
            </a:endParaRPr>
          </a:p>
        </p:txBody>
      </p:sp>
    </p:spTree>
    <p:extLst>
      <p:ext uri="{BB962C8B-B14F-4D97-AF65-F5344CB8AC3E}">
        <p14:creationId xmlns:p14="http://schemas.microsoft.com/office/powerpoint/2010/main" val="376906695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8726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514B29-AE13-2F20-5FA8-14963C477596}"/>
              </a:ext>
            </a:extLst>
          </p:cNvPr>
          <p:cNvPicPr>
            <a:picLocks noChangeAspect="1"/>
          </p:cNvPicPr>
          <p:nvPr/>
        </p:nvPicPr>
        <p:blipFill>
          <a:blip r:embed="rId2"/>
          <a:stretch>
            <a:fillRect/>
          </a:stretch>
        </p:blipFill>
        <p:spPr>
          <a:xfrm>
            <a:off x="709578" y="0"/>
            <a:ext cx="10772843" cy="6858000"/>
          </a:xfrm>
          <a:prstGeom prst="rect">
            <a:avLst/>
          </a:prstGeom>
        </p:spPr>
      </p:pic>
    </p:spTree>
    <p:extLst>
      <p:ext uri="{BB962C8B-B14F-4D97-AF65-F5344CB8AC3E}">
        <p14:creationId xmlns:p14="http://schemas.microsoft.com/office/powerpoint/2010/main" val="195995818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85D1-F095-4E20-8EF3-64C043D00BC1}"/>
              </a:ext>
            </a:extLst>
          </p:cNvPr>
          <p:cNvSpPr txBox="1"/>
          <p:nvPr/>
        </p:nvSpPr>
        <p:spPr>
          <a:xfrm>
            <a:off x="1231527" y="1982589"/>
            <a:ext cx="9728947" cy="923330"/>
          </a:xfrm>
          <a:prstGeom prst="rect">
            <a:avLst/>
          </a:prstGeom>
          <a:noFill/>
        </p:spPr>
        <p:txBody>
          <a:bodyPr wrap="square" rtlCol="0">
            <a:spAutoFit/>
          </a:bodyPr>
          <a:lstStyle/>
          <a:p>
            <a:pPr algn="ctr"/>
            <a:r>
              <a:rPr lang="en-US" sz="5400" b="1" dirty="0" err="1">
                <a:latin typeface="Helvetica" panose="020B0500000000000000" pitchFamily="34" charset="0"/>
              </a:rPr>
              <a:t>Neurosyntax</a:t>
            </a:r>
            <a:r>
              <a:rPr lang="en-US" sz="5400" b="1" dirty="0">
                <a:latin typeface="Helvetica" panose="020B0500000000000000" pitchFamily="34" charset="0"/>
              </a:rPr>
              <a:t> Academy</a:t>
            </a:r>
          </a:p>
        </p:txBody>
      </p:sp>
      <p:grpSp>
        <p:nvGrpSpPr>
          <p:cNvPr id="20" name="Group 19">
            <a:extLst>
              <a:ext uri="{FF2B5EF4-FFF2-40B4-BE49-F238E27FC236}">
                <a16:creationId xmlns:a16="http://schemas.microsoft.com/office/drawing/2014/main" id="{AECBF1E0-876B-4090-2A3A-3EE6E6829384}"/>
              </a:ext>
            </a:extLst>
          </p:cNvPr>
          <p:cNvGrpSpPr/>
          <p:nvPr/>
        </p:nvGrpSpPr>
        <p:grpSpPr>
          <a:xfrm>
            <a:off x="2295297" y="3320758"/>
            <a:ext cx="2382335" cy="1554654"/>
            <a:chOff x="2295297" y="3320758"/>
            <a:chExt cx="2382335" cy="1554654"/>
          </a:xfrm>
        </p:grpSpPr>
        <p:sp>
          <p:nvSpPr>
            <p:cNvPr id="4" name="TextBox 3">
              <a:extLst>
                <a:ext uri="{FF2B5EF4-FFF2-40B4-BE49-F238E27FC236}">
                  <a16:creationId xmlns:a16="http://schemas.microsoft.com/office/drawing/2014/main" id="{A47AC466-5BCC-D664-2165-4F5476F97432}"/>
                </a:ext>
              </a:extLst>
            </p:cNvPr>
            <p:cNvSpPr txBox="1"/>
            <p:nvPr/>
          </p:nvSpPr>
          <p:spPr>
            <a:xfrm>
              <a:off x="2295297" y="4506080"/>
              <a:ext cx="2382335" cy="369332"/>
            </a:xfrm>
            <a:prstGeom prst="rect">
              <a:avLst/>
            </a:prstGeom>
            <a:noFill/>
          </p:spPr>
          <p:txBody>
            <a:bodyPr wrap="square">
              <a:spAutoFit/>
            </a:bodyPr>
            <a:lstStyle/>
            <a:p>
              <a:pPr algn="ctr" fontAlgn="ctr"/>
              <a:r>
                <a:rPr lang="en-US" b="0" i="0" dirty="0">
                  <a:effectLst/>
                  <a:latin typeface="+mj-lt"/>
                </a:rPr>
                <a:t>@neurosyntaxacademy</a:t>
              </a:r>
            </a:p>
          </p:txBody>
        </p:sp>
        <p:pic>
          <p:nvPicPr>
            <p:cNvPr id="6" name="Graphic 5">
              <a:extLst>
                <a:ext uri="{FF2B5EF4-FFF2-40B4-BE49-F238E27FC236}">
                  <a16:creationId xmlns:a16="http://schemas.microsoft.com/office/drawing/2014/main" id="{5F98B361-0FBC-7370-412E-E9054BF454E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7560" y="3320758"/>
              <a:ext cx="1257810" cy="867455"/>
            </a:xfrm>
            <a:prstGeom prst="rect">
              <a:avLst/>
            </a:prstGeom>
          </p:spPr>
        </p:pic>
      </p:grpSp>
      <p:grpSp>
        <p:nvGrpSpPr>
          <p:cNvPr id="18" name="Group 17">
            <a:extLst>
              <a:ext uri="{FF2B5EF4-FFF2-40B4-BE49-F238E27FC236}">
                <a16:creationId xmlns:a16="http://schemas.microsoft.com/office/drawing/2014/main" id="{F886F3A0-C0D6-0EE7-DA89-0FD398F9FA10}"/>
              </a:ext>
            </a:extLst>
          </p:cNvPr>
          <p:cNvGrpSpPr/>
          <p:nvPr/>
        </p:nvGrpSpPr>
        <p:grpSpPr>
          <a:xfrm>
            <a:off x="5496904" y="3317721"/>
            <a:ext cx="1663549" cy="1557691"/>
            <a:chOff x="5518914" y="3317721"/>
            <a:chExt cx="1663549" cy="1557691"/>
          </a:xfrm>
        </p:grpSpPr>
        <p:sp>
          <p:nvSpPr>
            <p:cNvPr id="8" name="TextBox 7">
              <a:extLst>
                <a:ext uri="{FF2B5EF4-FFF2-40B4-BE49-F238E27FC236}">
                  <a16:creationId xmlns:a16="http://schemas.microsoft.com/office/drawing/2014/main" id="{A8CFB58E-47C5-D17A-61FF-8972F9E96533}"/>
                </a:ext>
              </a:extLst>
            </p:cNvPr>
            <p:cNvSpPr txBox="1"/>
            <p:nvPr/>
          </p:nvSpPr>
          <p:spPr>
            <a:xfrm>
              <a:off x="5518914" y="4506080"/>
              <a:ext cx="1663549" cy="369332"/>
            </a:xfrm>
            <a:prstGeom prst="rect">
              <a:avLst/>
            </a:prstGeom>
            <a:noFill/>
          </p:spPr>
          <p:txBody>
            <a:bodyPr wrap="square">
              <a:spAutoFit/>
            </a:bodyPr>
            <a:lstStyle/>
            <a:p>
              <a:pPr algn="ctr" fontAlgn="ctr"/>
              <a:r>
                <a:rPr lang="en-US" dirty="0">
                  <a:latin typeface="+mj-lt"/>
                </a:rPr>
                <a:t>@</a:t>
              </a:r>
              <a:r>
                <a:rPr lang="en-US" b="0" i="0" dirty="0">
                  <a:effectLst/>
                  <a:latin typeface="+mj-lt"/>
                </a:rPr>
                <a:t>Neuro_Syntax</a:t>
              </a:r>
            </a:p>
          </p:txBody>
        </p:sp>
        <p:pic>
          <p:nvPicPr>
            <p:cNvPr id="10" name="Picture 9" descr="A blue circle with a white triangle in the middle&#10;&#10;Description automatically generated">
              <a:extLst>
                <a:ext uri="{FF2B5EF4-FFF2-40B4-BE49-F238E27FC236}">
                  <a16:creationId xmlns:a16="http://schemas.microsoft.com/office/drawing/2014/main" id="{17C817BE-ADC6-868B-EC4B-835D683D7BFA}"/>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14938" y="3317721"/>
              <a:ext cx="871503" cy="871503"/>
            </a:xfrm>
            <a:prstGeom prst="rect">
              <a:avLst/>
            </a:prstGeom>
          </p:spPr>
        </p:pic>
      </p:grpSp>
      <p:grpSp>
        <p:nvGrpSpPr>
          <p:cNvPr id="19" name="Group 18">
            <a:extLst>
              <a:ext uri="{FF2B5EF4-FFF2-40B4-BE49-F238E27FC236}">
                <a16:creationId xmlns:a16="http://schemas.microsoft.com/office/drawing/2014/main" id="{0A857EB8-EAE0-02EF-4AD2-E151CF90D4BB}"/>
              </a:ext>
            </a:extLst>
          </p:cNvPr>
          <p:cNvGrpSpPr/>
          <p:nvPr/>
        </p:nvGrpSpPr>
        <p:grpSpPr>
          <a:xfrm>
            <a:off x="7979725" y="3318733"/>
            <a:ext cx="1663549" cy="1556679"/>
            <a:chOff x="7979725" y="3318733"/>
            <a:chExt cx="1663549" cy="1556679"/>
          </a:xfrm>
        </p:grpSpPr>
        <p:sp>
          <p:nvSpPr>
            <p:cNvPr id="11" name="TextBox 10">
              <a:extLst>
                <a:ext uri="{FF2B5EF4-FFF2-40B4-BE49-F238E27FC236}">
                  <a16:creationId xmlns:a16="http://schemas.microsoft.com/office/drawing/2014/main" id="{575805F1-FFE9-C65E-E3C2-4D734A9EC489}"/>
                </a:ext>
              </a:extLst>
            </p:cNvPr>
            <p:cNvSpPr txBox="1"/>
            <p:nvPr/>
          </p:nvSpPr>
          <p:spPr>
            <a:xfrm>
              <a:off x="7979725" y="4506080"/>
              <a:ext cx="1663549" cy="369332"/>
            </a:xfrm>
            <a:prstGeom prst="rect">
              <a:avLst/>
            </a:prstGeom>
            <a:noFill/>
          </p:spPr>
          <p:txBody>
            <a:bodyPr wrap="square">
              <a:spAutoFit/>
            </a:bodyPr>
            <a:lstStyle/>
            <a:p>
              <a:pPr algn="ctr" fontAlgn="ctr"/>
              <a:r>
                <a:rPr lang="en-US" b="0" i="0" dirty="0" err="1">
                  <a:effectLst/>
                  <a:latin typeface="+mj-lt"/>
                </a:rPr>
                <a:t>neurosyntax</a:t>
              </a:r>
              <a:endParaRPr lang="en-US" b="0" i="0" dirty="0">
                <a:effectLst/>
                <a:latin typeface="+mj-lt"/>
              </a:endParaRPr>
            </a:p>
          </p:txBody>
        </p:sp>
        <p:pic>
          <p:nvPicPr>
            <p:cNvPr id="13" name="Graphic 12">
              <a:extLst>
                <a:ext uri="{FF2B5EF4-FFF2-40B4-BE49-F238E27FC236}">
                  <a16:creationId xmlns:a16="http://schemas.microsoft.com/office/drawing/2014/main" id="{5D31E01C-C1B9-8447-C43A-6D1776FB73C5}"/>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748" y="3318733"/>
              <a:ext cx="871504" cy="871504"/>
            </a:xfrm>
            <a:prstGeom prst="rect">
              <a:avLst/>
            </a:prstGeom>
          </p:spPr>
        </p:pic>
      </p:grpSp>
    </p:spTree>
    <p:extLst>
      <p:ext uri="{BB962C8B-B14F-4D97-AF65-F5344CB8AC3E}">
        <p14:creationId xmlns:p14="http://schemas.microsoft.com/office/powerpoint/2010/main" val="408924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682A888-6475-613D-C9F9-26BBA253694F}"/>
              </a:ext>
            </a:extLst>
          </p:cNvPr>
          <p:cNvGrpSpPr/>
          <p:nvPr/>
        </p:nvGrpSpPr>
        <p:grpSpPr>
          <a:xfrm>
            <a:off x="1941774" y="1786913"/>
            <a:ext cx="8308451" cy="1371497"/>
            <a:chOff x="2147391" y="1629791"/>
            <a:chExt cx="8308451" cy="1371497"/>
          </a:xfrm>
        </p:grpSpPr>
        <p:grpSp>
          <p:nvGrpSpPr>
            <p:cNvPr id="4" name="Group 3">
              <a:extLst>
                <a:ext uri="{FF2B5EF4-FFF2-40B4-BE49-F238E27FC236}">
                  <a16:creationId xmlns:a16="http://schemas.microsoft.com/office/drawing/2014/main" id="{86F8CA9C-FD71-E3CA-B7E7-DC613012B67E}"/>
                </a:ext>
              </a:extLst>
            </p:cNvPr>
            <p:cNvGrpSpPr/>
            <p:nvPr/>
          </p:nvGrpSpPr>
          <p:grpSpPr>
            <a:xfrm>
              <a:off x="2147391" y="1795397"/>
              <a:ext cx="4869538" cy="1001685"/>
              <a:chOff x="3661231" y="1696720"/>
              <a:chExt cx="4869538" cy="1001685"/>
            </a:xfrm>
          </p:grpSpPr>
          <p:sp>
            <p:nvSpPr>
              <p:cNvPr id="13" name="Rectangle 12">
                <a:extLst>
                  <a:ext uri="{FF2B5EF4-FFF2-40B4-BE49-F238E27FC236}">
                    <a16:creationId xmlns:a16="http://schemas.microsoft.com/office/drawing/2014/main" id="{23AD3CA1-8AE3-B5C7-5BAB-520A406E29F0}"/>
                  </a:ext>
                </a:extLst>
              </p:cNvPr>
              <p:cNvSpPr/>
              <p:nvPr/>
            </p:nvSpPr>
            <p:spPr>
              <a:xfrm>
                <a:off x="5318760" y="1696720"/>
                <a:ext cx="3169920" cy="55880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E1422D-761F-4EBD-3726-AFC001B1BFCC}"/>
                      </a:ext>
                    </a:extLst>
                  </p:cNvPr>
                  <p:cNvSpPr txBox="1"/>
                  <p:nvPr/>
                </p:nvSpPr>
                <p:spPr>
                  <a:xfrm>
                    <a:off x="3661231" y="1735321"/>
                    <a:ext cx="4869538" cy="963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a:latin typeface="Cambria Math" panose="02040503050406030204" pitchFamily="18" charset="0"/>
                                </a:rPr>
                                <m:t>𝐶𝑜𝑣</m:t>
                              </m:r>
                            </m:e>
                            <m:sub>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i="1">
                                          <a:latin typeface="Cambria Math" panose="02040503050406030204" pitchFamily="18" charset="0"/>
                                        </a:rPr>
                                        <m:t>𝑗</m:t>
                                      </m:r>
                                    </m:sub>
                                  </m:sSub>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𝑦</m:t>
                                      </m:r>
                                    </m:e>
                                    <m:sub>
                                      <m:r>
                                        <a:rPr lang="en-US" sz="3200" i="1" smtClean="0">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e>
                              </m:nary>
                            </m:num>
                            <m:den>
                              <m:r>
                                <a:rPr lang="en-US" sz="3200" b="0" i="1" smtClean="0">
                                  <a:latin typeface="Cambria Math" panose="02040503050406030204" pitchFamily="18" charset="0"/>
                                </a:rPr>
                                <m:t>𝑁</m:t>
                              </m:r>
                              <m:r>
                                <a:rPr lang="en-US" sz="3200" b="0" i="1" smtClean="0">
                                  <a:latin typeface="Cambria Math" panose="02040503050406030204" pitchFamily="18" charset="0"/>
                                </a:rPr>
                                <m:t>−1</m:t>
                              </m:r>
                            </m:den>
                          </m:f>
                        </m:oMath>
                      </m:oMathPara>
                    </a14:m>
                    <a:endParaRPr lang="en-US" sz="3200" dirty="0"/>
                  </a:p>
                </p:txBody>
              </p:sp>
            </mc:Choice>
            <mc:Fallback xmlns="">
              <p:sp>
                <p:nvSpPr>
                  <p:cNvPr id="2" name="TextBox 1">
                    <a:extLst>
                      <a:ext uri="{FF2B5EF4-FFF2-40B4-BE49-F238E27FC236}">
                        <a16:creationId xmlns:a16="http://schemas.microsoft.com/office/drawing/2014/main" id="{D9E1422D-761F-4EBD-3726-AFC001B1BFCC}"/>
                      </a:ext>
                    </a:extLst>
                  </p:cNvPr>
                  <p:cNvSpPr txBox="1">
                    <a:spLocks noRot="1" noChangeAspect="1" noMove="1" noResize="1" noEditPoints="1" noAdjustHandles="1" noChangeArrowheads="1" noChangeShapeType="1" noTextEdit="1"/>
                  </p:cNvSpPr>
                  <p:nvPr/>
                </p:nvSpPr>
                <p:spPr>
                  <a:xfrm>
                    <a:off x="3661231" y="1735321"/>
                    <a:ext cx="4869538" cy="963084"/>
                  </a:xfrm>
                  <a:prstGeom prst="rect">
                    <a:avLst/>
                  </a:prstGeom>
                  <a:blipFill>
                    <a:blip r:embed="rId2"/>
                    <a:stretch>
                      <a:fillRect/>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81B85F7C-E5CA-2D86-1C91-985C95EE4940}"/>
                </a:ext>
              </a:extLst>
            </p:cNvPr>
            <p:cNvGrpSpPr/>
            <p:nvPr/>
          </p:nvGrpSpPr>
          <p:grpSpPr>
            <a:xfrm>
              <a:off x="7494762" y="1629791"/>
              <a:ext cx="2961080" cy="1371497"/>
              <a:chOff x="2997199" y="1649365"/>
              <a:chExt cx="2961080" cy="1371497"/>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387DAA-A55D-99F4-62DC-41DA29B8A2E9}"/>
                      </a:ext>
                    </a:extLst>
                  </p:cNvPr>
                  <p:cNvSpPr txBox="1"/>
                  <p:nvPr/>
                </p:nvSpPr>
                <p:spPr>
                  <a:xfrm>
                    <a:off x="2997199" y="1651385"/>
                    <a:ext cx="1425455" cy="1369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x</m:t>
                          </m:r>
                          <m:r>
                            <a:rPr lang="en-US" sz="2800" b="0" i="0" smtClean="0">
                              <a:latin typeface="Cambria Math" panose="02040503050406030204" pitchFamily="18" charset="0"/>
                            </a:rPr>
                            <m:t>=</m:t>
                          </m:r>
                          <m:d>
                            <m:dPr>
                              <m:begChr m:val="["/>
                              <m:endChr m:val="]"/>
                              <m:ctrlPr>
                                <a:rPr lang="en-US" sz="2800" i="1" smtClean="0">
                                  <a:latin typeface="Cambria Math" panose="02040503050406030204" pitchFamily="18" charset="0"/>
                                </a:rPr>
                              </m:ctrlPr>
                            </m:dPr>
                            <m:e>
                              <m:m>
                                <m:mPr>
                                  <m:mcs>
                                    <m:mc>
                                      <m:mcPr>
                                        <m:count m:val="1"/>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x</m:t>
                                        </m:r>
                                      </m:e>
                                      <m:sub>
                                        <m:r>
                                          <a:rPr lang="en-US" sz="2800" b="0" i="0">
                                            <a:latin typeface="Cambria Math" panose="02040503050406030204" pitchFamily="18" charset="0"/>
                                          </a:rPr>
                                          <m:t>1</m:t>
                                        </m:r>
                                      </m:sub>
                                    </m:sSub>
                                  </m:e>
                                </m:mr>
                                <m:m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x</m:t>
                                            </m:r>
                                          </m:e>
                                          <m:sub>
                                            <m:r>
                                              <a:rPr lang="en-US" sz="2800" b="0" i="0">
                                                <a:latin typeface="Cambria Math" panose="02040503050406030204" pitchFamily="18" charset="0"/>
                                              </a:rPr>
                                              <m:t>2</m:t>
                                            </m:r>
                                          </m:sub>
                                        </m:sSub>
                                      </m:e>
                                      <m:e>
                                        <m:r>
                                          <a:rPr lang="en-US" sz="2800" b="0" i="0">
                                            <a:latin typeface="Cambria Math" panose="02040503050406030204" pitchFamily="18" charset="0"/>
                                          </a:rPr>
                                          <m:t>…</m:t>
                                        </m:r>
                                      </m:e>
                                    </m:eqArr>
                                  </m:e>
                                </m:mr>
                                <m:m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x</m:t>
                                        </m:r>
                                      </m:e>
                                      <m:sub>
                                        <m:r>
                                          <m:rPr>
                                            <m:sty m:val="p"/>
                                          </m:rPr>
                                          <a:rPr lang="en-US" sz="2800" b="0" i="0">
                                            <a:latin typeface="Cambria Math" panose="02040503050406030204" pitchFamily="18" charset="0"/>
                                          </a:rPr>
                                          <m:t>n</m:t>
                                        </m:r>
                                      </m:sub>
                                    </m:sSub>
                                  </m:e>
                                </m:mr>
                              </m:m>
                            </m:e>
                          </m:d>
                        </m:oMath>
                      </m:oMathPara>
                    </a14:m>
                    <a:endParaRPr lang="en-US" sz="2800" dirty="0"/>
                  </a:p>
                </p:txBody>
              </p:sp>
            </mc:Choice>
            <mc:Fallback xmlns="">
              <p:sp>
                <p:nvSpPr>
                  <p:cNvPr id="5" name="TextBox 4">
                    <a:extLst>
                      <a:ext uri="{FF2B5EF4-FFF2-40B4-BE49-F238E27FC236}">
                        <a16:creationId xmlns:a16="http://schemas.microsoft.com/office/drawing/2014/main" id="{AA387DAA-A55D-99F4-62DC-41DA29B8A2E9}"/>
                      </a:ext>
                    </a:extLst>
                  </p:cNvPr>
                  <p:cNvSpPr txBox="1">
                    <a:spLocks noRot="1" noChangeAspect="1" noMove="1" noResize="1" noEditPoints="1" noAdjustHandles="1" noChangeArrowheads="1" noChangeShapeType="1" noTextEdit="1"/>
                  </p:cNvSpPr>
                  <p:nvPr/>
                </p:nvSpPr>
                <p:spPr>
                  <a:xfrm>
                    <a:off x="2997199" y="1651385"/>
                    <a:ext cx="1425455" cy="13694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0C4F441-3E5F-41C2-ABE1-E8C15E51D0EF}"/>
                      </a:ext>
                    </a:extLst>
                  </p:cNvPr>
                  <p:cNvSpPr txBox="1"/>
                  <p:nvPr/>
                </p:nvSpPr>
                <p:spPr>
                  <a:xfrm>
                    <a:off x="4543212" y="1649365"/>
                    <a:ext cx="1415067" cy="1369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y</m:t>
                          </m:r>
                          <m:r>
                            <a:rPr lang="en-US" sz="2800" b="0" i="0" smtClean="0">
                              <a:latin typeface="Cambria Math" panose="02040503050406030204" pitchFamily="18" charset="0"/>
                            </a:rPr>
                            <m:t>=</m:t>
                          </m:r>
                          <m:d>
                            <m:dPr>
                              <m:begChr m:val="["/>
                              <m:endChr m:val="]"/>
                              <m:ctrlPr>
                                <a:rPr lang="en-US" sz="2800" i="1" smtClean="0">
                                  <a:latin typeface="Cambria Math" panose="02040503050406030204" pitchFamily="18" charset="0"/>
                                </a:rPr>
                              </m:ctrlPr>
                            </m:dPr>
                            <m:e>
                              <m:m>
                                <m:mPr>
                                  <m:mcs>
                                    <m:mc>
                                      <m:mcPr>
                                        <m:count m:val="1"/>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y</m:t>
                                        </m:r>
                                      </m:e>
                                      <m:sub>
                                        <m:r>
                                          <a:rPr lang="en-US" sz="2800" b="0" i="0">
                                            <a:latin typeface="Cambria Math" panose="02040503050406030204" pitchFamily="18" charset="0"/>
                                          </a:rPr>
                                          <m:t>1</m:t>
                                        </m:r>
                                      </m:sub>
                                    </m:sSub>
                                  </m:e>
                                </m:mr>
                                <m:m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y</m:t>
                                            </m:r>
                                          </m:e>
                                          <m:sub>
                                            <m:r>
                                              <a:rPr lang="en-US" sz="2800" b="0" i="0">
                                                <a:latin typeface="Cambria Math" panose="02040503050406030204" pitchFamily="18" charset="0"/>
                                              </a:rPr>
                                              <m:t>2</m:t>
                                            </m:r>
                                          </m:sub>
                                        </m:sSub>
                                      </m:e>
                                      <m:e>
                                        <m:r>
                                          <a:rPr lang="en-US" sz="2800" b="0" i="0">
                                            <a:latin typeface="Cambria Math" panose="02040503050406030204" pitchFamily="18" charset="0"/>
                                          </a:rPr>
                                          <m:t>…</m:t>
                                        </m:r>
                                      </m:e>
                                    </m:eqArr>
                                  </m:e>
                                </m:mr>
                                <m:m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y</m:t>
                                        </m:r>
                                      </m:e>
                                      <m:sub>
                                        <m:r>
                                          <m:rPr>
                                            <m:sty m:val="p"/>
                                          </m:rPr>
                                          <a:rPr lang="en-US" sz="2800" b="0" i="0">
                                            <a:latin typeface="Cambria Math" panose="02040503050406030204" pitchFamily="18" charset="0"/>
                                          </a:rPr>
                                          <m:t>n</m:t>
                                        </m:r>
                                      </m:sub>
                                    </m:sSub>
                                  </m:e>
                                </m:mr>
                              </m:m>
                            </m:e>
                          </m:d>
                        </m:oMath>
                      </m:oMathPara>
                    </a14:m>
                    <a:endParaRPr lang="en-US" sz="2800" dirty="0"/>
                  </a:p>
                </p:txBody>
              </p:sp>
            </mc:Choice>
            <mc:Fallback xmlns="">
              <p:sp>
                <p:nvSpPr>
                  <p:cNvPr id="11" name="TextBox 10">
                    <a:extLst>
                      <a:ext uri="{FF2B5EF4-FFF2-40B4-BE49-F238E27FC236}">
                        <a16:creationId xmlns:a16="http://schemas.microsoft.com/office/drawing/2014/main" id="{80C4F441-3E5F-41C2-ABE1-E8C15E51D0EF}"/>
                      </a:ext>
                    </a:extLst>
                  </p:cNvPr>
                  <p:cNvSpPr txBox="1">
                    <a:spLocks noRot="1" noChangeAspect="1" noMove="1" noResize="1" noEditPoints="1" noAdjustHandles="1" noChangeArrowheads="1" noChangeShapeType="1" noTextEdit="1"/>
                  </p:cNvSpPr>
                  <p:nvPr/>
                </p:nvSpPr>
                <p:spPr>
                  <a:xfrm>
                    <a:off x="4543212" y="1649365"/>
                    <a:ext cx="1415067" cy="1369477"/>
                  </a:xfrm>
                  <a:prstGeom prst="rect">
                    <a:avLst/>
                  </a:prstGeom>
                  <a:blipFill>
                    <a:blip r:embed="rId4"/>
                    <a:stretch>
                      <a:fillRect/>
                    </a:stretch>
                  </a:blipFill>
                </p:spPr>
                <p:txBody>
                  <a:bodyPr/>
                  <a:lstStyle/>
                  <a:p>
                    <a:r>
                      <a:rPr lang="en-US">
                        <a:noFill/>
                      </a:rPr>
                      <a:t> </a:t>
                    </a:r>
                  </a:p>
                </p:txBody>
              </p:sp>
            </mc:Fallback>
          </mc:AlternateContent>
        </p:grpSp>
      </p:grpSp>
      <p:sp>
        <p:nvSpPr>
          <p:cNvPr id="16" name="TextBox 15">
            <a:extLst>
              <a:ext uri="{FF2B5EF4-FFF2-40B4-BE49-F238E27FC236}">
                <a16:creationId xmlns:a16="http://schemas.microsoft.com/office/drawing/2014/main" id="{9CA932FA-78BE-5C60-E26E-5390E8AFB606}"/>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solidFill>
                  <a:srgbClr val="C00000"/>
                </a:solidFill>
                <a:latin typeface="Helvetica" panose="020B0500000000000000" pitchFamily="34" charset="0"/>
              </a:rPr>
              <a:t>Dot product </a:t>
            </a:r>
            <a:r>
              <a:rPr lang="en-US" sz="4400" b="1" dirty="0">
                <a:latin typeface="Helvetica" panose="020B0500000000000000" pitchFamily="34" charset="0"/>
              </a:rPr>
              <a:t>and covariance</a:t>
            </a:r>
          </a:p>
        </p:txBody>
      </p:sp>
      <p:grpSp>
        <p:nvGrpSpPr>
          <p:cNvPr id="7" name="Group 6">
            <a:extLst>
              <a:ext uri="{FF2B5EF4-FFF2-40B4-BE49-F238E27FC236}">
                <a16:creationId xmlns:a16="http://schemas.microsoft.com/office/drawing/2014/main" id="{ACA18E95-CF41-5C89-E95E-536BA78B1957}"/>
              </a:ext>
            </a:extLst>
          </p:cNvPr>
          <p:cNvGrpSpPr/>
          <p:nvPr/>
        </p:nvGrpSpPr>
        <p:grpSpPr>
          <a:xfrm>
            <a:off x="2652964" y="3793759"/>
            <a:ext cx="6886073" cy="2019916"/>
            <a:chOff x="3031373" y="3793759"/>
            <a:chExt cx="6886073" cy="2019916"/>
          </a:xfrm>
        </p:grpSpPr>
        <p:pic>
          <p:nvPicPr>
            <p:cNvPr id="27" name="Picture 26">
              <a:extLst>
                <a:ext uri="{FF2B5EF4-FFF2-40B4-BE49-F238E27FC236}">
                  <a16:creationId xmlns:a16="http://schemas.microsoft.com/office/drawing/2014/main" id="{A498D389-D8D1-7D74-5323-8C0A62467C57}"/>
                </a:ext>
              </a:extLst>
            </p:cNvPr>
            <p:cNvPicPr>
              <a:picLocks noChangeAspect="1"/>
            </p:cNvPicPr>
            <p:nvPr/>
          </p:nvPicPr>
          <p:blipFill>
            <a:blip r:embed="rId5">
              <a:duotone>
                <a:schemeClr val="bg2">
                  <a:shade val="45000"/>
                  <a:satMod val="135000"/>
                </a:schemeClr>
                <a:prstClr val="white"/>
              </a:duotone>
            </a:blip>
            <a:stretch>
              <a:fillRect/>
            </a:stretch>
          </p:blipFill>
          <p:spPr>
            <a:xfrm>
              <a:off x="8516702" y="4406556"/>
              <a:ext cx="980649" cy="991289"/>
            </a:xfrm>
            <a:prstGeom prst="rect">
              <a:avLst/>
            </a:prstGeom>
          </p:spPr>
        </p:pic>
        <p:pic>
          <p:nvPicPr>
            <p:cNvPr id="28" name="Picture 27">
              <a:extLst>
                <a:ext uri="{FF2B5EF4-FFF2-40B4-BE49-F238E27FC236}">
                  <a16:creationId xmlns:a16="http://schemas.microsoft.com/office/drawing/2014/main" id="{0114B5DE-AC54-9D7E-1A03-41674CBDD725}"/>
                </a:ext>
              </a:extLst>
            </p:cNvPr>
            <p:cNvPicPr>
              <a:picLocks noChangeAspect="1"/>
            </p:cNvPicPr>
            <p:nvPr/>
          </p:nvPicPr>
          <p:blipFill>
            <a:blip r:embed="rId6">
              <a:duotone>
                <a:schemeClr val="bg2">
                  <a:shade val="45000"/>
                  <a:satMod val="135000"/>
                </a:schemeClr>
                <a:prstClr val="white"/>
              </a:duotone>
            </a:blip>
            <a:stretch>
              <a:fillRect/>
            </a:stretch>
          </p:blipFill>
          <p:spPr>
            <a:xfrm rot="1302961">
              <a:off x="3031373" y="3793759"/>
              <a:ext cx="1600139" cy="2019916"/>
            </a:xfrm>
            <a:prstGeom prst="rect">
              <a:avLst/>
            </a:prstGeom>
          </p:spPr>
        </p:pic>
        <p:cxnSp>
          <p:nvCxnSpPr>
            <p:cNvPr id="29" name="Straight Arrow Connector 28">
              <a:extLst>
                <a:ext uri="{FF2B5EF4-FFF2-40B4-BE49-F238E27FC236}">
                  <a16:creationId xmlns:a16="http://schemas.microsoft.com/office/drawing/2014/main" id="{68B3052D-5196-E361-D9C8-8632B39A768D}"/>
                </a:ext>
              </a:extLst>
            </p:cNvPr>
            <p:cNvCxnSpPr/>
            <p:nvPr/>
          </p:nvCxnSpPr>
          <p:spPr>
            <a:xfrm flipV="1">
              <a:off x="3749041" y="3970642"/>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B563B7-FC83-D73A-18EE-E6269B725F96}"/>
                </a:ext>
              </a:extLst>
            </p:cNvPr>
            <p:cNvCxnSpPr>
              <a:cxnSpLocks/>
            </p:cNvCxnSpPr>
            <p:nvPr/>
          </p:nvCxnSpPr>
          <p:spPr>
            <a:xfrm rot="5400000" flipV="1">
              <a:off x="4214821" y="4436422"/>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C0C03C18-F4E2-610B-61A5-7D0962F5693F}"/>
                </a:ext>
              </a:extLst>
            </p:cNvPr>
            <p:cNvPicPr>
              <a:picLocks noChangeAspect="1"/>
            </p:cNvPicPr>
            <p:nvPr/>
          </p:nvPicPr>
          <p:blipFill>
            <a:blip r:embed="rId6">
              <a:duotone>
                <a:schemeClr val="bg2">
                  <a:shade val="45000"/>
                  <a:satMod val="135000"/>
                </a:schemeClr>
                <a:prstClr val="white"/>
              </a:duotone>
            </a:blip>
            <a:stretch>
              <a:fillRect/>
            </a:stretch>
          </p:blipFill>
          <p:spPr>
            <a:xfrm rot="5400000">
              <a:off x="5606593" y="3854721"/>
              <a:ext cx="1600139" cy="2019916"/>
            </a:xfrm>
            <a:prstGeom prst="rect">
              <a:avLst/>
            </a:prstGeom>
          </p:spPr>
        </p:pic>
        <p:cxnSp>
          <p:nvCxnSpPr>
            <p:cNvPr id="32" name="Straight Arrow Connector 31">
              <a:extLst>
                <a:ext uri="{FF2B5EF4-FFF2-40B4-BE49-F238E27FC236}">
                  <a16:creationId xmlns:a16="http://schemas.microsoft.com/office/drawing/2014/main" id="{689DD17E-6AE1-593D-90C4-77C49E7E7098}"/>
                </a:ext>
              </a:extLst>
            </p:cNvPr>
            <p:cNvCxnSpPr/>
            <p:nvPr/>
          </p:nvCxnSpPr>
          <p:spPr>
            <a:xfrm flipV="1">
              <a:off x="6406663" y="3970643"/>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55F5A8-60AD-18B9-DB94-B8236308F747}"/>
                </a:ext>
              </a:extLst>
            </p:cNvPr>
            <p:cNvCxnSpPr>
              <a:cxnSpLocks/>
            </p:cNvCxnSpPr>
            <p:nvPr/>
          </p:nvCxnSpPr>
          <p:spPr>
            <a:xfrm rot="5400000" flipV="1">
              <a:off x="6872443" y="4436423"/>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25B8E54-F0D2-150E-3906-CDABE34495F5}"/>
                </a:ext>
              </a:extLst>
            </p:cNvPr>
            <p:cNvCxnSpPr/>
            <p:nvPr/>
          </p:nvCxnSpPr>
          <p:spPr>
            <a:xfrm flipV="1">
              <a:off x="8985887" y="4008165"/>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FFF8C4-1E40-3A46-5652-8D9E14FFDFE5}"/>
                </a:ext>
              </a:extLst>
            </p:cNvPr>
            <p:cNvCxnSpPr>
              <a:cxnSpLocks/>
            </p:cNvCxnSpPr>
            <p:nvPr/>
          </p:nvCxnSpPr>
          <p:spPr>
            <a:xfrm rot="5400000" flipV="1">
              <a:off x="9451667" y="4473945"/>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648293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3187191" y="2421032"/>
            <a:ext cx="5817618" cy="2015936"/>
          </a:xfrm>
          <a:prstGeom prst="rect">
            <a:avLst/>
          </a:prstGeom>
          <a:noFill/>
        </p:spPr>
        <p:txBody>
          <a:bodyPr wrap="none" rtlCol="0">
            <a:spAutoFit/>
          </a:bodyPr>
          <a:lstStyle/>
          <a:p>
            <a:pPr algn="ctr"/>
            <a:r>
              <a:rPr lang="en-US" sz="10000" dirty="0">
                <a:latin typeface="Helvetica" panose="020B0500000000000000" pitchFamily="34" charset="0"/>
              </a:rPr>
              <a:t>Session 9</a:t>
            </a:r>
          </a:p>
          <a:p>
            <a:pPr algn="ctr"/>
            <a:r>
              <a:rPr lang="en-US" sz="2500" dirty="0">
                <a:latin typeface="Helvetica" panose="020B0500000000000000" pitchFamily="34" charset="0"/>
              </a:rPr>
              <a:t>Lecturer: Saman Abbaspoor</a:t>
            </a:r>
          </a:p>
        </p:txBody>
      </p:sp>
    </p:spTree>
    <p:extLst>
      <p:ext uri="{BB962C8B-B14F-4D97-AF65-F5344CB8AC3E}">
        <p14:creationId xmlns:p14="http://schemas.microsoft.com/office/powerpoint/2010/main" val="417577633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2894194" y="1351508"/>
            <a:ext cx="6403612" cy="4154984"/>
          </a:xfrm>
          <a:prstGeom prst="rect">
            <a:avLst/>
          </a:prstGeom>
          <a:noFill/>
        </p:spPr>
        <p:txBody>
          <a:bodyPr wrap="none" rtlCol="0">
            <a:spAutoFit/>
          </a:bodyPr>
          <a:lstStyle/>
          <a:p>
            <a:pPr algn="ctr"/>
            <a:r>
              <a:rPr lang="en-US" sz="8800" dirty="0">
                <a:latin typeface="Helvetica" panose="020B0500000000000000" pitchFamily="34" charset="0"/>
              </a:rPr>
              <a:t>Linear</a:t>
            </a:r>
          </a:p>
          <a:p>
            <a:pPr algn="ctr"/>
            <a:r>
              <a:rPr lang="en-US" sz="8800" dirty="0">
                <a:latin typeface="Helvetica" panose="020B0500000000000000" pitchFamily="34" charset="0"/>
              </a:rPr>
              <a:t>Discriminant</a:t>
            </a:r>
          </a:p>
          <a:p>
            <a:pPr algn="ctr"/>
            <a:r>
              <a:rPr lang="en-US" sz="8800" dirty="0">
                <a:latin typeface="Helvetica" panose="020B0500000000000000" pitchFamily="34" charset="0"/>
              </a:rPr>
              <a:t>Analysis</a:t>
            </a:r>
          </a:p>
        </p:txBody>
      </p:sp>
    </p:spTree>
    <p:extLst>
      <p:ext uri="{BB962C8B-B14F-4D97-AF65-F5344CB8AC3E}">
        <p14:creationId xmlns:p14="http://schemas.microsoft.com/office/powerpoint/2010/main" val="47820740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Linear Discriminant Analysis</a:t>
            </a:r>
          </a:p>
        </p:txBody>
      </p:sp>
      <p:sp>
        <p:nvSpPr>
          <p:cNvPr id="3" name="TextBox 2">
            <a:extLst>
              <a:ext uri="{FF2B5EF4-FFF2-40B4-BE49-F238E27FC236}">
                <a16:creationId xmlns:a16="http://schemas.microsoft.com/office/drawing/2014/main" id="{52533764-A6DA-E21E-325A-D15AF7DC4814}"/>
              </a:ext>
            </a:extLst>
          </p:cNvPr>
          <p:cNvSpPr txBox="1"/>
          <p:nvPr/>
        </p:nvSpPr>
        <p:spPr>
          <a:xfrm>
            <a:off x="2141220" y="6321022"/>
            <a:ext cx="7909560" cy="338554"/>
          </a:xfrm>
          <a:prstGeom prst="rect">
            <a:avLst/>
          </a:prstGeom>
          <a:noFill/>
        </p:spPr>
        <p:txBody>
          <a:bodyPr wrap="square">
            <a:spAutoFit/>
          </a:bodyPr>
          <a:lstStyle/>
          <a:p>
            <a:pPr algn="ctr"/>
            <a:r>
              <a:rPr lang="en-US" sz="1600" b="0" i="0" dirty="0">
                <a:effectLst/>
                <a:latin typeface="+mj-lt"/>
              </a:rPr>
              <a:t>https://sebastianraschka.com/Articles/2014_python_lda.html</a:t>
            </a:r>
            <a:endParaRPr lang="en-US" sz="1600" dirty="0">
              <a:latin typeface="+mj-lt"/>
            </a:endParaRPr>
          </a:p>
        </p:txBody>
      </p:sp>
      <p:pic>
        <p:nvPicPr>
          <p:cNvPr id="2050" name="Picture 2">
            <a:extLst>
              <a:ext uri="{FF2B5EF4-FFF2-40B4-BE49-F238E27FC236}">
                <a16:creationId xmlns:a16="http://schemas.microsoft.com/office/drawing/2014/main" id="{057479C3-35F8-BAAB-6F0B-60D3CEEC13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925"/>
          <a:stretch/>
        </p:blipFill>
        <p:spPr bwMode="auto">
          <a:xfrm>
            <a:off x="1900952" y="1730738"/>
            <a:ext cx="3614024" cy="42724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DEEC553-5594-CF4F-082D-85A60A61C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231"/>
          <a:stretch/>
        </p:blipFill>
        <p:spPr bwMode="auto">
          <a:xfrm>
            <a:off x="6017963" y="1730738"/>
            <a:ext cx="4679073" cy="4272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22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Linear discrimination</a:t>
            </a:r>
          </a:p>
        </p:txBody>
      </p:sp>
      <p:grpSp>
        <p:nvGrpSpPr>
          <p:cNvPr id="3" name="Group 2">
            <a:extLst>
              <a:ext uri="{FF2B5EF4-FFF2-40B4-BE49-F238E27FC236}">
                <a16:creationId xmlns:a16="http://schemas.microsoft.com/office/drawing/2014/main" id="{C136E8A4-7199-5A8E-D4B2-5D69686E544F}"/>
              </a:ext>
            </a:extLst>
          </p:cNvPr>
          <p:cNvGrpSpPr/>
          <p:nvPr/>
        </p:nvGrpSpPr>
        <p:grpSpPr>
          <a:xfrm>
            <a:off x="8316006" y="1697968"/>
            <a:ext cx="2956833" cy="4302619"/>
            <a:chOff x="8316006" y="1697968"/>
            <a:chExt cx="2956833" cy="4302619"/>
          </a:xfrm>
        </p:grpSpPr>
        <p:pic>
          <p:nvPicPr>
            <p:cNvPr id="3074" name="Picture 2">
              <a:extLst>
                <a:ext uri="{FF2B5EF4-FFF2-40B4-BE49-F238E27FC236}">
                  <a16:creationId xmlns:a16="http://schemas.microsoft.com/office/drawing/2014/main" id="{F5BBCF69-012D-AC10-F2C5-BD8319341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8285252" y="3012999"/>
              <a:ext cx="3018342" cy="29568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9AA697-8AB5-DB9C-CC60-F45B2467DB25}"/>
                </a:ext>
              </a:extLst>
            </p:cNvPr>
            <p:cNvSpPr txBox="1"/>
            <p:nvPr/>
          </p:nvSpPr>
          <p:spPr>
            <a:xfrm>
              <a:off x="8435165" y="1697968"/>
              <a:ext cx="1921936" cy="954107"/>
            </a:xfrm>
            <a:prstGeom prst="rect">
              <a:avLst/>
            </a:prstGeom>
            <a:noFill/>
          </p:spPr>
          <p:txBody>
            <a:bodyPr wrap="none" rtlCol="0">
              <a:spAutoFit/>
            </a:bodyPr>
            <a:lstStyle/>
            <a:p>
              <a:pPr algn="ctr"/>
              <a:r>
                <a:rPr lang="en-US" sz="2800" dirty="0">
                  <a:latin typeface="Helvetica" panose="020B0500000000000000" pitchFamily="34" charset="0"/>
                </a:rPr>
                <a:t>Nonlinear</a:t>
              </a:r>
            </a:p>
            <a:p>
              <a:pPr algn="ctr"/>
              <a:r>
                <a:rPr lang="en-US" sz="2800" dirty="0">
                  <a:latin typeface="Helvetica" panose="020B0500000000000000" pitchFamily="34" charset="0"/>
                </a:rPr>
                <a:t>Separation</a:t>
              </a:r>
            </a:p>
          </p:txBody>
        </p:sp>
      </p:grpSp>
      <p:pic>
        <p:nvPicPr>
          <p:cNvPr id="5" name="Graphic 4">
            <a:extLst>
              <a:ext uri="{FF2B5EF4-FFF2-40B4-BE49-F238E27FC236}">
                <a16:creationId xmlns:a16="http://schemas.microsoft.com/office/drawing/2014/main" id="{66A54FC9-220F-6405-AA2E-D0A3D192E85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877" t="2214" r="2982" b="2735"/>
          <a:stretch/>
        </p:blipFill>
        <p:spPr>
          <a:xfrm>
            <a:off x="533393" y="2847341"/>
            <a:ext cx="3005137" cy="3034232"/>
          </a:xfrm>
          <a:prstGeom prst="rect">
            <a:avLst/>
          </a:prstGeom>
        </p:spPr>
      </p:pic>
      <p:sp>
        <p:nvSpPr>
          <p:cNvPr id="2049" name="TextBox 2048">
            <a:extLst>
              <a:ext uri="{FF2B5EF4-FFF2-40B4-BE49-F238E27FC236}">
                <a16:creationId xmlns:a16="http://schemas.microsoft.com/office/drawing/2014/main" id="{FB423BDB-44A6-D5E5-EB80-16EAD4480987}"/>
              </a:ext>
            </a:extLst>
          </p:cNvPr>
          <p:cNvSpPr txBox="1"/>
          <p:nvPr/>
        </p:nvSpPr>
        <p:spPr>
          <a:xfrm>
            <a:off x="2795868" y="1697968"/>
            <a:ext cx="1921936" cy="954107"/>
          </a:xfrm>
          <a:prstGeom prst="rect">
            <a:avLst/>
          </a:prstGeom>
          <a:noFill/>
        </p:spPr>
        <p:txBody>
          <a:bodyPr wrap="none" rtlCol="0">
            <a:spAutoFit/>
          </a:bodyPr>
          <a:lstStyle/>
          <a:p>
            <a:pPr algn="ctr"/>
            <a:r>
              <a:rPr lang="en-US" sz="2800" dirty="0">
                <a:latin typeface="Helvetica" panose="020B0500000000000000" pitchFamily="34" charset="0"/>
              </a:rPr>
              <a:t>Linear</a:t>
            </a:r>
          </a:p>
          <a:p>
            <a:pPr algn="ctr"/>
            <a:r>
              <a:rPr lang="en-US" sz="2800" dirty="0">
                <a:latin typeface="Helvetica" panose="020B0500000000000000" pitchFamily="34" charset="0"/>
              </a:rPr>
              <a:t>Separation</a:t>
            </a:r>
          </a:p>
        </p:txBody>
      </p:sp>
      <p:grpSp>
        <p:nvGrpSpPr>
          <p:cNvPr id="2057" name="Group 2056">
            <a:extLst>
              <a:ext uri="{FF2B5EF4-FFF2-40B4-BE49-F238E27FC236}">
                <a16:creationId xmlns:a16="http://schemas.microsoft.com/office/drawing/2014/main" id="{5F6E204A-C883-35A4-2004-413F9F821F34}"/>
              </a:ext>
            </a:extLst>
          </p:cNvPr>
          <p:cNvGrpSpPr/>
          <p:nvPr/>
        </p:nvGrpSpPr>
        <p:grpSpPr>
          <a:xfrm>
            <a:off x="3719513" y="2877147"/>
            <a:ext cx="3609975" cy="3004426"/>
            <a:chOff x="3719513" y="2877147"/>
            <a:chExt cx="3609975" cy="3004426"/>
          </a:xfrm>
        </p:grpSpPr>
        <p:pic>
          <p:nvPicPr>
            <p:cNvPr id="2052" name="Picture 2051">
              <a:extLst>
                <a:ext uri="{FF2B5EF4-FFF2-40B4-BE49-F238E27FC236}">
                  <a16:creationId xmlns:a16="http://schemas.microsoft.com/office/drawing/2014/main" id="{F652977B-2113-0C72-8263-D872BABCBBA9}"/>
                </a:ext>
              </a:extLst>
            </p:cNvPr>
            <p:cNvPicPr>
              <a:picLocks noChangeAspect="1"/>
            </p:cNvPicPr>
            <p:nvPr/>
          </p:nvPicPr>
          <p:blipFill>
            <a:blip r:embed="rId6"/>
            <a:stretch>
              <a:fillRect/>
            </a:stretch>
          </p:blipFill>
          <p:spPr>
            <a:xfrm>
              <a:off x="3757515" y="2877147"/>
              <a:ext cx="3571973" cy="3004426"/>
            </a:xfrm>
            <a:prstGeom prst="rect">
              <a:avLst/>
            </a:prstGeom>
          </p:spPr>
        </p:pic>
        <p:sp>
          <p:nvSpPr>
            <p:cNvPr id="2053" name="Rectangle 2052">
              <a:extLst>
                <a:ext uri="{FF2B5EF4-FFF2-40B4-BE49-F238E27FC236}">
                  <a16:creationId xmlns:a16="http://schemas.microsoft.com/office/drawing/2014/main" id="{44F5BF96-6927-643A-05EF-506F6E7394F7}"/>
                </a:ext>
              </a:extLst>
            </p:cNvPr>
            <p:cNvSpPr/>
            <p:nvPr/>
          </p:nvSpPr>
          <p:spPr>
            <a:xfrm>
              <a:off x="3719513" y="3274457"/>
              <a:ext cx="1138237" cy="5736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Rectangle 2053">
              <a:extLst>
                <a:ext uri="{FF2B5EF4-FFF2-40B4-BE49-F238E27FC236}">
                  <a16:creationId xmlns:a16="http://schemas.microsoft.com/office/drawing/2014/main" id="{D3352C19-924E-7E76-5521-6DBFC1893DAE}"/>
                </a:ext>
              </a:extLst>
            </p:cNvPr>
            <p:cNvSpPr/>
            <p:nvPr/>
          </p:nvSpPr>
          <p:spPr>
            <a:xfrm>
              <a:off x="5114876" y="3015581"/>
              <a:ext cx="428625" cy="3524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Rectangle 2054">
              <a:extLst>
                <a:ext uri="{FF2B5EF4-FFF2-40B4-BE49-F238E27FC236}">
                  <a16:creationId xmlns:a16="http://schemas.microsoft.com/office/drawing/2014/main" id="{0870E56B-F30A-FB18-EBCF-07D9B171472F}"/>
                </a:ext>
              </a:extLst>
            </p:cNvPr>
            <p:cNvSpPr/>
            <p:nvPr/>
          </p:nvSpPr>
          <p:spPr>
            <a:xfrm>
              <a:off x="6757938" y="4849143"/>
              <a:ext cx="428625" cy="3524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Rectangle 2055">
              <a:extLst>
                <a:ext uri="{FF2B5EF4-FFF2-40B4-BE49-F238E27FC236}">
                  <a16:creationId xmlns:a16="http://schemas.microsoft.com/office/drawing/2014/main" id="{127CE088-5955-D05D-7930-B8ED9136207D}"/>
                </a:ext>
              </a:extLst>
            </p:cNvPr>
            <p:cNvSpPr/>
            <p:nvPr/>
          </p:nvSpPr>
          <p:spPr>
            <a:xfrm rot="19521455">
              <a:off x="3991649" y="5668709"/>
              <a:ext cx="428625" cy="1762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557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Linear discrimination</a:t>
            </a:r>
          </a:p>
        </p:txBody>
      </p:sp>
      <p:pic>
        <p:nvPicPr>
          <p:cNvPr id="4" name="Picture 3">
            <a:extLst>
              <a:ext uri="{FF2B5EF4-FFF2-40B4-BE49-F238E27FC236}">
                <a16:creationId xmlns:a16="http://schemas.microsoft.com/office/drawing/2014/main" id="{0C03A517-C924-28E4-27E3-4AECAEEE0CFE}"/>
              </a:ext>
            </a:extLst>
          </p:cNvPr>
          <p:cNvPicPr>
            <a:picLocks noChangeAspect="1"/>
          </p:cNvPicPr>
          <p:nvPr/>
        </p:nvPicPr>
        <p:blipFill>
          <a:blip r:embed="rId3"/>
          <a:stretch>
            <a:fillRect/>
          </a:stretch>
        </p:blipFill>
        <p:spPr>
          <a:xfrm>
            <a:off x="1637453" y="1671638"/>
            <a:ext cx="8917093" cy="4410708"/>
          </a:xfrm>
          <a:prstGeom prst="rect">
            <a:avLst/>
          </a:prstGeom>
        </p:spPr>
      </p:pic>
    </p:spTree>
    <p:extLst>
      <p:ext uri="{BB962C8B-B14F-4D97-AF65-F5344CB8AC3E}">
        <p14:creationId xmlns:p14="http://schemas.microsoft.com/office/powerpoint/2010/main" val="255326484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Variability and Separability</a:t>
            </a:r>
          </a:p>
        </p:txBody>
      </p:sp>
      <p:cxnSp>
        <p:nvCxnSpPr>
          <p:cNvPr id="9" name="Straight Connector 8">
            <a:extLst>
              <a:ext uri="{FF2B5EF4-FFF2-40B4-BE49-F238E27FC236}">
                <a16:creationId xmlns:a16="http://schemas.microsoft.com/office/drawing/2014/main" id="{8422C31A-7C55-59C1-4F81-BCFC35D14FB0}"/>
              </a:ext>
            </a:extLst>
          </p:cNvPr>
          <p:cNvCxnSpPr/>
          <p:nvPr/>
        </p:nvCxnSpPr>
        <p:spPr>
          <a:xfrm>
            <a:off x="3100191" y="1935213"/>
            <a:ext cx="0" cy="3209509"/>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37A1054-D65F-39AD-2FE0-503547BF4FF7}"/>
              </a:ext>
            </a:extLst>
          </p:cNvPr>
          <p:cNvGrpSpPr/>
          <p:nvPr/>
        </p:nvGrpSpPr>
        <p:grpSpPr>
          <a:xfrm>
            <a:off x="1707127" y="2037636"/>
            <a:ext cx="2813442" cy="1256489"/>
            <a:chOff x="1966913" y="2919829"/>
            <a:chExt cx="1962150" cy="876300"/>
          </a:xfrm>
        </p:grpSpPr>
        <p:grpSp>
          <p:nvGrpSpPr>
            <p:cNvPr id="12" name="Group 11">
              <a:extLst>
                <a:ext uri="{FF2B5EF4-FFF2-40B4-BE49-F238E27FC236}">
                  <a16:creationId xmlns:a16="http://schemas.microsoft.com/office/drawing/2014/main" id="{AC88D9C0-6C24-730E-9F60-00E4D5377312}"/>
                </a:ext>
              </a:extLst>
            </p:cNvPr>
            <p:cNvGrpSpPr/>
            <p:nvPr/>
          </p:nvGrpSpPr>
          <p:grpSpPr>
            <a:xfrm>
              <a:off x="1966913" y="2919829"/>
              <a:ext cx="876300" cy="876300"/>
              <a:chOff x="1966913" y="2919829"/>
              <a:chExt cx="876300" cy="876300"/>
            </a:xfrm>
          </p:grpSpPr>
          <p:sp>
            <p:nvSpPr>
              <p:cNvPr id="2" name="Oval 1">
                <a:extLst>
                  <a:ext uri="{FF2B5EF4-FFF2-40B4-BE49-F238E27FC236}">
                    <a16:creationId xmlns:a16="http://schemas.microsoft.com/office/drawing/2014/main" id="{7B7253F3-1BB5-E390-6638-C9D313393838}"/>
                  </a:ext>
                </a:extLst>
              </p:cNvPr>
              <p:cNvSpPr/>
              <p:nvPr/>
            </p:nvSpPr>
            <p:spPr>
              <a:xfrm>
                <a:off x="1966913" y="2919829"/>
                <a:ext cx="876300" cy="876300"/>
              </a:xfrm>
              <a:prstGeom prst="ellipse">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73916A7-671B-F137-DA62-72B521C8E271}"/>
                  </a:ext>
                </a:extLst>
              </p:cNvPr>
              <p:cNvSpPr/>
              <p:nvPr/>
            </p:nvSpPr>
            <p:spPr>
              <a:xfrm>
                <a:off x="232172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777C163-1847-424C-0E43-D0AE3930D58E}"/>
                </a:ext>
              </a:extLst>
            </p:cNvPr>
            <p:cNvGrpSpPr/>
            <p:nvPr/>
          </p:nvGrpSpPr>
          <p:grpSpPr>
            <a:xfrm>
              <a:off x="3052763" y="2919829"/>
              <a:ext cx="876300" cy="876300"/>
              <a:chOff x="3052763" y="2919829"/>
              <a:chExt cx="876300" cy="876300"/>
            </a:xfrm>
          </p:grpSpPr>
          <p:sp>
            <p:nvSpPr>
              <p:cNvPr id="4" name="Oval 3">
                <a:extLst>
                  <a:ext uri="{FF2B5EF4-FFF2-40B4-BE49-F238E27FC236}">
                    <a16:creationId xmlns:a16="http://schemas.microsoft.com/office/drawing/2014/main" id="{3BA17F6A-09E5-ABBE-1A0F-F8A2A26AF35D}"/>
                  </a:ext>
                </a:extLst>
              </p:cNvPr>
              <p:cNvSpPr/>
              <p:nvPr/>
            </p:nvSpPr>
            <p:spPr>
              <a:xfrm>
                <a:off x="3052763" y="2919829"/>
                <a:ext cx="876300" cy="876300"/>
              </a:xfrm>
              <a:prstGeom prst="ellipse">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538A3F-70A4-D8F7-7892-1BEE91F0EE26}"/>
                  </a:ext>
                </a:extLst>
              </p:cNvPr>
              <p:cNvSpPr/>
              <p:nvPr/>
            </p:nvSpPr>
            <p:spPr>
              <a:xfrm>
                <a:off x="340757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FA67BD9A-C69E-6510-35FD-8B76DC33AA0E}"/>
                </a:ext>
              </a:extLst>
            </p:cNvPr>
            <p:cNvCxnSpPr/>
            <p:nvPr/>
          </p:nvCxnSpPr>
          <p:spPr>
            <a:xfrm>
              <a:off x="2581275" y="3357978"/>
              <a:ext cx="71437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812FCBC-5D59-428A-E8CC-35089E922C6C}"/>
              </a:ext>
            </a:extLst>
          </p:cNvPr>
          <p:cNvGrpSpPr/>
          <p:nvPr/>
        </p:nvGrpSpPr>
        <p:grpSpPr>
          <a:xfrm>
            <a:off x="2086127" y="3807926"/>
            <a:ext cx="2089587" cy="1256489"/>
            <a:chOff x="2086127" y="3807926"/>
            <a:chExt cx="2089587" cy="1256489"/>
          </a:xfrm>
        </p:grpSpPr>
        <p:grpSp>
          <p:nvGrpSpPr>
            <p:cNvPr id="16" name="Group 15">
              <a:extLst>
                <a:ext uri="{FF2B5EF4-FFF2-40B4-BE49-F238E27FC236}">
                  <a16:creationId xmlns:a16="http://schemas.microsoft.com/office/drawing/2014/main" id="{219CBF47-6963-E329-21DC-1352BE195E14}"/>
                </a:ext>
              </a:extLst>
            </p:cNvPr>
            <p:cNvGrpSpPr/>
            <p:nvPr/>
          </p:nvGrpSpPr>
          <p:grpSpPr>
            <a:xfrm>
              <a:off x="2086127" y="3807926"/>
              <a:ext cx="1256489" cy="1256489"/>
              <a:chOff x="1966913" y="2919829"/>
              <a:chExt cx="876300" cy="876300"/>
            </a:xfrm>
          </p:grpSpPr>
          <p:sp>
            <p:nvSpPr>
              <p:cNvPr id="21" name="Oval 20">
                <a:extLst>
                  <a:ext uri="{FF2B5EF4-FFF2-40B4-BE49-F238E27FC236}">
                    <a16:creationId xmlns:a16="http://schemas.microsoft.com/office/drawing/2014/main" id="{EB47EB01-A942-D18D-9192-E0BFE6BA28CD}"/>
                  </a:ext>
                </a:extLst>
              </p:cNvPr>
              <p:cNvSpPr/>
              <p:nvPr/>
            </p:nvSpPr>
            <p:spPr>
              <a:xfrm>
                <a:off x="1966913" y="2919829"/>
                <a:ext cx="876300" cy="876300"/>
              </a:xfrm>
              <a:prstGeom prst="ellipse">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D7FBDA6-F781-8460-ADFC-F67ABC9C4A15}"/>
                  </a:ext>
                </a:extLst>
              </p:cNvPr>
              <p:cNvSpPr/>
              <p:nvPr/>
            </p:nvSpPr>
            <p:spPr>
              <a:xfrm>
                <a:off x="232172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E42CC2F-E488-9B1B-DAE9-93762304E862}"/>
                </a:ext>
              </a:extLst>
            </p:cNvPr>
            <p:cNvGrpSpPr/>
            <p:nvPr/>
          </p:nvGrpSpPr>
          <p:grpSpPr>
            <a:xfrm>
              <a:off x="2919225" y="3807926"/>
              <a:ext cx="1256489" cy="1256489"/>
              <a:chOff x="3052763" y="2919829"/>
              <a:chExt cx="876300" cy="876300"/>
            </a:xfrm>
          </p:grpSpPr>
          <p:sp>
            <p:nvSpPr>
              <p:cNvPr id="19" name="Oval 18">
                <a:extLst>
                  <a:ext uri="{FF2B5EF4-FFF2-40B4-BE49-F238E27FC236}">
                    <a16:creationId xmlns:a16="http://schemas.microsoft.com/office/drawing/2014/main" id="{7CB62F5C-E629-D04D-79A0-1F05FBD87758}"/>
                  </a:ext>
                </a:extLst>
              </p:cNvPr>
              <p:cNvSpPr/>
              <p:nvPr/>
            </p:nvSpPr>
            <p:spPr>
              <a:xfrm>
                <a:off x="3052763" y="2919829"/>
                <a:ext cx="876300" cy="876300"/>
              </a:xfrm>
              <a:prstGeom prst="ellipse">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7B72740-D5FF-43D4-FEFF-12FFE7AEBBA5}"/>
                  </a:ext>
                </a:extLst>
              </p:cNvPr>
              <p:cNvSpPr/>
              <p:nvPr/>
            </p:nvSpPr>
            <p:spPr>
              <a:xfrm>
                <a:off x="340757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E271099E-87C4-77F8-A6D2-30D8407B0842}"/>
                </a:ext>
              </a:extLst>
            </p:cNvPr>
            <p:cNvCxnSpPr>
              <a:cxnSpLocks/>
            </p:cNvCxnSpPr>
            <p:nvPr/>
          </p:nvCxnSpPr>
          <p:spPr>
            <a:xfrm>
              <a:off x="2786061" y="4678911"/>
              <a:ext cx="6965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76440D1-2336-5302-F874-3C1D22BE9857}"/>
                  </a:ext>
                </a:extLst>
              </p:cNvPr>
              <p:cNvSpPr txBox="1"/>
              <p:nvPr/>
            </p:nvSpPr>
            <p:spPr>
              <a:xfrm>
                <a:off x="2887211" y="1832790"/>
                <a:ext cx="49423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ea typeface="Cambria Math" panose="02040503050406030204" pitchFamily="18" charset="0"/>
                        </a:rPr>
                        <m:t>𝜇</m:t>
                      </m:r>
                    </m:oMath>
                  </m:oMathPara>
                </a14:m>
                <a:endParaRPr lang="en-US" sz="4800" dirty="0"/>
              </a:p>
            </p:txBody>
          </p:sp>
        </mc:Choice>
        <mc:Fallback xmlns="">
          <p:sp>
            <p:nvSpPr>
              <p:cNvPr id="55" name="TextBox 54">
                <a:extLst>
                  <a:ext uri="{FF2B5EF4-FFF2-40B4-BE49-F238E27FC236}">
                    <a16:creationId xmlns:a16="http://schemas.microsoft.com/office/drawing/2014/main" id="{176440D1-2336-5302-F874-3C1D22BE9857}"/>
                  </a:ext>
                </a:extLst>
              </p:cNvPr>
              <p:cNvSpPr txBox="1">
                <a:spLocks noRot="1" noChangeAspect="1" noMove="1" noResize="1" noEditPoints="1" noAdjustHandles="1" noChangeArrowheads="1" noChangeShapeType="1" noTextEdit="1"/>
              </p:cNvSpPr>
              <p:nvPr/>
            </p:nvSpPr>
            <p:spPr>
              <a:xfrm>
                <a:off x="2887211" y="1832790"/>
                <a:ext cx="494238" cy="738664"/>
              </a:xfrm>
              <a:prstGeom prst="rect">
                <a:avLst/>
              </a:prstGeom>
              <a:blipFill>
                <a:blip r:embed="rId3"/>
                <a:stretch>
                  <a:fillRect/>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4C0E5E5-493F-04DA-0DC4-F735ECE6FAE2}"/>
              </a:ext>
            </a:extLst>
          </p:cNvPr>
          <p:cNvSpPr txBox="1"/>
          <p:nvPr/>
        </p:nvSpPr>
        <p:spPr>
          <a:xfrm>
            <a:off x="1746998" y="5685304"/>
            <a:ext cx="2706382" cy="369332"/>
          </a:xfrm>
          <a:prstGeom prst="rect">
            <a:avLst/>
          </a:prstGeom>
          <a:noFill/>
        </p:spPr>
        <p:txBody>
          <a:bodyPr wrap="none" rtlCol="0">
            <a:spAutoFit/>
          </a:bodyPr>
          <a:lstStyle/>
          <a:p>
            <a:r>
              <a:rPr lang="en-US" dirty="0">
                <a:latin typeface="Helvetica" panose="020B0500000000000000" pitchFamily="34" charset="0"/>
              </a:rPr>
              <a:t>Between-class variability</a:t>
            </a:r>
          </a:p>
        </p:txBody>
      </p:sp>
      <p:grpSp>
        <p:nvGrpSpPr>
          <p:cNvPr id="10" name="Group 9">
            <a:extLst>
              <a:ext uri="{FF2B5EF4-FFF2-40B4-BE49-F238E27FC236}">
                <a16:creationId xmlns:a16="http://schemas.microsoft.com/office/drawing/2014/main" id="{8C2F933D-2681-5232-8EE5-7B27B27C4FE4}"/>
              </a:ext>
            </a:extLst>
          </p:cNvPr>
          <p:cNvGrpSpPr/>
          <p:nvPr/>
        </p:nvGrpSpPr>
        <p:grpSpPr>
          <a:xfrm>
            <a:off x="6974914" y="1863572"/>
            <a:ext cx="3509959" cy="3250368"/>
            <a:chOff x="6974914" y="1863572"/>
            <a:chExt cx="3509959" cy="3250368"/>
          </a:xfrm>
        </p:grpSpPr>
        <p:cxnSp>
          <p:nvCxnSpPr>
            <p:cNvPr id="27" name="Straight Connector 26">
              <a:extLst>
                <a:ext uri="{FF2B5EF4-FFF2-40B4-BE49-F238E27FC236}">
                  <a16:creationId xmlns:a16="http://schemas.microsoft.com/office/drawing/2014/main" id="{F2F3800D-F0E3-8764-6DDE-DA3235AD45D8}"/>
                </a:ext>
              </a:extLst>
            </p:cNvPr>
            <p:cNvCxnSpPr/>
            <p:nvPr/>
          </p:nvCxnSpPr>
          <p:spPr>
            <a:xfrm>
              <a:off x="8729466" y="1904431"/>
              <a:ext cx="0" cy="3209509"/>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D09A4DB-A168-4DF4-0ECF-E3BD81A1574E}"/>
                </a:ext>
              </a:extLst>
            </p:cNvPr>
            <p:cNvGrpSpPr/>
            <p:nvPr/>
          </p:nvGrpSpPr>
          <p:grpSpPr>
            <a:xfrm>
              <a:off x="7336402" y="2006854"/>
              <a:ext cx="2813442" cy="1256489"/>
              <a:chOff x="1966913" y="2919829"/>
              <a:chExt cx="1962150" cy="876300"/>
            </a:xfrm>
          </p:grpSpPr>
          <p:grpSp>
            <p:nvGrpSpPr>
              <p:cNvPr id="36" name="Group 35">
                <a:extLst>
                  <a:ext uri="{FF2B5EF4-FFF2-40B4-BE49-F238E27FC236}">
                    <a16:creationId xmlns:a16="http://schemas.microsoft.com/office/drawing/2014/main" id="{E112FD15-DD25-E289-298F-9E4874078C66}"/>
                  </a:ext>
                </a:extLst>
              </p:cNvPr>
              <p:cNvGrpSpPr/>
              <p:nvPr/>
            </p:nvGrpSpPr>
            <p:grpSpPr>
              <a:xfrm>
                <a:off x="1966913" y="2919829"/>
                <a:ext cx="876300" cy="876300"/>
                <a:chOff x="1966913" y="2919829"/>
                <a:chExt cx="876300" cy="876300"/>
              </a:xfrm>
            </p:grpSpPr>
            <p:sp>
              <p:nvSpPr>
                <p:cNvPr id="41" name="Oval 40">
                  <a:extLst>
                    <a:ext uri="{FF2B5EF4-FFF2-40B4-BE49-F238E27FC236}">
                      <a16:creationId xmlns:a16="http://schemas.microsoft.com/office/drawing/2014/main" id="{C1602B22-57A5-0DA1-C406-D71BA2D71467}"/>
                    </a:ext>
                  </a:extLst>
                </p:cNvPr>
                <p:cNvSpPr/>
                <p:nvPr/>
              </p:nvSpPr>
              <p:spPr>
                <a:xfrm>
                  <a:off x="1966913" y="2919829"/>
                  <a:ext cx="876300" cy="876300"/>
                </a:xfrm>
                <a:prstGeom prst="ellipse">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0818BCD-818C-6597-D7A2-9F4164AD4B4C}"/>
                    </a:ext>
                  </a:extLst>
                </p:cNvPr>
                <p:cNvSpPr/>
                <p:nvPr/>
              </p:nvSpPr>
              <p:spPr>
                <a:xfrm>
                  <a:off x="232172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638544D5-2EC6-D597-3208-0871E6A59633}"/>
                  </a:ext>
                </a:extLst>
              </p:cNvPr>
              <p:cNvGrpSpPr/>
              <p:nvPr/>
            </p:nvGrpSpPr>
            <p:grpSpPr>
              <a:xfrm>
                <a:off x="3052763" y="2919829"/>
                <a:ext cx="876300" cy="876300"/>
                <a:chOff x="3052763" y="2919829"/>
                <a:chExt cx="876300" cy="876300"/>
              </a:xfrm>
            </p:grpSpPr>
            <p:sp>
              <p:nvSpPr>
                <p:cNvPr id="39" name="Oval 38">
                  <a:extLst>
                    <a:ext uri="{FF2B5EF4-FFF2-40B4-BE49-F238E27FC236}">
                      <a16:creationId xmlns:a16="http://schemas.microsoft.com/office/drawing/2014/main" id="{B756E172-8854-8EB9-D4D6-1691864A540C}"/>
                    </a:ext>
                  </a:extLst>
                </p:cNvPr>
                <p:cNvSpPr/>
                <p:nvPr/>
              </p:nvSpPr>
              <p:spPr>
                <a:xfrm>
                  <a:off x="3052763" y="2919829"/>
                  <a:ext cx="876300" cy="876300"/>
                </a:xfrm>
                <a:prstGeom prst="ellipse">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A7F3BE8-3632-FDDC-5332-08095C9A4323}"/>
                    </a:ext>
                  </a:extLst>
                </p:cNvPr>
                <p:cNvSpPr/>
                <p:nvPr/>
              </p:nvSpPr>
              <p:spPr>
                <a:xfrm>
                  <a:off x="340757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Arrow Connector 37">
                <a:extLst>
                  <a:ext uri="{FF2B5EF4-FFF2-40B4-BE49-F238E27FC236}">
                    <a16:creationId xmlns:a16="http://schemas.microsoft.com/office/drawing/2014/main" id="{19C9C872-D66E-5B71-9F52-E84197B0550E}"/>
                  </a:ext>
                </a:extLst>
              </p:cNvPr>
              <p:cNvCxnSpPr/>
              <p:nvPr/>
            </p:nvCxnSpPr>
            <p:spPr>
              <a:xfrm>
                <a:off x="2581275" y="3357978"/>
                <a:ext cx="71437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6FF976E-20C0-433E-61D0-6F88450E5301}"/>
                </a:ext>
              </a:extLst>
            </p:cNvPr>
            <p:cNvGrpSpPr/>
            <p:nvPr/>
          </p:nvGrpSpPr>
          <p:grpSpPr>
            <a:xfrm>
              <a:off x="6974914" y="3686977"/>
              <a:ext cx="3509959" cy="1256489"/>
              <a:chOff x="1714804" y="2919829"/>
              <a:chExt cx="2447915" cy="876300"/>
            </a:xfrm>
          </p:grpSpPr>
          <p:grpSp>
            <p:nvGrpSpPr>
              <p:cNvPr id="44" name="Group 43">
                <a:extLst>
                  <a:ext uri="{FF2B5EF4-FFF2-40B4-BE49-F238E27FC236}">
                    <a16:creationId xmlns:a16="http://schemas.microsoft.com/office/drawing/2014/main" id="{619222A9-F4D2-11D0-01B2-407B3C7504CF}"/>
                  </a:ext>
                </a:extLst>
              </p:cNvPr>
              <p:cNvGrpSpPr/>
              <p:nvPr/>
            </p:nvGrpSpPr>
            <p:grpSpPr>
              <a:xfrm>
                <a:off x="1714804" y="2919829"/>
                <a:ext cx="1523692" cy="876300"/>
                <a:chOff x="1714804" y="2919829"/>
                <a:chExt cx="1523692" cy="876300"/>
              </a:xfrm>
            </p:grpSpPr>
            <p:sp>
              <p:nvSpPr>
                <p:cNvPr id="49" name="Oval 48">
                  <a:extLst>
                    <a:ext uri="{FF2B5EF4-FFF2-40B4-BE49-F238E27FC236}">
                      <a16:creationId xmlns:a16="http://schemas.microsoft.com/office/drawing/2014/main" id="{6C54D11C-EBB4-3178-0E28-AD2BBFABE7DC}"/>
                    </a:ext>
                  </a:extLst>
                </p:cNvPr>
                <p:cNvSpPr/>
                <p:nvPr/>
              </p:nvSpPr>
              <p:spPr>
                <a:xfrm>
                  <a:off x="1714804" y="2919829"/>
                  <a:ext cx="1523692" cy="876300"/>
                </a:xfrm>
                <a:prstGeom prst="ellipse">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7DD72D8-B354-697E-5EEE-151ECC60E6F6}"/>
                    </a:ext>
                  </a:extLst>
                </p:cNvPr>
                <p:cNvSpPr/>
                <p:nvPr/>
              </p:nvSpPr>
              <p:spPr>
                <a:xfrm>
                  <a:off x="232172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63164BB9-0FB2-879C-BC6E-2BB0323053D2}"/>
                  </a:ext>
                </a:extLst>
              </p:cNvPr>
              <p:cNvGrpSpPr/>
              <p:nvPr/>
            </p:nvGrpSpPr>
            <p:grpSpPr>
              <a:xfrm>
                <a:off x="2843213" y="2919829"/>
                <a:ext cx="1319506" cy="876300"/>
                <a:chOff x="2843213" y="2919829"/>
                <a:chExt cx="1319506" cy="876300"/>
              </a:xfrm>
            </p:grpSpPr>
            <p:sp>
              <p:nvSpPr>
                <p:cNvPr id="47" name="Oval 46">
                  <a:extLst>
                    <a:ext uri="{FF2B5EF4-FFF2-40B4-BE49-F238E27FC236}">
                      <a16:creationId xmlns:a16="http://schemas.microsoft.com/office/drawing/2014/main" id="{F36B592B-65F1-CC9E-00BE-4C11910C474C}"/>
                    </a:ext>
                  </a:extLst>
                </p:cNvPr>
                <p:cNvSpPr/>
                <p:nvPr/>
              </p:nvSpPr>
              <p:spPr>
                <a:xfrm>
                  <a:off x="2843213" y="2919829"/>
                  <a:ext cx="1319506" cy="876300"/>
                </a:xfrm>
                <a:prstGeom prst="ellipse">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FF7161F-2294-F3A5-A1C1-3FE8FA88CB5C}"/>
                    </a:ext>
                  </a:extLst>
                </p:cNvPr>
                <p:cNvSpPr/>
                <p:nvPr/>
              </p:nvSpPr>
              <p:spPr>
                <a:xfrm>
                  <a:off x="340757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Arrow Connector 45">
                <a:extLst>
                  <a:ext uri="{FF2B5EF4-FFF2-40B4-BE49-F238E27FC236}">
                    <a16:creationId xmlns:a16="http://schemas.microsoft.com/office/drawing/2014/main" id="{ADB519E3-58D3-383C-913F-612DAA95205B}"/>
                  </a:ext>
                </a:extLst>
              </p:cNvPr>
              <p:cNvCxnSpPr/>
              <p:nvPr/>
            </p:nvCxnSpPr>
            <p:spPr>
              <a:xfrm>
                <a:off x="2581275" y="3357978"/>
                <a:ext cx="71437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1" name="Straight Arrow Connector 50">
              <a:extLst>
                <a:ext uri="{FF2B5EF4-FFF2-40B4-BE49-F238E27FC236}">
                  <a16:creationId xmlns:a16="http://schemas.microsoft.com/office/drawing/2014/main" id="{F104E6D9-5C56-CB6B-261F-8387956690DE}"/>
                </a:ext>
              </a:extLst>
            </p:cNvPr>
            <p:cNvCxnSpPr/>
            <p:nvPr/>
          </p:nvCxnSpPr>
          <p:spPr>
            <a:xfrm>
              <a:off x="7436259" y="1863572"/>
              <a:ext cx="102431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C5F82E-2961-1681-F726-3CB002F5D56C}"/>
                </a:ext>
              </a:extLst>
            </p:cNvPr>
            <p:cNvCxnSpPr>
              <a:cxnSpLocks/>
            </p:cNvCxnSpPr>
            <p:nvPr/>
          </p:nvCxnSpPr>
          <p:spPr>
            <a:xfrm>
              <a:off x="6974914" y="3587597"/>
              <a:ext cx="2062162"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5A0CC7C-F274-7D74-6123-5177090EA1CC}"/>
                    </a:ext>
                  </a:extLst>
                </p:cNvPr>
                <p:cNvSpPr txBox="1"/>
                <p:nvPr/>
              </p:nvSpPr>
              <p:spPr>
                <a:xfrm>
                  <a:off x="7731118" y="2838802"/>
                  <a:ext cx="51514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ea typeface="Cambria Math" panose="02040503050406030204" pitchFamily="18" charset="0"/>
                          </a:rPr>
                          <m:t>𝜎</m:t>
                        </m:r>
                      </m:oMath>
                    </m:oMathPara>
                  </a14:m>
                  <a:endParaRPr lang="en-US" sz="4800" dirty="0"/>
                </a:p>
              </p:txBody>
            </p:sp>
          </mc:Choice>
          <mc:Fallback>
            <p:sp>
              <p:nvSpPr>
                <p:cNvPr id="56" name="TextBox 55">
                  <a:extLst>
                    <a:ext uri="{FF2B5EF4-FFF2-40B4-BE49-F238E27FC236}">
                      <a16:creationId xmlns:a16="http://schemas.microsoft.com/office/drawing/2014/main" id="{A5A0CC7C-F274-7D74-6123-5177090EA1CC}"/>
                    </a:ext>
                  </a:extLst>
                </p:cNvPr>
                <p:cNvSpPr txBox="1">
                  <a:spLocks noRot="1" noChangeAspect="1" noMove="1" noResize="1" noEditPoints="1" noAdjustHandles="1" noChangeArrowheads="1" noChangeShapeType="1" noTextEdit="1"/>
                </p:cNvSpPr>
                <p:nvPr/>
              </p:nvSpPr>
              <p:spPr>
                <a:xfrm>
                  <a:off x="7731118" y="2838802"/>
                  <a:ext cx="515141" cy="738664"/>
                </a:xfrm>
                <a:prstGeom prst="rect">
                  <a:avLst/>
                </a:prstGeom>
                <a:blipFill>
                  <a:blip r:embed="rId4"/>
                  <a:stretch>
                    <a:fillRect/>
                  </a:stretch>
                </a:blipFill>
              </p:spPr>
              <p:txBody>
                <a:bodyPr/>
                <a:lstStyle/>
                <a:p>
                  <a:r>
                    <a:rPr lang="en-US">
                      <a:noFill/>
                    </a:rPr>
                    <a:t> </a:t>
                  </a:r>
                </a:p>
              </p:txBody>
            </p:sp>
          </mc:Fallback>
        </mc:AlternateContent>
      </p:grpSp>
      <p:sp>
        <p:nvSpPr>
          <p:cNvPr id="61" name="TextBox 60">
            <a:extLst>
              <a:ext uri="{FF2B5EF4-FFF2-40B4-BE49-F238E27FC236}">
                <a16:creationId xmlns:a16="http://schemas.microsoft.com/office/drawing/2014/main" id="{C092128E-9906-4AE9-1BBA-768C5E64F386}"/>
              </a:ext>
            </a:extLst>
          </p:cNvPr>
          <p:cNvSpPr txBox="1"/>
          <p:nvPr/>
        </p:nvSpPr>
        <p:spPr>
          <a:xfrm>
            <a:off x="7503359" y="5685304"/>
            <a:ext cx="2452210" cy="369332"/>
          </a:xfrm>
          <a:prstGeom prst="rect">
            <a:avLst/>
          </a:prstGeom>
          <a:noFill/>
        </p:spPr>
        <p:txBody>
          <a:bodyPr wrap="none" rtlCol="0">
            <a:spAutoFit/>
          </a:bodyPr>
          <a:lstStyle/>
          <a:p>
            <a:r>
              <a:rPr lang="en-US" dirty="0">
                <a:latin typeface="Helvetica" panose="020B0500000000000000" pitchFamily="34" charset="0"/>
              </a:rPr>
              <a:t>Within-class variability</a:t>
            </a:r>
          </a:p>
        </p:txBody>
      </p:sp>
    </p:spTree>
    <p:extLst>
      <p:ext uri="{BB962C8B-B14F-4D97-AF65-F5344CB8AC3E}">
        <p14:creationId xmlns:p14="http://schemas.microsoft.com/office/powerpoint/2010/main" val="301421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147531" y="234351"/>
            <a:ext cx="9896936" cy="707886"/>
          </a:xfrm>
          <a:prstGeom prst="rect">
            <a:avLst/>
          </a:prstGeom>
          <a:noFill/>
        </p:spPr>
        <p:txBody>
          <a:bodyPr wrap="square">
            <a:spAutoFit/>
          </a:bodyPr>
          <a:lstStyle/>
          <a:p>
            <a:pPr algn="ctr"/>
            <a:r>
              <a:rPr lang="en-US" sz="4000" b="1" dirty="0">
                <a:latin typeface="Helvetica" panose="020B0500000000000000" pitchFamily="34" charset="0"/>
              </a:rPr>
              <a:t>Covariance and Variance</a:t>
            </a:r>
          </a:p>
        </p:txBody>
      </p:sp>
      <p:grpSp>
        <p:nvGrpSpPr>
          <p:cNvPr id="17" name="Group 16">
            <a:extLst>
              <a:ext uri="{FF2B5EF4-FFF2-40B4-BE49-F238E27FC236}">
                <a16:creationId xmlns:a16="http://schemas.microsoft.com/office/drawing/2014/main" id="{A1611B55-E50F-B7BE-5DCC-BC9C9739B9D6}"/>
              </a:ext>
            </a:extLst>
          </p:cNvPr>
          <p:cNvGrpSpPr/>
          <p:nvPr/>
        </p:nvGrpSpPr>
        <p:grpSpPr>
          <a:xfrm>
            <a:off x="1915836" y="2340310"/>
            <a:ext cx="4599118" cy="2352614"/>
            <a:chOff x="1047469" y="2949991"/>
            <a:chExt cx="3857625" cy="1973314"/>
          </a:xfrm>
        </p:grpSpPr>
        <p:pic>
          <p:nvPicPr>
            <p:cNvPr id="6" name="Graphic 5">
              <a:extLst>
                <a:ext uri="{FF2B5EF4-FFF2-40B4-BE49-F238E27FC236}">
                  <a16:creationId xmlns:a16="http://schemas.microsoft.com/office/drawing/2014/main" id="{7CA06F03-88C5-DE09-A4D2-7E3CC3ACA7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469" y="2949991"/>
              <a:ext cx="3857625" cy="733425"/>
            </a:xfrm>
            <a:prstGeom prst="rect">
              <a:avLst/>
            </a:prstGeom>
          </p:spPr>
        </p:pic>
        <p:pic>
          <p:nvPicPr>
            <p:cNvPr id="9" name="Graphic 8">
              <a:extLst>
                <a:ext uri="{FF2B5EF4-FFF2-40B4-BE49-F238E27FC236}">
                  <a16:creationId xmlns:a16="http://schemas.microsoft.com/office/drawing/2014/main" id="{2861661E-82BC-7C20-5928-E8F8B0B017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7469" y="4132730"/>
              <a:ext cx="2495550" cy="790575"/>
            </a:xfrm>
            <a:prstGeom prst="rect">
              <a:avLst/>
            </a:prstGeom>
          </p:spPr>
        </p:pic>
      </p:grpSp>
      <p:graphicFrame>
        <p:nvGraphicFramePr>
          <p:cNvPr id="10" name="Table 9">
            <a:extLst>
              <a:ext uri="{FF2B5EF4-FFF2-40B4-BE49-F238E27FC236}">
                <a16:creationId xmlns:a16="http://schemas.microsoft.com/office/drawing/2014/main" id="{4AFC44CA-D462-B002-5ACF-55456AD8A523}"/>
              </a:ext>
            </a:extLst>
          </p:cNvPr>
          <p:cNvGraphicFramePr>
            <a:graphicFrameLocks noGrp="1"/>
          </p:cNvGraphicFramePr>
          <p:nvPr>
            <p:extLst>
              <p:ext uri="{D42A27DB-BD31-4B8C-83A1-F6EECF244321}">
                <p14:modId xmlns:p14="http://schemas.microsoft.com/office/powerpoint/2010/main" val="4009105305"/>
              </p:ext>
            </p:extLst>
          </p:nvPr>
        </p:nvGraphicFramePr>
        <p:xfrm>
          <a:off x="8019581" y="2331720"/>
          <a:ext cx="2194560" cy="219456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564488218"/>
                    </a:ext>
                  </a:extLst>
                </a:gridCol>
                <a:gridCol w="365760">
                  <a:extLst>
                    <a:ext uri="{9D8B030D-6E8A-4147-A177-3AD203B41FA5}">
                      <a16:colId xmlns:a16="http://schemas.microsoft.com/office/drawing/2014/main" val="1585714763"/>
                    </a:ext>
                  </a:extLst>
                </a:gridCol>
                <a:gridCol w="365760">
                  <a:extLst>
                    <a:ext uri="{9D8B030D-6E8A-4147-A177-3AD203B41FA5}">
                      <a16:colId xmlns:a16="http://schemas.microsoft.com/office/drawing/2014/main" val="2745988737"/>
                    </a:ext>
                  </a:extLst>
                </a:gridCol>
                <a:gridCol w="365760">
                  <a:extLst>
                    <a:ext uri="{9D8B030D-6E8A-4147-A177-3AD203B41FA5}">
                      <a16:colId xmlns:a16="http://schemas.microsoft.com/office/drawing/2014/main" val="656416640"/>
                    </a:ext>
                  </a:extLst>
                </a:gridCol>
                <a:gridCol w="365760">
                  <a:extLst>
                    <a:ext uri="{9D8B030D-6E8A-4147-A177-3AD203B41FA5}">
                      <a16:colId xmlns:a16="http://schemas.microsoft.com/office/drawing/2014/main" val="4159077036"/>
                    </a:ext>
                  </a:extLst>
                </a:gridCol>
                <a:gridCol w="365760">
                  <a:extLst>
                    <a:ext uri="{9D8B030D-6E8A-4147-A177-3AD203B41FA5}">
                      <a16:colId xmlns:a16="http://schemas.microsoft.com/office/drawing/2014/main" val="1405662969"/>
                    </a:ext>
                  </a:extLst>
                </a:gridCol>
              </a:tblGrid>
              <a:tr h="365760">
                <a:tc>
                  <a:txBody>
                    <a:bodyPr/>
                    <a:lstStyle/>
                    <a:p>
                      <a:endParaRPr lang="en-US" dirty="0"/>
                    </a:p>
                  </a:txBody>
                  <a:tcPr>
                    <a:solidFill>
                      <a:srgbClr val="A52422"/>
                    </a:solidFill>
                  </a:tcPr>
                </a:tc>
                <a:tc>
                  <a:txBody>
                    <a:bodyPr/>
                    <a:lstStyle/>
                    <a:p>
                      <a:endParaRPr lang="en-US" dirty="0"/>
                    </a:p>
                  </a:txBody>
                  <a:tcPr>
                    <a:solidFill>
                      <a:srgbClr val="E6615F"/>
                    </a:solidFill>
                  </a:tcPr>
                </a:tc>
                <a:tc>
                  <a:txBody>
                    <a:bodyPr/>
                    <a:lstStyle/>
                    <a:p>
                      <a:endParaRPr lang="en-US" dirty="0"/>
                    </a:p>
                  </a:txBody>
                  <a:tcPr>
                    <a:solidFill>
                      <a:srgbClr val="E6615F"/>
                    </a:solidFill>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70393504"/>
                  </a:ext>
                </a:extLst>
              </a:tr>
              <a:tr h="365760">
                <a:tc>
                  <a:txBody>
                    <a:bodyPr/>
                    <a:lstStyle/>
                    <a:p>
                      <a:endParaRPr lang="en-US" dirty="0"/>
                    </a:p>
                  </a:txBody>
                  <a:tcPr>
                    <a:solidFill>
                      <a:srgbClr val="E6615F"/>
                    </a:solidFill>
                  </a:tcPr>
                </a:tc>
                <a:tc>
                  <a:txBody>
                    <a:bodyPr/>
                    <a:lstStyle/>
                    <a:p>
                      <a:endParaRPr lang="en-US" dirty="0"/>
                    </a:p>
                  </a:txBody>
                  <a:tcPr>
                    <a:solidFill>
                      <a:srgbClr val="A52422"/>
                    </a:solidFill>
                  </a:tcPr>
                </a:tc>
                <a:tc>
                  <a:txBody>
                    <a:bodyPr/>
                    <a:lstStyle/>
                    <a:p>
                      <a:endParaRPr lang="en-US" dirty="0"/>
                    </a:p>
                  </a:txBody>
                  <a:tcPr>
                    <a:solidFill>
                      <a:srgbClr val="E6615F"/>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26386804"/>
                  </a:ext>
                </a:extLst>
              </a:tr>
              <a:tr h="365760">
                <a:tc>
                  <a:txBody>
                    <a:bodyPr/>
                    <a:lstStyle/>
                    <a:p>
                      <a:endParaRPr lang="en-US" dirty="0"/>
                    </a:p>
                  </a:txBody>
                  <a:tcPr>
                    <a:solidFill>
                      <a:srgbClr val="E6615F"/>
                    </a:solidFill>
                  </a:tcPr>
                </a:tc>
                <a:tc>
                  <a:txBody>
                    <a:bodyPr/>
                    <a:lstStyle/>
                    <a:p>
                      <a:endParaRPr lang="en-US" dirty="0"/>
                    </a:p>
                  </a:txBody>
                  <a:tcPr>
                    <a:solidFill>
                      <a:srgbClr val="E6615F"/>
                    </a:solidFill>
                  </a:tcPr>
                </a:tc>
                <a:tc>
                  <a:txBody>
                    <a:bodyPr/>
                    <a:lstStyle/>
                    <a:p>
                      <a:endParaRPr lang="en-US" dirty="0"/>
                    </a:p>
                  </a:txBody>
                  <a:tcPr>
                    <a:solidFill>
                      <a:srgbClr val="A52422"/>
                    </a:solidFill>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61473071"/>
                  </a:ext>
                </a:extLst>
              </a:tr>
              <a:tr h="36576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rgbClr val="A52422"/>
                    </a:solidFill>
                  </a:tcPr>
                </a:tc>
                <a:tc>
                  <a:txBody>
                    <a:bodyPr/>
                    <a:lstStyle/>
                    <a:p>
                      <a:endParaRPr lang="en-US" dirty="0"/>
                    </a:p>
                  </a:txBody>
                  <a:tcPr>
                    <a:solidFill>
                      <a:srgbClr val="E6615F"/>
                    </a:solidFill>
                  </a:tcPr>
                </a:tc>
                <a:tc>
                  <a:txBody>
                    <a:bodyPr/>
                    <a:lstStyle/>
                    <a:p>
                      <a:endParaRPr lang="en-US" dirty="0"/>
                    </a:p>
                  </a:txBody>
                  <a:tcPr>
                    <a:solidFill>
                      <a:srgbClr val="E6615F"/>
                    </a:solidFill>
                  </a:tcPr>
                </a:tc>
                <a:extLst>
                  <a:ext uri="{0D108BD9-81ED-4DB2-BD59-A6C34878D82A}">
                    <a16:rowId xmlns:a16="http://schemas.microsoft.com/office/drawing/2014/main" val="64230962"/>
                  </a:ext>
                </a:extLst>
              </a:tr>
              <a:tr h="36576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rgbClr val="E6615F"/>
                    </a:solidFill>
                  </a:tcPr>
                </a:tc>
                <a:tc>
                  <a:txBody>
                    <a:bodyPr/>
                    <a:lstStyle/>
                    <a:p>
                      <a:endParaRPr lang="en-US" dirty="0"/>
                    </a:p>
                  </a:txBody>
                  <a:tcPr>
                    <a:solidFill>
                      <a:srgbClr val="A52422"/>
                    </a:solidFill>
                  </a:tcPr>
                </a:tc>
                <a:tc>
                  <a:txBody>
                    <a:bodyPr/>
                    <a:lstStyle/>
                    <a:p>
                      <a:endParaRPr lang="en-US" dirty="0"/>
                    </a:p>
                  </a:txBody>
                  <a:tcPr>
                    <a:solidFill>
                      <a:srgbClr val="E6615F"/>
                    </a:solidFill>
                  </a:tcPr>
                </a:tc>
                <a:extLst>
                  <a:ext uri="{0D108BD9-81ED-4DB2-BD59-A6C34878D82A}">
                    <a16:rowId xmlns:a16="http://schemas.microsoft.com/office/drawing/2014/main" val="203055939"/>
                  </a:ext>
                </a:extLst>
              </a:tr>
              <a:tr h="36576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rgbClr val="E6615F"/>
                    </a:solidFill>
                  </a:tcPr>
                </a:tc>
                <a:tc>
                  <a:txBody>
                    <a:bodyPr/>
                    <a:lstStyle/>
                    <a:p>
                      <a:endParaRPr lang="en-US" dirty="0"/>
                    </a:p>
                  </a:txBody>
                  <a:tcPr>
                    <a:solidFill>
                      <a:srgbClr val="E6615F"/>
                    </a:solidFill>
                  </a:tcPr>
                </a:tc>
                <a:tc>
                  <a:txBody>
                    <a:bodyPr/>
                    <a:lstStyle/>
                    <a:p>
                      <a:endParaRPr lang="en-US" dirty="0"/>
                    </a:p>
                  </a:txBody>
                  <a:tcPr>
                    <a:solidFill>
                      <a:srgbClr val="A52422"/>
                    </a:solidFill>
                  </a:tcPr>
                </a:tc>
                <a:extLst>
                  <a:ext uri="{0D108BD9-81ED-4DB2-BD59-A6C34878D82A}">
                    <a16:rowId xmlns:a16="http://schemas.microsoft.com/office/drawing/2014/main" val="2320767794"/>
                  </a:ext>
                </a:extLst>
              </a:tr>
            </a:tbl>
          </a:graphicData>
        </a:graphic>
      </p:graphicFrame>
      <p:grpSp>
        <p:nvGrpSpPr>
          <p:cNvPr id="12" name="Group 11">
            <a:extLst>
              <a:ext uri="{FF2B5EF4-FFF2-40B4-BE49-F238E27FC236}">
                <a16:creationId xmlns:a16="http://schemas.microsoft.com/office/drawing/2014/main" id="{53DDB1AF-2A71-9599-2AF1-D279289B10E7}"/>
              </a:ext>
            </a:extLst>
          </p:cNvPr>
          <p:cNvGrpSpPr/>
          <p:nvPr/>
        </p:nvGrpSpPr>
        <p:grpSpPr>
          <a:xfrm>
            <a:off x="7431444" y="3212254"/>
            <a:ext cx="3481197" cy="2500137"/>
            <a:chOff x="8316854" y="3931920"/>
            <a:chExt cx="3481197" cy="2500137"/>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E0B8C9A-590D-57FA-4783-F67A7DF5FC11}"/>
                    </a:ext>
                  </a:extLst>
                </p:cNvPr>
                <p:cNvSpPr txBox="1"/>
                <p:nvPr/>
              </p:nvSpPr>
              <p:spPr>
                <a:xfrm>
                  <a:off x="8316854" y="5780794"/>
                  <a:ext cx="1305561"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𝐶𝑜𝑣</m:t>
                        </m:r>
                        <m:r>
                          <a:rPr lang="en-US" sz="1800" i="1" dirty="0" smtClean="0">
                            <a:effectLst/>
                            <a:latin typeface="Cambria Math" panose="02040503050406030204" pitchFamily="18" charset="0"/>
                          </a:rPr>
                          <m:t>(</m:t>
                        </m:r>
                        <m:sSub>
                          <m:sSubPr>
                            <m:ctrlPr>
                              <a:rPr lang="en-US" sz="1800" i="1" dirty="0" smtClean="0">
                                <a:effectLst/>
                                <a:latin typeface="Cambria Math" panose="02040503050406030204" pitchFamily="18" charset="0"/>
                              </a:rPr>
                            </m:ctrlPr>
                          </m:sSubPr>
                          <m:e>
                            <m:r>
                              <a:rPr lang="en-US" sz="1800" b="0" i="1" dirty="0" smtClean="0">
                                <a:effectLst/>
                                <a:latin typeface="Cambria Math" panose="02040503050406030204" pitchFamily="18" charset="0"/>
                              </a:rPr>
                              <m:t>𝑥</m:t>
                            </m:r>
                          </m:e>
                          <m:sub>
                            <m:r>
                              <a:rPr lang="en-US" sz="1800" b="0" i="1" dirty="0" smtClean="0">
                                <a:effectLst/>
                                <a:latin typeface="Cambria Math" panose="02040503050406030204" pitchFamily="18" charset="0"/>
                              </a:rPr>
                              <m:t>𝑖</m:t>
                            </m:r>
                          </m:sub>
                        </m:sSub>
                        <m:r>
                          <a:rPr lang="en-US" sz="1800" b="0" i="1" dirty="0" smtClean="0">
                            <a:effectLst/>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𝑗</m:t>
                            </m:r>
                          </m:sub>
                        </m:sSub>
                        <m:r>
                          <a:rPr lang="en-US" sz="1800" i="1" dirty="0" smtClean="0">
                            <a:effectLst/>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0F109183-5FB2-A554-FE9A-C22C536335B1}"/>
                    </a:ext>
                  </a:extLst>
                </p:cNvPr>
                <p:cNvSpPr txBox="1">
                  <a:spLocks noRot="1" noChangeAspect="1" noMove="1" noResize="1" noEditPoints="1" noAdjustHandles="1" noChangeArrowheads="1" noChangeShapeType="1" noTextEdit="1"/>
                </p:cNvSpPr>
                <p:nvPr/>
              </p:nvSpPr>
              <p:spPr>
                <a:xfrm>
                  <a:off x="8316854" y="5780794"/>
                  <a:ext cx="1305561" cy="391646"/>
                </a:xfrm>
                <a:prstGeom prst="rect">
                  <a:avLst/>
                </a:prstGeom>
                <a:blipFill>
                  <a:blip r:embed="rId7"/>
                  <a:stretch>
                    <a:fillRect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C164367-92E2-2A5E-8B0F-CC42528C4E8D}"/>
                    </a:ext>
                  </a:extLst>
                </p:cNvPr>
                <p:cNvSpPr txBox="1"/>
                <p:nvPr/>
              </p:nvSpPr>
              <p:spPr>
                <a:xfrm>
                  <a:off x="10492490" y="5792074"/>
                  <a:ext cx="1305561"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𝐶𝑜𝑣</m:t>
                        </m:r>
                        <m:d>
                          <m:dPr>
                            <m:ctrlPr>
                              <a:rPr lang="en-US" sz="1800" i="1" dirty="0" smtClean="0">
                                <a:effectLst/>
                                <a:latin typeface="Cambria Math" panose="02040503050406030204" pitchFamily="18" charset="0"/>
                              </a:rPr>
                            </m:ctrlPr>
                          </m:dPr>
                          <m:e>
                            <m:sSub>
                              <m:sSubPr>
                                <m:ctrlPr>
                                  <a:rPr lang="en-US" sz="1800" i="1" dirty="0" smtClean="0">
                                    <a:effectLst/>
                                    <a:latin typeface="Cambria Math" panose="02040503050406030204" pitchFamily="18" charset="0"/>
                                  </a:rPr>
                                </m:ctrlPr>
                              </m:sSubPr>
                              <m:e>
                                <m:r>
                                  <a:rPr lang="en-US" sz="1800" b="0" i="1" dirty="0" smtClean="0">
                                    <a:effectLst/>
                                    <a:latin typeface="Cambria Math" panose="02040503050406030204" pitchFamily="18" charset="0"/>
                                  </a:rPr>
                                  <m:t>𝑥</m:t>
                                </m:r>
                              </m:e>
                              <m:sub>
                                <m:r>
                                  <a:rPr lang="en-US" sz="1800" b="0" i="1" dirty="0" smtClean="0">
                                    <a:effectLst/>
                                    <a:latin typeface="Cambria Math" panose="02040503050406030204" pitchFamily="18" charset="0"/>
                                  </a:rPr>
                                  <m:t>𝑖</m:t>
                                </m:r>
                              </m:sub>
                            </m:sSub>
                            <m:r>
                              <a:rPr lang="en-US" sz="1800" b="0" i="1" dirty="0" smtClean="0">
                                <a:effectLst/>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𝑖</m:t>
                                </m:r>
                              </m:sub>
                            </m:sSub>
                          </m:e>
                        </m:d>
                        <m:r>
                          <a:rPr lang="en-US" sz="1800" b="0" i="1" dirty="0" smtClean="0">
                            <a:effectLst/>
                            <a:latin typeface="Cambria Math" panose="02040503050406030204" pitchFamily="18" charset="0"/>
                          </a:rPr>
                          <m:t>=</m:t>
                        </m:r>
                        <m:r>
                          <a:rPr lang="en-US" sz="1800" b="0" i="1" dirty="0" smtClean="0">
                            <a:effectLst/>
                            <a:latin typeface="Cambria Math" panose="02040503050406030204" pitchFamily="18" charset="0"/>
                          </a:rPr>
                          <m:t>𝑣𝑎𝑟</m:t>
                        </m:r>
                        <m:r>
                          <a:rPr lang="en-US" sz="1800" b="0" i="1" dirty="0" smtClean="0">
                            <a:effectLst/>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sz="1800" b="0" i="1" dirty="0" smtClean="0">
                            <a:effectLst/>
                            <a:latin typeface="Cambria Math" panose="02040503050406030204" pitchFamily="18" charset="0"/>
                          </a:rPr>
                          <m:t>)</m:t>
                        </m:r>
                      </m:oMath>
                    </m:oMathPara>
                  </a14:m>
                  <a:endParaRPr lang="en-US" dirty="0"/>
                </a:p>
              </p:txBody>
            </p:sp>
          </mc:Choice>
          <mc:Fallback>
            <p:sp>
              <p:nvSpPr>
                <p:cNvPr id="14" name="TextBox 13">
                  <a:extLst>
                    <a:ext uri="{FF2B5EF4-FFF2-40B4-BE49-F238E27FC236}">
                      <a16:creationId xmlns:a16="http://schemas.microsoft.com/office/drawing/2014/main" id="{FC164367-92E2-2A5E-8B0F-CC42528C4E8D}"/>
                    </a:ext>
                  </a:extLst>
                </p:cNvPr>
                <p:cNvSpPr txBox="1">
                  <a:spLocks noRot="1" noChangeAspect="1" noMove="1" noResize="1" noEditPoints="1" noAdjustHandles="1" noChangeArrowheads="1" noChangeShapeType="1" noTextEdit="1"/>
                </p:cNvSpPr>
                <p:nvPr/>
              </p:nvSpPr>
              <p:spPr>
                <a:xfrm>
                  <a:off x="10492490" y="5792074"/>
                  <a:ext cx="1305561" cy="639983"/>
                </a:xfrm>
                <a:prstGeom prst="rect">
                  <a:avLst/>
                </a:prstGeom>
                <a:blipFill>
                  <a:blip r:embed="rId8"/>
                  <a:stretch>
                    <a:fillRect b="-7619"/>
                  </a:stretch>
                </a:blipFill>
              </p:spPr>
              <p:txBody>
                <a:bodyPr/>
                <a:lstStyle/>
                <a:p>
                  <a:r>
                    <a:rPr lang="en-US">
                      <a:noFill/>
                    </a:rPr>
                    <a:t> </a:t>
                  </a:r>
                </a:p>
              </p:txBody>
            </p:sp>
          </mc:Fallback>
        </mc:AlternateContent>
        <p:sp>
          <p:nvSpPr>
            <p:cNvPr id="15" name="Freeform: Shape 14">
              <a:extLst>
                <a:ext uri="{FF2B5EF4-FFF2-40B4-BE49-F238E27FC236}">
                  <a16:creationId xmlns:a16="http://schemas.microsoft.com/office/drawing/2014/main" id="{0AEBAA5B-6FCB-63C8-CA7E-90142480FCBE}"/>
                </a:ext>
              </a:extLst>
            </p:cNvPr>
            <p:cNvSpPr/>
            <p:nvPr/>
          </p:nvSpPr>
          <p:spPr>
            <a:xfrm>
              <a:off x="10927080" y="5003800"/>
              <a:ext cx="305824" cy="807720"/>
            </a:xfrm>
            <a:custGeom>
              <a:avLst/>
              <a:gdLst>
                <a:gd name="connsiteX0" fmla="*/ 0 w 305824"/>
                <a:gd name="connsiteY0" fmla="*/ 0 h 807720"/>
                <a:gd name="connsiteX1" fmla="*/ 289560 w 305824"/>
                <a:gd name="connsiteY1" fmla="*/ 411480 h 807720"/>
                <a:gd name="connsiteX2" fmla="*/ 243840 w 305824"/>
                <a:gd name="connsiteY2" fmla="*/ 807720 h 807720"/>
              </a:gdLst>
              <a:ahLst/>
              <a:cxnLst>
                <a:cxn ang="0">
                  <a:pos x="connsiteX0" y="connsiteY0"/>
                </a:cxn>
                <a:cxn ang="0">
                  <a:pos x="connsiteX1" y="connsiteY1"/>
                </a:cxn>
                <a:cxn ang="0">
                  <a:pos x="connsiteX2" y="connsiteY2"/>
                </a:cxn>
              </a:cxnLst>
              <a:rect l="l" t="t" r="r" b="b"/>
              <a:pathLst>
                <a:path w="305824" h="807720">
                  <a:moveTo>
                    <a:pt x="0" y="0"/>
                  </a:moveTo>
                  <a:cubicBezTo>
                    <a:pt x="124460" y="138430"/>
                    <a:pt x="248920" y="276860"/>
                    <a:pt x="289560" y="411480"/>
                  </a:cubicBezTo>
                  <a:cubicBezTo>
                    <a:pt x="330200" y="546100"/>
                    <a:pt x="287020" y="676910"/>
                    <a:pt x="243840" y="80772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02965EF-B278-8C39-62DC-181C4D2CE309}"/>
                </a:ext>
              </a:extLst>
            </p:cNvPr>
            <p:cNvSpPr/>
            <p:nvPr/>
          </p:nvSpPr>
          <p:spPr>
            <a:xfrm>
              <a:off x="8647122" y="3931920"/>
              <a:ext cx="466398" cy="1828800"/>
            </a:xfrm>
            <a:custGeom>
              <a:avLst/>
              <a:gdLst>
                <a:gd name="connsiteX0" fmla="*/ 466398 w 466398"/>
                <a:gd name="connsiteY0" fmla="*/ 0 h 1828800"/>
                <a:gd name="connsiteX1" fmla="*/ 4118 w 466398"/>
                <a:gd name="connsiteY1" fmla="*/ 533400 h 1828800"/>
                <a:gd name="connsiteX2" fmla="*/ 278438 w 466398"/>
                <a:gd name="connsiteY2" fmla="*/ 1828800 h 1828800"/>
              </a:gdLst>
              <a:ahLst/>
              <a:cxnLst>
                <a:cxn ang="0">
                  <a:pos x="connsiteX0" y="connsiteY0"/>
                </a:cxn>
                <a:cxn ang="0">
                  <a:pos x="connsiteX1" y="connsiteY1"/>
                </a:cxn>
                <a:cxn ang="0">
                  <a:pos x="connsiteX2" y="connsiteY2"/>
                </a:cxn>
              </a:cxnLst>
              <a:rect l="l" t="t" r="r" b="b"/>
              <a:pathLst>
                <a:path w="466398" h="1828800">
                  <a:moveTo>
                    <a:pt x="466398" y="0"/>
                  </a:moveTo>
                  <a:cubicBezTo>
                    <a:pt x="250921" y="114300"/>
                    <a:pt x="35445" y="228600"/>
                    <a:pt x="4118" y="533400"/>
                  </a:cubicBezTo>
                  <a:cubicBezTo>
                    <a:pt x="-27209" y="838200"/>
                    <a:pt x="125614" y="1333500"/>
                    <a:pt x="278438" y="182880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863B0392-A51A-9A2A-5D81-D7D273DD5CA7}"/>
              </a:ext>
            </a:extLst>
          </p:cNvPr>
          <p:cNvGrpSpPr/>
          <p:nvPr/>
        </p:nvGrpSpPr>
        <p:grpSpPr>
          <a:xfrm>
            <a:off x="1511464" y="2331720"/>
            <a:ext cx="5343468" cy="2513750"/>
            <a:chOff x="1282615" y="2102947"/>
            <a:chExt cx="3857625" cy="1814759"/>
          </a:xfrm>
        </p:grpSpPr>
        <p:pic>
          <p:nvPicPr>
            <p:cNvPr id="3" name="Graphic 2">
              <a:extLst>
                <a:ext uri="{FF2B5EF4-FFF2-40B4-BE49-F238E27FC236}">
                  <a16:creationId xmlns:a16="http://schemas.microsoft.com/office/drawing/2014/main" id="{5BE182DC-22EF-792F-C8A0-1E26AE5FC2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2615" y="2102947"/>
              <a:ext cx="3857625" cy="733425"/>
            </a:xfrm>
            <a:prstGeom prst="rect">
              <a:avLst/>
            </a:prstGeom>
          </p:spPr>
        </p:pic>
        <p:pic>
          <p:nvPicPr>
            <p:cNvPr id="5" name="Graphic 4">
              <a:extLst>
                <a:ext uri="{FF2B5EF4-FFF2-40B4-BE49-F238E27FC236}">
                  <a16:creationId xmlns:a16="http://schemas.microsoft.com/office/drawing/2014/main" id="{C4609478-252A-E3BF-1319-D04B7BB063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82615" y="3127131"/>
              <a:ext cx="2495550" cy="790575"/>
            </a:xfrm>
            <a:prstGeom prst="rect">
              <a:avLst/>
            </a:prstGeom>
          </p:spPr>
        </p:pic>
      </p:grpSp>
    </p:spTree>
    <p:extLst>
      <p:ext uri="{BB962C8B-B14F-4D97-AF65-F5344CB8AC3E}">
        <p14:creationId xmlns:p14="http://schemas.microsoft.com/office/powerpoint/2010/main" val="7465630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147531" y="234351"/>
            <a:ext cx="9896936" cy="1323439"/>
          </a:xfrm>
          <a:prstGeom prst="rect">
            <a:avLst/>
          </a:prstGeom>
          <a:noFill/>
        </p:spPr>
        <p:txBody>
          <a:bodyPr wrap="square">
            <a:spAutoFit/>
          </a:bodyPr>
          <a:lstStyle/>
          <a:p>
            <a:pPr algn="ctr"/>
            <a:r>
              <a:rPr lang="en-US" sz="4000" b="1" dirty="0">
                <a:latin typeface="Helvetica" panose="020B0500000000000000" pitchFamily="34" charset="0"/>
              </a:rPr>
              <a:t>The structure of correlations</a:t>
            </a:r>
          </a:p>
          <a:p>
            <a:pPr algn="ctr"/>
            <a:r>
              <a:rPr lang="en-US" sz="4000" b="1" dirty="0">
                <a:latin typeface="Helvetica" panose="020B0500000000000000" pitchFamily="34" charset="0"/>
              </a:rPr>
              <a:t>and </a:t>
            </a:r>
            <a:r>
              <a:rPr lang="en-US" sz="4000" b="1" dirty="0" err="1">
                <a:latin typeface="Helvetica" panose="020B0500000000000000" pitchFamily="34" charset="0"/>
              </a:rPr>
              <a:t>decodability</a:t>
            </a:r>
            <a:endParaRPr lang="en-US" sz="4000" b="1" dirty="0">
              <a:latin typeface="Helvetica" panose="020B0500000000000000" pitchFamily="34" charset="0"/>
            </a:endParaRPr>
          </a:p>
        </p:txBody>
      </p:sp>
      <p:sp>
        <p:nvSpPr>
          <p:cNvPr id="2" name="Oval 1">
            <a:extLst>
              <a:ext uri="{FF2B5EF4-FFF2-40B4-BE49-F238E27FC236}">
                <a16:creationId xmlns:a16="http://schemas.microsoft.com/office/drawing/2014/main" id="{F61257DB-E13A-7A3A-2A18-41A38E52A635}"/>
              </a:ext>
            </a:extLst>
          </p:cNvPr>
          <p:cNvSpPr/>
          <p:nvPr/>
        </p:nvSpPr>
        <p:spPr>
          <a:xfrm rot="2589591">
            <a:off x="5111497" y="1887955"/>
            <a:ext cx="731520" cy="2432304"/>
          </a:xfrm>
          <a:prstGeom prst="ellipse">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43B12EF-71DA-CC4B-539B-10B0DB6A8232}"/>
              </a:ext>
            </a:extLst>
          </p:cNvPr>
          <p:cNvSpPr/>
          <p:nvPr/>
        </p:nvSpPr>
        <p:spPr>
          <a:xfrm rot="2589591">
            <a:off x="5878412" y="2636023"/>
            <a:ext cx="731520" cy="2432304"/>
          </a:xfrm>
          <a:prstGeom prst="ellipse">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B93B1D-25BD-9502-F3D4-62A2DBF8F3C6}"/>
              </a:ext>
            </a:extLst>
          </p:cNvPr>
          <p:cNvSpPr/>
          <p:nvPr/>
        </p:nvSpPr>
        <p:spPr>
          <a:xfrm>
            <a:off x="5923383" y="2302754"/>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5D3C5D-E11F-E38C-CF36-D0298B90A9D0}"/>
              </a:ext>
            </a:extLst>
          </p:cNvPr>
          <p:cNvSpPr/>
          <p:nvPr/>
        </p:nvSpPr>
        <p:spPr>
          <a:xfrm>
            <a:off x="5966147" y="2638714"/>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43BD40-137A-2F67-E3E2-DADA47B2FCCC}"/>
              </a:ext>
            </a:extLst>
          </p:cNvPr>
          <p:cNvSpPr/>
          <p:nvPr/>
        </p:nvSpPr>
        <p:spPr>
          <a:xfrm>
            <a:off x="5703334" y="2527904"/>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37D897A-DCF0-13EC-FAA5-AC5E16EBAFFB}"/>
              </a:ext>
            </a:extLst>
          </p:cNvPr>
          <p:cNvSpPr/>
          <p:nvPr/>
        </p:nvSpPr>
        <p:spPr>
          <a:xfrm>
            <a:off x="5750767" y="2926440"/>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4262D51-2FA8-DE3D-9CF9-021E7CDF4E07}"/>
              </a:ext>
            </a:extLst>
          </p:cNvPr>
          <p:cNvSpPr/>
          <p:nvPr/>
        </p:nvSpPr>
        <p:spPr>
          <a:xfrm>
            <a:off x="5410074" y="2788873"/>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3C1D122-F9E7-00D4-4B60-CEB930728376}"/>
              </a:ext>
            </a:extLst>
          </p:cNvPr>
          <p:cNvSpPr/>
          <p:nvPr/>
        </p:nvSpPr>
        <p:spPr>
          <a:xfrm>
            <a:off x="5530718" y="3222693"/>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1634BCD-8453-139E-F4EE-52D9899B875A}"/>
              </a:ext>
            </a:extLst>
          </p:cNvPr>
          <p:cNvSpPr/>
          <p:nvPr/>
        </p:nvSpPr>
        <p:spPr>
          <a:xfrm>
            <a:off x="5372810" y="3035500"/>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D47BD17-E7D1-C154-A623-DEE838A1AB45}"/>
              </a:ext>
            </a:extLst>
          </p:cNvPr>
          <p:cNvSpPr/>
          <p:nvPr/>
        </p:nvSpPr>
        <p:spPr>
          <a:xfrm>
            <a:off x="5042289" y="3183038"/>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878AFA-3E0C-ED57-CAC8-7A040D3C66CE}"/>
              </a:ext>
            </a:extLst>
          </p:cNvPr>
          <p:cNvSpPr/>
          <p:nvPr/>
        </p:nvSpPr>
        <p:spPr>
          <a:xfrm>
            <a:off x="5145477" y="3468901"/>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6B8B57-FC21-4154-0CF2-A2E73FA8933A}"/>
              </a:ext>
            </a:extLst>
          </p:cNvPr>
          <p:cNvSpPr/>
          <p:nvPr/>
        </p:nvSpPr>
        <p:spPr>
          <a:xfrm>
            <a:off x="4834959" y="3555209"/>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E64EE3D-A8B0-8C10-AAF4-A4A48C7F6E4B}"/>
              </a:ext>
            </a:extLst>
          </p:cNvPr>
          <p:cNvSpPr/>
          <p:nvPr/>
        </p:nvSpPr>
        <p:spPr>
          <a:xfrm>
            <a:off x="4675712" y="3812006"/>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BF263B-D128-7EA7-CCC3-6571AFFEF863}"/>
              </a:ext>
            </a:extLst>
          </p:cNvPr>
          <p:cNvSpPr/>
          <p:nvPr/>
        </p:nvSpPr>
        <p:spPr>
          <a:xfrm>
            <a:off x="6803285" y="3050077"/>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E6610B7-B6ED-D740-48EE-AFCEAF94B392}"/>
              </a:ext>
            </a:extLst>
          </p:cNvPr>
          <p:cNvSpPr/>
          <p:nvPr/>
        </p:nvSpPr>
        <p:spPr>
          <a:xfrm>
            <a:off x="6722626" y="3448588"/>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6546A7F-A787-2E04-96C1-A0A934D7DA91}"/>
              </a:ext>
            </a:extLst>
          </p:cNvPr>
          <p:cNvSpPr/>
          <p:nvPr/>
        </p:nvSpPr>
        <p:spPr>
          <a:xfrm>
            <a:off x="6520130" y="3245965"/>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EAC2B17-CDD6-FAF8-E614-F3B9D1D7C044}"/>
              </a:ext>
            </a:extLst>
          </p:cNvPr>
          <p:cNvSpPr/>
          <p:nvPr/>
        </p:nvSpPr>
        <p:spPr>
          <a:xfrm>
            <a:off x="6513388" y="3621204"/>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9CA2CB-89DD-A6C8-C9B8-E2B3C1F50727}"/>
              </a:ext>
            </a:extLst>
          </p:cNvPr>
          <p:cNvSpPr/>
          <p:nvPr/>
        </p:nvSpPr>
        <p:spPr>
          <a:xfrm>
            <a:off x="6275241" y="3474020"/>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8D1CD3C-6E3B-5D80-0E34-0ACB12BAB4BA}"/>
              </a:ext>
            </a:extLst>
          </p:cNvPr>
          <p:cNvSpPr/>
          <p:nvPr/>
        </p:nvSpPr>
        <p:spPr>
          <a:xfrm>
            <a:off x="6240592" y="3840451"/>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024D9C-471A-B988-6100-BBA7D80A5B88}"/>
              </a:ext>
            </a:extLst>
          </p:cNvPr>
          <p:cNvSpPr/>
          <p:nvPr/>
        </p:nvSpPr>
        <p:spPr>
          <a:xfrm>
            <a:off x="6020489" y="3667835"/>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3F397A1-E8FD-F651-4784-24A7A8F75E55}"/>
              </a:ext>
            </a:extLst>
          </p:cNvPr>
          <p:cNvSpPr/>
          <p:nvPr/>
        </p:nvSpPr>
        <p:spPr>
          <a:xfrm>
            <a:off x="5837075" y="3887217"/>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BA4F627-CE1E-CC6C-3509-C089FB2B480F}"/>
              </a:ext>
            </a:extLst>
          </p:cNvPr>
          <p:cNvSpPr/>
          <p:nvPr/>
        </p:nvSpPr>
        <p:spPr>
          <a:xfrm>
            <a:off x="5669726" y="4213017"/>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FAB3DB4-DEF4-BBD0-DE1A-D4061A3FCEF5}"/>
              </a:ext>
            </a:extLst>
          </p:cNvPr>
          <p:cNvSpPr/>
          <p:nvPr/>
        </p:nvSpPr>
        <p:spPr>
          <a:xfrm>
            <a:off x="5664459" y="4442838"/>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1BC8371-CC7F-FDFF-9D50-9CB15117CCE1}"/>
              </a:ext>
            </a:extLst>
          </p:cNvPr>
          <p:cNvSpPr/>
          <p:nvPr/>
        </p:nvSpPr>
        <p:spPr>
          <a:xfrm>
            <a:off x="5459118" y="4405551"/>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6486AFA-CB46-BF4C-4F50-7644938EB3CA}"/>
              </a:ext>
            </a:extLst>
          </p:cNvPr>
          <p:cNvSpPr/>
          <p:nvPr/>
        </p:nvSpPr>
        <p:spPr>
          <a:xfrm>
            <a:off x="6020489" y="4150476"/>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7BD50A5E-2962-8575-BE40-804B7DFD8DD9}"/>
              </a:ext>
            </a:extLst>
          </p:cNvPr>
          <p:cNvCxnSpPr/>
          <p:nvPr/>
        </p:nvCxnSpPr>
        <p:spPr>
          <a:xfrm>
            <a:off x="3712953" y="5467739"/>
            <a:ext cx="137734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82D96C-3E89-5F46-6158-7DAD1A65CB6F}"/>
              </a:ext>
            </a:extLst>
          </p:cNvPr>
          <p:cNvCxnSpPr>
            <a:cxnSpLocks/>
          </p:cNvCxnSpPr>
          <p:nvPr/>
        </p:nvCxnSpPr>
        <p:spPr>
          <a:xfrm rot="16200000">
            <a:off x="3042945" y="4779069"/>
            <a:ext cx="137734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8ED7DA-3B3D-1A13-8BFA-9FCC3FC6C683}"/>
              </a:ext>
            </a:extLst>
          </p:cNvPr>
          <p:cNvSpPr txBox="1"/>
          <p:nvPr/>
        </p:nvSpPr>
        <p:spPr>
          <a:xfrm>
            <a:off x="4064647" y="5550308"/>
            <a:ext cx="65485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Var1</a:t>
            </a:r>
          </a:p>
        </p:txBody>
      </p:sp>
      <p:sp>
        <p:nvSpPr>
          <p:cNvPr id="44" name="TextBox 43">
            <a:extLst>
              <a:ext uri="{FF2B5EF4-FFF2-40B4-BE49-F238E27FC236}">
                <a16:creationId xmlns:a16="http://schemas.microsoft.com/office/drawing/2014/main" id="{3FDBB496-7205-C16A-927C-93744C5D29B7}"/>
              </a:ext>
            </a:extLst>
          </p:cNvPr>
          <p:cNvSpPr txBox="1"/>
          <p:nvPr/>
        </p:nvSpPr>
        <p:spPr>
          <a:xfrm rot="16200000">
            <a:off x="3106915" y="4617298"/>
            <a:ext cx="65485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Var2</a:t>
            </a:r>
          </a:p>
        </p:txBody>
      </p:sp>
      <p:grpSp>
        <p:nvGrpSpPr>
          <p:cNvPr id="9" name="Group 8">
            <a:extLst>
              <a:ext uri="{FF2B5EF4-FFF2-40B4-BE49-F238E27FC236}">
                <a16:creationId xmlns:a16="http://schemas.microsoft.com/office/drawing/2014/main" id="{6AE8A3A8-8927-4714-66E6-47610E0350AF}"/>
              </a:ext>
            </a:extLst>
          </p:cNvPr>
          <p:cNvGrpSpPr/>
          <p:nvPr/>
        </p:nvGrpSpPr>
        <p:grpSpPr>
          <a:xfrm>
            <a:off x="4914569" y="2154630"/>
            <a:ext cx="3602709" cy="2288208"/>
            <a:chOff x="4914569" y="2397226"/>
            <a:chExt cx="3602709" cy="2288208"/>
          </a:xfrm>
        </p:grpSpPr>
        <p:cxnSp>
          <p:nvCxnSpPr>
            <p:cNvPr id="46" name="Straight Arrow Connector 45">
              <a:extLst>
                <a:ext uri="{FF2B5EF4-FFF2-40B4-BE49-F238E27FC236}">
                  <a16:creationId xmlns:a16="http://schemas.microsoft.com/office/drawing/2014/main" id="{129DBDA8-121A-6870-5E3C-C872C6930023}"/>
                </a:ext>
              </a:extLst>
            </p:cNvPr>
            <p:cNvCxnSpPr/>
            <p:nvPr/>
          </p:nvCxnSpPr>
          <p:spPr>
            <a:xfrm flipV="1">
              <a:off x="4914569" y="2970383"/>
              <a:ext cx="1715051" cy="17150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8F48FEA-AB7F-3685-E9B0-D213FE6B8E74}"/>
                </a:ext>
              </a:extLst>
            </p:cNvPr>
            <p:cNvSpPr txBox="1"/>
            <p:nvPr/>
          </p:nvSpPr>
          <p:spPr>
            <a:xfrm>
              <a:off x="6374832" y="2397226"/>
              <a:ext cx="2142446" cy="646331"/>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Maximum Variance</a:t>
              </a:r>
            </a:p>
            <a:p>
              <a:pPr algn="ctr"/>
              <a:r>
                <a:rPr lang="en-US" dirty="0">
                  <a:latin typeface="Helvetica" panose="020B0604020202020204" pitchFamily="34" charset="0"/>
                  <a:cs typeface="Helvetica" panose="020B0604020202020204" pitchFamily="34" charset="0"/>
                </a:rPr>
                <a:t>Axis</a:t>
              </a:r>
            </a:p>
          </p:txBody>
        </p:sp>
      </p:grpSp>
      <p:grpSp>
        <p:nvGrpSpPr>
          <p:cNvPr id="10" name="Group 9">
            <a:extLst>
              <a:ext uri="{FF2B5EF4-FFF2-40B4-BE49-F238E27FC236}">
                <a16:creationId xmlns:a16="http://schemas.microsoft.com/office/drawing/2014/main" id="{6F16D9D2-9336-886F-BA24-7E2132268D4F}"/>
              </a:ext>
            </a:extLst>
          </p:cNvPr>
          <p:cNvGrpSpPr/>
          <p:nvPr/>
        </p:nvGrpSpPr>
        <p:grpSpPr>
          <a:xfrm>
            <a:off x="4064647" y="3592312"/>
            <a:ext cx="6644307" cy="2255065"/>
            <a:chOff x="4064647" y="3834908"/>
            <a:chExt cx="6644307" cy="2255065"/>
          </a:xfrm>
        </p:grpSpPr>
        <p:cxnSp>
          <p:nvCxnSpPr>
            <p:cNvPr id="47" name="Straight Arrow Connector 46">
              <a:extLst>
                <a:ext uri="{FF2B5EF4-FFF2-40B4-BE49-F238E27FC236}">
                  <a16:creationId xmlns:a16="http://schemas.microsoft.com/office/drawing/2014/main" id="{187D1FFC-1C62-2034-240E-02F67485CAF3}"/>
                </a:ext>
              </a:extLst>
            </p:cNvPr>
            <p:cNvCxnSpPr>
              <a:cxnSpLocks/>
            </p:cNvCxnSpPr>
            <p:nvPr/>
          </p:nvCxnSpPr>
          <p:spPr>
            <a:xfrm>
              <a:off x="4064647" y="3834908"/>
              <a:ext cx="1772428" cy="17795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61D8F02-7827-B327-3B76-52176775DFD7}"/>
                </a:ext>
              </a:extLst>
            </p:cNvPr>
            <p:cNvSpPr txBox="1"/>
            <p:nvPr/>
          </p:nvSpPr>
          <p:spPr>
            <a:xfrm>
              <a:off x="5792222" y="5443642"/>
              <a:ext cx="4916732" cy="646331"/>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Maximum Separation/Discrimination/Decoding</a:t>
              </a:r>
            </a:p>
            <a:p>
              <a:pPr algn="ctr"/>
              <a:r>
                <a:rPr lang="en-US" dirty="0">
                  <a:latin typeface="Helvetica" panose="020B0604020202020204" pitchFamily="34" charset="0"/>
                  <a:cs typeface="Helvetica" panose="020B0604020202020204" pitchFamily="34" charset="0"/>
                </a:rPr>
                <a:t>Axis</a:t>
              </a:r>
            </a:p>
          </p:txBody>
        </p:sp>
      </p:grpSp>
    </p:spTree>
    <p:extLst>
      <p:ext uri="{BB962C8B-B14F-4D97-AF65-F5344CB8AC3E}">
        <p14:creationId xmlns:p14="http://schemas.microsoft.com/office/powerpoint/2010/main" val="339495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147531" y="234351"/>
            <a:ext cx="9896936" cy="1323439"/>
          </a:xfrm>
          <a:prstGeom prst="rect">
            <a:avLst/>
          </a:prstGeom>
          <a:noFill/>
        </p:spPr>
        <p:txBody>
          <a:bodyPr wrap="square">
            <a:spAutoFit/>
          </a:bodyPr>
          <a:lstStyle/>
          <a:p>
            <a:pPr algn="ctr"/>
            <a:r>
              <a:rPr lang="en-US" sz="4000" b="1" dirty="0">
                <a:latin typeface="Helvetica" panose="020B0500000000000000" pitchFamily="34" charset="0"/>
              </a:rPr>
              <a:t>The structure of correlations</a:t>
            </a:r>
          </a:p>
          <a:p>
            <a:pPr algn="ctr"/>
            <a:r>
              <a:rPr lang="en-US" sz="4000" b="1" dirty="0">
                <a:latin typeface="Helvetica" panose="020B0500000000000000" pitchFamily="34" charset="0"/>
              </a:rPr>
              <a:t>and </a:t>
            </a:r>
            <a:r>
              <a:rPr lang="en-US" sz="4000" b="1" dirty="0" err="1">
                <a:latin typeface="Helvetica" panose="020B0500000000000000" pitchFamily="34" charset="0"/>
              </a:rPr>
              <a:t>decodability</a:t>
            </a:r>
            <a:endParaRPr lang="en-US" sz="4000" b="1" dirty="0">
              <a:latin typeface="Helvetica" panose="020B0500000000000000" pitchFamily="34" charset="0"/>
            </a:endParaRPr>
          </a:p>
        </p:txBody>
      </p:sp>
      <p:sp>
        <p:nvSpPr>
          <p:cNvPr id="11" name="Oval 10">
            <a:extLst>
              <a:ext uri="{FF2B5EF4-FFF2-40B4-BE49-F238E27FC236}">
                <a16:creationId xmlns:a16="http://schemas.microsoft.com/office/drawing/2014/main" id="{03B93B1D-25BD-9502-F3D4-62A2DBF8F3C6}"/>
              </a:ext>
            </a:extLst>
          </p:cNvPr>
          <p:cNvSpPr/>
          <p:nvPr/>
        </p:nvSpPr>
        <p:spPr>
          <a:xfrm>
            <a:off x="7350375" y="2552813"/>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5D3C5D-E11F-E38C-CF36-D0298B90A9D0}"/>
              </a:ext>
            </a:extLst>
          </p:cNvPr>
          <p:cNvSpPr/>
          <p:nvPr/>
        </p:nvSpPr>
        <p:spPr>
          <a:xfrm>
            <a:off x="7236456" y="2654664"/>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43BD40-137A-2F67-E3E2-DADA47B2FCCC}"/>
              </a:ext>
            </a:extLst>
          </p:cNvPr>
          <p:cNvSpPr/>
          <p:nvPr/>
        </p:nvSpPr>
        <p:spPr>
          <a:xfrm>
            <a:off x="7224206" y="2688076"/>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37D897A-DCF0-13EC-FAA5-AC5E16EBAFFB}"/>
              </a:ext>
            </a:extLst>
          </p:cNvPr>
          <p:cNvSpPr/>
          <p:nvPr/>
        </p:nvSpPr>
        <p:spPr>
          <a:xfrm>
            <a:off x="7019145" y="2877043"/>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4262D51-2FA8-DE3D-9CF9-021E7CDF4E07}"/>
              </a:ext>
            </a:extLst>
          </p:cNvPr>
          <p:cNvSpPr/>
          <p:nvPr/>
        </p:nvSpPr>
        <p:spPr>
          <a:xfrm>
            <a:off x="6912717" y="2995166"/>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3C1D122-F9E7-00D4-4B60-CEB930728376}"/>
              </a:ext>
            </a:extLst>
          </p:cNvPr>
          <p:cNvSpPr/>
          <p:nvPr/>
        </p:nvSpPr>
        <p:spPr>
          <a:xfrm>
            <a:off x="6754037" y="3175653"/>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1634BCD-8453-139E-F4EE-52D9899B875A}"/>
              </a:ext>
            </a:extLst>
          </p:cNvPr>
          <p:cNvSpPr/>
          <p:nvPr/>
        </p:nvSpPr>
        <p:spPr>
          <a:xfrm>
            <a:off x="6811617" y="3109056"/>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D47BD17-E7D1-C154-A623-DEE838A1AB45}"/>
              </a:ext>
            </a:extLst>
          </p:cNvPr>
          <p:cNvSpPr/>
          <p:nvPr/>
        </p:nvSpPr>
        <p:spPr>
          <a:xfrm>
            <a:off x="6640895" y="3294229"/>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878AFA-3E0C-ED57-CAC8-7A040D3C66CE}"/>
              </a:ext>
            </a:extLst>
          </p:cNvPr>
          <p:cNvSpPr/>
          <p:nvPr/>
        </p:nvSpPr>
        <p:spPr>
          <a:xfrm>
            <a:off x="6442321" y="3448488"/>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6B8B57-FC21-4154-0CF2-A2E73FA8933A}"/>
              </a:ext>
            </a:extLst>
          </p:cNvPr>
          <p:cNvSpPr/>
          <p:nvPr/>
        </p:nvSpPr>
        <p:spPr>
          <a:xfrm>
            <a:off x="6282205" y="3610165"/>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E64EE3D-A8B0-8C10-AAF4-A4A48C7F6E4B}"/>
              </a:ext>
            </a:extLst>
          </p:cNvPr>
          <p:cNvSpPr/>
          <p:nvPr/>
        </p:nvSpPr>
        <p:spPr>
          <a:xfrm>
            <a:off x="5992585" y="3895602"/>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BF263B-D128-7EA7-CCC3-6571AFFEF863}"/>
              </a:ext>
            </a:extLst>
          </p:cNvPr>
          <p:cNvSpPr/>
          <p:nvPr/>
        </p:nvSpPr>
        <p:spPr>
          <a:xfrm>
            <a:off x="7400553" y="2536780"/>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E6610B7-B6ED-D740-48EE-AFCEAF94B392}"/>
              </a:ext>
            </a:extLst>
          </p:cNvPr>
          <p:cNvSpPr/>
          <p:nvPr/>
        </p:nvSpPr>
        <p:spPr>
          <a:xfrm>
            <a:off x="7133742" y="2824954"/>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6546A7F-A787-2E04-96C1-A0A934D7DA91}"/>
              </a:ext>
            </a:extLst>
          </p:cNvPr>
          <p:cNvSpPr/>
          <p:nvPr/>
        </p:nvSpPr>
        <p:spPr>
          <a:xfrm>
            <a:off x="7146945" y="2756515"/>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EAC2B17-CDD6-FAF8-E614-F3B9D1D7C044}"/>
              </a:ext>
            </a:extLst>
          </p:cNvPr>
          <p:cNvSpPr/>
          <p:nvPr/>
        </p:nvSpPr>
        <p:spPr>
          <a:xfrm>
            <a:off x="6942648" y="3004196"/>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9CA2CB-89DD-A6C8-C9B8-E2B3C1F50727}"/>
              </a:ext>
            </a:extLst>
          </p:cNvPr>
          <p:cNvSpPr/>
          <p:nvPr/>
        </p:nvSpPr>
        <p:spPr>
          <a:xfrm>
            <a:off x="6891227" y="3034133"/>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8D1CD3C-6E3B-5D80-0E34-0ACB12BAB4BA}"/>
              </a:ext>
            </a:extLst>
          </p:cNvPr>
          <p:cNvSpPr/>
          <p:nvPr/>
        </p:nvSpPr>
        <p:spPr>
          <a:xfrm>
            <a:off x="6688669" y="3256384"/>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024D9C-471A-B988-6100-BBA7D80A5B88}"/>
              </a:ext>
            </a:extLst>
          </p:cNvPr>
          <p:cNvSpPr/>
          <p:nvPr/>
        </p:nvSpPr>
        <p:spPr>
          <a:xfrm>
            <a:off x="6711691" y="3219281"/>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3F397A1-E8FD-F651-4784-24A7A8F75E55}"/>
              </a:ext>
            </a:extLst>
          </p:cNvPr>
          <p:cNvSpPr/>
          <p:nvPr/>
        </p:nvSpPr>
        <p:spPr>
          <a:xfrm>
            <a:off x="6481655" y="3437781"/>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BA4F627-CE1E-CC6C-3509-C089FB2B480F}"/>
              </a:ext>
            </a:extLst>
          </p:cNvPr>
          <p:cNvSpPr/>
          <p:nvPr/>
        </p:nvSpPr>
        <p:spPr>
          <a:xfrm>
            <a:off x="6220547" y="3688294"/>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FAB3DB4-DEF4-BBD0-DE1A-D4061A3FCEF5}"/>
              </a:ext>
            </a:extLst>
          </p:cNvPr>
          <p:cNvSpPr/>
          <p:nvPr/>
        </p:nvSpPr>
        <p:spPr>
          <a:xfrm>
            <a:off x="6140816" y="3797028"/>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1BC8371-CC7F-FDFF-9D50-9CB15117CCE1}"/>
              </a:ext>
            </a:extLst>
          </p:cNvPr>
          <p:cNvSpPr/>
          <p:nvPr/>
        </p:nvSpPr>
        <p:spPr>
          <a:xfrm>
            <a:off x="6042532" y="3873176"/>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6486AFA-CB46-BF4C-4F50-7644938EB3CA}"/>
              </a:ext>
            </a:extLst>
          </p:cNvPr>
          <p:cNvSpPr/>
          <p:nvPr/>
        </p:nvSpPr>
        <p:spPr>
          <a:xfrm>
            <a:off x="6463945" y="3486860"/>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7BD50A5E-2962-8575-BE40-804B7DFD8DD9}"/>
              </a:ext>
            </a:extLst>
          </p:cNvPr>
          <p:cNvCxnSpPr/>
          <p:nvPr/>
        </p:nvCxnSpPr>
        <p:spPr>
          <a:xfrm>
            <a:off x="4683336" y="5195963"/>
            <a:ext cx="137734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82D96C-3E89-5F46-6158-7DAD1A65CB6F}"/>
              </a:ext>
            </a:extLst>
          </p:cNvPr>
          <p:cNvCxnSpPr>
            <a:cxnSpLocks/>
          </p:cNvCxnSpPr>
          <p:nvPr/>
        </p:nvCxnSpPr>
        <p:spPr>
          <a:xfrm rot="16200000">
            <a:off x="4013328" y="4507293"/>
            <a:ext cx="137734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8ED7DA-3B3D-1A13-8BFA-9FCC3FC6C683}"/>
              </a:ext>
            </a:extLst>
          </p:cNvPr>
          <p:cNvSpPr txBox="1"/>
          <p:nvPr/>
        </p:nvSpPr>
        <p:spPr>
          <a:xfrm>
            <a:off x="5035030" y="5278532"/>
            <a:ext cx="65485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Var1</a:t>
            </a:r>
          </a:p>
        </p:txBody>
      </p:sp>
      <p:sp>
        <p:nvSpPr>
          <p:cNvPr id="44" name="TextBox 43">
            <a:extLst>
              <a:ext uri="{FF2B5EF4-FFF2-40B4-BE49-F238E27FC236}">
                <a16:creationId xmlns:a16="http://schemas.microsoft.com/office/drawing/2014/main" id="{3FDBB496-7205-C16A-927C-93744C5D29B7}"/>
              </a:ext>
            </a:extLst>
          </p:cNvPr>
          <p:cNvSpPr txBox="1"/>
          <p:nvPr/>
        </p:nvSpPr>
        <p:spPr>
          <a:xfrm rot="16200000">
            <a:off x="4077298" y="4345522"/>
            <a:ext cx="65485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Var2</a:t>
            </a:r>
          </a:p>
        </p:txBody>
      </p:sp>
      <p:cxnSp>
        <p:nvCxnSpPr>
          <p:cNvPr id="46" name="Straight Arrow Connector 45">
            <a:extLst>
              <a:ext uri="{FF2B5EF4-FFF2-40B4-BE49-F238E27FC236}">
                <a16:creationId xmlns:a16="http://schemas.microsoft.com/office/drawing/2014/main" id="{129DBDA8-121A-6870-5E3C-C872C6930023}"/>
              </a:ext>
            </a:extLst>
          </p:cNvPr>
          <p:cNvCxnSpPr/>
          <p:nvPr/>
        </p:nvCxnSpPr>
        <p:spPr>
          <a:xfrm flipV="1">
            <a:off x="5884952" y="2456011"/>
            <a:ext cx="1715051" cy="17150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87D1FFC-1C62-2034-240E-02F67485CAF3}"/>
              </a:ext>
            </a:extLst>
          </p:cNvPr>
          <p:cNvCxnSpPr>
            <a:cxnSpLocks/>
          </p:cNvCxnSpPr>
          <p:nvPr/>
        </p:nvCxnSpPr>
        <p:spPr>
          <a:xfrm>
            <a:off x="5035030" y="3320536"/>
            <a:ext cx="1772428" cy="17795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2051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147531" y="234351"/>
            <a:ext cx="9896936" cy="1323439"/>
          </a:xfrm>
          <a:prstGeom prst="rect">
            <a:avLst/>
          </a:prstGeom>
          <a:noFill/>
        </p:spPr>
        <p:txBody>
          <a:bodyPr wrap="square">
            <a:spAutoFit/>
          </a:bodyPr>
          <a:lstStyle/>
          <a:p>
            <a:pPr algn="ctr"/>
            <a:r>
              <a:rPr lang="en-US" sz="4000" b="1" dirty="0">
                <a:latin typeface="Helvetica" panose="020B0500000000000000" pitchFamily="34" charset="0"/>
              </a:rPr>
              <a:t>The structure of correlations</a:t>
            </a:r>
          </a:p>
          <a:p>
            <a:pPr algn="ctr"/>
            <a:r>
              <a:rPr lang="en-US" sz="4000" b="1" dirty="0">
                <a:latin typeface="Helvetica" panose="020B0500000000000000" pitchFamily="34" charset="0"/>
              </a:rPr>
              <a:t>and </a:t>
            </a:r>
            <a:r>
              <a:rPr lang="en-US" sz="4000" b="1" dirty="0" err="1">
                <a:latin typeface="Helvetica" panose="020B0500000000000000" pitchFamily="34" charset="0"/>
              </a:rPr>
              <a:t>decodability</a:t>
            </a:r>
            <a:endParaRPr lang="en-US" sz="4000" b="1" dirty="0">
              <a:latin typeface="Helvetica" panose="020B0500000000000000" pitchFamily="34" charset="0"/>
            </a:endParaRPr>
          </a:p>
        </p:txBody>
      </p:sp>
      <p:sp>
        <p:nvSpPr>
          <p:cNvPr id="11" name="Oval 10">
            <a:extLst>
              <a:ext uri="{FF2B5EF4-FFF2-40B4-BE49-F238E27FC236}">
                <a16:creationId xmlns:a16="http://schemas.microsoft.com/office/drawing/2014/main" id="{03B93B1D-25BD-9502-F3D4-62A2DBF8F3C6}"/>
              </a:ext>
            </a:extLst>
          </p:cNvPr>
          <p:cNvSpPr/>
          <p:nvPr/>
        </p:nvSpPr>
        <p:spPr>
          <a:xfrm>
            <a:off x="5577762" y="3767305"/>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5D3C5D-E11F-E38C-CF36-D0298B90A9D0}"/>
              </a:ext>
            </a:extLst>
          </p:cNvPr>
          <p:cNvSpPr/>
          <p:nvPr/>
        </p:nvSpPr>
        <p:spPr>
          <a:xfrm>
            <a:off x="5658436" y="3842444"/>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43BD40-137A-2F67-E3E2-DADA47B2FCCC}"/>
              </a:ext>
            </a:extLst>
          </p:cNvPr>
          <p:cNvSpPr/>
          <p:nvPr/>
        </p:nvSpPr>
        <p:spPr>
          <a:xfrm>
            <a:off x="5516498" y="3659218"/>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37D897A-DCF0-13EC-FAA5-AC5E16EBAFFB}"/>
              </a:ext>
            </a:extLst>
          </p:cNvPr>
          <p:cNvSpPr/>
          <p:nvPr/>
        </p:nvSpPr>
        <p:spPr>
          <a:xfrm>
            <a:off x="5675287" y="3822530"/>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4262D51-2FA8-DE3D-9CF9-021E7CDF4E07}"/>
              </a:ext>
            </a:extLst>
          </p:cNvPr>
          <p:cNvSpPr/>
          <p:nvPr/>
        </p:nvSpPr>
        <p:spPr>
          <a:xfrm>
            <a:off x="5548206" y="3702824"/>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3C1D122-F9E7-00D4-4B60-CEB930728376}"/>
              </a:ext>
            </a:extLst>
          </p:cNvPr>
          <p:cNvSpPr/>
          <p:nvPr/>
        </p:nvSpPr>
        <p:spPr>
          <a:xfrm>
            <a:off x="5707597" y="3840017"/>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1634BCD-8453-139E-F4EE-52D9899B875A}"/>
              </a:ext>
            </a:extLst>
          </p:cNvPr>
          <p:cNvSpPr/>
          <p:nvPr/>
        </p:nvSpPr>
        <p:spPr>
          <a:xfrm>
            <a:off x="5574677" y="3743692"/>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D47BD17-E7D1-C154-A623-DEE838A1AB45}"/>
              </a:ext>
            </a:extLst>
          </p:cNvPr>
          <p:cNvSpPr/>
          <p:nvPr/>
        </p:nvSpPr>
        <p:spPr>
          <a:xfrm>
            <a:off x="5546415" y="3674734"/>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878AFA-3E0C-ED57-CAC8-7A040D3C66CE}"/>
              </a:ext>
            </a:extLst>
          </p:cNvPr>
          <p:cNvSpPr/>
          <p:nvPr/>
        </p:nvSpPr>
        <p:spPr>
          <a:xfrm>
            <a:off x="5687819" y="3786810"/>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6B8B57-FC21-4154-0CF2-A2E73FA8933A}"/>
              </a:ext>
            </a:extLst>
          </p:cNvPr>
          <p:cNvSpPr/>
          <p:nvPr/>
        </p:nvSpPr>
        <p:spPr>
          <a:xfrm>
            <a:off x="5513864" y="3612634"/>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E64EE3D-A8B0-8C10-AAF4-A4A48C7F6E4B}"/>
              </a:ext>
            </a:extLst>
          </p:cNvPr>
          <p:cNvSpPr/>
          <p:nvPr/>
        </p:nvSpPr>
        <p:spPr>
          <a:xfrm>
            <a:off x="5627006" y="3728751"/>
            <a:ext cx="172616" cy="172616"/>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BF263B-D128-7EA7-CCC3-6571AFFEF863}"/>
              </a:ext>
            </a:extLst>
          </p:cNvPr>
          <p:cNvSpPr/>
          <p:nvPr/>
        </p:nvSpPr>
        <p:spPr>
          <a:xfrm>
            <a:off x="6355069" y="4485832"/>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E6610B7-B6ED-D740-48EE-AFCEAF94B392}"/>
              </a:ext>
            </a:extLst>
          </p:cNvPr>
          <p:cNvSpPr/>
          <p:nvPr/>
        </p:nvSpPr>
        <p:spPr>
          <a:xfrm>
            <a:off x="6461396" y="4623673"/>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6546A7F-A787-2E04-96C1-A0A934D7DA91}"/>
              </a:ext>
            </a:extLst>
          </p:cNvPr>
          <p:cNvSpPr/>
          <p:nvPr/>
        </p:nvSpPr>
        <p:spPr>
          <a:xfrm>
            <a:off x="6307127" y="4496469"/>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EAC2B17-CDD6-FAF8-E614-F3B9D1D7C044}"/>
              </a:ext>
            </a:extLst>
          </p:cNvPr>
          <p:cNvSpPr/>
          <p:nvPr/>
        </p:nvSpPr>
        <p:spPr>
          <a:xfrm>
            <a:off x="6427955" y="4591643"/>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9CA2CB-89DD-A6C8-C9B8-E2B3C1F50727}"/>
              </a:ext>
            </a:extLst>
          </p:cNvPr>
          <p:cNvSpPr/>
          <p:nvPr/>
        </p:nvSpPr>
        <p:spPr>
          <a:xfrm>
            <a:off x="6311448" y="4444092"/>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8D1CD3C-6E3B-5D80-0E34-0ACB12BAB4BA}"/>
              </a:ext>
            </a:extLst>
          </p:cNvPr>
          <p:cNvSpPr/>
          <p:nvPr/>
        </p:nvSpPr>
        <p:spPr>
          <a:xfrm>
            <a:off x="6381563" y="4548489"/>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024D9C-471A-B988-6100-BBA7D80A5B88}"/>
              </a:ext>
            </a:extLst>
          </p:cNvPr>
          <p:cNvSpPr/>
          <p:nvPr/>
        </p:nvSpPr>
        <p:spPr>
          <a:xfrm>
            <a:off x="6310329" y="4453911"/>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3F397A1-E8FD-F651-4784-24A7A8F75E55}"/>
              </a:ext>
            </a:extLst>
          </p:cNvPr>
          <p:cNvSpPr/>
          <p:nvPr/>
        </p:nvSpPr>
        <p:spPr>
          <a:xfrm>
            <a:off x="6285309" y="4419027"/>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BA4F627-CE1E-CC6C-3509-C089FB2B480F}"/>
              </a:ext>
            </a:extLst>
          </p:cNvPr>
          <p:cNvSpPr/>
          <p:nvPr/>
        </p:nvSpPr>
        <p:spPr>
          <a:xfrm>
            <a:off x="6318928" y="4437116"/>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FAB3DB4-DEF4-BBD0-DE1A-D4061A3FCEF5}"/>
              </a:ext>
            </a:extLst>
          </p:cNvPr>
          <p:cNvSpPr/>
          <p:nvPr/>
        </p:nvSpPr>
        <p:spPr>
          <a:xfrm>
            <a:off x="6390162" y="4523424"/>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1BC8371-CC7F-FDFF-9D50-9CB15117CCE1}"/>
              </a:ext>
            </a:extLst>
          </p:cNvPr>
          <p:cNvSpPr/>
          <p:nvPr/>
        </p:nvSpPr>
        <p:spPr>
          <a:xfrm>
            <a:off x="6274712" y="4405413"/>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6486AFA-CB46-BF4C-4F50-7644938EB3CA}"/>
              </a:ext>
            </a:extLst>
          </p:cNvPr>
          <p:cNvSpPr/>
          <p:nvPr/>
        </p:nvSpPr>
        <p:spPr>
          <a:xfrm>
            <a:off x="6461396" y="4586081"/>
            <a:ext cx="172616" cy="172616"/>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7BD50A5E-2962-8575-BE40-804B7DFD8DD9}"/>
              </a:ext>
            </a:extLst>
          </p:cNvPr>
          <p:cNvCxnSpPr/>
          <p:nvPr/>
        </p:nvCxnSpPr>
        <p:spPr>
          <a:xfrm>
            <a:off x="4879279" y="5243804"/>
            <a:ext cx="137734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82D96C-3E89-5F46-6158-7DAD1A65CB6F}"/>
              </a:ext>
            </a:extLst>
          </p:cNvPr>
          <p:cNvCxnSpPr>
            <a:cxnSpLocks/>
          </p:cNvCxnSpPr>
          <p:nvPr/>
        </p:nvCxnSpPr>
        <p:spPr>
          <a:xfrm rot="16200000">
            <a:off x="4209271" y="4555134"/>
            <a:ext cx="137734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8ED7DA-3B3D-1A13-8BFA-9FCC3FC6C683}"/>
              </a:ext>
            </a:extLst>
          </p:cNvPr>
          <p:cNvSpPr txBox="1"/>
          <p:nvPr/>
        </p:nvSpPr>
        <p:spPr>
          <a:xfrm>
            <a:off x="5230973" y="5326373"/>
            <a:ext cx="65485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Var1</a:t>
            </a:r>
          </a:p>
        </p:txBody>
      </p:sp>
      <p:sp>
        <p:nvSpPr>
          <p:cNvPr id="44" name="TextBox 43">
            <a:extLst>
              <a:ext uri="{FF2B5EF4-FFF2-40B4-BE49-F238E27FC236}">
                <a16:creationId xmlns:a16="http://schemas.microsoft.com/office/drawing/2014/main" id="{3FDBB496-7205-C16A-927C-93744C5D29B7}"/>
              </a:ext>
            </a:extLst>
          </p:cNvPr>
          <p:cNvSpPr txBox="1"/>
          <p:nvPr/>
        </p:nvSpPr>
        <p:spPr>
          <a:xfrm rot="16200000">
            <a:off x="4273241" y="4393363"/>
            <a:ext cx="654859"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Var2</a:t>
            </a:r>
          </a:p>
        </p:txBody>
      </p:sp>
      <p:cxnSp>
        <p:nvCxnSpPr>
          <p:cNvPr id="46" name="Straight Arrow Connector 45">
            <a:extLst>
              <a:ext uri="{FF2B5EF4-FFF2-40B4-BE49-F238E27FC236}">
                <a16:creationId xmlns:a16="http://schemas.microsoft.com/office/drawing/2014/main" id="{129DBDA8-121A-6870-5E3C-C872C6930023}"/>
              </a:ext>
            </a:extLst>
          </p:cNvPr>
          <p:cNvCxnSpPr/>
          <p:nvPr/>
        </p:nvCxnSpPr>
        <p:spPr>
          <a:xfrm flipV="1">
            <a:off x="6080895" y="2503852"/>
            <a:ext cx="1715051" cy="17150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87D1FFC-1C62-2034-240E-02F67485CAF3}"/>
              </a:ext>
            </a:extLst>
          </p:cNvPr>
          <p:cNvCxnSpPr>
            <a:cxnSpLocks/>
          </p:cNvCxnSpPr>
          <p:nvPr/>
        </p:nvCxnSpPr>
        <p:spPr>
          <a:xfrm>
            <a:off x="5230973" y="3368377"/>
            <a:ext cx="1772428" cy="17795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079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D32033A-B03D-E8FE-2F84-4BB95CAC1005}"/>
              </a:ext>
            </a:extLst>
          </p:cNvPr>
          <p:cNvGrpSpPr/>
          <p:nvPr/>
        </p:nvGrpSpPr>
        <p:grpSpPr>
          <a:xfrm>
            <a:off x="2466938" y="1798320"/>
            <a:ext cx="6041269" cy="1593479"/>
            <a:chOff x="3096858" y="1671320"/>
            <a:chExt cx="6041269" cy="1593479"/>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E1422D-761F-4EBD-3726-AFC001B1BFCC}"/>
                    </a:ext>
                  </a:extLst>
                </p:cNvPr>
                <p:cNvSpPr txBox="1"/>
                <p:nvPr/>
              </p:nvSpPr>
              <p:spPr>
                <a:xfrm>
                  <a:off x="3096858" y="1685969"/>
                  <a:ext cx="6041269" cy="15788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a:latin typeface="Cambria Math" panose="02040503050406030204" pitchFamily="18" charset="0"/>
                              </a:rPr>
                              <m:t>𝐶𝑜</m:t>
                            </m:r>
                            <m:r>
                              <a:rPr lang="en-US" sz="3200" b="0" i="1" smtClean="0">
                                <a:latin typeface="Cambria Math" panose="02040503050406030204" pitchFamily="18" charset="0"/>
                              </a:rPr>
                              <m:t>𝑟𝑟</m:t>
                            </m:r>
                          </m:e>
                          <m:sub>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i="1">
                                        <a:latin typeface="Cambria Math" panose="02040503050406030204" pitchFamily="18" charset="0"/>
                                      </a:rPr>
                                      <m:t>𝑗</m:t>
                                    </m:r>
                                  </m:sub>
                                </m:sSub>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𝑦</m:t>
                                    </m:r>
                                  </m:e>
                                  <m:sub>
                                    <m:r>
                                      <a:rPr lang="en-US" sz="3200" i="1" smtClean="0">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e>
                            </m:nary>
                          </m:num>
                          <m:den>
                            <m:rad>
                              <m:radPr>
                                <m:degHide m:val="on"/>
                                <m:ctrlPr>
                                  <a:rPr lang="en-US" sz="3200" b="0" i="1" smtClean="0">
                                    <a:latin typeface="Cambria Math" panose="02040503050406030204" pitchFamily="18" charset="0"/>
                                  </a:rPr>
                                </m:ctrlPr>
                              </m:radPr>
                              <m:deg/>
                              <m:e>
                                <m:nary>
                                  <m:naryPr>
                                    <m:chr m:val="∑"/>
                                    <m:subHide m:val="on"/>
                                    <m:supHide m:val="on"/>
                                    <m:ctrlPr>
                                      <a:rPr lang="en-US" sz="3200" i="1">
                                        <a:latin typeface="Cambria Math" panose="02040503050406030204" pitchFamily="18" charset="0"/>
                                      </a:rPr>
                                    </m:ctrlPr>
                                  </m:naryPr>
                                  <m:sub/>
                                  <m:sup/>
                                  <m:e>
                                    <m:sSup>
                                      <m:sSupPr>
                                        <m:ctrlPr>
                                          <a:rPr lang="en-US" sz="3200" i="1" smtClean="0">
                                            <a:latin typeface="Cambria Math" panose="02040503050406030204" pitchFamily="18" charset="0"/>
                                          </a:rPr>
                                        </m:ctrlPr>
                                      </m:sSupPr>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r>
                                          <a:rPr lang="en-US" sz="3200" i="1">
                                            <a:latin typeface="Cambria Math" panose="02040503050406030204" pitchFamily="18" charset="0"/>
                                          </a:rPr>
                                          <m:t>)</m:t>
                                        </m:r>
                                      </m:e>
                                      <m:sup>
                                        <m:r>
                                          <a:rPr lang="en-US" sz="3200" b="0" i="1" smtClean="0">
                                            <a:latin typeface="Cambria Math" panose="02040503050406030204" pitchFamily="18" charset="0"/>
                                          </a:rPr>
                                          <m:t>2</m:t>
                                        </m:r>
                                      </m:sup>
                                    </m:sSup>
                                  </m:e>
                                </m:nary>
                                <m:nary>
                                  <m:naryPr>
                                    <m:chr m:val="∑"/>
                                    <m:subHide m:val="on"/>
                                    <m:supHide m:val="on"/>
                                    <m:ctrlPr>
                                      <a:rPr lang="en-US" sz="3200" i="1" smtClean="0">
                                        <a:latin typeface="Cambria Math" panose="02040503050406030204" pitchFamily="18" charset="0"/>
                                      </a:rPr>
                                    </m:ctrlPr>
                                  </m:naryPr>
                                  <m:sub/>
                                  <m:sup/>
                                  <m:e>
                                    <m:sSup>
                                      <m:sSupPr>
                                        <m:ctrlPr>
                                          <a:rPr lang="en-US" sz="3200" i="1">
                                            <a:latin typeface="Cambria Math" panose="02040503050406030204" pitchFamily="18" charset="0"/>
                                          </a:rPr>
                                        </m:ctrlPr>
                                      </m:sSupPr>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e>
                                      <m:sup>
                                        <m:r>
                                          <a:rPr lang="en-US" sz="3200" i="1">
                                            <a:latin typeface="Cambria Math" panose="02040503050406030204" pitchFamily="18" charset="0"/>
                                          </a:rPr>
                                          <m:t>2</m:t>
                                        </m:r>
                                      </m:sup>
                                    </m:sSup>
                                  </m:e>
                                </m:nary>
                              </m:e>
                            </m:rad>
                          </m:den>
                        </m:f>
                      </m:oMath>
                    </m:oMathPara>
                  </a14:m>
                  <a:endParaRPr lang="en-US" sz="3200" dirty="0"/>
                </a:p>
              </p:txBody>
            </p:sp>
          </mc:Choice>
          <mc:Fallback xmlns="">
            <p:sp>
              <p:nvSpPr>
                <p:cNvPr id="2" name="TextBox 1">
                  <a:extLst>
                    <a:ext uri="{FF2B5EF4-FFF2-40B4-BE49-F238E27FC236}">
                      <a16:creationId xmlns:a16="http://schemas.microsoft.com/office/drawing/2014/main" id="{D9E1422D-761F-4EBD-3726-AFC001B1BFCC}"/>
                    </a:ext>
                  </a:extLst>
                </p:cNvPr>
                <p:cNvSpPr txBox="1">
                  <a:spLocks noRot="1" noChangeAspect="1" noMove="1" noResize="1" noEditPoints="1" noAdjustHandles="1" noChangeArrowheads="1" noChangeShapeType="1" noTextEdit="1"/>
                </p:cNvSpPr>
                <p:nvPr/>
              </p:nvSpPr>
              <p:spPr>
                <a:xfrm>
                  <a:off x="3096858" y="1685969"/>
                  <a:ext cx="6041269" cy="1578830"/>
                </a:xfrm>
                <a:prstGeom prst="rect">
                  <a:avLst/>
                </a:prstGeom>
                <a:blipFill>
                  <a:blip r:embed="rId2"/>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BBE3464-54D0-05F9-0B02-0C0A9A2FACF3}"/>
                </a:ext>
              </a:extLst>
            </p:cNvPr>
            <p:cNvSpPr/>
            <p:nvPr/>
          </p:nvSpPr>
          <p:spPr>
            <a:xfrm>
              <a:off x="4942840" y="1671320"/>
              <a:ext cx="4150360" cy="55880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8301527-0C40-C97A-70FD-5A29CD55D25C}"/>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solidFill>
                  <a:srgbClr val="C00000"/>
                </a:solidFill>
                <a:latin typeface="Helvetica" panose="020B0500000000000000" pitchFamily="34" charset="0"/>
              </a:rPr>
              <a:t>Dot product </a:t>
            </a:r>
            <a:r>
              <a:rPr lang="en-US" sz="4400" b="1" dirty="0">
                <a:latin typeface="Helvetica" panose="020B0500000000000000" pitchFamily="34" charset="0"/>
              </a:rPr>
              <a:t>and correlation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A365FA-70BF-FC50-A3BA-0B52D790012E}"/>
                  </a:ext>
                </a:extLst>
              </p:cNvPr>
              <p:cNvSpPr txBox="1"/>
              <p:nvPr/>
            </p:nvSpPr>
            <p:spPr>
              <a:xfrm>
                <a:off x="3924898" y="3904962"/>
                <a:ext cx="3634713" cy="1132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i="1">
                                      <a:latin typeface="Cambria Math" panose="02040503050406030204" pitchFamily="18" charset="0"/>
                                    </a:rPr>
                                    <m:t>𝑗</m:t>
                                  </m:r>
                                </m:sub>
                              </m:sSub>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𝑦</m:t>
                                  </m:r>
                                </m:e>
                                <m:sub>
                                  <m:r>
                                    <a:rPr lang="en-US" sz="3200" i="1" smtClean="0">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e>
                          </m:nary>
                        </m:num>
                        <m:den>
                          <m:d>
                            <m:dPr>
                              <m:begChr m:val="|"/>
                              <m:endChr m:val="|"/>
                              <m:ctrlPr>
                                <a:rPr lang="en-US" sz="3200" b="0" i="1" smtClean="0">
                                  <a:latin typeface="Cambria Math" panose="02040503050406030204" pitchFamily="18" charset="0"/>
                                </a:rPr>
                              </m:ctrlPr>
                            </m:dPr>
                            <m:e>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e>
                              </m:d>
                            </m:e>
                          </m:d>
                          <m:d>
                            <m:dPr>
                              <m:begChr m:val="|"/>
                              <m:endChr m:val="|"/>
                              <m:ctrlPr>
                                <a:rPr lang="en-US" sz="3200" i="1">
                                  <a:latin typeface="Cambria Math" panose="02040503050406030204" pitchFamily="18" charset="0"/>
                                </a:rPr>
                              </m:ctrlPr>
                            </m:dPr>
                            <m:e>
                              <m:d>
                                <m:dPr>
                                  <m:begChr m:val="|"/>
                                  <m:endChr m:val="|"/>
                                  <m:ctrlPr>
                                    <a:rPr lang="en-US" sz="3200" i="1">
                                      <a:latin typeface="Cambria Math" panose="02040503050406030204" pitchFamily="18" charset="0"/>
                                    </a:rPr>
                                  </m:ctrlPr>
                                </m:dPr>
                                <m:e>
                                  <m:r>
                                    <a:rPr lang="en-US" sz="3200" b="0" i="1" smtClean="0">
                                      <a:latin typeface="Cambria Math" panose="02040503050406030204" pitchFamily="18" charset="0"/>
                                    </a:rPr>
                                    <m:t>𝑦</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e>
                              </m:d>
                            </m:e>
                          </m:d>
                        </m:den>
                      </m:f>
                    </m:oMath>
                  </m:oMathPara>
                </a14:m>
                <a:endParaRPr lang="en-US" sz="3200" dirty="0"/>
              </a:p>
            </p:txBody>
          </p:sp>
        </mc:Choice>
        <mc:Fallback xmlns="">
          <p:sp>
            <p:nvSpPr>
              <p:cNvPr id="14" name="TextBox 13">
                <a:extLst>
                  <a:ext uri="{FF2B5EF4-FFF2-40B4-BE49-F238E27FC236}">
                    <a16:creationId xmlns:a16="http://schemas.microsoft.com/office/drawing/2014/main" id="{D6A365FA-70BF-FC50-A3BA-0B52D790012E}"/>
                  </a:ext>
                </a:extLst>
              </p:cNvPr>
              <p:cNvSpPr txBox="1">
                <a:spLocks noRot="1" noChangeAspect="1" noMove="1" noResize="1" noEditPoints="1" noAdjustHandles="1" noChangeArrowheads="1" noChangeShapeType="1" noTextEdit="1"/>
              </p:cNvSpPr>
              <p:nvPr/>
            </p:nvSpPr>
            <p:spPr>
              <a:xfrm>
                <a:off x="3924898" y="3904962"/>
                <a:ext cx="3634713" cy="1132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D0F2AE-CD44-C802-C590-3D9026753E50}"/>
                  </a:ext>
                </a:extLst>
              </p:cNvPr>
              <p:cNvSpPr txBox="1"/>
              <p:nvPr/>
            </p:nvSpPr>
            <p:spPr>
              <a:xfrm>
                <a:off x="3924898" y="5584573"/>
                <a:ext cx="40796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𝑐𝑜𝑠𝑖𝑛𝑒</m:t>
                      </m:r>
                      <m:r>
                        <a:rPr lang="en-US" sz="3200" b="0" i="1" smtClean="0">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oMath>
                  </m:oMathPara>
                </a14:m>
                <a:endParaRPr lang="en-US" sz="3200" dirty="0"/>
              </a:p>
            </p:txBody>
          </p:sp>
        </mc:Choice>
        <mc:Fallback xmlns="">
          <p:sp>
            <p:nvSpPr>
              <p:cNvPr id="27" name="TextBox 26">
                <a:extLst>
                  <a:ext uri="{FF2B5EF4-FFF2-40B4-BE49-F238E27FC236}">
                    <a16:creationId xmlns:a16="http://schemas.microsoft.com/office/drawing/2014/main" id="{80D0F2AE-CD44-C802-C590-3D9026753E50}"/>
                  </a:ext>
                </a:extLst>
              </p:cNvPr>
              <p:cNvSpPr txBox="1">
                <a:spLocks noRot="1" noChangeAspect="1" noMove="1" noResize="1" noEditPoints="1" noAdjustHandles="1" noChangeArrowheads="1" noChangeShapeType="1" noTextEdit="1"/>
              </p:cNvSpPr>
              <p:nvPr/>
            </p:nvSpPr>
            <p:spPr>
              <a:xfrm>
                <a:off x="3924898" y="5584573"/>
                <a:ext cx="407964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CBBFDF7-C7E1-AF94-2BE5-BB7B0821F302}"/>
                  </a:ext>
                </a:extLst>
              </p:cNvPr>
              <p:cNvSpPr txBox="1"/>
              <p:nvPr/>
            </p:nvSpPr>
            <p:spPr>
              <a:xfrm>
                <a:off x="7676072" y="4015889"/>
                <a:ext cx="2189480"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d>
                            <m:dPr>
                              <m:begChr m:val="|"/>
                              <m:endChr m:val="|"/>
                              <m:ctrlPr>
                                <a:rPr lang="en-US" sz="1800" i="1">
                                  <a:latin typeface="Cambria Math" panose="02040503050406030204" pitchFamily="18" charset="0"/>
                                </a:rPr>
                              </m:ctrlPr>
                            </m:dPr>
                            <m:e>
                              <m:r>
                                <a:rPr lang="en-US" sz="1800" b="0" i="1" smtClean="0">
                                  <a:latin typeface="Cambria Math" panose="02040503050406030204" pitchFamily="18" charset="0"/>
                                </a:rPr>
                                <m:t>𝑥</m:t>
                              </m:r>
                            </m:e>
                          </m:d>
                        </m:e>
                      </m:d>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nary>
                            <m:naryPr>
                              <m:chr m:val="∑"/>
                              <m:limLoc m:val="subSup"/>
                              <m:ctrlPr>
                                <a:rPr lang="en-US" sz="1800" b="0" i="1" smtClean="0">
                                  <a:latin typeface="Cambria Math" panose="02040503050406030204" pitchFamily="18" charset="0"/>
                                </a:rPr>
                              </m:ctrlPr>
                            </m:naryPr>
                            <m:sub>
                              <m:r>
                                <m:rPr>
                                  <m:brk m:alnAt="25"/>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2</m:t>
                                  </m:r>
                                </m:sup>
                              </m:sSubSup>
                            </m:e>
                          </m:nary>
                        </m:e>
                      </m:rad>
                    </m:oMath>
                  </m:oMathPara>
                </a14:m>
                <a:endParaRPr lang="en-US" dirty="0"/>
              </a:p>
            </p:txBody>
          </p:sp>
        </mc:Choice>
        <mc:Fallback xmlns="">
          <p:sp>
            <p:nvSpPr>
              <p:cNvPr id="30" name="TextBox 29">
                <a:extLst>
                  <a:ext uri="{FF2B5EF4-FFF2-40B4-BE49-F238E27FC236}">
                    <a16:creationId xmlns:a16="http://schemas.microsoft.com/office/drawing/2014/main" id="{0CBBFDF7-C7E1-AF94-2BE5-BB7B0821F302}"/>
                  </a:ext>
                </a:extLst>
              </p:cNvPr>
              <p:cNvSpPr txBox="1">
                <a:spLocks noRot="1" noChangeAspect="1" noMove="1" noResize="1" noEditPoints="1" noAdjustHandles="1" noChangeArrowheads="1" noChangeShapeType="1" noTextEdit="1"/>
              </p:cNvSpPr>
              <p:nvPr/>
            </p:nvSpPr>
            <p:spPr>
              <a:xfrm>
                <a:off x="7676072" y="4015889"/>
                <a:ext cx="2189480" cy="91069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244704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Variability and Separability</a:t>
            </a:r>
          </a:p>
        </p:txBody>
      </p:sp>
      <p:cxnSp>
        <p:nvCxnSpPr>
          <p:cNvPr id="9" name="Straight Connector 8">
            <a:extLst>
              <a:ext uri="{FF2B5EF4-FFF2-40B4-BE49-F238E27FC236}">
                <a16:creationId xmlns:a16="http://schemas.microsoft.com/office/drawing/2014/main" id="{8422C31A-7C55-59C1-4F81-BCFC35D14FB0}"/>
              </a:ext>
            </a:extLst>
          </p:cNvPr>
          <p:cNvCxnSpPr/>
          <p:nvPr/>
        </p:nvCxnSpPr>
        <p:spPr>
          <a:xfrm>
            <a:off x="1849890" y="1935213"/>
            <a:ext cx="0" cy="3209509"/>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37A1054-D65F-39AD-2FE0-503547BF4FF7}"/>
              </a:ext>
            </a:extLst>
          </p:cNvPr>
          <p:cNvGrpSpPr/>
          <p:nvPr/>
        </p:nvGrpSpPr>
        <p:grpSpPr>
          <a:xfrm>
            <a:off x="456826" y="2037636"/>
            <a:ext cx="2813442" cy="1256489"/>
            <a:chOff x="1966913" y="2919829"/>
            <a:chExt cx="1962150" cy="876300"/>
          </a:xfrm>
        </p:grpSpPr>
        <p:grpSp>
          <p:nvGrpSpPr>
            <p:cNvPr id="12" name="Group 11">
              <a:extLst>
                <a:ext uri="{FF2B5EF4-FFF2-40B4-BE49-F238E27FC236}">
                  <a16:creationId xmlns:a16="http://schemas.microsoft.com/office/drawing/2014/main" id="{AC88D9C0-6C24-730E-9F60-00E4D5377312}"/>
                </a:ext>
              </a:extLst>
            </p:cNvPr>
            <p:cNvGrpSpPr/>
            <p:nvPr/>
          </p:nvGrpSpPr>
          <p:grpSpPr>
            <a:xfrm>
              <a:off x="1966913" y="2919829"/>
              <a:ext cx="876300" cy="876300"/>
              <a:chOff x="1966913" y="2919829"/>
              <a:chExt cx="876300" cy="876300"/>
            </a:xfrm>
          </p:grpSpPr>
          <p:sp>
            <p:nvSpPr>
              <p:cNvPr id="2" name="Oval 1">
                <a:extLst>
                  <a:ext uri="{FF2B5EF4-FFF2-40B4-BE49-F238E27FC236}">
                    <a16:creationId xmlns:a16="http://schemas.microsoft.com/office/drawing/2014/main" id="{7B7253F3-1BB5-E390-6638-C9D313393838}"/>
                  </a:ext>
                </a:extLst>
              </p:cNvPr>
              <p:cNvSpPr/>
              <p:nvPr/>
            </p:nvSpPr>
            <p:spPr>
              <a:xfrm>
                <a:off x="1966913" y="2919829"/>
                <a:ext cx="876300" cy="876300"/>
              </a:xfrm>
              <a:prstGeom prst="ellipse">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73916A7-671B-F137-DA62-72B521C8E271}"/>
                  </a:ext>
                </a:extLst>
              </p:cNvPr>
              <p:cNvSpPr/>
              <p:nvPr/>
            </p:nvSpPr>
            <p:spPr>
              <a:xfrm>
                <a:off x="232172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777C163-1847-424C-0E43-D0AE3930D58E}"/>
                </a:ext>
              </a:extLst>
            </p:cNvPr>
            <p:cNvGrpSpPr/>
            <p:nvPr/>
          </p:nvGrpSpPr>
          <p:grpSpPr>
            <a:xfrm>
              <a:off x="3052763" y="2919829"/>
              <a:ext cx="876300" cy="876300"/>
              <a:chOff x="3052763" y="2919829"/>
              <a:chExt cx="876300" cy="876300"/>
            </a:xfrm>
          </p:grpSpPr>
          <p:sp>
            <p:nvSpPr>
              <p:cNvPr id="4" name="Oval 3">
                <a:extLst>
                  <a:ext uri="{FF2B5EF4-FFF2-40B4-BE49-F238E27FC236}">
                    <a16:creationId xmlns:a16="http://schemas.microsoft.com/office/drawing/2014/main" id="{3BA17F6A-09E5-ABBE-1A0F-F8A2A26AF35D}"/>
                  </a:ext>
                </a:extLst>
              </p:cNvPr>
              <p:cNvSpPr/>
              <p:nvPr/>
            </p:nvSpPr>
            <p:spPr>
              <a:xfrm>
                <a:off x="3052763" y="2919829"/>
                <a:ext cx="876300" cy="876300"/>
              </a:xfrm>
              <a:prstGeom prst="ellipse">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538A3F-70A4-D8F7-7892-1BEE91F0EE26}"/>
                  </a:ext>
                </a:extLst>
              </p:cNvPr>
              <p:cNvSpPr/>
              <p:nvPr/>
            </p:nvSpPr>
            <p:spPr>
              <a:xfrm>
                <a:off x="340757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FA67BD9A-C69E-6510-35FD-8B76DC33AA0E}"/>
                </a:ext>
              </a:extLst>
            </p:cNvPr>
            <p:cNvCxnSpPr/>
            <p:nvPr/>
          </p:nvCxnSpPr>
          <p:spPr>
            <a:xfrm>
              <a:off x="2581275" y="3357978"/>
              <a:ext cx="71437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812FCBC-5D59-428A-E8CC-35089E922C6C}"/>
              </a:ext>
            </a:extLst>
          </p:cNvPr>
          <p:cNvGrpSpPr/>
          <p:nvPr/>
        </p:nvGrpSpPr>
        <p:grpSpPr>
          <a:xfrm>
            <a:off x="835826" y="3807926"/>
            <a:ext cx="2089587" cy="1256489"/>
            <a:chOff x="2086127" y="3807926"/>
            <a:chExt cx="2089587" cy="1256489"/>
          </a:xfrm>
        </p:grpSpPr>
        <p:grpSp>
          <p:nvGrpSpPr>
            <p:cNvPr id="16" name="Group 15">
              <a:extLst>
                <a:ext uri="{FF2B5EF4-FFF2-40B4-BE49-F238E27FC236}">
                  <a16:creationId xmlns:a16="http://schemas.microsoft.com/office/drawing/2014/main" id="{219CBF47-6963-E329-21DC-1352BE195E14}"/>
                </a:ext>
              </a:extLst>
            </p:cNvPr>
            <p:cNvGrpSpPr/>
            <p:nvPr/>
          </p:nvGrpSpPr>
          <p:grpSpPr>
            <a:xfrm>
              <a:off x="2086127" y="3807926"/>
              <a:ext cx="1256489" cy="1256489"/>
              <a:chOff x="1966913" y="2919829"/>
              <a:chExt cx="876300" cy="876300"/>
            </a:xfrm>
          </p:grpSpPr>
          <p:sp>
            <p:nvSpPr>
              <p:cNvPr id="21" name="Oval 20">
                <a:extLst>
                  <a:ext uri="{FF2B5EF4-FFF2-40B4-BE49-F238E27FC236}">
                    <a16:creationId xmlns:a16="http://schemas.microsoft.com/office/drawing/2014/main" id="{EB47EB01-A942-D18D-9192-E0BFE6BA28CD}"/>
                  </a:ext>
                </a:extLst>
              </p:cNvPr>
              <p:cNvSpPr/>
              <p:nvPr/>
            </p:nvSpPr>
            <p:spPr>
              <a:xfrm>
                <a:off x="1966913" y="2919829"/>
                <a:ext cx="876300" cy="876300"/>
              </a:xfrm>
              <a:prstGeom prst="ellipse">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D7FBDA6-F781-8460-ADFC-F67ABC9C4A15}"/>
                  </a:ext>
                </a:extLst>
              </p:cNvPr>
              <p:cNvSpPr/>
              <p:nvPr/>
            </p:nvSpPr>
            <p:spPr>
              <a:xfrm>
                <a:off x="232172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E42CC2F-E488-9B1B-DAE9-93762304E862}"/>
                </a:ext>
              </a:extLst>
            </p:cNvPr>
            <p:cNvGrpSpPr/>
            <p:nvPr/>
          </p:nvGrpSpPr>
          <p:grpSpPr>
            <a:xfrm>
              <a:off x="2919225" y="3807926"/>
              <a:ext cx="1256489" cy="1256489"/>
              <a:chOff x="3052763" y="2919829"/>
              <a:chExt cx="876300" cy="876300"/>
            </a:xfrm>
          </p:grpSpPr>
          <p:sp>
            <p:nvSpPr>
              <p:cNvPr id="19" name="Oval 18">
                <a:extLst>
                  <a:ext uri="{FF2B5EF4-FFF2-40B4-BE49-F238E27FC236}">
                    <a16:creationId xmlns:a16="http://schemas.microsoft.com/office/drawing/2014/main" id="{7CB62F5C-E629-D04D-79A0-1F05FBD87758}"/>
                  </a:ext>
                </a:extLst>
              </p:cNvPr>
              <p:cNvSpPr/>
              <p:nvPr/>
            </p:nvSpPr>
            <p:spPr>
              <a:xfrm>
                <a:off x="3052763" y="2919829"/>
                <a:ext cx="876300" cy="876300"/>
              </a:xfrm>
              <a:prstGeom prst="ellipse">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7B72740-D5FF-43D4-FEFF-12FFE7AEBBA5}"/>
                  </a:ext>
                </a:extLst>
              </p:cNvPr>
              <p:cNvSpPr/>
              <p:nvPr/>
            </p:nvSpPr>
            <p:spPr>
              <a:xfrm>
                <a:off x="340757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E271099E-87C4-77F8-A6D2-30D8407B0842}"/>
                </a:ext>
              </a:extLst>
            </p:cNvPr>
            <p:cNvCxnSpPr>
              <a:cxnSpLocks/>
            </p:cNvCxnSpPr>
            <p:nvPr/>
          </p:nvCxnSpPr>
          <p:spPr>
            <a:xfrm>
              <a:off x="2786061" y="4678911"/>
              <a:ext cx="6965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176440D1-2336-5302-F874-3C1D22BE9857}"/>
                  </a:ext>
                </a:extLst>
              </p:cNvPr>
              <p:cNvSpPr txBox="1"/>
              <p:nvPr/>
            </p:nvSpPr>
            <p:spPr>
              <a:xfrm>
                <a:off x="1636910" y="1832790"/>
                <a:ext cx="49423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ea typeface="Cambria Math" panose="02040503050406030204" pitchFamily="18" charset="0"/>
                        </a:rPr>
                        <m:t>𝜇</m:t>
                      </m:r>
                    </m:oMath>
                  </m:oMathPara>
                </a14:m>
                <a:endParaRPr lang="en-US" sz="4800" dirty="0"/>
              </a:p>
            </p:txBody>
          </p:sp>
        </mc:Choice>
        <mc:Fallback>
          <p:sp>
            <p:nvSpPr>
              <p:cNvPr id="55" name="TextBox 54">
                <a:extLst>
                  <a:ext uri="{FF2B5EF4-FFF2-40B4-BE49-F238E27FC236}">
                    <a16:creationId xmlns:a16="http://schemas.microsoft.com/office/drawing/2014/main" id="{176440D1-2336-5302-F874-3C1D22BE9857}"/>
                  </a:ext>
                </a:extLst>
              </p:cNvPr>
              <p:cNvSpPr txBox="1">
                <a:spLocks noRot="1" noChangeAspect="1" noMove="1" noResize="1" noEditPoints="1" noAdjustHandles="1" noChangeArrowheads="1" noChangeShapeType="1" noTextEdit="1"/>
              </p:cNvSpPr>
              <p:nvPr/>
            </p:nvSpPr>
            <p:spPr>
              <a:xfrm>
                <a:off x="1636910" y="1832790"/>
                <a:ext cx="494238" cy="738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E4C0E5E5-493F-04DA-0DC4-F735ECE6FAE2}"/>
                  </a:ext>
                </a:extLst>
              </p:cNvPr>
              <p:cNvSpPr txBox="1"/>
              <p:nvPr/>
            </p:nvSpPr>
            <p:spPr>
              <a:xfrm>
                <a:off x="496697" y="5685304"/>
                <a:ext cx="3168560" cy="369332"/>
              </a:xfrm>
              <a:prstGeom prst="rect">
                <a:avLst/>
              </a:prstGeom>
              <a:noFill/>
            </p:spPr>
            <p:txBody>
              <a:bodyPr wrap="none" rtlCol="0">
                <a:spAutoFit/>
              </a:bodyPr>
              <a:lstStyle/>
              <a:p>
                <a:r>
                  <a:rPr lang="en-US" dirty="0">
                    <a:latin typeface="Helvetica" panose="020B0500000000000000" pitchFamily="34" charset="0"/>
                  </a:rPr>
                  <a:t>Between-class variability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𝐵</m:t>
                        </m:r>
                      </m:sub>
                    </m:sSub>
                  </m:oMath>
                </a14:m>
                <a:r>
                  <a:rPr lang="en-US" dirty="0">
                    <a:latin typeface="Helvetica" panose="020B0500000000000000" pitchFamily="34" charset="0"/>
                  </a:rPr>
                  <a:t>)</a:t>
                </a:r>
              </a:p>
            </p:txBody>
          </p:sp>
        </mc:Choice>
        <mc:Fallback>
          <p:sp>
            <p:nvSpPr>
              <p:cNvPr id="60" name="TextBox 59">
                <a:extLst>
                  <a:ext uri="{FF2B5EF4-FFF2-40B4-BE49-F238E27FC236}">
                    <a16:creationId xmlns:a16="http://schemas.microsoft.com/office/drawing/2014/main" id="{E4C0E5E5-493F-04DA-0DC4-F735ECE6FAE2}"/>
                  </a:ext>
                </a:extLst>
              </p:cNvPr>
              <p:cNvSpPr txBox="1">
                <a:spLocks noRot="1" noChangeAspect="1" noMove="1" noResize="1" noEditPoints="1" noAdjustHandles="1" noChangeArrowheads="1" noChangeShapeType="1" noTextEdit="1"/>
              </p:cNvSpPr>
              <p:nvPr/>
            </p:nvSpPr>
            <p:spPr>
              <a:xfrm>
                <a:off x="496697" y="5685304"/>
                <a:ext cx="3168560" cy="369332"/>
              </a:xfrm>
              <a:prstGeom prst="rect">
                <a:avLst/>
              </a:prstGeom>
              <a:blipFill>
                <a:blip r:embed="rId4"/>
                <a:stretch>
                  <a:fillRect l="-1538" t="-10000" r="-962" b="-26667"/>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C2F933D-2681-5232-8EE5-7B27B27C4FE4}"/>
              </a:ext>
            </a:extLst>
          </p:cNvPr>
          <p:cNvGrpSpPr/>
          <p:nvPr/>
        </p:nvGrpSpPr>
        <p:grpSpPr>
          <a:xfrm>
            <a:off x="4287698" y="1863572"/>
            <a:ext cx="3509959" cy="3250368"/>
            <a:chOff x="6974914" y="1863572"/>
            <a:chExt cx="3509959" cy="3250368"/>
          </a:xfrm>
        </p:grpSpPr>
        <p:cxnSp>
          <p:nvCxnSpPr>
            <p:cNvPr id="27" name="Straight Connector 26">
              <a:extLst>
                <a:ext uri="{FF2B5EF4-FFF2-40B4-BE49-F238E27FC236}">
                  <a16:creationId xmlns:a16="http://schemas.microsoft.com/office/drawing/2014/main" id="{F2F3800D-F0E3-8764-6DDE-DA3235AD45D8}"/>
                </a:ext>
              </a:extLst>
            </p:cNvPr>
            <p:cNvCxnSpPr/>
            <p:nvPr/>
          </p:nvCxnSpPr>
          <p:spPr>
            <a:xfrm>
              <a:off x="8729466" y="1904431"/>
              <a:ext cx="0" cy="3209509"/>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D09A4DB-A168-4DF4-0ECF-E3BD81A1574E}"/>
                </a:ext>
              </a:extLst>
            </p:cNvPr>
            <p:cNvGrpSpPr/>
            <p:nvPr/>
          </p:nvGrpSpPr>
          <p:grpSpPr>
            <a:xfrm>
              <a:off x="7336402" y="2006854"/>
              <a:ext cx="2813442" cy="1256489"/>
              <a:chOff x="1966913" y="2919829"/>
              <a:chExt cx="1962150" cy="876300"/>
            </a:xfrm>
          </p:grpSpPr>
          <p:grpSp>
            <p:nvGrpSpPr>
              <p:cNvPr id="36" name="Group 35">
                <a:extLst>
                  <a:ext uri="{FF2B5EF4-FFF2-40B4-BE49-F238E27FC236}">
                    <a16:creationId xmlns:a16="http://schemas.microsoft.com/office/drawing/2014/main" id="{E112FD15-DD25-E289-298F-9E4874078C66}"/>
                  </a:ext>
                </a:extLst>
              </p:cNvPr>
              <p:cNvGrpSpPr/>
              <p:nvPr/>
            </p:nvGrpSpPr>
            <p:grpSpPr>
              <a:xfrm>
                <a:off x="1966913" y="2919829"/>
                <a:ext cx="876300" cy="876300"/>
                <a:chOff x="1966913" y="2919829"/>
                <a:chExt cx="876300" cy="876300"/>
              </a:xfrm>
            </p:grpSpPr>
            <p:sp>
              <p:nvSpPr>
                <p:cNvPr id="41" name="Oval 40">
                  <a:extLst>
                    <a:ext uri="{FF2B5EF4-FFF2-40B4-BE49-F238E27FC236}">
                      <a16:creationId xmlns:a16="http://schemas.microsoft.com/office/drawing/2014/main" id="{C1602B22-57A5-0DA1-C406-D71BA2D71467}"/>
                    </a:ext>
                  </a:extLst>
                </p:cNvPr>
                <p:cNvSpPr/>
                <p:nvPr/>
              </p:nvSpPr>
              <p:spPr>
                <a:xfrm>
                  <a:off x="1966913" y="2919829"/>
                  <a:ext cx="876300" cy="876300"/>
                </a:xfrm>
                <a:prstGeom prst="ellipse">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0818BCD-818C-6597-D7A2-9F4164AD4B4C}"/>
                    </a:ext>
                  </a:extLst>
                </p:cNvPr>
                <p:cNvSpPr/>
                <p:nvPr/>
              </p:nvSpPr>
              <p:spPr>
                <a:xfrm>
                  <a:off x="232172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638544D5-2EC6-D597-3208-0871E6A59633}"/>
                  </a:ext>
                </a:extLst>
              </p:cNvPr>
              <p:cNvGrpSpPr/>
              <p:nvPr/>
            </p:nvGrpSpPr>
            <p:grpSpPr>
              <a:xfrm>
                <a:off x="3052763" y="2919829"/>
                <a:ext cx="876300" cy="876300"/>
                <a:chOff x="3052763" y="2919829"/>
                <a:chExt cx="876300" cy="876300"/>
              </a:xfrm>
            </p:grpSpPr>
            <p:sp>
              <p:nvSpPr>
                <p:cNvPr id="39" name="Oval 38">
                  <a:extLst>
                    <a:ext uri="{FF2B5EF4-FFF2-40B4-BE49-F238E27FC236}">
                      <a16:creationId xmlns:a16="http://schemas.microsoft.com/office/drawing/2014/main" id="{B756E172-8854-8EB9-D4D6-1691864A540C}"/>
                    </a:ext>
                  </a:extLst>
                </p:cNvPr>
                <p:cNvSpPr/>
                <p:nvPr/>
              </p:nvSpPr>
              <p:spPr>
                <a:xfrm>
                  <a:off x="3052763" y="2919829"/>
                  <a:ext cx="876300" cy="876300"/>
                </a:xfrm>
                <a:prstGeom prst="ellipse">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A7F3BE8-3632-FDDC-5332-08095C9A4323}"/>
                    </a:ext>
                  </a:extLst>
                </p:cNvPr>
                <p:cNvSpPr/>
                <p:nvPr/>
              </p:nvSpPr>
              <p:spPr>
                <a:xfrm>
                  <a:off x="340757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Arrow Connector 37">
                <a:extLst>
                  <a:ext uri="{FF2B5EF4-FFF2-40B4-BE49-F238E27FC236}">
                    <a16:creationId xmlns:a16="http://schemas.microsoft.com/office/drawing/2014/main" id="{19C9C872-D66E-5B71-9F52-E84197B0550E}"/>
                  </a:ext>
                </a:extLst>
              </p:cNvPr>
              <p:cNvCxnSpPr/>
              <p:nvPr/>
            </p:nvCxnSpPr>
            <p:spPr>
              <a:xfrm>
                <a:off x="2581275" y="3357978"/>
                <a:ext cx="71437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6FF976E-20C0-433E-61D0-6F88450E5301}"/>
                </a:ext>
              </a:extLst>
            </p:cNvPr>
            <p:cNvGrpSpPr/>
            <p:nvPr/>
          </p:nvGrpSpPr>
          <p:grpSpPr>
            <a:xfrm>
              <a:off x="6974914" y="3686977"/>
              <a:ext cx="3509959" cy="1256489"/>
              <a:chOff x="1714804" y="2919829"/>
              <a:chExt cx="2447915" cy="876300"/>
            </a:xfrm>
          </p:grpSpPr>
          <p:grpSp>
            <p:nvGrpSpPr>
              <p:cNvPr id="44" name="Group 43">
                <a:extLst>
                  <a:ext uri="{FF2B5EF4-FFF2-40B4-BE49-F238E27FC236}">
                    <a16:creationId xmlns:a16="http://schemas.microsoft.com/office/drawing/2014/main" id="{619222A9-F4D2-11D0-01B2-407B3C7504CF}"/>
                  </a:ext>
                </a:extLst>
              </p:cNvPr>
              <p:cNvGrpSpPr/>
              <p:nvPr/>
            </p:nvGrpSpPr>
            <p:grpSpPr>
              <a:xfrm>
                <a:off x="1714804" y="2919829"/>
                <a:ext cx="1523692" cy="876300"/>
                <a:chOff x="1714804" y="2919829"/>
                <a:chExt cx="1523692" cy="876300"/>
              </a:xfrm>
            </p:grpSpPr>
            <p:sp>
              <p:nvSpPr>
                <p:cNvPr id="49" name="Oval 48">
                  <a:extLst>
                    <a:ext uri="{FF2B5EF4-FFF2-40B4-BE49-F238E27FC236}">
                      <a16:creationId xmlns:a16="http://schemas.microsoft.com/office/drawing/2014/main" id="{6C54D11C-EBB4-3178-0E28-AD2BBFABE7DC}"/>
                    </a:ext>
                  </a:extLst>
                </p:cNvPr>
                <p:cNvSpPr/>
                <p:nvPr/>
              </p:nvSpPr>
              <p:spPr>
                <a:xfrm>
                  <a:off x="1714804" y="2919829"/>
                  <a:ext cx="1523692" cy="876300"/>
                </a:xfrm>
                <a:prstGeom prst="ellipse">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7DD72D8-B354-697E-5EEE-151ECC60E6F6}"/>
                    </a:ext>
                  </a:extLst>
                </p:cNvPr>
                <p:cNvSpPr/>
                <p:nvPr/>
              </p:nvSpPr>
              <p:spPr>
                <a:xfrm>
                  <a:off x="232172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63164BB9-0FB2-879C-BC6E-2BB0323053D2}"/>
                  </a:ext>
                </a:extLst>
              </p:cNvPr>
              <p:cNvGrpSpPr/>
              <p:nvPr/>
            </p:nvGrpSpPr>
            <p:grpSpPr>
              <a:xfrm>
                <a:off x="2843213" y="2919829"/>
                <a:ext cx="1319506" cy="876300"/>
                <a:chOff x="2843213" y="2919829"/>
                <a:chExt cx="1319506" cy="876300"/>
              </a:xfrm>
            </p:grpSpPr>
            <p:sp>
              <p:nvSpPr>
                <p:cNvPr id="47" name="Oval 46">
                  <a:extLst>
                    <a:ext uri="{FF2B5EF4-FFF2-40B4-BE49-F238E27FC236}">
                      <a16:creationId xmlns:a16="http://schemas.microsoft.com/office/drawing/2014/main" id="{F36B592B-65F1-CC9E-00BE-4C11910C474C}"/>
                    </a:ext>
                  </a:extLst>
                </p:cNvPr>
                <p:cNvSpPr/>
                <p:nvPr/>
              </p:nvSpPr>
              <p:spPr>
                <a:xfrm>
                  <a:off x="2843213" y="2919829"/>
                  <a:ext cx="1319506" cy="876300"/>
                </a:xfrm>
                <a:prstGeom prst="ellipse">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FF7161F-2294-F3A5-A1C1-3FE8FA88CB5C}"/>
                    </a:ext>
                  </a:extLst>
                </p:cNvPr>
                <p:cNvSpPr/>
                <p:nvPr/>
              </p:nvSpPr>
              <p:spPr>
                <a:xfrm>
                  <a:off x="3407570" y="3274636"/>
                  <a:ext cx="166687" cy="1666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Arrow Connector 45">
                <a:extLst>
                  <a:ext uri="{FF2B5EF4-FFF2-40B4-BE49-F238E27FC236}">
                    <a16:creationId xmlns:a16="http://schemas.microsoft.com/office/drawing/2014/main" id="{ADB519E3-58D3-383C-913F-612DAA95205B}"/>
                  </a:ext>
                </a:extLst>
              </p:cNvPr>
              <p:cNvCxnSpPr/>
              <p:nvPr/>
            </p:nvCxnSpPr>
            <p:spPr>
              <a:xfrm>
                <a:off x="2581275" y="3357978"/>
                <a:ext cx="71437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1" name="Straight Arrow Connector 50">
              <a:extLst>
                <a:ext uri="{FF2B5EF4-FFF2-40B4-BE49-F238E27FC236}">
                  <a16:creationId xmlns:a16="http://schemas.microsoft.com/office/drawing/2014/main" id="{F104E6D9-5C56-CB6B-261F-8387956690DE}"/>
                </a:ext>
              </a:extLst>
            </p:cNvPr>
            <p:cNvCxnSpPr/>
            <p:nvPr/>
          </p:nvCxnSpPr>
          <p:spPr>
            <a:xfrm>
              <a:off x="7436259" y="1863572"/>
              <a:ext cx="102431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C5F82E-2961-1681-F726-3CB002F5D56C}"/>
                </a:ext>
              </a:extLst>
            </p:cNvPr>
            <p:cNvCxnSpPr>
              <a:cxnSpLocks/>
            </p:cNvCxnSpPr>
            <p:nvPr/>
          </p:nvCxnSpPr>
          <p:spPr>
            <a:xfrm>
              <a:off x="6974914" y="3587597"/>
              <a:ext cx="2062162"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5A0CC7C-F274-7D74-6123-5177090EA1CC}"/>
                    </a:ext>
                  </a:extLst>
                </p:cNvPr>
                <p:cNvSpPr txBox="1"/>
                <p:nvPr/>
              </p:nvSpPr>
              <p:spPr>
                <a:xfrm>
                  <a:off x="7731118" y="2838802"/>
                  <a:ext cx="51514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ea typeface="Cambria Math" panose="02040503050406030204" pitchFamily="18" charset="0"/>
                          </a:rPr>
                          <m:t>𝜎</m:t>
                        </m:r>
                      </m:oMath>
                    </m:oMathPara>
                  </a14:m>
                  <a:endParaRPr lang="en-US" sz="4800" dirty="0"/>
                </a:p>
              </p:txBody>
            </p:sp>
          </mc:Choice>
          <mc:Fallback>
            <p:sp>
              <p:nvSpPr>
                <p:cNvPr id="56" name="TextBox 55">
                  <a:extLst>
                    <a:ext uri="{FF2B5EF4-FFF2-40B4-BE49-F238E27FC236}">
                      <a16:creationId xmlns:a16="http://schemas.microsoft.com/office/drawing/2014/main" id="{A5A0CC7C-F274-7D74-6123-5177090EA1CC}"/>
                    </a:ext>
                  </a:extLst>
                </p:cNvPr>
                <p:cNvSpPr txBox="1">
                  <a:spLocks noRot="1" noChangeAspect="1" noMove="1" noResize="1" noEditPoints="1" noAdjustHandles="1" noChangeArrowheads="1" noChangeShapeType="1" noTextEdit="1"/>
                </p:cNvSpPr>
                <p:nvPr/>
              </p:nvSpPr>
              <p:spPr>
                <a:xfrm>
                  <a:off x="7731118" y="2838802"/>
                  <a:ext cx="515141" cy="738664"/>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092128E-9906-4AE9-1BBA-768C5E64F386}"/>
                  </a:ext>
                </a:extLst>
              </p:cNvPr>
              <p:cNvSpPr txBox="1"/>
              <p:nvPr/>
            </p:nvSpPr>
            <p:spPr>
              <a:xfrm>
                <a:off x="4816143" y="5685304"/>
                <a:ext cx="2935932" cy="369332"/>
              </a:xfrm>
              <a:prstGeom prst="rect">
                <a:avLst/>
              </a:prstGeom>
              <a:noFill/>
            </p:spPr>
            <p:txBody>
              <a:bodyPr wrap="none" rtlCol="0">
                <a:spAutoFit/>
              </a:bodyPr>
              <a:lstStyle/>
              <a:p>
                <a:r>
                  <a:rPr lang="en-US" dirty="0">
                    <a:latin typeface="Helvetica" panose="020B0500000000000000" pitchFamily="34" charset="0"/>
                  </a:rPr>
                  <a:t>Within-class variability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𝑤</m:t>
                        </m:r>
                      </m:sub>
                    </m:sSub>
                  </m:oMath>
                </a14:m>
                <a:r>
                  <a:rPr lang="en-US" dirty="0">
                    <a:latin typeface="Helvetica" panose="020B0500000000000000" pitchFamily="34" charset="0"/>
                  </a:rPr>
                  <a:t>)</a:t>
                </a:r>
              </a:p>
            </p:txBody>
          </p:sp>
        </mc:Choice>
        <mc:Fallback>
          <p:sp>
            <p:nvSpPr>
              <p:cNvPr id="61" name="TextBox 60">
                <a:extLst>
                  <a:ext uri="{FF2B5EF4-FFF2-40B4-BE49-F238E27FC236}">
                    <a16:creationId xmlns:a16="http://schemas.microsoft.com/office/drawing/2014/main" id="{C092128E-9906-4AE9-1BBA-768C5E64F386}"/>
                  </a:ext>
                </a:extLst>
              </p:cNvPr>
              <p:cNvSpPr txBox="1">
                <a:spLocks noRot="1" noChangeAspect="1" noMove="1" noResize="1" noEditPoints="1" noAdjustHandles="1" noChangeArrowheads="1" noChangeShapeType="1" noTextEdit="1"/>
              </p:cNvSpPr>
              <p:nvPr/>
            </p:nvSpPr>
            <p:spPr>
              <a:xfrm>
                <a:off x="4816143" y="5685304"/>
                <a:ext cx="2935932" cy="369332"/>
              </a:xfrm>
              <a:prstGeom prst="rect">
                <a:avLst/>
              </a:prstGeom>
              <a:blipFill>
                <a:blip r:embed="rId6"/>
                <a:stretch>
                  <a:fillRect l="-1660" t="-10000" r="-103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650C126-F516-BC85-FC75-EF26DFBB723F}"/>
                  </a:ext>
                </a:extLst>
              </p:cNvPr>
              <p:cNvSpPr txBox="1"/>
              <p:nvPr/>
            </p:nvSpPr>
            <p:spPr>
              <a:xfrm>
                <a:off x="8667837" y="2930968"/>
                <a:ext cx="2564485" cy="15120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𝑀𝑎𝑥</m:t>
                      </m:r>
                      <m:r>
                        <a:rPr lang="en-US" sz="4800" b="0" i="1" smtClean="0">
                          <a:latin typeface="Cambria Math" panose="02040503050406030204" pitchFamily="18" charset="0"/>
                        </a:rPr>
                        <m:t>(</m:t>
                      </m:r>
                      <m:f>
                        <m:fPr>
                          <m:ctrlPr>
                            <a:rPr lang="en-US" sz="4800" i="1" smtClean="0">
                              <a:latin typeface="Cambria Math" panose="02040503050406030204" pitchFamily="18" charset="0"/>
                            </a:rPr>
                          </m:ctrlPr>
                        </m:fPr>
                        <m:num>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𝑆</m:t>
                              </m:r>
                            </m:e>
                            <m:sub>
                              <m:r>
                                <a:rPr lang="en-US" sz="4800" b="0" i="1" smtClean="0">
                                  <a:latin typeface="Cambria Math" panose="02040503050406030204" pitchFamily="18" charset="0"/>
                                </a:rPr>
                                <m:t>𝐵</m:t>
                              </m:r>
                            </m:sub>
                          </m:sSub>
                        </m:num>
                        <m:den>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𝑆</m:t>
                              </m:r>
                            </m:e>
                            <m:sub>
                              <m:r>
                                <a:rPr lang="en-US" sz="4800" b="0" i="1" smtClean="0">
                                  <a:latin typeface="Cambria Math" panose="02040503050406030204" pitchFamily="18" charset="0"/>
                                </a:rPr>
                                <m:t>𝑤</m:t>
                              </m:r>
                            </m:sub>
                          </m:sSub>
                        </m:den>
                      </m:f>
                      <m:r>
                        <a:rPr lang="en-US" sz="4800" b="0" i="1" smtClean="0">
                          <a:latin typeface="Cambria Math" panose="02040503050406030204" pitchFamily="18" charset="0"/>
                        </a:rPr>
                        <m:t>)</m:t>
                      </m:r>
                    </m:oMath>
                  </m:oMathPara>
                </a14:m>
                <a:endParaRPr lang="en-US" sz="4800" dirty="0"/>
              </a:p>
            </p:txBody>
          </p:sp>
        </mc:Choice>
        <mc:Fallback>
          <p:sp>
            <p:nvSpPr>
              <p:cNvPr id="24" name="TextBox 23">
                <a:extLst>
                  <a:ext uri="{FF2B5EF4-FFF2-40B4-BE49-F238E27FC236}">
                    <a16:creationId xmlns:a16="http://schemas.microsoft.com/office/drawing/2014/main" id="{1650C126-F516-BC85-FC75-EF26DFBB723F}"/>
                  </a:ext>
                </a:extLst>
              </p:cNvPr>
              <p:cNvSpPr txBox="1">
                <a:spLocks noRot="1" noChangeAspect="1" noMove="1" noResize="1" noEditPoints="1" noAdjustHandles="1" noChangeArrowheads="1" noChangeShapeType="1" noTextEdit="1"/>
              </p:cNvSpPr>
              <p:nvPr/>
            </p:nvSpPr>
            <p:spPr>
              <a:xfrm>
                <a:off x="8667837" y="2930968"/>
                <a:ext cx="2564485" cy="151201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769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2149249" y="1843950"/>
            <a:ext cx="7893508" cy="2800767"/>
          </a:xfrm>
          <a:prstGeom prst="rect">
            <a:avLst/>
          </a:prstGeom>
          <a:noFill/>
        </p:spPr>
        <p:txBody>
          <a:bodyPr wrap="none" rtlCol="0">
            <a:spAutoFit/>
          </a:bodyPr>
          <a:lstStyle/>
          <a:p>
            <a:pPr algn="ctr"/>
            <a:r>
              <a:rPr lang="en-US" sz="8800" dirty="0">
                <a:solidFill>
                  <a:srgbClr val="C00000"/>
                </a:solidFill>
                <a:latin typeface="Helvetica" panose="020B0500000000000000" pitchFamily="34" charset="0"/>
              </a:rPr>
              <a:t>LDA</a:t>
            </a:r>
          </a:p>
          <a:p>
            <a:pPr algn="ctr"/>
            <a:r>
              <a:rPr lang="en-US" sz="8800" dirty="0">
                <a:latin typeface="Helvetica" panose="020B0500000000000000" pitchFamily="34" charset="0"/>
              </a:rPr>
              <a:t>Implementation</a:t>
            </a:r>
          </a:p>
        </p:txBody>
      </p:sp>
    </p:spTree>
    <p:extLst>
      <p:ext uri="{BB962C8B-B14F-4D97-AF65-F5344CB8AC3E}">
        <p14:creationId xmlns:p14="http://schemas.microsoft.com/office/powerpoint/2010/main" val="67108516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The structure of the dataset for LDA</a:t>
            </a:r>
          </a:p>
        </p:txBody>
      </p:sp>
      <p:graphicFrame>
        <p:nvGraphicFramePr>
          <p:cNvPr id="6" name="Table 5">
            <a:extLst>
              <a:ext uri="{FF2B5EF4-FFF2-40B4-BE49-F238E27FC236}">
                <a16:creationId xmlns:a16="http://schemas.microsoft.com/office/drawing/2014/main" id="{35566313-704C-6A1A-4C8A-8EB890346A4A}"/>
              </a:ext>
            </a:extLst>
          </p:cNvPr>
          <p:cNvGraphicFramePr>
            <a:graphicFrameLocks noGrp="1"/>
          </p:cNvGraphicFramePr>
          <p:nvPr>
            <p:extLst>
              <p:ext uri="{D42A27DB-BD31-4B8C-83A1-F6EECF244321}">
                <p14:modId xmlns:p14="http://schemas.microsoft.com/office/powerpoint/2010/main" val="827009001"/>
              </p:ext>
            </p:extLst>
          </p:nvPr>
        </p:nvGraphicFramePr>
        <p:xfrm>
          <a:off x="1201291" y="2066792"/>
          <a:ext cx="2553348" cy="2966720"/>
        </p:xfrm>
        <a:graphic>
          <a:graphicData uri="http://schemas.openxmlformats.org/drawingml/2006/table">
            <a:tbl>
              <a:tblPr firstRow="1" bandRow="1">
                <a:tableStyleId>{5940675A-B579-460E-94D1-54222C63F5DA}</a:tableStyleId>
              </a:tblPr>
              <a:tblGrid>
                <a:gridCol w="638337">
                  <a:extLst>
                    <a:ext uri="{9D8B030D-6E8A-4147-A177-3AD203B41FA5}">
                      <a16:colId xmlns:a16="http://schemas.microsoft.com/office/drawing/2014/main" val="3262104043"/>
                    </a:ext>
                  </a:extLst>
                </a:gridCol>
                <a:gridCol w="638337">
                  <a:extLst>
                    <a:ext uri="{9D8B030D-6E8A-4147-A177-3AD203B41FA5}">
                      <a16:colId xmlns:a16="http://schemas.microsoft.com/office/drawing/2014/main" val="270479893"/>
                    </a:ext>
                  </a:extLst>
                </a:gridCol>
                <a:gridCol w="638337">
                  <a:extLst>
                    <a:ext uri="{9D8B030D-6E8A-4147-A177-3AD203B41FA5}">
                      <a16:colId xmlns:a16="http://schemas.microsoft.com/office/drawing/2014/main" val="1017851092"/>
                    </a:ext>
                  </a:extLst>
                </a:gridCol>
                <a:gridCol w="638337">
                  <a:extLst>
                    <a:ext uri="{9D8B030D-6E8A-4147-A177-3AD203B41FA5}">
                      <a16:colId xmlns:a16="http://schemas.microsoft.com/office/drawing/2014/main" val="3358364412"/>
                    </a:ext>
                  </a:extLst>
                </a:gridCol>
              </a:tblGrid>
              <a:tr h="370840">
                <a:tc>
                  <a:txBody>
                    <a:bodyPr/>
                    <a:lstStyle/>
                    <a:p>
                      <a:endParaRPr lang="en-US" dirty="0"/>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extLst>
                  <a:ext uri="{0D108BD9-81ED-4DB2-BD59-A6C34878D82A}">
                    <a16:rowId xmlns:a16="http://schemas.microsoft.com/office/drawing/2014/main" val="4080231532"/>
                  </a:ext>
                </a:extLst>
              </a:tr>
              <a:tr h="370840">
                <a:tc>
                  <a:txBody>
                    <a:bodyPr/>
                    <a:lstStyle/>
                    <a:p>
                      <a:endParaRPr lang="en-US" dirty="0"/>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extLst>
                  <a:ext uri="{0D108BD9-81ED-4DB2-BD59-A6C34878D82A}">
                    <a16:rowId xmlns:a16="http://schemas.microsoft.com/office/drawing/2014/main" val="736747831"/>
                  </a:ext>
                </a:extLst>
              </a:tr>
              <a:tr h="370840">
                <a:tc>
                  <a:txBody>
                    <a:bodyPr/>
                    <a:lstStyle/>
                    <a:p>
                      <a:endParaRPr lang="en-US"/>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extLst>
                  <a:ext uri="{0D108BD9-81ED-4DB2-BD59-A6C34878D82A}">
                    <a16:rowId xmlns:a16="http://schemas.microsoft.com/office/drawing/2014/main" val="1881792218"/>
                  </a:ext>
                </a:extLst>
              </a:tr>
              <a:tr h="370840">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a:p>
                  </a:txBody>
                  <a:tcPr>
                    <a:solidFill>
                      <a:schemeClr val="bg1">
                        <a:lumMod val="50000"/>
                      </a:schemeClr>
                    </a:solidFill>
                  </a:tcPr>
                </a:tc>
                <a:extLst>
                  <a:ext uri="{0D108BD9-81ED-4DB2-BD59-A6C34878D82A}">
                    <a16:rowId xmlns:a16="http://schemas.microsoft.com/office/drawing/2014/main" val="3136784526"/>
                  </a:ext>
                </a:extLst>
              </a:tr>
              <a:tr h="370840">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dirty="0"/>
                    </a:p>
                  </a:txBody>
                  <a:tcPr>
                    <a:solidFill>
                      <a:schemeClr val="bg1">
                        <a:lumMod val="50000"/>
                      </a:schemeClr>
                    </a:solidFill>
                  </a:tcPr>
                </a:tc>
                <a:extLst>
                  <a:ext uri="{0D108BD9-81ED-4DB2-BD59-A6C34878D82A}">
                    <a16:rowId xmlns:a16="http://schemas.microsoft.com/office/drawing/2014/main" val="1371307248"/>
                  </a:ext>
                </a:extLst>
              </a:tr>
              <a:tr h="370840">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dirty="0"/>
                    </a:p>
                  </a:txBody>
                  <a:tcPr>
                    <a:solidFill>
                      <a:schemeClr val="bg1">
                        <a:lumMod val="50000"/>
                      </a:schemeClr>
                    </a:solidFill>
                  </a:tcPr>
                </a:tc>
                <a:extLst>
                  <a:ext uri="{0D108BD9-81ED-4DB2-BD59-A6C34878D82A}">
                    <a16:rowId xmlns:a16="http://schemas.microsoft.com/office/drawing/2014/main" val="4186163703"/>
                  </a:ext>
                </a:extLst>
              </a:tr>
              <a:tr h="370840">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dirty="0"/>
                    </a:p>
                  </a:txBody>
                  <a:tcPr>
                    <a:solidFill>
                      <a:schemeClr val="bg1">
                        <a:lumMod val="50000"/>
                      </a:schemeClr>
                    </a:solidFill>
                  </a:tcPr>
                </a:tc>
                <a:extLst>
                  <a:ext uri="{0D108BD9-81ED-4DB2-BD59-A6C34878D82A}">
                    <a16:rowId xmlns:a16="http://schemas.microsoft.com/office/drawing/2014/main" val="3960622445"/>
                  </a:ext>
                </a:extLst>
              </a:tr>
              <a:tr h="370840">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a:p>
                  </a:txBody>
                  <a:tcPr>
                    <a:solidFill>
                      <a:schemeClr val="bg1">
                        <a:lumMod val="50000"/>
                      </a:schemeClr>
                    </a:solidFill>
                  </a:tcPr>
                </a:tc>
                <a:tc>
                  <a:txBody>
                    <a:bodyPr/>
                    <a:lstStyle/>
                    <a:p>
                      <a:endParaRPr lang="en-US" dirty="0"/>
                    </a:p>
                  </a:txBody>
                  <a:tcPr>
                    <a:solidFill>
                      <a:schemeClr val="bg1">
                        <a:lumMod val="50000"/>
                      </a:schemeClr>
                    </a:solidFill>
                  </a:tcPr>
                </a:tc>
                <a:extLst>
                  <a:ext uri="{0D108BD9-81ED-4DB2-BD59-A6C34878D82A}">
                    <a16:rowId xmlns:a16="http://schemas.microsoft.com/office/drawing/2014/main" val="650708744"/>
                  </a:ext>
                </a:extLst>
              </a:tr>
            </a:tbl>
          </a:graphicData>
        </a:graphic>
      </p:graphicFrame>
      <p:graphicFrame>
        <p:nvGraphicFramePr>
          <p:cNvPr id="5" name="Table 4">
            <a:extLst>
              <a:ext uri="{FF2B5EF4-FFF2-40B4-BE49-F238E27FC236}">
                <a16:creationId xmlns:a16="http://schemas.microsoft.com/office/drawing/2014/main" id="{85D9D652-E84B-1112-D12D-7BDFFD3AC56E}"/>
              </a:ext>
            </a:extLst>
          </p:cNvPr>
          <p:cNvGraphicFramePr>
            <a:graphicFrameLocks noGrp="1"/>
          </p:cNvGraphicFramePr>
          <p:nvPr>
            <p:extLst>
              <p:ext uri="{D42A27DB-BD31-4B8C-83A1-F6EECF244321}">
                <p14:modId xmlns:p14="http://schemas.microsoft.com/office/powerpoint/2010/main" val="1853644303"/>
              </p:ext>
            </p:extLst>
          </p:nvPr>
        </p:nvGraphicFramePr>
        <p:xfrm>
          <a:off x="1836847" y="2435041"/>
          <a:ext cx="2553348" cy="2961640"/>
        </p:xfrm>
        <a:graphic>
          <a:graphicData uri="http://schemas.openxmlformats.org/drawingml/2006/table">
            <a:tbl>
              <a:tblPr firstRow="1" bandRow="1">
                <a:tableStyleId>{5940675A-B579-460E-94D1-54222C63F5DA}</a:tableStyleId>
              </a:tblPr>
              <a:tblGrid>
                <a:gridCol w="638337">
                  <a:extLst>
                    <a:ext uri="{9D8B030D-6E8A-4147-A177-3AD203B41FA5}">
                      <a16:colId xmlns:a16="http://schemas.microsoft.com/office/drawing/2014/main" val="3262104043"/>
                    </a:ext>
                  </a:extLst>
                </a:gridCol>
                <a:gridCol w="638337">
                  <a:extLst>
                    <a:ext uri="{9D8B030D-6E8A-4147-A177-3AD203B41FA5}">
                      <a16:colId xmlns:a16="http://schemas.microsoft.com/office/drawing/2014/main" val="270479893"/>
                    </a:ext>
                  </a:extLst>
                </a:gridCol>
                <a:gridCol w="638337">
                  <a:extLst>
                    <a:ext uri="{9D8B030D-6E8A-4147-A177-3AD203B41FA5}">
                      <a16:colId xmlns:a16="http://schemas.microsoft.com/office/drawing/2014/main" val="1017851092"/>
                    </a:ext>
                  </a:extLst>
                </a:gridCol>
                <a:gridCol w="638337">
                  <a:extLst>
                    <a:ext uri="{9D8B030D-6E8A-4147-A177-3AD203B41FA5}">
                      <a16:colId xmlns:a16="http://schemas.microsoft.com/office/drawing/2014/main" val="3358364412"/>
                    </a:ext>
                  </a:extLst>
                </a:gridCol>
              </a:tblGrid>
              <a:tr h="362990">
                <a:tc>
                  <a:txBody>
                    <a:bodyPr/>
                    <a:lstStyle/>
                    <a:p>
                      <a:endParaRPr lang="en-US" dirty="0"/>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dirty="0"/>
                    </a:p>
                  </a:txBody>
                  <a:tcPr>
                    <a:solidFill>
                      <a:schemeClr val="bg1">
                        <a:lumMod val="75000"/>
                      </a:schemeClr>
                    </a:solidFill>
                  </a:tcPr>
                </a:tc>
                <a:tc>
                  <a:txBody>
                    <a:bodyPr/>
                    <a:lstStyle/>
                    <a:p>
                      <a:endParaRPr lang="en-US" dirty="0"/>
                    </a:p>
                  </a:txBody>
                  <a:tcPr>
                    <a:solidFill>
                      <a:schemeClr val="bg1">
                        <a:lumMod val="75000"/>
                      </a:schemeClr>
                    </a:solidFill>
                  </a:tcPr>
                </a:tc>
                <a:extLst>
                  <a:ext uri="{0D108BD9-81ED-4DB2-BD59-A6C34878D82A}">
                    <a16:rowId xmlns:a16="http://schemas.microsoft.com/office/drawing/2014/main" val="4080231532"/>
                  </a:ext>
                </a:extLst>
              </a:tr>
              <a:tr h="370840">
                <a:tc>
                  <a:txBody>
                    <a:bodyPr/>
                    <a:lstStyle/>
                    <a:p>
                      <a:endParaRPr lang="en-US" dirty="0"/>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a:p>
                  </a:txBody>
                  <a:tcPr>
                    <a:solidFill>
                      <a:schemeClr val="bg1">
                        <a:lumMod val="75000"/>
                      </a:schemeClr>
                    </a:solidFill>
                  </a:tcPr>
                </a:tc>
                <a:extLst>
                  <a:ext uri="{0D108BD9-81ED-4DB2-BD59-A6C34878D82A}">
                    <a16:rowId xmlns:a16="http://schemas.microsoft.com/office/drawing/2014/main" val="736747831"/>
                  </a:ext>
                </a:extLst>
              </a:tr>
              <a:tr h="370840">
                <a:tc>
                  <a:txBody>
                    <a:bodyPr/>
                    <a:lstStyle/>
                    <a:p>
                      <a:endParaRPr lang="en-US"/>
                    </a:p>
                  </a:txBody>
                  <a:tcPr>
                    <a:solidFill>
                      <a:schemeClr val="bg1">
                        <a:lumMod val="75000"/>
                      </a:schemeClr>
                    </a:solidFill>
                  </a:tcPr>
                </a:tc>
                <a:tc>
                  <a:txBody>
                    <a:bodyPr/>
                    <a:lstStyle/>
                    <a:p>
                      <a:endParaRPr lang="en-US" dirty="0"/>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dirty="0"/>
                    </a:p>
                  </a:txBody>
                  <a:tcPr>
                    <a:solidFill>
                      <a:schemeClr val="bg1">
                        <a:lumMod val="75000"/>
                      </a:schemeClr>
                    </a:solidFill>
                  </a:tcPr>
                </a:tc>
                <a:extLst>
                  <a:ext uri="{0D108BD9-81ED-4DB2-BD59-A6C34878D82A}">
                    <a16:rowId xmlns:a16="http://schemas.microsoft.com/office/drawing/2014/main" val="1881792218"/>
                  </a:ext>
                </a:extLst>
              </a:tr>
              <a:tr h="370840">
                <a:tc>
                  <a:txBody>
                    <a:bodyPr/>
                    <a:lstStyle/>
                    <a:p>
                      <a:endParaRPr lang="en-US"/>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dirty="0"/>
                    </a:p>
                  </a:txBody>
                  <a:tcPr>
                    <a:solidFill>
                      <a:schemeClr val="bg1">
                        <a:lumMod val="75000"/>
                      </a:schemeClr>
                    </a:solidFill>
                  </a:tcPr>
                </a:tc>
                <a:tc>
                  <a:txBody>
                    <a:bodyPr/>
                    <a:lstStyle/>
                    <a:p>
                      <a:endParaRPr lang="en-US"/>
                    </a:p>
                  </a:txBody>
                  <a:tcPr>
                    <a:solidFill>
                      <a:schemeClr val="bg1">
                        <a:lumMod val="75000"/>
                      </a:schemeClr>
                    </a:solidFill>
                  </a:tcPr>
                </a:tc>
                <a:extLst>
                  <a:ext uri="{0D108BD9-81ED-4DB2-BD59-A6C34878D82A}">
                    <a16:rowId xmlns:a16="http://schemas.microsoft.com/office/drawing/2014/main" val="3136784526"/>
                  </a:ext>
                </a:extLst>
              </a:tr>
              <a:tr h="370840">
                <a:tc>
                  <a:txBody>
                    <a:bodyPr/>
                    <a:lstStyle/>
                    <a:p>
                      <a:endParaRPr lang="en-US"/>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dirty="0"/>
                    </a:p>
                  </a:txBody>
                  <a:tcPr>
                    <a:solidFill>
                      <a:schemeClr val="bg1">
                        <a:lumMod val="75000"/>
                      </a:schemeClr>
                    </a:solidFill>
                  </a:tcPr>
                </a:tc>
                <a:extLst>
                  <a:ext uri="{0D108BD9-81ED-4DB2-BD59-A6C34878D82A}">
                    <a16:rowId xmlns:a16="http://schemas.microsoft.com/office/drawing/2014/main" val="1371307248"/>
                  </a:ext>
                </a:extLst>
              </a:tr>
              <a:tr h="370840">
                <a:tc>
                  <a:txBody>
                    <a:bodyPr/>
                    <a:lstStyle/>
                    <a:p>
                      <a:endParaRPr lang="en-US"/>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dirty="0"/>
                    </a:p>
                  </a:txBody>
                  <a:tcPr>
                    <a:solidFill>
                      <a:schemeClr val="bg1">
                        <a:lumMod val="75000"/>
                      </a:schemeClr>
                    </a:solidFill>
                  </a:tcPr>
                </a:tc>
                <a:extLst>
                  <a:ext uri="{0D108BD9-81ED-4DB2-BD59-A6C34878D82A}">
                    <a16:rowId xmlns:a16="http://schemas.microsoft.com/office/drawing/2014/main" val="4186163703"/>
                  </a:ext>
                </a:extLst>
              </a:tr>
              <a:tr h="370840">
                <a:tc>
                  <a:txBody>
                    <a:bodyPr/>
                    <a:lstStyle/>
                    <a:p>
                      <a:endParaRPr lang="en-US"/>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dirty="0"/>
                    </a:p>
                  </a:txBody>
                  <a:tcPr>
                    <a:solidFill>
                      <a:schemeClr val="bg1">
                        <a:lumMod val="75000"/>
                      </a:schemeClr>
                    </a:solidFill>
                  </a:tcPr>
                </a:tc>
                <a:extLst>
                  <a:ext uri="{0D108BD9-81ED-4DB2-BD59-A6C34878D82A}">
                    <a16:rowId xmlns:a16="http://schemas.microsoft.com/office/drawing/2014/main" val="3960622445"/>
                  </a:ext>
                </a:extLst>
              </a:tr>
              <a:tr h="370840">
                <a:tc>
                  <a:txBody>
                    <a:bodyPr/>
                    <a:lstStyle/>
                    <a:p>
                      <a:endParaRPr lang="en-US"/>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a:p>
                  </a:txBody>
                  <a:tcPr>
                    <a:solidFill>
                      <a:schemeClr val="bg1">
                        <a:lumMod val="75000"/>
                      </a:schemeClr>
                    </a:solidFill>
                  </a:tcPr>
                </a:tc>
                <a:tc>
                  <a:txBody>
                    <a:bodyPr/>
                    <a:lstStyle/>
                    <a:p>
                      <a:endParaRPr lang="en-US" dirty="0"/>
                    </a:p>
                  </a:txBody>
                  <a:tcPr>
                    <a:solidFill>
                      <a:schemeClr val="bg1">
                        <a:lumMod val="75000"/>
                      </a:schemeClr>
                    </a:solidFill>
                  </a:tcPr>
                </a:tc>
                <a:extLst>
                  <a:ext uri="{0D108BD9-81ED-4DB2-BD59-A6C34878D82A}">
                    <a16:rowId xmlns:a16="http://schemas.microsoft.com/office/drawing/2014/main" val="650708744"/>
                  </a:ext>
                </a:extLst>
              </a:tr>
            </a:tbl>
          </a:graphicData>
        </a:graphic>
      </p:graphicFrame>
      <p:graphicFrame>
        <p:nvGraphicFramePr>
          <p:cNvPr id="2" name="Table 1">
            <a:extLst>
              <a:ext uri="{FF2B5EF4-FFF2-40B4-BE49-F238E27FC236}">
                <a16:creationId xmlns:a16="http://schemas.microsoft.com/office/drawing/2014/main" id="{67F02712-5B9B-F597-48AB-16AF45A6F149}"/>
              </a:ext>
            </a:extLst>
          </p:cNvPr>
          <p:cNvGraphicFramePr>
            <a:graphicFrameLocks noGrp="1"/>
          </p:cNvGraphicFramePr>
          <p:nvPr>
            <p:extLst>
              <p:ext uri="{D42A27DB-BD31-4B8C-83A1-F6EECF244321}">
                <p14:modId xmlns:p14="http://schemas.microsoft.com/office/powerpoint/2010/main" val="1923257839"/>
              </p:ext>
            </p:extLst>
          </p:nvPr>
        </p:nvGraphicFramePr>
        <p:xfrm>
          <a:off x="2472403" y="2798210"/>
          <a:ext cx="2553348" cy="2966720"/>
        </p:xfrm>
        <a:graphic>
          <a:graphicData uri="http://schemas.openxmlformats.org/drawingml/2006/table">
            <a:tbl>
              <a:tblPr firstRow="1" bandRow="1">
                <a:tableStyleId>{5940675A-B579-460E-94D1-54222C63F5DA}</a:tableStyleId>
              </a:tblPr>
              <a:tblGrid>
                <a:gridCol w="638337">
                  <a:extLst>
                    <a:ext uri="{9D8B030D-6E8A-4147-A177-3AD203B41FA5}">
                      <a16:colId xmlns:a16="http://schemas.microsoft.com/office/drawing/2014/main" val="3262104043"/>
                    </a:ext>
                  </a:extLst>
                </a:gridCol>
                <a:gridCol w="638337">
                  <a:extLst>
                    <a:ext uri="{9D8B030D-6E8A-4147-A177-3AD203B41FA5}">
                      <a16:colId xmlns:a16="http://schemas.microsoft.com/office/drawing/2014/main" val="270479893"/>
                    </a:ext>
                  </a:extLst>
                </a:gridCol>
                <a:gridCol w="638337">
                  <a:extLst>
                    <a:ext uri="{9D8B030D-6E8A-4147-A177-3AD203B41FA5}">
                      <a16:colId xmlns:a16="http://schemas.microsoft.com/office/drawing/2014/main" val="1017851092"/>
                    </a:ext>
                  </a:extLst>
                </a:gridCol>
                <a:gridCol w="638337">
                  <a:extLst>
                    <a:ext uri="{9D8B030D-6E8A-4147-A177-3AD203B41FA5}">
                      <a16:colId xmlns:a16="http://schemas.microsoft.com/office/drawing/2014/main" val="3358364412"/>
                    </a:ext>
                  </a:extLst>
                </a:gridCol>
              </a:tblGrid>
              <a:tr h="370840">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4080231532"/>
                  </a:ext>
                </a:extLst>
              </a:tr>
              <a:tr h="370840">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736747831"/>
                  </a:ext>
                </a:extLst>
              </a:tr>
              <a:tr h="370840">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881792218"/>
                  </a:ext>
                </a:extLst>
              </a:tr>
              <a:tr h="370840">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3136784526"/>
                  </a:ext>
                </a:extLst>
              </a:tr>
              <a:tr h="370840">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1371307248"/>
                  </a:ext>
                </a:extLst>
              </a:tr>
              <a:tr h="370840">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4186163703"/>
                  </a:ext>
                </a:extLst>
              </a:tr>
              <a:tr h="370840">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3960622445"/>
                  </a:ext>
                </a:extLst>
              </a:tr>
              <a:tr h="370840">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650708744"/>
                  </a:ext>
                </a:extLst>
              </a:tr>
            </a:tbl>
          </a:graphicData>
        </a:graphic>
      </p:graphicFrame>
      <p:sp>
        <p:nvSpPr>
          <p:cNvPr id="8" name="TextBox 7">
            <a:extLst>
              <a:ext uri="{FF2B5EF4-FFF2-40B4-BE49-F238E27FC236}">
                <a16:creationId xmlns:a16="http://schemas.microsoft.com/office/drawing/2014/main" id="{DC9098E5-5328-9D5A-DBF1-53BC0BE6218C}"/>
              </a:ext>
            </a:extLst>
          </p:cNvPr>
          <p:cNvSpPr txBox="1"/>
          <p:nvPr/>
        </p:nvSpPr>
        <p:spPr>
          <a:xfrm>
            <a:off x="2288722" y="1413678"/>
            <a:ext cx="2101473" cy="523220"/>
          </a:xfrm>
          <a:prstGeom prst="rect">
            <a:avLst/>
          </a:prstGeom>
          <a:noFill/>
        </p:spPr>
        <p:txBody>
          <a:bodyPr wrap="none" rtlCol="0">
            <a:spAutoFit/>
          </a:bodyPr>
          <a:lstStyle/>
          <a:p>
            <a:r>
              <a:rPr lang="en-US" sz="2800" dirty="0">
                <a:latin typeface="Helvetica" panose="020B0500000000000000" pitchFamily="34" charset="0"/>
              </a:rPr>
              <a:t>Class/group</a:t>
            </a:r>
          </a:p>
        </p:txBody>
      </p:sp>
      <p:sp>
        <p:nvSpPr>
          <p:cNvPr id="9" name="TextBox 8">
            <a:extLst>
              <a:ext uri="{FF2B5EF4-FFF2-40B4-BE49-F238E27FC236}">
                <a16:creationId xmlns:a16="http://schemas.microsoft.com/office/drawing/2014/main" id="{E4D61038-4103-FF8B-C802-E22F2B6248DA}"/>
              </a:ext>
            </a:extLst>
          </p:cNvPr>
          <p:cNvSpPr txBox="1"/>
          <p:nvPr/>
        </p:nvSpPr>
        <p:spPr>
          <a:xfrm>
            <a:off x="2952000" y="5817704"/>
            <a:ext cx="1594154" cy="523220"/>
          </a:xfrm>
          <a:prstGeom prst="rect">
            <a:avLst/>
          </a:prstGeom>
          <a:noFill/>
        </p:spPr>
        <p:txBody>
          <a:bodyPr wrap="none" rtlCol="0">
            <a:spAutoFit/>
          </a:bodyPr>
          <a:lstStyle/>
          <a:p>
            <a:r>
              <a:rPr lang="en-US" sz="2800" dirty="0">
                <a:latin typeface="Helvetica" panose="020B0500000000000000" pitchFamily="34" charset="0"/>
              </a:rPr>
              <a:t>Features</a:t>
            </a:r>
          </a:p>
        </p:txBody>
      </p:sp>
      <p:sp>
        <p:nvSpPr>
          <p:cNvPr id="10" name="TextBox 9">
            <a:extLst>
              <a:ext uri="{FF2B5EF4-FFF2-40B4-BE49-F238E27FC236}">
                <a16:creationId xmlns:a16="http://schemas.microsoft.com/office/drawing/2014/main" id="{3CF9F9FC-6D6D-2492-12E4-ADB3D4928D35}"/>
              </a:ext>
            </a:extLst>
          </p:cNvPr>
          <p:cNvSpPr txBox="1"/>
          <p:nvPr/>
        </p:nvSpPr>
        <p:spPr>
          <a:xfrm rot="16200000" flipH="1">
            <a:off x="-57789" y="3328644"/>
            <a:ext cx="1584088" cy="523220"/>
          </a:xfrm>
          <a:prstGeom prst="rect">
            <a:avLst/>
          </a:prstGeom>
          <a:noFill/>
        </p:spPr>
        <p:txBody>
          <a:bodyPr wrap="none" rtlCol="0">
            <a:spAutoFit/>
          </a:bodyPr>
          <a:lstStyle/>
          <a:p>
            <a:r>
              <a:rPr lang="en-US" sz="2800" dirty="0">
                <a:latin typeface="Helvetica" panose="020B0500000000000000" pitchFamily="34" charset="0"/>
              </a:rPr>
              <a:t>Samples</a:t>
            </a:r>
          </a:p>
        </p:txBody>
      </p:sp>
      <p:graphicFrame>
        <p:nvGraphicFramePr>
          <p:cNvPr id="11" name="Table 10">
            <a:extLst>
              <a:ext uri="{FF2B5EF4-FFF2-40B4-BE49-F238E27FC236}">
                <a16:creationId xmlns:a16="http://schemas.microsoft.com/office/drawing/2014/main" id="{B0B722B3-4DFB-21F4-37BF-2C73F3BA6130}"/>
              </a:ext>
            </a:extLst>
          </p:cNvPr>
          <p:cNvGraphicFramePr>
            <a:graphicFrameLocks noGrp="1"/>
          </p:cNvGraphicFramePr>
          <p:nvPr>
            <p:extLst>
              <p:ext uri="{D42A27DB-BD31-4B8C-83A1-F6EECF244321}">
                <p14:modId xmlns:p14="http://schemas.microsoft.com/office/powerpoint/2010/main" val="2946756396"/>
              </p:ext>
            </p:extLst>
          </p:nvPr>
        </p:nvGraphicFramePr>
        <p:xfrm>
          <a:off x="5830619" y="2066792"/>
          <a:ext cx="18288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55635188"/>
                    </a:ext>
                  </a:extLst>
                </a:gridCol>
                <a:gridCol w="457200">
                  <a:extLst>
                    <a:ext uri="{9D8B030D-6E8A-4147-A177-3AD203B41FA5}">
                      <a16:colId xmlns:a16="http://schemas.microsoft.com/office/drawing/2014/main" val="1050201809"/>
                    </a:ext>
                  </a:extLst>
                </a:gridCol>
                <a:gridCol w="457200">
                  <a:extLst>
                    <a:ext uri="{9D8B030D-6E8A-4147-A177-3AD203B41FA5}">
                      <a16:colId xmlns:a16="http://schemas.microsoft.com/office/drawing/2014/main" val="2045251363"/>
                    </a:ext>
                  </a:extLst>
                </a:gridCol>
                <a:gridCol w="457200">
                  <a:extLst>
                    <a:ext uri="{9D8B030D-6E8A-4147-A177-3AD203B41FA5}">
                      <a16:colId xmlns:a16="http://schemas.microsoft.com/office/drawing/2014/main" val="837622466"/>
                    </a:ext>
                  </a:extLst>
                </a:gridCol>
              </a:tblGrid>
              <a:tr h="45720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tc>
                <a:extLst>
                  <a:ext uri="{0D108BD9-81ED-4DB2-BD59-A6C34878D82A}">
                    <a16:rowId xmlns:a16="http://schemas.microsoft.com/office/drawing/2014/main" val="2790283469"/>
                  </a:ext>
                </a:extLst>
              </a:tr>
              <a:tr h="457200">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91779255"/>
                  </a:ext>
                </a:extLst>
              </a:tr>
              <a:tr h="457200">
                <a:tc>
                  <a:txBody>
                    <a:bodyPr/>
                    <a:lstStyle/>
                    <a:p>
                      <a:endParaRPr lang="en-US" dirty="0"/>
                    </a:p>
                  </a:txBody>
                  <a:tcPr>
                    <a:solidFill>
                      <a:schemeClr val="bg1">
                        <a:lumMod val="50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3791226595"/>
                  </a:ext>
                </a:extLst>
              </a:tr>
              <a:tr h="457200">
                <a:tc>
                  <a:txBody>
                    <a:bodyPr/>
                    <a:lstStyle/>
                    <a:p>
                      <a:endParaRPr lang="en-US"/>
                    </a:p>
                  </a:txBody>
                  <a:tcPr/>
                </a:tc>
                <a:tc>
                  <a:txBody>
                    <a:bodyPr/>
                    <a:lstStyle/>
                    <a:p>
                      <a:endParaRPr lang="en-US" dirty="0"/>
                    </a:p>
                  </a:txBody>
                  <a:tcPr/>
                </a:tc>
                <a:tc>
                  <a:txBody>
                    <a:bodyPr/>
                    <a:lstStyle/>
                    <a:p>
                      <a:endParaRPr lang="en-US" dirty="0"/>
                    </a:p>
                  </a:txBody>
                  <a:tcPr>
                    <a:solidFill>
                      <a:schemeClr val="bg1">
                        <a:lumMod val="85000"/>
                      </a:schemeClr>
                    </a:solidFill>
                  </a:tcPr>
                </a:tc>
                <a:tc>
                  <a:txBody>
                    <a:bodyPr/>
                    <a:lstStyle/>
                    <a:p>
                      <a:endParaRPr lang="en-US" dirty="0"/>
                    </a:p>
                  </a:txBody>
                  <a:tcPr>
                    <a:solidFill>
                      <a:schemeClr val="tx1"/>
                    </a:solidFill>
                  </a:tcPr>
                </a:tc>
                <a:extLst>
                  <a:ext uri="{0D108BD9-81ED-4DB2-BD59-A6C34878D82A}">
                    <a16:rowId xmlns:a16="http://schemas.microsoft.com/office/drawing/2014/main" val="4201971728"/>
                  </a:ext>
                </a:extLst>
              </a:tr>
            </a:tbl>
          </a:graphicData>
        </a:graphic>
      </p:graphicFrame>
      <p:graphicFrame>
        <p:nvGraphicFramePr>
          <p:cNvPr id="12" name="Table 11">
            <a:extLst>
              <a:ext uri="{FF2B5EF4-FFF2-40B4-BE49-F238E27FC236}">
                <a16:creationId xmlns:a16="http://schemas.microsoft.com/office/drawing/2014/main" id="{2FA20F86-B5E5-9A7B-47E8-2602D5B769BE}"/>
              </a:ext>
            </a:extLst>
          </p:cNvPr>
          <p:cNvGraphicFramePr>
            <a:graphicFrameLocks noGrp="1"/>
          </p:cNvGraphicFramePr>
          <p:nvPr>
            <p:extLst>
              <p:ext uri="{D42A27DB-BD31-4B8C-83A1-F6EECF244321}">
                <p14:modId xmlns:p14="http://schemas.microsoft.com/office/powerpoint/2010/main" val="1595677408"/>
              </p:ext>
            </p:extLst>
          </p:nvPr>
        </p:nvGraphicFramePr>
        <p:xfrm>
          <a:off x="7840370" y="2981192"/>
          <a:ext cx="18288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55635188"/>
                    </a:ext>
                  </a:extLst>
                </a:gridCol>
                <a:gridCol w="457200">
                  <a:extLst>
                    <a:ext uri="{9D8B030D-6E8A-4147-A177-3AD203B41FA5}">
                      <a16:colId xmlns:a16="http://schemas.microsoft.com/office/drawing/2014/main" val="1050201809"/>
                    </a:ext>
                  </a:extLst>
                </a:gridCol>
                <a:gridCol w="457200">
                  <a:extLst>
                    <a:ext uri="{9D8B030D-6E8A-4147-A177-3AD203B41FA5}">
                      <a16:colId xmlns:a16="http://schemas.microsoft.com/office/drawing/2014/main" val="2045251363"/>
                    </a:ext>
                  </a:extLst>
                </a:gridCol>
                <a:gridCol w="457200">
                  <a:extLst>
                    <a:ext uri="{9D8B030D-6E8A-4147-A177-3AD203B41FA5}">
                      <a16:colId xmlns:a16="http://schemas.microsoft.com/office/drawing/2014/main" val="837622466"/>
                    </a:ext>
                  </a:extLst>
                </a:gridCol>
              </a:tblGrid>
              <a:tr h="457200">
                <a:tc>
                  <a:txBody>
                    <a:bodyPr/>
                    <a:lstStyle/>
                    <a:p>
                      <a:endParaRPr lang="en-US" dirty="0"/>
                    </a:p>
                  </a:txBody>
                  <a:tcPr>
                    <a:solidFill>
                      <a:schemeClr val="tx1"/>
                    </a:solidFill>
                  </a:tcPr>
                </a:tc>
                <a:tc>
                  <a:txBody>
                    <a:bodyPr/>
                    <a:lstStyle/>
                    <a:p>
                      <a:endParaRPr lang="en-US" dirty="0"/>
                    </a:p>
                  </a:txBody>
                  <a:tcPr>
                    <a:solidFill>
                      <a:schemeClr val="bg1">
                        <a:lumMod val="50000"/>
                      </a:schemeClr>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90283469"/>
                  </a:ext>
                </a:extLst>
              </a:tr>
              <a:tr h="457200">
                <a:tc>
                  <a:txBody>
                    <a:bodyPr/>
                    <a:lstStyle/>
                    <a:p>
                      <a:endParaRPr lang="en-US" dirty="0"/>
                    </a:p>
                  </a:txBody>
                  <a:tcPr>
                    <a:solidFill>
                      <a:schemeClr val="bg1">
                        <a:lumMod val="50000"/>
                      </a:schemeClr>
                    </a:solidFill>
                  </a:tcPr>
                </a:tc>
                <a:tc>
                  <a:txBody>
                    <a:bodyPr/>
                    <a:lstStyle/>
                    <a:p>
                      <a:endParaRPr lang="en-US" dirty="0"/>
                    </a:p>
                  </a:txBody>
                  <a:tcPr>
                    <a:solidFill>
                      <a:schemeClr val="tx1"/>
                    </a:solidFill>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91779255"/>
                  </a:ext>
                </a:extLst>
              </a:tr>
              <a:tr h="457200">
                <a:tc>
                  <a:txBody>
                    <a:bodyPr/>
                    <a:lstStyle/>
                    <a:p>
                      <a:endParaRPr lang="en-US" dirty="0"/>
                    </a:p>
                  </a:txBody>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tc>
                <a:extLst>
                  <a:ext uri="{0D108BD9-81ED-4DB2-BD59-A6C34878D82A}">
                    <a16:rowId xmlns:a16="http://schemas.microsoft.com/office/drawing/2014/main" val="3791226595"/>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extLst>
                  <a:ext uri="{0D108BD9-81ED-4DB2-BD59-A6C34878D82A}">
                    <a16:rowId xmlns:a16="http://schemas.microsoft.com/office/drawing/2014/main" val="4201971728"/>
                  </a:ext>
                </a:extLst>
              </a:tr>
            </a:tbl>
          </a:graphicData>
        </a:graphic>
      </p:graphicFrame>
      <p:graphicFrame>
        <p:nvGraphicFramePr>
          <p:cNvPr id="13" name="Table 12">
            <a:extLst>
              <a:ext uri="{FF2B5EF4-FFF2-40B4-BE49-F238E27FC236}">
                <a16:creationId xmlns:a16="http://schemas.microsoft.com/office/drawing/2014/main" id="{7FF0AE2D-9BA6-4898-7E18-329940B697E2}"/>
              </a:ext>
            </a:extLst>
          </p:cNvPr>
          <p:cNvGraphicFramePr>
            <a:graphicFrameLocks noGrp="1"/>
          </p:cNvGraphicFramePr>
          <p:nvPr>
            <p:extLst>
              <p:ext uri="{D42A27DB-BD31-4B8C-83A1-F6EECF244321}">
                <p14:modId xmlns:p14="http://schemas.microsoft.com/office/powerpoint/2010/main" val="1390416545"/>
              </p:ext>
            </p:extLst>
          </p:nvPr>
        </p:nvGraphicFramePr>
        <p:xfrm>
          <a:off x="9863471" y="3936130"/>
          <a:ext cx="18288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55635188"/>
                    </a:ext>
                  </a:extLst>
                </a:gridCol>
                <a:gridCol w="457200">
                  <a:extLst>
                    <a:ext uri="{9D8B030D-6E8A-4147-A177-3AD203B41FA5}">
                      <a16:colId xmlns:a16="http://schemas.microsoft.com/office/drawing/2014/main" val="1050201809"/>
                    </a:ext>
                  </a:extLst>
                </a:gridCol>
                <a:gridCol w="457200">
                  <a:extLst>
                    <a:ext uri="{9D8B030D-6E8A-4147-A177-3AD203B41FA5}">
                      <a16:colId xmlns:a16="http://schemas.microsoft.com/office/drawing/2014/main" val="2045251363"/>
                    </a:ext>
                  </a:extLst>
                </a:gridCol>
                <a:gridCol w="457200">
                  <a:extLst>
                    <a:ext uri="{9D8B030D-6E8A-4147-A177-3AD203B41FA5}">
                      <a16:colId xmlns:a16="http://schemas.microsoft.com/office/drawing/2014/main" val="837622466"/>
                    </a:ext>
                  </a:extLst>
                </a:gridCol>
              </a:tblGrid>
              <a:tr h="457200">
                <a:tc>
                  <a:txBody>
                    <a:bodyPr/>
                    <a:lstStyle/>
                    <a:p>
                      <a:endParaRPr lang="en-US" dirty="0"/>
                    </a:p>
                  </a:txBody>
                  <a:tcPr>
                    <a:solidFill>
                      <a:schemeClr val="tx1"/>
                    </a:solidFill>
                  </a:tcPr>
                </a:tc>
                <a:tc>
                  <a:txBody>
                    <a:bodyPr/>
                    <a:lstStyle/>
                    <a:p>
                      <a:endParaRPr lang="en-US" dirty="0"/>
                    </a:p>
                  </a:txBody>
                  <a:tcPr>
                    <a:solidFill>
                      <a:schemeClr val="bg1">
                        <a:lumMod val="50000"/>
                      </a:schemeClr>
                    </a:solidFill>
                  </a:tcPr>
                </a:tc>
                <a:tc>
                  <a:txBody>
                    <a:bodyPr/>
                    <a:lstStyle/>
                    <a:p>
                      <a:endParaRPr lang="en-US" dirty="0"/>
                    </a:p>
                  </a:txBody>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2790283469"/>
                  </a:ext>
                </a:extLst>
              </a:tr>
              <a:tr h="457200">
                <a:tc>
                  <a:txBody>
                    <a:bodyPr/>
                    <a:lstStyle/>
                    <a:p>
                      <a:endParaRPr lang="en-US" dirty="0"/>
                    </a:p>
                  </a:txBody>
                  <a:tcPr>
                    <a:solidFill>
                      <a:schemeClr val="bg1">
                        <a:lumMod val="50000"/>
                      </a:schemeClr>
                    </a:solidFill>
                  </a:tcPr>
                </a:tc>
                <a:tc>
                  <a:txBody>
                    <a:bodyPr/>
                    <a:lstStyle/>
                    <a:p>
                      <a:endParaRPr lang="en-US" dirty="0"/>
                    </a:p>
                  </a:txBody>
                  <a:tcPr>
                    <a:solidFill>
                      <a:schemeClr val="tx1"/>
                    </a:solidFill>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91779255"/>
                  </a:ext>
                </a:extLst>
              </a:tr>
              <a:tr h="457200">
                <a:tc>
                  <a:txBody>
                    <a:bodyPr/>
                    <a:lstStyle/>
                    <a:p>
                      <a:endParaRPr lang="en-US" dirty="0"/>
                    </a:p>
                  </a:txBody>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50000"/>
                      </a:schemeClr>
                    </a:solidFill>
                  </a:tcPr>
                </a:tc>
                <a:extLst>
                  <a:ext uri="{0D108BD9-81ED-4DB2-BD59-A6C34878D82A}">
                    <a16:rowId xmlns:a16="http://schemas.microsoft.com/office/drawing/2014/main" val="3791226595"/>
                  </a:ext>
                </a:extLst>
              </a:tr>
              <a:tr h="457200">
                <a:tc>
                  <a:txBody>
                    <a:bodyPr/>
                    <a:lstStyle/>
                    <a:p>
                      <a:endParaRPr lang="en-US" dirty="0"/>
                    </a:p>
                  </a:txBody>
                  <a:tcPr>
                    <a:solidFill>
                      <a:schemeClr val="bg1">
                        <a:lumMod val="85000"/>
                      </a:schemeClr>
                    </a:solidFill>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tx1"/>
                    </a:solidFill>
                  </a:tcPr>
                </a:tc>
                <a:extLst>
                  <a:ext uri="{0D108BD9-81ED-4DB2-BD59-A6C34878D82A}">
                    <a16:rowId xmlns:a16="http://schemas.microsoft.com/office/drawing/2014/main" val="4201971728"/>
                  </a:ext>
                </a:extLst>
              </a:tr>
            </a:tbl>
          </a:graphicData>
        </a:graphic>
      </p:graphicFrame>
      <p:sp>
        <p:nvSpPr>
          <p:cNvPr id="14" name="TextBox 13">
            <a:extLst>
              <a:ext uri="{FF2B5EF4-FFF2-40B4-BE49-F238E27FC236}">
                <a16:creationId xmlns:a16="http://schemas.microsoft.com/office/drawing/2014/main" id="{0C56111B-3A5D-6F73-BEB6-468EC7CFDD12}"/>
              </a:ext>
            </a:extLst>
          </p:cNvPr>
          <p:cNvSpPr txBox="1"/>
          <p:nvPr/>
        </p:nvSpPr>
        <p:spPr>
          <a:xfrm>
            <a:off x="8314985" y="1551751"/>
            <a:ext cx="2708370" cy="954107"/>
          </a:xfrm>
          <a:prstGeom prst="rect">
            <a:avLst/>
          </a:prstGeom>
          <a:noFill/>
        </p:spPr>
        <p:txBody>
          <a:bodyPr wrap="none" rtlCol="0">
            <a:spAutoFit/>
          </a:bodyPr>
          <a:lstStyle/>
          <a:p>
            <a:pPr algn="ctr"/>
            <a:r>
              <a:rPr lang="en-US" sz="2800" dirty="0">
                <a:latin typeface="Helvetica" panose="020B0500000000000000" pitchFamily="34" charset="0"/>
              </a:rPr>
              <a:t>Covariance</a:t>
            </a:r>
          </a:p>
          <a:p>
            <a:pPr algn="ctr"/>
            <a:r>
              <a:rPr lang="en-US" sz="2800" dirty="0">
                <a:latin typeface="Helvetica" panose="020B0500000000000000" pitchFamily="34" charset="0"/>
              </a:rPr>
              <a:t>Matrix per class</a:t>
            </a:r>
          </a:p>
        </p:txBody>
      </p:sp>
    </p:spTree>
    <p:extLst>
      <p:ext uri="{BB962C8B-B14F-4D97-AF65-F5344CB8AC3E}">
        <p14:creationId xmlns:p14="http://schemas.microsoft.com/office/powerpoint/2010/main" val="317264262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Within-class scatter matrix (</a:t>
            </a:r>
            <a:r>
              <a:rPr lang="en-US" sz="4000" b="1" dirty="0" err="1">
                <a:latin typeface="Helvetica" panose="020B0500000000000000" pitchFamily="34" charset="0"/>
              </a:rPr>
              <a:t>Sw</a:t>
            </a:r>
            <a:r>
              <a:rPr lang="en-US" sz="4000" b="1" dirty="0">
                <a:latin typeface="Helvetica" panose="020B0500000000000000" pitchFamily="34" charset="0"/>
              </a:rPr>
              <a:t>)</a:t>
            </a:r>
          </a:p>
        </p:txBody>
      </p:sp>
      <p:graphicFrame>
        <p:nvGraphicFramePr>
          <p:cNvPr id="11" name="Table 10">
            <a:extLst>
              <a:ext uri="{FF2B5EF4-FFF2-40B4-BE49-F238E27FC236}">
                <a16:creationId xmlns:a16="http://schemas.microsoft.com/office/drawing/2014/main" id="{B0B722B3-4DFB-21F4-37BF-2C73F3BA6130}"/>
              </a:ext>
            </a:extLst>
          </p:cNvPr>
          <p:cNvGraphicFramePr>
            <a:graphicFrameLocks noGrp="1"/>
          </p:cNvGraphicFramePr>
          <p:nvPr>
            <p:extLst>
              <p:ext uri="{D42A27DB-BD31-4B8C-83A1-F6EECF244321}">
                <p14:modId xmlns:p14="http://schemas.microsoft.com/office/powerpoint/2010/main" val="3508032943"/>
              </p:ext>
            </p:extLst>
          </p:nvPr>
        </p:nvGraphicFramePr>
        <p:xfrm>
          <a:off x="1278643" y="3429000"/>
          <a:ext cx="18288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55635188"/>
                    </a:ext>
                  </a:extLst>
                </a:gridCol>
                <a:gridCol w="457200">
                  <a:extLst>
                    <a:ext uri="{9D8B030D-6E8A-4147-A177-3AD203B41FA5}">
                      <a16:colId xmlns:a16="http://schemas.microsoft.com/office/drawing/2014/main" val="1050201809"/>
                    </a:ext>
                  </a:extLst>
                </a:gridCol>
                <a:gridCol w="457200">
                  <a:extLst>
                    <a:ext uri="{9D8B030D-6E8A-4147-A177-3AD203B41FA5}">
                      <a16:colId xmlns:a16="http://schemas.microsoft.com/office/drawing/2014/main" val="2045251363"/>
                    </a:ext>
                  </a:extLst>
                </a:gridCol>
                <a:gridCol w="457200">
                  <a:extLst>
                    <a:ext uri="{9D8B030D-6E8A-4147-A177-3AD203B41FA5}">
                      <a16:colId xmlns:a16="http://schemas.microsoft.com/office/drawing/2014/main" val="837622466"/>
                    </a:ext>
                  </a:extLst>
                </a:gridCol>
              </a:tblGrid>
              <a:tr h="457200">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bg1">
                        <a:lumMod val="50000"/>
                      </a:schemeClr>
                    </a:solidFill>
                  </a:tcPr>
                </a:tc>
                <a:tc>
                  <a:txBody>
                    <a:bodyPr/>
                    <a:lstStyle/>
                    <a:p>
                      <a:endParaRPr lang="en-US" dirty="0"/>
                    </a:p>
                  </a:txBody>
                  <a:tcPr/>
                </a:tc>
                <a:extLst>
                  <a:ext uri="{0D108BD9-81ED-4DB2-BD59-A6C34878D82A}">
                    <a16:rowId xmlns:a16="http://schemas.microsoft.com/office/drawing/2014/main" val="2790283469"/>
                  </a:ext>
                </a:extLst>
              </a:tr>
              <a:tr h="457200">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91779255"/>
                  </a:ext>
                </a:extLst>
              </a:tr>
              <a:tr h="457200">
                <a:tc>
                  <a:txBody>
                    <a:bodyPr/>
                    <a:lstStyle/>
                    <a:p>
                      <a:endParaRPr lang="en-US" dirty="0"/>
                    </a:p>
                  </a:txBody>
                  <a:tcPr>
                    <a:solidFill>
                      <a:schemeClr val="bg1">
                        <a:lumMod val="50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3791226595"/>
                  </a:ext>
                </a:extLst>
              </a:tr>
              <a:tr h="457200">
                <a:tc>
                  <a:txBody>
                    <a:bodyPr/>
                    <a:lstStyle/>
                    <a:p>
                      <a:endParaRPr lang="en-US"/>
                    </a:p>
                  </a:txBody>
                  <a:tcPr/>
                </a:tc>
                <a:tc>
                  <a:txBody>
                    <a:bodyPr/>
                    <a:lstStyle/>
                    <a:p>
                      <a:endParaRPr lang="en-US" dirty="0"/>
                    </a:p>
                  </a:txBody>
                  <a:tcPr/>
                </a:tc>
                <a:tc>
                  <a:txBody>
                    <a:bodyPr/>
                    <a:lstStyle/>
                    <a:p>
                      <a:endParaRPr lang="en-US" dirty="0"/>
                    </a:p>
                  </a:txBody>
                  <a:tcPr>
                    <a:solidFill>
                      <a:schemeClr val="bg1">
                        <a:lumMod val="85000"/>
                      </a:schemeClr>
                    </a:solidFill>
                  </a:tcPr>
                </a:tc>
                <a:tc>
                  <a:txBody>
                    <a:bodyPr/>
                    <a:lstStyle/>
                    <a:p>
                      <a:endParaRPr lang="en-US" dirty="0"/>
                    </a:p>
                  </a:txBody>
                  <a:tcPr>
                    <a:solidFill>
                      <a:schemeClr val="tx1"/>
                    </a:solidFill>
                  </a:tcPr>
                </a:tc>
                <a:extLst>
                  <a:ext uri="{0D108BD9-81ED-4DB2-BD59-A6C34878D82A}">
                    <a16:rowId xmlns:a16="http://schemas.microsoft.com/office/drawing/2014/main" val="4201971728"/>
                  </a:ext>
                </a:extLst>
              </a:tr>
            </a:tbl>
          </a:graphicData>
        </a:graphic>
      </p:graphicFrame>
      <p:graphicFrame>
        <p:nvGraphicFramePr>
          <p:cNvPr id="12" name="Table 11">
            <a:extLst>
              <a:ext uri="{FF2B5EF4-FFF2-40B4-BE49-F238E27FC236}">
                <a16:creationId xmlns:a16="http://schemas.microsoft.com/office/drawing/2014/main" id="{2FA20F86-B5E5-9A7B-47E8-2602D5B769BE}"/>
              </a:ext>
            </a:extLst>
          </p:cNvPr>
          <p:cNvGraphicFramePr>
            <a:graphicFrameLocks noGrp="1"/>
          </p:cNvGraphicFramePr>
          <p:nvPr>
            <p:extLst>
              <p:ext uri="{D42A27DB-BD31-4B8C-83A1-F6EECF244321}">
                <p14:modId xmlns:p14="http://schemas.microsoft.com/office/powerpoint/2010/main" val="1426197153"/>
              </p:ext>
            </p:extLst>
          </p:nvPr>
        </p:nvGraphicFramePr>
        <p:xfrm>
          <a:off x="3675512" y="3429000"/>
          <a:ext cx="18288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55635188"/>
                    </a:ext>
                  </a:extLst>
                </a:gridCol>
                <a:gridCol w="457200">
                  <a:extLst>
                    <a:ext uri="{9D8B030D-6E8A-4147-A177-3AD203B41FA5}">
                      <a16:colId xmlns:a16="http://schemas.microsoft.com/office/drawing/2014/main" val="1050201809"/>
                    </a:ext>
                  </a:extLst>
                </a:gridCol>
                <a:gridCol w="457200">
                  <a:extLst>
                    <a:ext uri="{9D8B030D-6E8A-4147-A177-3AD203B41FA5}">
                      <a16:colId xmlns:a16="http://schemas.microsoft.com/office/drawing/2014/main" val="2045251363"/>
                    </a:ext>
                  </a:extLst>
                </a:gridCol>
                <a:gridCol w="457200">
                  <a:extLst>
                    <a:ext uri="{9D8B030D-6E8A-4147-A177-3AD203B41FA5}">
                      <a16:colId xmlns:a16="http://schemas.microsoft.com/office/drawing/2014/main" val="837622466"/>
                    </a:ext>
                  </a:extLst>
                </a:gridCol>
              </a:tblGrid>
              <a:tr h="457200">
                <a:tc>
                  <a:txBody>
                    <a:bodyPr/>
                    <a:lstStyle/>
                    <a:p>
                      <a:endParaRPr lang="en-US" dirty="0"/>
                    </a:p>
                  </a:txBody>
                  <a:tcPr>
                    <a:solidFill>
                      <a:schemeClr val="tx1"/>
                    </a:solidFill>
                  </a:tcPr>
                </a:tc>
                <a:tc>
                  <a:txBody>
                    <a:bodyPr/>
                    <a:lstStyle/>
                    <a:p>
                      <a:endParaRPr lang="en-US" dirty="0"/>
                    </a:p>
                  </a:txBody>
                  <a:tcPr>
                    <a:solidFill>
                      <a:schemeClr val="bg1">
                        <a:lumMod val="50000"/>
                      </a:schemeClr>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90283469"/>
                  </a:ext>
                </a:extLst>
              </a:tr>
              <a:tr h="457200">
                <a:tc>
                  <a:txBody>
                    <a:bodyPr/>
                    <a:lstStyle/>
                    <a:p>
                      <a:endParaRPr lang="en-US" dirty="0"/>
                    </a:p>
                  </a:txBody>
                  <a:tcPr>
                    <a:solidFill>
                      <a:schemeClr val="bg1">
                        <a:lumMod val="50000"/>
                      </a:schemeClr>
                    </a:solidFill>
                  </a:tcPr>
                </a:tc>
                <a:tc>
                  <a:txBody>
                    <a:bodyPr/>
                    <a:lstStyle/>
                    <a:p>
                      <a:endParaRPr lang="en-US" dirty="0"/>
                    </a:p>
                  </a:txBody>
                  <a:tcPr>
                    <a:solidFill>
                      <a:schemeClr val="tx1"/>
                    </a:solidFill>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91779255"/>
                  </a:ext>
                </a:extLst>
              </a:tr>
              <a:tr h="457200">
                <a:tc>
                  <a:txBody>
                    <a:bodyPr/>
                    <a:lstStyle/>
                    <a:p>
                      <a:endParaRPr lang="en-US" dirty="0"/>
                    </a:p>
                  </a:txBody>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tc>
                <a:extLst>
                  <a:ext uri="{0D108BD9-81ED-4DB2-BD59-A6C34878D82A}">
                    <a16:rowId xmlns:a16="http://schemas.microsoft.com/office/drawing/2014/main" val="3791226595"/>
                  </a:ext>
                </a:extLst>
              </a:tr>
              <a:tr h="45720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extLst>
                  <a:ext uri="{0D108BD9-81ED-4DB2-BD59-A6C34878D82A}">
                    <a16:rowId xmlns:a16="http://schemas.microsoft.com/office/drawing/2014/main" val="4201971728"/>
                  </a:ext>
                </a:extLst>
              </a:tr>
            </a:tbl>
          </a:graphicData>
        </a:graphic>
      </p:graphicFrame>
      <p:graphicFrame>
        <p:nvGraphicFramePr>
          <p:cNvPr id="13" name="Table 12">
            <a:extLst>
              <a:ext uri="{FF2B5EF4-FFF2-40B4-BE49-F238E27FC236}">
                <a16:creationId xmlns:a16="http://schemas.microsoft.com/office/drawing/2014/main" id="{7FF0AE2D-9BA6-4898-7E18-329940B697E2}"/>
              </a:ext>
            </a:extLst>
          </p:cNvPr>
          <p:cNvGraphicFramePr>
            <a:graphicFrameLocks noGrp="1"/>
          </p:cNvGraphicFramePr>
          <p:nvPr>
            <p:extLst>
              <p:ext uri="{D42A27DB-BD31-4B8C-83A1-F6EECF244321}">
                <p14:modId xmlns:p14="http://schemas.microsoft.com/office/powerpoint/2010/main" val="199592728"/>
              </p:ext>
            </p:extLst>
          </p:nvPr>
        </p:nvGraphicFramePr>
        <p:xfrm>
          <a:off x="6026287" y="3429000"/>
          <a:ext cx="18288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55635188"/>
                    </a:ext>
                  </a:extLst>
                </a:gridCol>
                <a:gridCol w="457200">
                  <a:extLst>
                    <a:ext uri="{9D8B030D-6E8A-4147-A177-3AD203B41FA5}">
                      <a16:colId xmlns:a16="http://schemas.microsoft.com/office/drawing/2014/main" val="1050201809"/>
                    </a:ext>
                  </a:extLst>
                </a:gridCol>
                <a:gridCol w="457200">
                  <a:extLst>
                    <a:ext uri="{9D8B030D-6E8A-4147-A177-3AD203B41FA5}">
                      <a16:colId xmlns:a16="http://schemas.microsoft.com/office/drawing/2014/main" val="2045251363"/>
                    </a:ext>
                  </a:extLst>
                </a:gridCol>
                <a:gridCol w="457200">
                  <a:extLst>
                    <a:ext uri="{9D8B030D-6E8A-4147-A177-3AD203B41FA5}">
                      <a16:colId xmlns:a16="http://schemas.microsoft.com/office/drawing/2014/main" val="837622466"/>
                    </a:ext>
                  </a:extLst>
                </a:gridCol>
              </a:tblGrid>
              <a:tr h="457200">
                <a:tc>
                  <a:txBody>
                    <a:bodyPr/>
                    <a:lstStyle/>
                    <a:p>
                      <a:endParaRPr lang="en-US" dirty="0"/>
                    </a:p>
                  </a:txBody>
                  <a:tcPr>
                    <a:solidFill>
                      <a:schemeClr val="tx1"/>
                    </a:solidFill>
                  </a:tcPr>
                </a:tc>
                <a:tc>
                  <a:txBody>
                    <a:bodyPr/>
                    <a:lstStyle/>
                    <a:p>
                      <a:endParaRPr lang="en-US" dirty="0"/>
                    </a:p>
                  </a:txBody>
                  <a:tcPr>
                    <a:solidFill>
                      <a:schemeClr val="bg1">
                        <a:lumMod val="50000"/>
                      </a:schemeClr>
                    </a:solidFill>
                  </a:tcPr>
                </a:tc>
                <a:tc>
                  <a:txBody>
                    <a:bodyPr/>
                    <a:lstStyle/>
                    <a:p>
                      <a:endParaRPr lang="en-US" dirty="0"/>
                    </a:p>
                  </a:txBody>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2790283469"/>
                  </a:ext>
                </a:extLst>
              </a:tr>
              <a:tr h="457200">
                <a:tc>
                  <a:txBody>
                    <a:bodyPr/>
                    <a:lstStyle/>
                    <a:p>
                      <a:endParaRPr lang="en-US" dirty="0"/>
                    </a:p>
                  </a:txBody>
                  <a:tcPr>
                    <a:solidFill>
                      <a:schemeClr val="bg1">
                        <a:lumMod val="50000"/>
                      </a:schemeClr>
                    </a:solidFill>
                  </a:tcPr>
                </a:tc>
                <a:tc>
                  <a:txBody>
                    <a:bodyPr/>
                    <a:lstStyle/>
                    <a:p>
                      <a:endParaRPr lang="en-US" dirty="0"/>
                    </a:p>
                  </a:txBody>
                  <a:tcPr>
                    <a:solidFill>
                      <a:schemeClr val="tx1"/>
                    </a:solidFill>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91779255"/>
                  </a:ext>
                </a:extLst>
              </a:tr>
              <a:tr h="457200">
                <a:tc>
                  <a:txBody>
                    <a:bodyPr/>
                    <a:lstStyle/>
                    <a:p>
                      <a:endParaRPr lang="en-US" dirty="0"/>
                    </a:p>
                  </a:txBody>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50000"/>
                      </a:schemeClr>
                    </a:solidFill>
                  </a:tcPr>
                </a:tc>
                <a:extLst>
                  <a:ext uri="{0D108BD9-81ED-4DB2-BD59-A6C34878D82A}">
                    <a16:rowId xmlns:a16="http://schemas.microsoft.com/office/drawing/2014/main" val="3791226595"/>
                  </a:ext>
                </a:extLst>
              </a:tr>
              <a:tr h="457200">
                <a:tc>
                  <a:txBody>
                    <a:bodyPr/>
                    <a:lstStyle/>
                    <a:p>
                      <a:endParaRPr lang="en-US" dirty="0"/>
                    </a:p>
                  </a:txBody>
                  <a:tcPr>
                    <a:solidFill>
                      <a:schemeClr val="bg1">
                        <a:lumMod val="85000"/>
                      </a:schemeClr>
                    </a:solidFill>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tx1"/>
                    </a:solidFill>
                  </a:tcPr>
                </a:tc>
                <a:extLst>
                  <a:ext uri="{0D108BD9-81ED-4DB2-BD59-A6C34878D82A}">
                    <a16:rowId xmlns:a16="http://schemas.microsoft.com/office/drawing/2014/main" val="4201971728"/>
                  </a:ext>
                </a:extLst>
              </a:tr>
            </a:tbl>
          </a:graphicData>
        </a:graphic>
      </p:graphicFrame>
      <p:sp>
        <p:nvSpPr>
          <p:cNvPr id="14" name="TextBox 13">
            <a:extLst>
              <a:ext uri="{FF2B5EF4-FFF2-40B4-BE49-F238E27FC236}">
                <a16:creationId xmlns:a16="http://schemas.microsoft.com/office/drawing/2014/main" id="{0C56111B-3A5D-6F73-BEB6-468EC7CFDD12}"/>
              </a:ext>
            </a:extLst>
          </p:cNvPr>
          <p:cNvSpPr txBox="1"/>
          <p:nvPr/>
        </p:nvSpPr>
        <p:spPr>
          <a:xfrm>
            <a:off x="1525647" y="5610438"/>
            <a:ext cx="6128530" cy="523220"/>
          </a:xfrm>
          <a:prstGeom prst="rect">
            <a:avLst/>
          </a:prstGeom>
          <a:noFill/>
        </p:spPr>
        <p:txBody>
          <a:bodyPr wrap="square" rtlCol="0">
            <a:spAutoFit/>
          </a:bodyPr>
          <a:lstStyle/>
          <a:p>
            <a:pPr algn="ctr"/>
            <a:r>
              <a:rPr lang="en-US" sz="2800" dirty="0">
                <a:latin typeface="Helvetica" panose="020B0500000000000000" pitchFamily="34" charset="0"/>
              </a:rPr>
              <a:t>Covariance Matrix per class</a:t>
            </a:r>
          </a:p>
        </p:txBody>
      </p:sp>
      <p:graphicFrame>
        <p:nvGraphicFramePr>
          <p:cNvPr id="3" name="Table 2">
            <a:extLst>
              <a:ext uri="{FF2B5EF4-FFF2-40B4-BE49-F238E27FC236}">
                <a16:creationId xmlns:a16="http://schemas.microsoft.com/office/drawing/2014/main" id="{BEAC34DA-B122-2503-F6BF-E600FE5D79D0}"/>
              </a:ext>
            </a:extLst>
          </p:cNvPr>
          <p:cNvGraphicFramePr>
            <a:graphicFrameLocks noGrp="1"/>
          </p:cNvGraphicFramePr>
          <p:nvPr>
            <p:extLst>
              <p:ext uri="{D42A27DB-BD31-4B8C-83A1-F6EECF244321}">
                <p14:modId xmlns:p14="http://schemas.microsoft.com/office/powerpoint/2010/main" val="1013423879"/>
              </p:ext>
            </p:extLst>
          </p:nvPr>
        </p:nvGraphicFramePr>
        <p:xfrm>
          <a:off x="9135469" y="3429000"/>
          <a:ext cx="18288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55635188"/>
                    </a:ext>
                  </a:extLst>
                </a:gridCol>
                <a:gridCol w="457200">
                  <a:extLst>
                    <a:ext uri="{9D8B030D-6E8A-4147-A177-3AD203B41FA5}">
                      <a16:colId xmlns:a16="http://schemas.microsoft.com/office/drawing/2014/main" val="1050201809"/>
                    </a:ext>
                  </a:extLst>
                </a:gridCol>
                <a:gridCol w="457200">
                  <a:extLst>
                    <a:ext uri="{9D8B030D-6E8A-4147-A177-3AD203B41FA5}">
                      <a16:colId xmlns:a16="http://schemas.microsoft.com/office/drawing/2014/main" val="2045251363"/>
                    </a:ext>
                  </a:extLst>
                </a:gridCol>
                <a:gridCol w="457200">
                  <a:extLst>
                    <a:ext uri="{9D8B030D-6E8A-4147-A177-3AD203B41FA5}">
                      <a16:colId xmlns:a16="http://schemas.microsoft.com/office/drawing/2014/main" val="837622466"/>
                    </a:ext>
                  </a:extLst>
                </a:gridCol>
              </a:tblGrid>
              <a:tr h="457200">
                <a:tc>
                  <a:txBody>
                    <a:bodyPr/>
                    <a:lstStyle/>
                    <a:p>
                      <a:endParaRPr lang="en-US" dirty="0"/>
                    </a:p>
                  </a:txBody>
                  <a:tcPr>
                    <a:solidFill>
                      <a:schemeClr val="tx1"/>
                    </a:solidFill>
                  </a:tcPr>
                </a:tc>
                <a:tc>
                  <a:txBody>
                    <a:bodyPr/>
                    <a:lstStyle/>
                    <a:p>
                      <a:endParaRPr lang="en-US" dirty="0"/>
                    </a:p>
                  </a:txBody>
                  <a:tcPr>
                    <a:solidFill>
                      <a:schemeClr val="bg1">
                        <a:lumMod val="7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2790283469"/>
                  </a:ext>
                </a:extLst>
              </a:tr>
              <a:tr h="457200">
                <a:tc>
                  <a:txBody>
                    <a:bodyPr/>
                    <a:lstStyle/>
                    <a:p>
                      <a:endParaRPr lang="en-US" dirty="0"/>
                    </a:p>
                  </a:txBody>
                  <a:tcPr>
                    <a:solidFill>
                      <a:schemeClr val="bg1">
                        <a:lumMod val="75000"/>
                      </a:schemeClr>
                    </a:solidFill>
                  </a:tcPr>
                </a:tc>
                <a:tc>
                  <a:txBody>
                    <a:bodyPr/>
                    <a:lstStyle/>
                    <a:p>
                      <a:endParaRPr lang="en-US" dirty="0"/>
                    </a:p>
                  </a:txBody>
                  <a:tcPr>
                    <a:solidFill>
                      <a:schemeClr val="tx1"/>
                    </a:solidFill>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691779255"/>
                  </a:ext>
                </a:extLst>
              </a:tr>
              <a:tr h="457200">
                <a:tc>
                  <a:txBody>
                    <a:bodyPr/>
                    <a:lstStyle/>
                    <a:p>
                      <a:endParaRPr lang="en-US" dirty="0"/>
                    </a:p>
                  </a:txBody>
                  <a:tcPr>
                    <a:solidFill>
                      <a:schemeClr val="bg1">
                        <a:lumMod val="95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3791226595"/>
                  </a:ext>
                </a:extLst>
              </a:tr>
              <a:tr h="457200">
                <a:tc>
                  <a:txBody>
                    <a:bodyPr/>
                    <a:lstStyle/>
                    <a:p>
                      <a:endParaRPr lang="en-US" dirty="0"/>
                    </a:p>
                  </a:txBody>
                  <a:tcPr>
                    <a:solidFill>
                      <a:schemeClr val="bg1">
                        <a:lumMod val="95000"/>
                      </a:schemeClr>
                    </a:solidFill>
                  </a:tcPr>
                </a:tc>
                <a:tc>
                  <a:txBody>
                    <a:bodyPr/>
                    <a:lstStyle/>
                    <a:p>
                      <a:endParaRPr lang="en-US"/>
                    </a:p>
                  </a:txBody>
                  <a:tcPr/>
                </a:tc>
                <a:tc>
                  <a:txBody>
                    <a:bodyPr/>
                    <a:lstStyle/>
                    <a:p>
                      <a:endParaRPr lang="en-US" dirty="0"/>
                    </a:p>
                  </a:txBody>
                  <a:tcPr>
                    <a:solidFill>
                      <a:schemeClr val="bg1">
                        <a:lumMod val="65000"/>
                      </a:schemeClr>
                    </a:solidFill>
                  </a:tcPr>
                </a:tc>
                <a:tc>
                  <a:txBody>
                    <a:bodyPr/>
                    <a:lstStyle/>
                    <a:p>
                      <a:endParaRPr lang="en-US" dirty="0"/>
                    </a:p>
                  </a:txBody>
                  <a:tcPr>
                    <a:solidFill>
                      <a:schemeClr val="tx1"/>
                    </a:solidFill>
                  </a:tcPr>
                </a:tc>
                <a:extLst>
                  <a:ext uri="{0D108BD9-81ED-4DB2-BD59-A6C34878D82A}">
                    <a16:rowId xmlns:a16="http://schemas.microsoft.com/office/drawing/2014/main" val="4201971728"/>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20178B-4F69-49F4-BB78-67C01E3D2D36}"/>
                  </a:ext>
                </a:extLst>
              </p:cNvPr>
              <p:cNvSpPr txBox="1"/>
              <p:nvPr/>
            </p:nvSpPr>
            <p:spPr>
              <a:xfrm>
                <a:off x="3204727" y="4112567"/>
                <a:ext cx="37350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4" name="TextBox 3">
                <a:extLst>
                  <a:ext uri="{FF2B5EF4-FFF2-40B4-BE49-F238E27FC236}">
                    <a16:creationId xmlns:a16="http://schemas.microsoft.com/office/drawing/2014/main" id="{F020178B-4F69-49F4-BB78-67C01E3D2D36}"/>
                  </a:ext>
                </a:extLst>
              </p:cNvPr>
              <p:cNvSpPr txBox="1">
                <a:spLocks noRot="1" noChangeAspect="1" noMove="1" noResize="1" noEditPoints="1" noAdjustHandles="1" noChangeArrowheads="1" noChangeShapeType="1" noTextEdit="1"/>
              </p:cNvSpPr>
              <p:nvPr/>
            </p:nvSpPr>
            <p:spPr>
              <a:xfrm>
                <a:off x="3204727" y="4112567"/>
                <a:ext cx="37350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F9BA05-E85D-4DF8-F17E-85C5626E39E7}"/>
                  </a:ext>
                </a:extLst>
              </p:cNvPr>
              <p:cNvSpPr txBox="1"/>
              <p:nvPr/>
            </p:nvSpPr>
            <p:spPr>
              <a:xfrm>
                <a:off x="5570597" y="4112566"/>
                <a:ext cx="37350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15" name="TextBox 14">
                <a:extLst>
                  <a:ext uri="{FF2B5EF4-FFF2-40B4-BE49-F238E27FC236}">
                    <a16:creationId xmlns:a16="http://schemas.microsoft.com/office/drawing/2014/main" id="{50F9BA05-E85D-4DF8-F17E-85C5626E39E7}"/>
                  </a:ext>
                </a:extLst>
              </p:cNvPr>
              <p:cNvSpPr txBox="1">
                <a:spLocks noRot="1" noChangeAspect="1" noMove="1" noResize="1" noEditPoints="1" noAdjustHandles="1" noChangeArrowheads="1" noChangeShapeType="1" noTextEdit="1"/>
              </p:cNvSpPr>
              <p:nvPr/>
            </p:nvSpPr>
            <p:spPr>
              <a:xfrm>
                <a:off x="5570597" y="4112566"/>
                <a:ext cx="37350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622A1B-8F31-0C1B-80E0-188D1414116A}"/>
                  </a:ext>
                </a:extLst>
              </p:cNvPr>
              <p:cNvSpPr txBox="1"/>
              <p:nvPr/>
            </p:nvSpPr>
            <p:spPr>
              <a:xfrm>
                <a:off x="8308528" y="4112565"/>
                <a:ext cx="37350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oMath>
                  </m:oMathPara>
                </a14:m>
                <a:endParaRPr lang="en-US" sz="3000" dirty="0"/>
              </a:p>
            </p:txBody>
          </p:sp>
        </mc:Choice>
        <mc:Fallback xmlns="">
          <p:sp>
            <p:nvSpPr>
              <p:cNvPr id="16" name="TextBox 15">
                <a:extLst>
                  <a:ext uri="{FF2B5EF4-FFF2-40B4-BE49-F238E27FC236}">
                    <a16:creationId xmlns:a16="http://schemas.microsoft.com/office/drawing/2014/main" id="{BD622A1B-8F31-0C1B-80E0-188D1414116A}"/>
                  </a:ext>
                </a:extLst>
              </p:cNvPr>
              <p:cNvSpPr txBox="1">
                <a:spLocks noRot="1" noChangeAspect="1" noMove="1" noResize="1" noEditPoints="1" noAdjustHandles="1" noChangeArrowheads="1" noChangeShapeType="1" noTextEdit="1"/>
              </p:cNvSpPr>
              <p:nvPr/>
            </p:nvSpPr>
            <p:spPr>
              <a:xfrm>
                <a:off x="8308528" y="4112565"/>
                <a:ext cx="373500" cy="461665"/>
              </a:xfrm>
              <a:prstGeom prst="rect">
                <a:avLst/>
              </a:prstGeom>
              <a:blipFill>
                <a:blip r:embed="rId5"/>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6FD8D01-72AA-D00C-9222-9FC9DF131F07}"/>
              </a:ext>
            </a:extLst>
          </p:cNvPr>
          <p:cNvPicPr>
            <a:picLocks noChangeAspect="1"/>
          </p:cNvPicPr>
          <p:nvPr/>
        </p:nvPicPr>
        <p:blipFill>
          <a:blip r:embed="rId6"/>
          <a:stretch>
            <a:fillRect/>
          </a:stretch>
        </p:blipFill>
        <p:spPr>
          <a:xfrm>
            <a:off x="3126244" y="1548208"/>
            <a:ext cx="5939511" cy="1247870"/>
          </a:xfrm>
          <a:prstGeom prst="rect">
            <a:avLst/>
          </a:prstGeom>
        </p:spPr>
      </p:pic>
      <p:sp>
        <p:nvSpPr>
          <p:cNvPr id="19" name="TextBox 18">
            <a:extLst>
              <a:ext uri="{FF2B5EF4-FFF2-40B4-BE49-F238E27FC236}">
                <a16:creationId xmlns:a16="http://schemas.microsoft.com/office/drawing/2014/main" id="{91D035EC-4EC4-DFEE-D1EB-436A07C244DB}"/>
              </a:ext>
            </a:extLst>
          </p:cNvPr>
          <p:cNvSpPr txBox="1"/>
          <p:nvPr/>
        </p:nvSpPr>
        <p:spPr>
          <a:xfrm>
            <a:off x="8585409" y="5610438"/>
            <a:ext cx="2928919" cy="523220"/>
          </a:xfrm>
          <a:prstGeom prst="rect">
            <a:avLst/>
          </a:prstGeom>
          <a:noFill/>
        </p:spPr>
        <p:txBody>
          <a:bodyPr wrap="square" rtlCol="0">
            <a:spAutoFit/>
          </a:bodyPr>
          <a:lstStyle/>
          <a:p>
            <a:pPr algn="ctr"/>
            <a:r>
              <a:rPr lang="en-US" sz="2800" dirty="0">
                <a:latin typeface="Helvetica" panose="020B0500000000000000" pitchFamily="34" charset="0"/>
              </a:rPr>
              <a:t>Scatter Matrix</a:t>
            </a:r>
          </a:p>
        </p:txBody>
      </p:sp>
    </p:spTree>
    <p:extLst>
      <p:ext uri="{BB962C8B-B14F-4D97-AF65-F5344CB8AC3E}">
        <p14:creationId xmlns:p14="http://schemas.microsoft.com/office/powerpoint/2010/main" val="232884183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Within-class scatter matrix (</a:t>
                </a:r>
                <a14:m>
                  <m:oMath xmlns:m="http://schemas.openxmlformats.org/officeDocument/2006/math">
                    <m:sSub>
                      <m:sSubPr>
                        <m:ctrlPr>
                          <a:rPr lang="en-US" sz="4000" b="1" i="1" dirty="0" smtClean="0">
                            <a:latin typeface="Cambria Math" panose="02040503050406030204" pitchFamily="18" charset="0"/>
                          </a:rPr>
                        </m:ctrlPr>
                      </m:sSubPr>
                      <m:e>
                        <m:r>
                          <a:rPr lang="en-US" sz="4000" b="1" i="1" dirty="0">
                            <a:latin typeface="Cambria Math" panose="02040503050406030204" pitchFamily="18" charset="0"/>
                          </a:rPr>
                          <m:t>𝑺</m:t>
                        </m:r>
                      </m:e>
                      <m:sub>
                        <m:r>
                          <a:rPr lang="en-US" sz="4000" b="1" i="1" dirty="0" smtClean="0">
                            <a:latin typeface="Cambria Math" panose="02040503050406030204" pitchFamily="18" charset="0"/>
                          </a:rPr>
                          <m:t>𝑾</m:t>
                        </m:r>
                      </m:sub>
                    </m:sSub>
                  </m:oMath>
                </a14:m>
                <a:r>
                  <a:rPr lang="en-US" sz="4000" b="1" dirty="0">
                    <a:latin typeface="Helvetica" panose="020B0500000000000000" pitchFamily="34" charset="0"/>
                  </a:rPr>
                  <a:t>)</a:t>
                </a:r>
              </a:p>
            </p:txBody>
          </p:sp>
        </mc:Choice>
        <mc:Fallback xmlns="">
          <p:sp>
            <p:nvSpPr>
              <p:cNvPr id="7" name="TextBox 6">
                <a:extLst>
                  <a:ext uri="{FF2B5EF4-FFF2-40B4-BE49-F238E27FC236}">
                    <a16:creationId xmlns:a16="http://schemas.microsoft.com/office/drawing/2014/main" id="{D742529A-E160-4B10-ADD3-55F1207F8ABB}"/>
                  </a:ext>
                </a:extLst>
              </p:cNvPr>
              <p:cNvSpPr txBox="1">
                <a:spLocks noRot="1" noChangeAspect="1" noMove="1" noResize="1" noEditPoints="1" noAdjustHandles="1" noChangeArrowheads="1" noChangeShapeType="1" noTextEdit="1"/>
              </p:cNvSpPr>
              <p:nvPr/>
            </p:nvSpPr>
            <p:spPr>
              <a:xfrm>
                <a:off x="1494964" y="367701"/>
                <a:ext cx="9202072" cy="707886"/>
              </a:xfrm>
              <a:prstGeom prst="rect">
                <a:avLst/>
              </a:prstGeom>
              <a:blipFill>
                <a:blip r:embed="rId3"/>
                <a:stretch>
                  <a:fillRect t="-15517" b="-3620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6FD8D01-72AA-D00C-9222-9FC9DF131F07}"/>
              </a:ext>
            </a:extLst>
          </p:cNvPr>
          <p:cNvPicPr>
            <a:picLocks noChangeAspect="1"/>
          </p:cNvPicPr>
          <p:nvPr/>
        </p:nvPicPr>
        <p:blipFill>
          <a:blip r:embed="rId4"/>
          <a:stretch>
            <a:fillRect/>
          </a:stretch>
        </p:blipFill>
        <p:spPr>
          <a:xfrm>
            <a:off x="3126244" y="1548208"/>
            <a:ext cx="5939511" cy="1247870"/>
          </a:xfrm>
          <a:prstGeom prst="rect">
            <a:avLst/>
          </a:prstGeom>
        </p:spPr>
      </p:pic>
      <p:pic>
        <p:nvPicPr>
          <p:cNvPr id="5" name="Picture 4">
            <a:extLst>
              <a:ext uri="{FF2B5EF4-FFF2-40B4-BE49-F238E27FC236}">
                <a16:creationId xmlns:a16="http://schemas.microsoft.com/office/drawing/2014/main" id="{8B42327A-77C3-0CAE-8157-35B4EA515979}"/>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799563" y="3268699"/>
            <a:ext cx="8592871" cy="2520937"/>
          </a:xfrm>
          <a:prstGeom prst="rect">
            <a:avLst/>
          </a:prstGeom>
        </p:spPr>
      </p:pic>
    </p:spTree>
    <p:extLst>
      <p:ext uri="{BB962C8B-B14F-4D97-AF65-F5344CB8AC3E}">
        <p14:creationId xmlns:p14="http://schemas.microsoft.com/office/powerpoint/2010/main" val="377609430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Between-class scatter matrix (</a:t>
                </a:r>
                <a14:m>
                  <m:oMath xmlns:m="http://schemas.openxmlformats.org/officeDocument/2006/math">
                    <m:sSub>
                      <m:sSubPr>
                        <m:ctrlPr>
                          <a:rPr lang="en-US" sz="4000" b="1" i="1" dirty="0" smtClean="0">
                            <a:latin typeface="Cambria Math" panose="02040503050406030204" pitchFamily="18" charset="0"/>
                          </a:rPr>
                        </m:ctrlPr>
                      </m:sSubPr>
                      <m:e>
                        <m:r>
                          <a:rPr lang="en-US" sz="4000" b="1" i="1" dirty="0">
                            <a:latin typeface="Cambria Math" panose="02040503050406030204" pitchFamily="18" charset="0"/>
                          </a:rPr>
                          <m:t>𝑺</m:t>
                        </m:r>
                      </m:e>
                      <m:sub>
                        <m:r>
                          <a:rPr lang="en-US" sz="4000" b="1" i="1" dirty="0" smtClean="0">
                            <a:latin typeface="Cambria Math" panose="02040503050406030204" pitchFamily="18" charset="0"/>
                          </a:rPr>
                          <m:t>𝑩</m:t>
                        </m:r>
                      </m:sub>
                    </m:sSub>
                  </m:oMath>
                </a14:m>
                <a:r>
                  <a:rPr lang="en-US" sz="4000" b="1" dirty="0">
                    <a:latin typeface="Helvetica" panose="020B0500000000000000" pitchFamily="34" charset="0"/>
                  </a:rPr>
                  <a:t>)</a:t>
                </a:r>
              </a:p>
            </p:txBody>
          </p:sp>
        </mc:Choice>
        <mc:Fallback xmlns="">
          <p:sp>
            <p:nvSpPr>
              <p:cNvPr id="7" name="TextBox 6">
                <a:extLst>
                  <a:ext uri="{FF2B5EF4-FFF2-40B4-BE49-F238E27FC236}">
                    <a16:creationId xmlns:a16="http://schemas.microsoft.com/office/drawing/2014/main" id="{D742529A-E160-4B10-ADD3-55F1207F8ABB}"/>
                  </a:ext>
                </a:extLst>
              </p:cNvPr>
              <p:cNvSpPr txBox="1">
                <a:spLocks noRot="1" noChangeAspect="1" noMove="1" noResize="1" noEditPoints="1" noAdjustHandles="1" noChangeArrowheads="1" noChangeShapeType="1" noTextEdit="1"/>
              </p:cNvSpPr>
              <p:nvPr/>
            </p:nvSpPr>
            <p:spPr>
              <a:xfrm>
                <a:off x="1494964" y="367701"/>
                <a:ext cx="9202072" cy="707886"/>
              </a:xfrm>
              <a:prstGeom prst="rect">
                <a:avLst/>
              </a:prstGeom>
              <a:blipFill>
                <a:blip r:embed="rId3"/>
                <a:stretch>
                  <a:fillRect t="-15517" b="-362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3D8F33D-F72A-0D62-7F22-FFA5008CBD93}"/>
              </a:ext>
            </a:extLst>
          </p:cNvPr>
          <p:cNvPicPr>
            <a:picLocks noChangeAspect="1"/>
          </p:cNvPicPr>
          <p:nvPr/>
        </p:nvPicPr>
        <p:blipFill>
          <a:blip r:embed="rId4"/>
          <a:stretch>
            <a:fillRect/>
          </a:stretch>
        </p:blipFill>
        <p:spPr>
          <a:xfrm>
            <a:off x="3510190" y="1322606"/>
            <a:ext cx="5171621" cy="1473128"/>
          </a:xfrm>
          <a:prstGeom prst="rect">
            <a:avLst/>
          </a:prstGeom>
        </p:spPr>
      </p:pic>
      <p:grpSp>
        <p:nvGrpSpPr>
          <p:cNvPr id="52" name="Group 51">
            <a:extLst>
              <a:ext uri="{FF2B5EF4-FFF2-40B4-BE49-F238E27FC236}">
                <a16:creationId xmlns:a16="http://schemas.microsoft.com/office/drawing/2014/main" id="{9F12DE89-1591-688B-98D0-E1E31FEFB007}"/>
              </a:ext>
            </a:extLst>
          </p:cNvPr>
          <p:cNvGrpSpPr/>
          <p:nvPr/>
        </p:nvGrpSpPr>
        <p:grpSpPr>
          <a:xfrm>
            <a:off x="4095369" y="3195469"/>
            <a:ext cx="4001263" cy="3278044"/>
            <a:chOff x="4602010" y="3142619"/>
            <a:chExt cx="4001263" cy="3278044"/>
          </a:xfrm>
        </p:grpSpPr>
        <p:grpSp>
          <p:nvGrpSpPr>
            <p:cNvPr id="10" name="Group 9">
              <a:extLst>
                <a:ext uri="{FF2B5EF4-FFF2-40B4-BE49-F238E27FC236}">
                  <a16:creationId xmlns:a16="http://schemas.microsoft.com/office/drawing/2014/main" id="{30074244-AEB6-A2C0-3352-940A16E0D75F}"/>
                </a:ext>
              </a:extLst>
            </p:cNvPr>
            <p:cNvGrpSpPr/>
            <p:nvPr/>
          </p:nvGrpSpPr>
          <p:grpSpPr>
            <a:xfrm>
              <a:off x="4602010" y="3142619"/>
              <a:ext cx="4001263" cy="3278044"/>
              <a:chOff x="4772791" y="3390622"/>
              <a:chExt cx="2949215" cy="2416153"/>
            </a:xfrm>
          </p:grpSpPr>
          <p:cxnSp>
            <p:nvCxnSpPr>
              <p:cNvPr id="8" name="Straight Arrow Connector 7">
                <a:extLst>
                  <a:ext uri="{FF2B5EF4-FFF2-40B4-BE49-F238E27FC236}">
                    <a16:creationId xmlns:a16="http://schemas.microsoft.com/office/drawing/2014/main" id="{39B2B8EA-198B-C1FB-1610-141EAECC1B41}"/>
                  </a:ext>
                </a:extLst>
              </p:cNvPr>
              <p:cNvCxnSpPr/>
              <p:nvPr/>
            </p:nvCxnSpPr>
            <p:spPr>
              <a:xfrm flipV="1">
                <a:off x="4779465" y="3390622"/>
                <a:ext cx="0" cy="2416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AA123F9-8C93-0693-B6CF-F64D2B27A50C}"/>
                  </a:ext>
                </a:extLst>
              </p:cNvPr>
              <p:cNvCxnSpPr>
                <a:cxnSpLocks/>
              </p:cNvCxnSpPr>
              <p:nvPr/>
            </p:nvCxnSpPr>
            <p:spPr>
              <a:xfrm>
                <a:off x="4772791" y="5806774"/>
                <a:ext cx="294921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85C9B90E-75DA-497D-6B83-88A2BC842484}"/>
                </a:ext>
              </a:extLst>
            </p:cNvPr>
            <p:cNvSpPr/>
            <p:nvPr/>
          </p:nvSpPr>
          <p:spPr>
            <a:xfrm rot="18718968">
              <a:off x="5506114" y="3205271"/>
              <a:ext cx="487227" cy="147312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E896576-283B-B02C-2C39-A2D7E6DCF005}"/>
                </a:ext>
              </a:extLst>
            </p:cNvPr>
            <p:cNvSpPr/>
            <p:nvPr/>
          </p:nvSpPr>
          <p:spPr>
            <a:xfrm rot="1851221">
              <a:off x="6937160" y="4351234"/>
              <a:ext cx="758387" cy="1248193"/>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9161825-087A-00E8-BA5D-207474273C3F}"/>
                </a:ext>
              </a:extLst>
            </p:cNvPr>
            <p:cNvSpPr/>
            <p:nvPr/>
          </p:nvSpPr>
          <p:spPr>
            <a:xfrm rot="1851221">
              <a:off x="5209621" y="4951615"/>
              <a:ext cx="950456" cy="926689"/>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5026FF3-9F0A-8FEF-BEEE-60B33DB69E7B}"/>
                </a:ext>
              </a:extLst>
            </p:cNvPr>
            <p:cNvSpPr/>
            <p:nvPr/>
          </p:nvSpPr>
          <p:spPr>
            <a:xfrm>
              <a:off x="5676309" y="3893854"/>
              <a:ext cx="146836" cy="1468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C49AF94-0182-16FE-A976-D42A22B776AB}"/>
                </a:ext>
              </a:extLst>
            </p:cNvPr>
            <p:cNvSpPr/>
            <p:nvPr/>
          </p:nvSpPr>
          <p:spPr>
            <a:xfrm>
              <a:off x="5611431" y="5341541"/>
              <a:ext cx="146836" cy="1468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33F79F-0BA7-62DD-C2E4-6E24B9FD6626}"/>
                </a:ext>
              </a:extLst>
            </p:cNvPr>
            <p:cNvSpPr/>
            <p:nvPr/>
          </p:nvSpPr>
          <p:spPr>
            <a:xfrm>
              <a:off x="7242935" y="4901912"/>
              <a:ext cx="146836" cy="1468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F3C24CE-59FF-8C40-A742-0041C2FA2FEC}"/>
                </a:ext>
              </a:extLst>
            </p:cNvPr>
            <p:cNvSpPr/>
            <p:nvPr/>
          </p:nvSpPr>
          <p:spPr>
            <a:xfrm>
              <a:off x="6345227" y="4768761"/>
              <a:ext cx="146836" cy="1468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F16211D-7D3A-036D-61ED-BCD89767EC88}"/>
                </a:ext>
              </a:extLst>
            </p:cNvPr>
            <p:cNvCxnSpPr/>
            <p:nvPr/>
          </p:nvCxnSpPr>
          <p:spPr>
            <a:xfrm>
              <a:off x="5168553" y="5930298"/>
              <a:ext cx="101551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E0BC89-42DD-5596-ADE3-CEB6A4DA9EF9}"/>
                </a:ext>
              </a:extLst>
            </p:cNvPr>
            <p:cNvCxnSpPr>
              <a:cxnSpLocks/>
            </p:cNvCxnSpPr>
            <p:nvPr/>
          </p:nvCxnSpPr>
          <p:spPr>
            <a:xfrm flipV="1">
              <a:off x="7355241" y="4768761"/>
              <a:ext cx="603232" cy="96172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BD8799F-A23D-DE2A-DD8E-D0F5D2791425}"/>
                </a:ext>
              </a:extLst>
            </p:cNvPr>
            <p:cNvCxnSpPr>
              <a:cxnSpLocks/>
            </p:cNvCxnSpPr>
            <p:nvPr/>
          </p:nvCxnSpPr>
          <p:spPr>
            <a:xfrm flipH="1" flipV="1">
              <a:off x="5464418" y="3195469"/>
              <a:ext cx="1067210" cy="96756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E44957B-4DAF-8B50-9EFA-610831AFB57E}"/>
                </a:ext>
              </a:extLst>
            </p:cNvPr>
            <p:cNvCxnSpPr>
              <a:stCxn id="25" idx="3"/>
            </p:cNvCxnSpPr>
            <p:nvPr/>
          </p:nvCxnSpPr>
          <p:spPr>
            <a:xfrm flipH="1">
              <a:off x="5758267" y="4894093"/>
              <a:ext cx="608464" cy="447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D3C1F04-3AD6-9A4C-6D9B-C477ACAA1197}"/>
                </a:ext>
              </a:extLst>
            </p:cNvPr>
            <p:cNvCxnSpPr>
              <a:cxnSpLocks/>
              <a:stCxn id="25" idx="1"/>
            </p:cNvCxnSpPr>
            <p:nvPr/>
          </p:nvCxnSpPr>
          <p:spPr>
            <a:xfrm flipH="1" flipV="1">
              <a:off x="5854129" y="4040690"/>
              <a:ext cx="512602" cy="749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44EA51-273A-91CF-6812-145F1C06AA96}"/>
                </a:ext>
              </a:extLst>
            </p:cNvPr>
            <p:cNvCxnSpPr>
              <a:cxnSpLocks/>
              <a:stCxn id="25" idx="6"/>
            </p:cNvCxnSpPr>
            <p:nvPr/>
          </p:nvCxnSpPr>
          <p:spPr>
            <a:xfrm>
              <a:off x="6492063" y="4842179"/>
              <a:ext cx="724049" cy="131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33821AC-13F9-285D-D86D-D5ACCF64CA32}"/>
                    </a:ext>
                  </a:extLst>
                </p:cNvPr>
                <p:cNvSpPr txBox="1"/>
                <p:nvPr/>
              </p:nvSpPr>
              <p:spPr>
                <a:xfrm>
                  <a:off x="6327812" y="4924141"/>
                  <a:ext cx="1857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44" name="TextBox 43">
                  <a:extLst>
                    <a:ext uri="{FF2B5EF4-FFF2-40B4-BE49-F238E27FC236}">
                      <a16:creationId xmlns:a16="http://schemas.microsoft.com/office/drawing/2014/main" id="{233821AC-13F9-285D-D86D-D5ACCF64CA32}"/>
                    </a:ext>
                  </a:extLst>
                </p:cNvPr>
                <p:cNvSpPr txBox="1">
                  <a:spLocks noRot="1" noChangeAspect="1" noMove="1" noResize="1" noEditPoints="1" noAdjustHandles="1" noChangeArrowheads="1" noChangeShapeType="1" noTextEdit="1"/>
                </p:cNvSpPr>
                <p:nvPr/>
              </p:nvSpPr>
              <p:spPr>
                <a:xfrm>
                  <a:off x="6327812" y="4924141"/>
                  <a:ext cx="185755" cy="276999"/>
                </a:xfrm>
                <a:prstGeom prst="rect">
                  <a:avLst/>
                </a:prstGeom>
                <a:blipFill>
                  <a:blip r:embed="rId5"/>
                  <a:stretch>
                    <a:fillRect l="-33333" r="-2666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EF497BD-804F-997B-8813-06600C791ABB}"/>
                    </a:ext>
                  </a:extLst>
                </p:cNvPr>
                <p:cNvSpPr txBox="1"/>
                <p:nvPr/>
              </p:nvSpPr>
              <p:spPr>
                <a:xfrm>
                  <a:off x="5515429" y="3991008"/>
                  <a:ext cx="2815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45" name="TextBox 44">
                  <a:extLst>
                    <a:ext uri="{FF2B5EF4-FFF2-40B4-BE49-F238E27FC236}">
                      <a16:creationId xmlns:a16="http://schemas.microsoft.com/office/drawing/2014/main" id="{8EF497BD-804F-997B-8813-06600C791ABB}"/>
                    </a:ext>
                  </a:extLst>
                </p:cNvPr>
                <p:cNvSpPr txBox="1">
                  <a:spLocks noRot="1" noChangeAspect="1" noMove="1" noResize="1" noEditPoints="1" noAdjustHandles="1" noChangeArrowheads="1" noChangeShapeType="1" noTextEdit="1"/>
                </p:cNvSpPr>
                <p:nvPr/>
              </p:nvSpPr>
              <p:spPr>
                <a:xfrm>
                  <a:off x="5515429" y="3991008"/>
                  <a:ext cx="281551" cy="276999"/>
                </a:xfrm>
                <a:prstGeom prst="rect">
                  <a:avLst/>
                </a:prstGeom>
                <a:blipFill>
                  <a:blip r:embed="rId6"/>
                  <a:stretch>
                    <a:fillRect l="-21739" r="-6522"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53BFEF0-5551-603D-4CA1-94E5827500E5}"/>
                    </a:ext>
                  </a:extLst>
                </p:cNvPr>
                <p:cNvSpPr txBox="1"/>
                <p:nvPr/>
              </p:nvSpPr>
              <p:spPr>
                <a:xfrm>
                  <a:off x="5440433" y="5016468"/>
                  <a:ext cx="28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46" name="TextBox 45">
                  <a:extLst>
                    <a:ext uri="{FF2B5EF4-FFF2-40B4-BE49-F238E27FC236}">
                      <a16:creationId xmlns:a16="http://schemas.microsoft.com/office/drawing/2014/main" id="{053BFEF0-5551-603D-4CA1-94E5827500E5}"/>
                    </a:ext>
                  </a:extLst>
                </p:cNvPr>
                <p:cNvSpPr txBox="1">
                  <a:spLocks noRot="1" noChangeAspect="1" noMove="1" noResize="1" noEditPoints="1" noAdjustHandles="1" noChangeArrowheads="1" noChangeShapeType="1" noTextEdit="1"/>
                </p:cNvSpPr>
                <p:nvPr/>
              </p:nvSpPr>
              <p:spPr>
                <a:xfrm>
                  <a:off x="5440433" y="5016468"/>
                  <a:ext cx="286873" cy="276999"/>
                </a:xfrm>
                <a:prstGeom prst="rect">
                  <a:avLst/>
                </a:prstGeom>
                <a:blipFill>
                  <a:blip r:embed="rId7"/>
                  <a:stretch>
                    <a:fillRect l="-19149" r="-8511"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C20128E-323F-79AE-45B0-C748BC61A3B3}"/>
                    </a:ext>
                  </a:extLst>
                </p:cNvPr>
                <p:cNvSpPr txBox="1"/>
                <p:nvPr/>
              </p:nvSpPr>
              <p:spPr>
                <a:xfrm>
                  <a:off x="7184981" y="4600002"/>
                  <a:ext cx="28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47" name="TextBox 46">
                  <a:extLst>
                    <a:ext uri="{FF2B5EF4-FFF2-40B4-BE49-F238E27FC236}">
                      <a16:creationId xmlns:a16="http://schemas.microsoft.com/office/drawing/2014/main" id="{6C20128E-323F-79AE-45B0-C748BC61A3B3}"/>
                    </a:ext>
                  </a:extLst>
                </p:cNvPr>
                <p:cNvSpPr txBox="1">
                  <a:spLocks noRot="1" noChangeAspect="1" noMove="1" noResize="1" noEditPoints="1" noAdjustHandles="1" noChangeArrowheads="1" noChangeShapeType="1" noTextEdit="1"/>
                </p:cNvSpPr>
                <p:nvPr/>
              </p:nvSpPr>
              <p:spPr>
                <a:xfrm>
                  <a:off x="7184981" y="4600002"/>
                  <a:ext cx="286873" cy="276999"/>
                </a:xfrm>
                <a:prstGeom prst="rect">
                  <a:avLst/>
                </a:prstGeom>
                <a:blipFill>
                  <a:blip r:embed="rId8"/>
                  <a:stretch>
                    <a:fillRect l="-21277" r="-638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4E1238C-29FF-2C8A-7C58-8F877436CEFE}"/>
                    </a:ext>
                  </a:extLst>
                </p:cNvPr>
                <p:cNvSpPr txBox="1"/>
                <p:nvPr/>
              </p:nvSpPr>
              <p:spPr>
                <a:xfrm>
                  <a:off x="5451308" y="5917950"/>
                  <a:ext cx="409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49" name="TextBox 48">
                  <a:extLst>
                    <a:ext uri="{FF2B5EF4-FFF2-40B4-BE49-F238E27FC236}">
                      <a16:creationId xmlns:a16="http://schemas.microsoft.com/office/drawing/2014/main" id="{B4E1238C-29FF-2C8A-7C58-8F877436CEFE}"/>
                    </a:ext>
                  </a:extLst>
                </p:cNvPr>
                <p:cNvSpPr txBox="1">
                  <a:spLocks noRot="1" noChangeAspect="1" noMove="1" noResize="1" noEditPoints="1" noAdjustHandles="1" noChangeArrowheads="1" noChangeShapeType="1" noTextEdit="1"/>
                </p:cNvSpPr>
                <p:nvPr/>
              </p:nvSpPr>
              <p:spPr>
                <a:xfrm>
                  <a:off x="5451308" y="5917950"/>
                  <a:ext cx="409792" cy="276999"/>
                </a:xfrm>
                <a:prstGeom prst="rect">
                  <a:avLst/>
                </a:prstGeom>
                <a:blipFill>
                  <a:blip r:embed="rId9"/>
                  <a:stretch>
                    <a:fillRect l="-11940" r="-746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39B7CD8-339B-3298-49B0-58CB8A2337DA}"/>
                    </a:ext>
                  </a:extLst>
                </p:cNvPr>
                <p:cNvSpPr txBox="1"/>
                <p:nvPr/>
              </p:nvSpPr>
              <p:spPr>
                <a:xfrm>
                  <a:off x="7660987" y="5208298"/>
                  <a:ext cx="409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939B7CD8-339B-3298-49B0-58CB8A2337DA}"/>
                    </a:ext>
                  </a:extLst>
                </p:cNvPr>
                <p:cNvSpPr txBox="1">
                  <a:spLocks noRot="1" noChangeAspect="1" noMove="1" noResize="1" noEditPoints="1" noAdjustHandles="1" noChangeArrowheads="1" noChangeShapeType="1" noTextEdit="1"/>
                </p:cNvSpPr>
                <p:nvPr/>
              </p:nvSpPr>
              <p:spPr>
                <a:xfrm>
                  <a:off x="7660987" y="5208298"/>
                  <a:ext cx="409792" cy="276999"/>
                </a:xfrm>
                <a:prstGeom prst="rect">
                  <a:avLst/>
                </a:prstGeom>
                <a:blipFill>
                  <a:blip r:embed="rId10"/>
                  <a:stretch>
                    <a:fillRect l="-13433" r="-597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0566054-39CA-2579-7850-5D1AF7D8935F}"/>
                    </a:ext>
                  </a:extLst>
                </p:cNvPr>
                <p:cNvSpPr txBox="1"/>
                <p:nvPr/>
              </p:nvSpPr>
              <p:spPr>
                <a:xfrm>
                  <a:off x="6033836" y="3379742"/>
                  <a:ext cx="409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51" name="TextBox 50">
                  <a:extLst>
                    <a:ext uri="{FF2B5EF4-FFF2-40B4-BE49-F238E27FC236}">
                      <a16:creationId xmlns:a16="http://schemas.microsoft.com/office/drawing/2014/main" id="{70566054-39CA-2579-7850-5D1AF7D8935F}"/>
                    </a:ext>
                  </a:extLst>
                </p:cNvPr>
                <p:cNvSpPr txBox="1">
                  <a:spLocks noRot="1" noChangeAspect="1" noMove="1" noResize="1" noEditPoints="1" noAdjustHandles="1" noChangeArrowheads="1" noChangeShapeType="1" noTextEdit="1"/>
                </p:cNvSpPr>
                <p:nvPr/>
              </p:nvSpPr>
              <p:spPr>
                <a:xfrm>
                  <a:off x="6033836" y="3379742"/>
                  <a:ext cx="409792" cy="276999"/>
                </a:xfrm>
                <a:prstGeom prst="rect">
                  <a:avLst/>
                </a:prstGeom>
                <a:blipFill>
                  <a:blip r:embed="rId11"/>
                  <a:stretch>
                    <a:fillRect l="-13433" r="-5970" b="-15217"/>
                  </a:stretch>
                </a:blipFill>
              </p:spPr>
              <p:txBody>
                <a:bodyPr/>
                <a:lstStyle/>
                <a:p>
                  <a:r>
                    <a:rPr lang="en-US">
                      <a:noFill/>
                    </a:rPr>
                    <a:t> </a:t>
                  </a:r>
                </a:p>
              </p:txBody>
            </p:sp>
          </mc:Fallback>
        </mc:AlternateContent>
      </p:grpSp>
    </p:spTree>
    <p:extLst>
      <p:ext uri="{BB962C8B-B14F-4D97-AF65-F5344CB8AC3E}">
        <p14:creationId xmlns:p14="http://schemas.microsoft.com/office/powerpoint/2010/main" val="406385712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42529A-E160-4B10-ADD3-55F1207F8ABB}"/>
                  </a:ext>
                </a:extLst>
              </p:cNvPr>
              <p:cNvSpPr txBox="1"/>
              <p:nvPr/>
            </p:nvSpPr>
            <p:spPr>
              <a:xfrm>
                <a:off x="2127324" y="2767280"/>
                <a:ext cx="9601613" cy="1323439"/>
              </a:xfrm>
              <a:prstGeom prst="rect">
                <a:avLst/>
              </a:prstGeom>
              <a:noFill/>
            </p:spPr>
            <p:txBody>
              <a:bodyPr wrap="square">
                <a:spAutoFit/>
              </a:bodyPr>
              <a:lstStyle/>
              <a:p>
                <a:r>
                  <a:rPr lang="en-US" sz="4000" dirty="0">
                    <a:latin typeface="Helvetica" panose="020B0500000000000000" pitchFamily="34" charset="0"/>
                  </a:rPr>
                  <a:t>LDA is the </a:t>
                </a:r>
                <a:r>
                  <a:rPr lang="en-US" sz="4000" dirty="0" err="1">
                    <a:latin typeface="Helvetica" panose="020B0500000000000000" pitchFamily="34" charset="0"/>
                  </a:rPr>
                  <a:t>eigendecomposition</a:t>
                </a:r>
                <a:endParaRPr lang="en-US" sz="4000" dirty="0">
                  <a:latin typeface="Helvetica" panose="020B0500000000000000" pitchFamily="34" charset="0"/>
                </a:endParaRPr>
              </a:p>
              <a:p>
                <a:r>
                  <a:rPr lang="en-US" sz="4000" dirty="0">
                    <a:latin typeface="Helvetica" panose="020B0500000000000000" pitchFamily="34" charset="0"/>
                  </a:rPr>
                  <a:t>of scatter matrix: </a:t>
                </a:r>
                <a14:m>
                  <m:oMath xmlns:m="http://schemas.openxmlformats.org/officeDocument/2006/math">
                    <m:r>
                      <a:rPr lang="en-US" sz="4000" i="1" dirty="0" smtClean="0">
                        <a:solidFill>
                          <a:srgbClr val="C00000"/>
                        </a:solidFill>
                        <a:latin typeface="Cambria Math" panose="02040503050406030204" pitchFamily="18" charset="0"/>
                      </a:rPr>
                      <m:t>𝐸𝑖𝑔</m:t>
                    </m:r>
                    <m:r>
                      <a:rPr lang="en-US" sz="4000" i="1" dirty="0" smtClean="0">
                        <a:solidFill>
                          <a:srgbClr val="C00000"/>
                        </a:solidFill>
                        <a:latin typeface="Cambria Math" panose="02040503050406030204" pitchFamily="18" charset="0"/>
                      </a:rPr>
                      <m:t>(</m:t>
                    </m:r>
                    <m:sSubSup>
                      <m:sSubSupPr>
                        <m:ctrlPr>
                          <a:rPr lang="en-US" sz="4000" i="1" dirty="0" smtClean="0">
                            <a:solidFill>
                              <a:srgbClr val="C00000"/>
                            </a:solidFill>
                            <a:latin typeface="Cambria Math" panose="02040503050406030204" pitchFamily="18" charset="0"/>
                          </a:rPr>
                        </m:ctrlPr>
                      </m:sSubSupPr>
                      <m:e>
                        <m:r>
                          <a:rPr lang="en-US" sz="4000" b="0" i="1" dirty="0" smtClean="0">
                            <a:solidFill>
                              <a:srgbClr val="C00000"/>
                            </a:solidFill>
                            <a:latin typeface="Cambria Math" panose="02040503050406030204" pitchFamily="18" charset="0"/>
                          </a:rPr>
                          <m:t>𝑆</m:t>
                        </m:r>
                      </m:e>
                      <m:sub>
                        <m:r>
                          <a:rPr lang="en-US" sz="4000" b="0" i="1" dirty="0" smtClean="0">
                            <a:solidFill>
                              <a:srgbClr val="C00000"/>
                            </a:solidFill>
                            <a:latin typeface="Cambria Math" panose="02040503050406030204" pitchFamily="18" charset="0"/>
                          </a:rPr>
                          <m:t>𝑊</m:t>
                        </m:r>
                      </m:sub>
                      <m:sup>
                        <m:r>
                          <a:rPr lang="en-US" sz="4000" b="0" i="1" dirty="0" smtClean="0">
                            <a:solidFill>
                              <a:srgbClr val="C00000"/>
                            </a:solidFill>
                            <a:latin typeface="Cambria Math" panose="02040503050406030204" pitchFamily="18" charset="0"/>
                          </a:rPr>
                          <m:t>−1</m:t>
                        </m:r>
                      </m:sup>
                    </m:sSubSup>
                    <m:sSub>
                      <m:sSubPr>
                        <m:ctrlPr>
                          <a:rPr lang="en-US" sz="4000" i="1" dirty="0">
                            <a:solidFill>
                              <a:srgbClr val="C00000"/>
                            </a:solidFill>
                            <a:latin typeface="Cambria Math" panose="02040503050406030204" pitchFamily="18" charset="0"/>
                          </a:rPr>
                        </m:ctrlPr>
                      </m:sSubPr>
                      <m:e>
                        <m:r>
                          <a:rPr lang="en-US" sz="4000" i="1" dirty="0">
                            <a:solidFill>
                              <a:srgbClr val="C00000"/>
                            </a:solidFill>
                            <a:latin typeface="Cambria Math" panose="02040503050406030204" pitchFamily="18" charset="0"/>
                          </a:rPr>
                          <m:t>𝑆</m:t>
                        </m:r>
                      </m:e>
                      <m:sub>
                        <m:r>
                          <a:rPr lang="en-US" sz="4000" b="0" i="1" dirty="0" smtClean="0">
                            <a:solidFill>
                              <a:srgbClr val="C00000"/>
                            </a:solidFill>
                            <a:latin typeface="Cambria Math" panose="02040503050406030204" pitchFamily="18" charset="0"/>
                          </a:rPr>
                          <m:t>𝐵</m:t>
                        </m:r>
                      </m:sub>
                    </m:sSub>
                    <m:r>
                      <a:rPr lang="en-US" sz="4000" i="1" dirty="0" smtClean="0">
                        <a:solidFill>
                          <a:srgbClr val="C00000"/>
                        </a:solidFill>
                        <a:latin typeface="Cambria Math" panose="02040503050406030204" pitchFamily="18" charset="0"/>
                      </a:rPr>
                      <m:t>)</m:t>
                    </m:r>
                  </m:oMath>
                </a14:m>
                <a:endParaRPr lang="en-US" sz="4000" dirty="0">
                  <a:latin typeface="Helvetica" panose="020B0500000000000000" pitchFamily="34" charset="0"/>
                </a:endParaRPr>
              </a:p>
            </p:txBody>
          </p:sp>
        </mc:Choice>
        <mc:Fallback xmlns="">
          <p:sp>
            <p:nvSpPr>
              <p:cNvPr id="7" name="TextBox 6">
                <a:extLst>
                  <a:ext uri="{FF2B5EF4-FFF2-40B4-BE49-F238E27FC236}">
                    <a16:creationId xmlns:a16="http://schemas.microsoft.com/office/drawing/2014/main" id="{D742529A-E160-4B10-ADD3-55F1207F8ABB}"/>
                  </a:ext>
                </a:extLst>
              </p:cNvPr>
              <p:cNvSpPr txBox="1">
                <a:spLocks noRot="1" noChangeAspect="1" noMove="1" noResize="1" noEditPoints="1" noAdjustHandles="1" noChangeArrowheads="1" noChangeShapeType="1" noTextEdit="1"/>
              </p:cNvSpPr>
              <p:nvPr/>
            </p:nvSpPr>
            <p:spPr>
              <a:xfrm>
                <a:off x="2127324" y="2767280"/>
                <a:ext cx="9601613" cy="1323439"/>
              </a:xfrm>
              <a:prstGeom prst="rect">
                <a:avLst/>
              </a:prstGeom>
              <a:blipFill>
                <a:blip r:embed="rId3"/>
                <a:stretch>
                  <a:fillRect l="-2286" t="-7834" b="-1981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B12F8F7-69F1-362D-9117-100E9212E71C}"/>
              </a:ext>
            </a:extLst>
          </p:cNvPr>
          <p:cNvCxnSpPr>
            <a:cxnSpLocks/>
          </p:cNvCxnSpPr>
          <p:nvPr/>
        </p:nvCxnSpPr>
        <p:spPr>
          <a:xfrm>
            <a:off x="1724025" y="2427061"/>
            <a:ext cx="0" cy="2153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156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Maximizing Class Separability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7DC8060-7F09-29F6-43F1-6C3908CFF3BC}"/>
                  </a:ext>
                </a:extLst>
              </p:cNvPr>
              <p:cNvSpPr txBox="1"/>
              <p:nvPr/>
            </p:nvSpPr>
            <p:spPr>
              <a:xfrm>
                <a:off x="3048367" y="1351712"/>
                <a:ext cx="6095266" cy="8431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800" i="1" dirty="0" smtClean="0">
                          <a:solidFill>
                            <a:srgbClr val="C00000"/>
                          </a:solidFill>
                          <a:latin typeface="Cambria Math" panose="02040503050406030204" pitchFamily="18" charset="0"/>
                        </a:rPr>
                        <m:t>𝐸𝑖𝑔</m:t>
                      </m:r>
                      <m:r>
                        <a:rPr lang="en-US" sz="4800" i="1" dirty="0" smtClean="0">
                          <a:solidFill>
                            <a:srgbClr val="C00000"/>
                          </a:solidFill>
                          <a:latin typeface="Cambria Math" panose="02040503050406030204" pitchFamily="18" charset="0"/>
                        </a:rPr>
                        <m:t>(</m:t>
                      </m:r>
                      <m:sSubSup>
                        <m:sSubSupPr>
                          <m:ctrlPr>
                            <a:rPr lang="en-US" sz="4800" i="1" dirty="0" smtClean="0">
                              <a:solidFill>
                                <a:srgbClr val="C00000"/>
                              </a:solidFill>
                              <a:latin typeface="Cambria Math" panose="02040503050406030204" pitchFamily="18" charset="0"/>
                            </a:rPr>
                          </m:ctrlPr>
                        </m:sSubSupPr>
                        <m:e>
                          <m:r>
                            <a:rPr lang="en-US" sz="4800" b="0" i="1" dirty="0" smtClean="0">
                              <a:solidFill>
                                <a:srgbClr val="C00000"/>
                              </a:solidFill>
                              <a:latin typeface="Cambria Math" panose="02040503050406030204" pitchFamily="18" charset="0"/>
                            </a:rPr>
                            <m:t>𝑆</m:t>
                          </m:r>
                        </m:e>
                        <m:sub>
                          <m:r>
                            <a:rPr lang="en-US" sz="4800" b="0" i="1" dirty="0" smtClean="0">
                              <a:solidFill>
                                <a:srgbClr val="C00000"/>
                              </a:solidFill>
                              <a:latin typeface="Cambria Math" panose="02040503050406030204" pitchFamily="18" charset="0"/>
                            </a:rPr>
                            <m:t>𝑊</m:t>
                          </m:r>
                        </m:sub>
                        <m:sup>
                          <m:r>
                            <a:rPr lang="en-US" sz="4800" b="0" i="1" dirty="0" smtClean="0">
                              <a:solidFill>
                                <a:srgbClr val="C00000"/>
                              </a:solidFill>
                              <a:latin typeface="Cambria Math" panose="02040503050406030204" pitchFamily="18" charset="0"/>
                            </a:rPr>
                            <m:t>−1</m:t>
                          </m:r>
                        </m:sup>
                      </m:sSubSup>
                      <m:sSub>
                        <m:sSubPr>
                          <m:ctrlPr>
                            <a:rPr lang="en-US" sz="4800" i="1" dirty="0">
                              <a:solidFill>
                                <a:srgbClr val="C00000"/>
                              </a:solidFill>
                              <a:latin typeface="Cambria Math" panose="02040503050406030204" pitchFamily="18" charset="0"/>
                            </a:rPr>
                          </m:ctrlPr>
                        </m:sSubPr>
                        <m:e>
                          <m:r>
                            <a:rPr lang="en-US" sz="4800" i="1" dirty="0">
                              <a:solidFill>
                                <a:srgbClr val="C00000"/>
                              </a:solidFill>
                              <a:latin typeface="Cambria Math" panose="02040503050406030204" pitchFamily="18" charset="0"/>
                            </a:rPr>
                            <m:t>𝑆</m:t>
                          </m:r>
                        </m:e>
                        <m:sub>
                          <m:r>
                            <a:rPr lang="en-US" sz="4800" b="0" i="1" dirty="0" smtClean="0">
                              <a:solidFill>
                                <a:srgbClr val="C00000"/>
                              </a:solidFill>
                              <a:latin typeface="Cambria Math" panose="02040503050406030204" pitchFamily="18" charset="0"/>
                            </a:rPr>
                            <m:t>𝐵</m:t>
                          </m:r>
                        </m:sub>
                      </m:sSub>
                      <m:r>
                        <a:rPr lang="en-US" sz="4800" i="1" dirty="0" smtClean="0">
                          <a:solidFill>
                            <a:srgbClr val="C00000"/>
                          </a:solidFill>
                          <a:latin typeface="Cambria Math" panose="02040503050406030204" pitchFamily="18" charset="0"/>
                        </a:rPr>
                        <m:t>)</m:t>
                      </m:r>
                    </m:oMath>
                  </m:oMathPara>
                </a14:m>
                <a:endParaRPr lang="en-US" sz="4800" dirty="0"/>
              </a:p>
            </p:txBody>
          </p:sp>
        </mc:Choice>
        <mc:Fallback xmlns="">
          <p:sp>
            <p:nvSpPr>
              <p:cNvPr id="3" name="TextBox 2">
                <a:extLst>
                  <a:ext uri="{FF2B5EF4-FFF2-40B4-BE49-F238E27FC236}">
                    <a16:creationId xmlns:a16="http://schemas.microsoft.com/office/drawing/2014/main" id="{57DC8060-7F09-29F6-43F1-6C3908CFF3BC}"/>
                  </a:ext>
                </a:extLst>
              </p:cNvPr>
              <p:cNvSpPr txBox="1">
                <a:spLocks noRot="1" noChangeAspect="1" noMove="1" noResize="1" noEditPoints="1" noAdjustHandles="1" noChangeArrowheads="1" noChangeShapeType="1" noTextEdit="1"/>
              </p:cNvSpPr>
              <p:nvPr/>
            </p:nvSpPr>
            <p:spPr>
              <a:xfrm>
                <a:off x="3048367" y="1351712"/>
                <a:ext cx="6095266" cy="843116"/>
              </a:xfrm>
              <a:prstGeom prst="rect">
                <a:avLst/>
              </a:prstGeom>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5AB7CFE-6704-48CA-B086-D83A738A651D}"/>
              </a:ext>
            </a:extLst>
          </p:cNvPr>
          <p:cNvGrpSpPr/>
          <p:nvPr/>
        </p:nvGrpSpPr>
        <p:grpSpPr>
          <a:xfrm>
            <a:off x="4095368" y="2830588"/>
            <a:ext cx="4001263" cy="3278044"/>
            <a:chOff x="4602010" y="3142619"/>
            <a:chExt cx="4001263" cy="3278044"/>
          </a:xfrm>
        </p:grpSpPr>
        <p:grpSp>
          <p:nvGrpSpPr>
            <p:cNvPr id="6" name="Group 5">
              <a:extLst>
                <a:ext uri="{FF2B5EF4-FFF2-40B4-BE49-F238E27FC236}">
                  <a16:creationId xmlns:a16="http://schemas.microsoft.com/office/drawing/2014/main" id="{71166C92-662B-CE8B-7EEE-EAB95FCB3D02}"/>
                </a:ext>
              </a:extLst>
            </p:cNvPr>
            <p:cNvGrpSpPr/>
            <p:nvPr/>
          </p:nvGrpSpPr>
          <p:grpSpPr>
            <a:xfrm>
              <a:off x="4602010" y="3142619"/>
              <a:ext cx="4001263" cy="3278044"/>
              <a:chOff x="4772791" y="3390622"/>
              <a:chExt cx="2949215" cy="2416153"/>
            </a:xfrm>
          </p:grpSpPr>
          <p:cxnSp>
            <p:nvCxnSpPr>
              <p:cNvPr id="48" name="Straight Arrow Connector 47">
                <a:extLst>
                  <a:ext uri="{FF2B5EF4-FFF2-40B4-BE49-F238E27FC236}">
                    <a16:creationId xmlns:a16="http://schemas.microsoft.com/office/drawing/2014/main" id="{7DEE7FCC-17D7-726B-1B80-3D9C21CF37F9}"/>
                  </a:ext>
                </a:extLst>
              </p:cNvPr>
              <p:cNvCxnSpPr/>
              <p:nvPr/>
            </p:nvCxnSpPr>
            <p:spPr>
              <a:xfrm flipV="1">
                <a:off x="4779465" y="3390622"/>
                <a:ext cx="0" cy="2416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491CCD3-7830-7E25-956F-83E04FD6D07D}"/>
                  </a:ext>
                </a:extLst>
              </p:cNvPr>
              <p:cNvCxnSpPr>
                <a:cxnSpLocks/>
              </p:cNvCxnSpPr>
              <p:nvPr/>
            </p:nvCxnSpPr>
            <p:spPr>
              <a:xfrm>
                <a:off x="4772791" y="5806774"/>
                <a:ext cx="294921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A684A6E2-0916-ECE1-7AB9-CF7F85B10F1D}"/>
                </a:ext>
              </a:extLst>
            </p:cNvPr>
            <p:cNvSpPr/>
            <p:nvPr/>
          </p:nvSpPr>
          <p:spPr>
            <a:xfrm rot="18718968">
              <a:off x="5506114" y="3205271"/>
              <a:ext cx="487227" cy="147312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03BE8C1-BE1E-E31B-13F0-13BF2192B545}"/>
                </a:ext>
              </a:extLst>
            </p:cNvPr>
            <p:cNvSpPr/>
            <p:nvPr/>
          </p:nvSpPr>
          <p:spPr>
            <a:xfrm rot="1851221">
              <a:off x="6937160" y="4351234"/>
              <a:ext cx="758387" cy="1248193"/>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5651C-F8B2-1F7B-FA3E-634E9202384D}"/>
                </a:ext>
              </a:extLst>
            </p:cNvPr>
            <p:cNvSpPr/>
            <p:nvPr/>
          </p:nvSpPr>
          <p:spPr>
            <a:xfrm rot="1851221">
              <a:off x="5209621" y="4951615"/>
              <a:ext cx="950456" cy="926689"/>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AB13466-4F00-94E4-A3D9-797FB6C5BAB4}"/>
                </a:ext>
              </a:extLst>
            </p:cNvPr>
            <p:cNvSpPr/>
            <p:nvPr/>
          </p:nvSpPr>
          <p:spPr>
            <a:xfrm>
              <a:off x="5676309" y="3893854"/>
              <a:ext cx="146836" cy="1468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FE664F-6F4B-0920-C060-22B85F8F1D28}"/>
                </a:ext>
              </a:extLst>
            </p:cNvPr>
            <p:cNvSpPr/>
            <p:nvPr/>
          </p:nvSpPr>
          <p:spPr>
            <a:xfrm>
              <a:off x="5611431" y="5341541"/>
              <a:ext cx="146836" cy="1468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D50D12-9A20-2611-2A81-F2CD800C34B3}"/>
                </a:ext>
              </a:extLst>
            </p:cNvPr>
            <p:cNvSpPr/>
            <p:nvPr/>
          </p:nvSpPr>
          <p:spPr>
            <a:xfrm>
              <a:off x="7242935" y="4901912"/>
              <a:ext cx="146836" cy="1468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D119687-8F4B-7F99-DD5C-92B3BE8E7D4B}"/>
                </a:ext>
              </a:extLst>
            </p:cNvPr>
            <p:cNvSpPr/>
            <p:nvPr/>
          </p:nvSpPr>
          <p:spPr>
            <a:xfrm>
              <a:off x="6345227" y="4768761"/>
              <a:ext cx="146836" cy="14683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D647BEEC-649A-53C7-7DE2-C737FC5663F2}"/>
                </a:ext>
              </a:extLst>
            </p:cNvPr>
            <p:cNvCxnSpPr/>
            <p:nvPr/>
          </p:nvCxnSpPr>
          <p:spPr>
            <a:xfrm>
              <a:off x="5168553" y="5930298"/>
              <a:ext cx="101551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14B17CD-9A32-74D9-CF4F-896F8C68A7F1}"/>
                </a:ext>
              </a:extLst>
            </p:cNvPr>
            <p:cNvCxnSpPr>
              <a:cxnSpLocks/>
            </p:cNvCxnSpPr>
            <p:nvPr/>
          </p:nvCxnSpPr>
          <p:spPr>
            <a:xfrm flipV="1">
              <a:off x="7355241" y="4768761"/>
              <a:ext cx="603232" cy="96172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4FED2A-1628-6049-832A-D3BF7F7A3B40}"/>
                </a:ext>
              </a:extLst>
            </p:cNvPr>
            <p:cNvCxnSpPr>
              <a:cxnSpLocks/>
            </p:cNvCxnSpPr>
            <p:nvPr/>
          </p:nvCxnSpPr>
          <p:spPr>
            <a:xfrm flipH="1" flipV="1">
              <a:off x="5464418" y="3195469"/>
              <a:ext cx="1067210" cy="96756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7AEE2F-ED4B-55C1-8335-0E24A85E8DBC}"/>
                </a:ext>
              </a:extLst>
            </p:cNvPr>
            <p:cNvCxnSpPr>
              <a:stCxn id="18" idx="3"/>
            </p:cNvCxnSpPr>
            <p:nvPr/>
          </p:nvCxnSpPr>
          <p:spPr>
            <a:xfrm flipH="1">
              <a:off x="5758267" y="4894093"/>
              <a:ext cx="608464" cy="4474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5D92139-6A0E-7184-17FB-C5627838F795}"/>
                </a:ext>
              </a:extLst>
            </p:cNvPr>
            <p:cNvCxnSpPr>
              <a:cxnSpLocks/>
              <a:stCxn id="18" idx="1"/>
            </p:cNvCxnSpPr>
            <p:nvPr/>
          </p:nvCxnSpPr>
          <p:spPr>
            <a:xfrm flipH="1" flipV="1">
              <a:off x="5854129" y="4040690"/>
              <a:ext cx="512602" cy="749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3244AA6-4642-5062-80D7-EF301EC0E674}"/>
                </a:ext>
              </a:extLst>
            </p:cNvPr>
            <p:cNvCxnSpPr>
              <a:cxnSpLocks/>
              <a:stCxn id="18" idx="6"/>
            </p:cNvCxnSpPr>
            <p:nvPr/>
          </p:nvCxnSpPr>
          <p:spPr>
            <a:xfrm>
              <a:off x="6492063" y="4842179"/>
              <a:ext cx="724049" cy="131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53A07D8-9B96-7283-5C53-6C9CEEC4591B}"/>
                    </a:ext>
                  </a:extLst>
                </p:cNvPr>
                <p:cNvSpPr txBox="1"/>
                <p:nvPr/>
              </p:nvSpPr>
              <p:spPr>
                <a:xfrm>
                  <a:off x="6327812" y="4924141"/>
                  <a:ext cx="1857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4" name="TextBox 33">
                  <a:extLst>
                    <a:ext uri="{FF2B5EF4-FFF2-40B4-BE49-F238E27FC236}">
                      <a16:creationId xmlns:a16="http://schemas.microsoft.com/office/drawing/2014/main" id="{753A07D8-9B96-7283-5C53-6C9CEEC4591B}"/>
                    </a:ext>
                  </a:extLst>
                </p:cNvPr>
                <p:cNvSpPr txBox="1">
                  <a:spLocks noRot="1" noChangeAspect="1" noMove="1" noResize="1" noEditPoints="1" noAdjustHandles="1" noChangeArrowheads="1" noChangeShapeType="1" noTextEdit="1"/>
                </p:cNvSpPr>
                <p:nvPr/>
              </p:nvSpPr>
              <p:spPr>
                <a:xfrm>
                  <a:off x="6327812" y="4924141"/>
                  <a:ext cx="185755" cy="276999"/>
                </a:xfrm>
                <a:prstGeom prst="rect">
                  <a:avLst/>
                </a:prstGeom>
                <a:blipFill>
                  <a:blip r:embed="rId4"/>
                  <a:stretch>
                    <a:fillRect l="-33333" r="-266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5B6DDDF-9637-E3D8-1118-38764CC4451E}"/>
                    </a:ext>
                  </a:extLst>
                </p:cNvPr>
                <p:cNvSpPr txBox="1"/>
                <p:nvPr/>
              </p:nvSpPr>
              <p:spPr>
                <a:xfrm>
                  <a:off x="5515429" y="3991008"/>
                  <a:ext cx="2815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5" name="TextBox 34">
                  <a:extLst>
                    <a:ext uri="{FF2B5EF4-FFF2-40B4-BE49-F238E27FC236}">
                      <a16:creationId xmlns:a16="http://schemas.microsoft.com/office/drawing/2014/main" id="{A5B6DDDF-9637-E3D8-1118-38764CC4451E}"/>
                    </a:ext>
                  </a:extLst>
                </p:cNvPr>
                <p:cNvSpPr txBox="1">
                  <a:spLocks noRot="1" noChangeAspect="1" noMove="1" noResize="1" noEditPoints="1" noAdjustHandles="1" noChangeArrowheads="1" noChangeShapeType="1" noTextEdit="1"/>
                </p:cNvSpPr>
                <p:nvPr/>
              </p:nvSpPr>
              <p:spPr>
                <a:xfrm>
                  <a:off x="5515429" y="3991008"/>
                  <a:ext cx="281551" cy="276999"/>
                </a:xfrm>
                <a:prstGeom prst="rect">
                  <a:avLst/>
                </a:prstGeom>
                <a:blipFill>
                  <a:blip r:embed="rId5"/>
                  <a:stretch>
                    <a:fillRect l="-21739" r="-6522"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D13D997-3B22-2DE4-F86B-9AA783C105F5}"/>
                    </a:ext>
                  </a:extLst>
                </p:cNvPr>
                <p:cNvSpPr txBox="1"/>
                <p:nvPr/>
              </p:nvSpPr>
              <p:spPr>
                <a:xfrm>
                  <a:off x="5440433" y="5016468"/>
                  <a:ext cx="28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6" name="TextBox 35">
                  <a:extLst>
                    <a:ext uri="{FF2B5EF4-FFF2-40B4-BE49-F238E27FC236}">
                      <a16:creationId xmlns:a16="http://schemas.microsoft.com/office/drawing/2014/main" id="{1D13D997-3B22-2DE4-F86B-9AA783C105F5}"/>
                    </a:ext>
                  </a:extLst>
                </p:cNvPr>
                <p:cNvSpPr txBox="1">
                  <a:spLocks noRot="1" noChangeAspect="1" noMove="1" noResize="1" noEditPoints="1" noAdjustHandles="1" noChangeArrowheads="1" noChangeShapeType="1" noTextEdit="1"/>
                </p:cNvSpPr>
                <p:nvPr/>
              </p:nvSpPr>
              <p:spPr>
                <a:xfrm>
                  <a:off x="5440433" y="5016468"/>
                  <a:ext cx="286873" cy="276999"/>
                </a:xfrm>
                <a:prstGeom prst="rect">
                  <a:avLst/>
                </a:prstGeom>
                <a:blipFill>
                  <a:blip r:embed="rId6"/>
                  <a:stretch>
                    <a:fillRect l="-19149" r="-8511"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3B0BE59-B1BD-E99F-8C79-3A1C16BE063C}"/>
                    </a:ext>
                  </a:extLst>
                </p:cNvPr>
                <p:cNvSpPr txBox="1"/>
                <p:nvPr/>
              </p:nvSpPr>
              <p:spPr>
                <a:xfrm>
                  <a:off x="7184981" y="4600002"/>
                  <a:ext cx="28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8" name="TextBox 37">
                  <a:extLst>
                    <a:ext uri="{FF2B5EF4-FFF2-40B4-BE49-F238E27FC236}">
                      <a16:creationId xmlns:a16="http://schemas.microsoft.com/office/drawing/2014/main" id="{93B0BE59-B1BD-E99F-8C79-3A1C16BE063C}"/>
                    </a:ext>
                  </a:extLst>
                </p:cNvPr>
                <p:cNvSpPr txBox="1">
                  <a:spLocks noRot="1" noChangeAspect="1" noMove="1" noResize="1" noEditPoints="1" noAdjustHandles="1" noChangeArrowheads="1" noChangeShapeType="1" noTextEdit="1"/>
                </p:cNvSpPr>
                <p:nvPr/>
              </p:nvSpPr>
              <p:spPr>
                <a:xfrm>
                  <a:off x="7184981" y="4600002"/>
                  <a:ext cx="286873" cy="276999"/>
                </a:xfrm>
                <a:prstGeom prst="rect">
                  <a:avLst/>
                </a:prstGeom>
                <a:blipFill>
                  <a:blip r:embed="rId7"/>
                  <a:stretch>
                    <a:fillRect l="-21277" r="-638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D00DD83-AA78-BD67-31FA-95B6C7432937}"/>
                    </a:ext>
                  </a:extLst>
                </p:cNvPr>
                <p:cNvSpPr txBox="1"/>
                <p:nvPr/>
              </p:nvSpPr>
              <p:spPr>
                <a:xfrm>
                  <a:off x="5451308" y="5917950"/>
                  <a:ext cx="409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40" name="TextBox 39">
                  <a:extLst>
                    <a:ext uri="{FF2B5EF4-FFF2-40B4-BE49-F238E27FC236}">
                      <a16:creationId xmlns:a16="http://schemas.microsoft.com/office/drawing/2014/main" id="{ED00DD83-AA78-BD67-31FA-95B6C7432937}"/>
                    </a:ext>
                  </a:extLst>
                </p:cNvPr>
                <p:cNvSpPr txBox="1">
                  <a:spLocks noRot="1" noChangeAspect="1" noMove="1" noResize="1" noEditPoints="1" noAdjustHandles="1" noChangeArrowheads="1" noChangeShapeType="1" noTextEdit="1"/>
                </p:cNvSpPr>
                <p:nvPr/>
              </p:nvSpPr>
              <p:spPr>
                <a:xfrm>
                  <a:off x="5451308" y="5917950"/>
                  <a:ext cx="409792" cy="276999"/>
                </a:xfrm>
                <a:prstGeom prst="rect">
                  <a:avLst/>
                </a:prstGeom>
                <a:blipFill>
                  <a:blip r:embed="rId8"/>
                  <a:stretch>
                    <a:fillRect l="-11940" r="-746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C394F00-8B81-0E2D-FC6E-0455333E52C6}"/>
                    </a:ext>
                  </a:extLst>
                </p:cNvPr>
                <p:cNvSpPr txBox="1"/>
                <p:nvPr/>
              </p:nvSpPr>
              <p:spPr>
                <a:xfrm>
                  <a:off x="7660987" y="5208298"/>
                  <a:ext cx="409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42" name="TextBox 41">
                  <a:extLst>
                    <a:ext uri="{FF2B5EF4-FFF2-40B4-BE49-F238E27FC236}">
                      <a16:creationId xmlns:a16="http://schemas.microsoft.com/office/drawing/2014/main" id="{9C394F00-8B81-0E2D-FC6E-0455333E52C6}"/>
                    </a:ext>
                  </a:extLst>
                </p:cNvPr>
                <p:cNvSpPr txBox="1">
                  <a:spLocks noRot="1" noChangeAspect="1" noMove="1" noResize="1" noEditPoints="1" noAdjustHandles="1" noChangeArrowheads="1" noChangeShapeType="1" noTextEdit="1"/>
                </p:cNvSpPr>
                <p:nvPr/>
              </p:nvSpPr>
              <p:spPr>
                <a:xfrm>
                  <a:off x="7660987" y="5208298"/>
                  <a:ext cx="409792" cy="276999"/>
                </a:xfrm>
                <a:prstGeom prst="rect">
                  <a:avLst/>
                </a:prstGeom>
                <a:blipFill>
                  <a:blip r:embed="rId9"/>
                  <a:stretch>
                    <a:fillRect l="-13433" r="-597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9950BE5-4ED6-1828-ACD4-6880215E414D}"/>
                    </a:ext>
                  </a:extLst>
                </p:cNvPr>
                <p:cNvSpPr txBox="1"/>
                <p:nvPr/>
              </p:nvSpPr>
              <p:spPr>
                <a:xfrm>
                  <a:off x="6033836" y="3379742"/>
                  <a:ext cx="409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43" name="TextBox 42">
                  <a:extLst>
                    <a:ext uri="{FF2B5EF4-FFF2-40B4-BE49-F238E27FC236}">
                      <a16:creationId xmlns:a16="http://schemas.microsoft.com/office/drawing/2014/main" id="{29950BE5-4ED6-1828-ACD4-6880215E414D}"/>
                    </a:ext>
                  </a:extLst>
                </p:cNvPr>
                <p:cNvSpPr txBox="1">
                  <a:spLocks noRot="1" noChangeAspect="1" noMove="1" noResize="1" noEditPoints="1" noAdjustHandles="1" noChangeArrowheads="1" noChangeShapeType="1" noTextEdit="1"/>
                </p:cNvSpPr>
                <p:nvPr/>
              </p:nvSpPr>
              <p:spPr>
                <a:xfrm>
                  <a:off x="6033836" y="3379742"/>
                  <a:ext cx="409792" cy="276999"/>
                </a:xfrm>
                <a:prstGeom prst="rect">
                  <a:avLst/>
                </a:prstGeom>
                <a:blipFill>
                  <a:blip r:embed="rId10"/>
                  <a:stretch>
                    <a:fillRect l="-13433" r="-5970" b="-15217"/>
                  </a:stretch>
                </a:blipFill>
              </p:spPr>
              <p:txBody>
                <a:bodyPr/>
                <a:lstStyle/>
                <a:p>
                  <a:r>
                    <a:rPr lang="en-US">
                      <a:noFill/>
                    </a:rPr>
                    <a:t> </a:t>
                  </a:r>
                </a:p>
              </p:txBody>
            </p:sp>
          </mc:Fallback>
        </mc:AlternateContent>
      </p:grpSp>
    </p:spTree>
    <p:extLst>
      <p:ext uri="{BB962C8B-B14F-4D97-AF65-F5344CB8AC3E}">
        <p14:creationId xmlns:p14="http://schemas.microsoft.com/office/powerpoint/2010/main" val="226576307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1323439"/>
          </a:xfrm>
          <a:prstGeom prst="rect">
            <a:avLst/>
          </a:prstGeom>
          <a:noFill/>
        </p:spPr>
        <p:txBody>
          <a:bodyPr wrap="square">
            <a:spAutoFit/>
          </a:bodyPr>
          <a:lstStyle/>
          <a:p>
            <a:pPr algn="ctr"/>
            <a:r>
              <a:rPr lang="en-US" sz="4000" b="1" dirty="0">
                <a:latin typeface="Helvetica" panose="020B0500000000000000" pitchFamily="34" charset="0"/>
              </a:rPr>
              <a:t>Summarizing the LDA approach</a:t>
            </a:r>
          </a:p>
          <a:p>
            <a:pPr algn="ctr"/>
            <a:r>
              <a:rPr lang="en-US" sz="4000" b="1" dirty="0">
                <a:latin typeface="Helvetica" panose="020B0500000000000000" pitchFamily="34" charset="0"/>
              </a:rPr>
              <a:t>in 5 steps </a:t>
            </a:r>
          </a:p>
        </p:txBody>
      </p:sp>
      <p:sp>
        <p:nvSpPr>
          <p:cNvPr id="3" name="TextBox 2">
            <a:extLst>
              <a:ext uri="{FF2B5EF4-FFF2-40B4-BE49-F238E27FC236}">
                <a16:creationId xmlns:a16="http://schemas.microsoft.com/office/drawing/2014/main" id="{52533764-A6DA-E21E-325A-D15AF7DC4814}"/>
              </a:ext>
            </a:extLst>
          </p:cNvPr>
          <p:cNvSpPr txBox="1"/>
          <p:nvPr/>
        </p:nvSpPr>
        <p:spPr>
          <a:xfrm>
            <a:off x="2141220" y="6321022"/>
            <a:ext cx="7909560" cy="338554"/>
          </a:xfrm>
          <a:prstGeom prst="rect">
            <a:avLst/>
          </a:prstGeom>
          <a:noFill/>
        </p:spPr>
        <p:txBody>
          <a:bodyPr wrap="square">
            <a:spAutoFit/>
          </a:bodyPr>
          <a:lstStyle/>
          <a:p>
            <a:pPr algn="ctr"/>
            <a:r>
              <a:rPr lang="en-US" sz="1600" b="0" i="0" dirty="0">
                <a:effectLst/>
                <a:latin typeface="+mj-lt"/>
              </a:rPr>
              <a:t>https://sebastianraschka.com/Articles/2014_python_lda.html</a:t>
            </a:r>
            <a:endParaRPr lang="en-US" sz="1600" dirty="0">
              <a:latin typeface="+mj-lt"/>
            </a:endParaRPr>
          </a:p>
        </p:txBody>
      </p:sp>
      <p:pic>
        <p:nvPicPr>
          <p:cNvPr id="4" name="Picture 3">
            <a:extLst>
              <a:ext uri="{FF2B5EF4-FFF2-40B4-BE49-F238E27FC236}">
                <a16:creationId xmlns:a16="http://schemas.microsoft.com/office/drawing/2014/main" id="{52EE5170-DC13-949F-1DDE-118EC555D60B}"/>
              </a:ext>
            </a:extLst>
          </p:cNvPr>
          <p:cNvPicPr>
            <a:picLocks noChangeAspect="1"/>
          </p:cNvPicPr>
          <p:nvPr/>
        </p:nvPicPr>
        <p:blipFill>
          <a:blip r:embed="rId3"/>
          <a:stretch>
            <a:fillRect/>
          </a:stretch>
        </p:blipFill>
        <p:spPr>
          <a:xfrm>
            <a:off x="1460231" y="2057400"/>
            <a:ext cx="9271538" cy="4060244"/>
          </a:xfrm>
          <a:prstGeom prst="rect">
            <a:avLst/>
          </a:prstGeom>
        </p:spPr>
      </p:pic>
    </p:spTree>
    <p:extLst>
      <p:ext uri="{BB962C8B-B14F-4D97-AF65-F5344CB8AC3E}">
        <p14:creationId xmlns:p14="http://schemas.microsoft.com/office/powerpoint/2010/main" val="398136964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7619F2-26A8-D77F-AF7E-B6F3CDC042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40339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907D407-E21A-D68E-0FB1-00217D11D49C}"/>
              </a:ext>
            </a:extLst>
          </p:cNvPr>
          <p:cNvSpPr txBox="1"/>
          <p:nvPr/>
        </p:nvSpPr>
        <p:spPr>
          <a:xfrm>
            <a:off x="957156" y="2367171"/>
            <a:ext cx="3802804" cy="2123658"/>
          </a:xfrm>
          <a:prstGeom prst="rect">
            <a:avLst/>
          </a:prstGeom>
          <a:noFill/>
        </p:spPr>
        <p:txBody>
          <a:bodyPr wrap="square">
            <a:spAutoFit/>
          </a:bodyPr>
          <a:lstStyle/>
          <a:p>
            <a:pPr algn="ctr">
              <a:defRPr/>
            </a:pPr>
            <a:r>
              <a:rPr lang="en-US" sz="4400" b="1" dirty="0">
                <a:latin typeface="Helvetica" panose="020B0500000000000000" pitchFamily="34" charset="0"/>
              </a:rPr>
              <a:t>Distance Measures in Data Science</a:t>
            </a:r>
          </a:p>
        </p:txBody>
      </p:sp>
      <p:pic>
        <p:nvPicPr>
          <p:cNvPr id="31746" name="Picture 2">
            <a:extLst>
              <a:ext uri="{FF2B5EF4-FFF2-40B4-BE49-F238E27FC236}">
                <a16:creationId xmlns:a16="http://schemas.microsoft.com/office/drawing/2014/main" id="{BADF4A4A-B4A0-7D32-5508-9311A9AB4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1029" y="452120"/>
            <a:ext cx="5906902" cy="595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45632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PCA vs LDA</a:t>
            </a:r>
          </a:p>
        </p:txBody>
      </p:sp>
      <p:sp>
        <p:nvSpPr>
          <p:cNvPr id="3" name="TextBox 2">
            <a:extLst>
              <a:ext uri="{FF2B5EF4-FFF2-40B4-BE49-F238E27FC236}">
                <a16:creationId xmlns:a16="http://schemas.microsoft.com/office/drawing/2014/main" id="{52533764-A6DA-E21E-325A-D15AF7DC4814}"/>
              </a:ext>
            </a:extLst>
          </p:cNvPr>
          <p:cNvSpPr txBox="1"/>
          <p:nvPr/>
        </p:nvSpPr>
        <p:spPr>
          <a:xfrm>
            <a:off x="2141220" y="6321022"/>
            <a:ext cx="7909560" cy="338554"/>
          </a:xfrm>
          <a:prstGeom prst="rect">
            <a:avLst/>
          </a:prstGeom>
          <a:noFill/>
        </p:spPr>
        <p:txBody>
          <a:bodyPr wrap="square">
            <a:spAutoFit/>
          </a:bodyPr>
          <a:lstStyle/>
          <a:p>
            <a:pPr algn="ctr"/>
            <a:r>
              <a:rPr lang="en-US" sz="1600" b="0" i="0" dirty="0">
                <a:effectLst/>
                <a:latin typeface="+mj-lt"/>
              </a:rPr>
              <a:t>Aleix M. Martinez and Avinash C. Kak, 200</a:t>
            </a:r>
            <a:endParaRPr lang="en-US" sz="1600" dirty="0">
              <a:latin typeface="+mj-lt"/>
            </a:endParaRPr>
          </a:p>
        </p:txBody>
      </p:sp>
      <p:grpSp>
        <p:nvGrpSpPr>
          <p:cNvPr id="8" name="Group 7">
            <a:extLst>
              <a:ext uri="{FF2B5EF4-FFF2-40B4-BE49-F238E27FC236}">
                <a16:creationId xmlns:a16="http://schemas.microsoft.com/office/drawing/2014/main" id="{E5BFC695-B493-808F-CC73-049E2C859F56}"/>
              </a:ext>
            </a:extLst>
          </p:cNvPr>
          <p:cNvGrpSpPr/>
          <p:nvPr/>
        </p:nvGrpSpPr>
        <p:grpSpPr>
          <a:xfrm>
            <a:off x="3148349" y="1638301"/>
            <a:ext cx="5895302" cy="4305713"/>
            <a:chOff x="3148349" y="1638301"/>
            <a:chExt cx="5895302" cy="4305713"/>
          </a:xfrm>
        </p:grpSpPr>
        <p:pic>
          <p:nvPicPr>
            <p:cNvPr id="4" name="Picture 3">
              <a:extLst>
                <a:ext uri="{FF2B5EF4-FFF2-40B4-BE49-F238E27FC236}">
                  <a16:creationId xmlns:a16="http://schemas.microsoft.com/office/drawing/2014/main" id="{1640144B-BA8A-2E06-9C10-14FE587E659D}"/>
                </a:ext>
              </a:extLst>
            </p:cNvPr>
            <p:cNvPicPr>
              <a:picLocks noChangeAspect="1"/>
            </p:cNvPicPr>
            <p:nvPr/>
          </p:nvPicPr>
          <p:blipFill>
            <a:blip r:embed="rId3"/>
            <a:stretch>
              <a:fillRect/>
            </a:stretch>
          </p:blipFill>
          <p:spPr>
            <a:xfrm>
              <a:off x="3148349" y="1638301"/>
              <a:ext cx="5895302" cy="4305713"/>
            </a:xfrm>
            <a:prstGeom prst="rect">
              <a:avLst/>
            </a:prstGeom>
          </p:spPr>
        </p:pic>
        <p:sp>
          <p:nvSpPr>
            <p:cNvPr id="5" name="Oval 4">
              <a:extLst>
                <a:ext uri="{FF2B5EF4-FFF2-40B4-BE49-F238E27FC236}">
                  <a16:creationId xmlns:a16="http://schemas.microsoft.com/office/drawing/2014/main" id="{EE5282FF-006E-5653-0A5C-2BA02C95F34B}"/>
                </a:ext>
              </a:extLst>
            </p:cNvPr>
            <p:cNvSpPr/>
            <p:nvPr/>
          </p:nvSpPr>
          <p:spPr>
            <a:xfrm>
              <a:off x="4652963" y="2776538"/>
              <a:ext cx="3819525" cy="1004887"/>
            </a:xfrm>
            <a:prstGeom prst="ellipse">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4C69F61-2712-9A45-651B-653F2919C115}"/>
                </a:ext>
              </a:extLst>
            </p:cNvPr>
            <p:cNvSpPr/>
            <p:nvPr/>
          </p:nvSpPr>
          <p:spPr>
            <a:xfrm>
              <a:off x="3786189" y="4360276"/>
              <a:ext cx="3105150" cy="1040399"/>
            </a:xfrm>
            <a:prstGeom prst="ellipse">
              <a:avLst/>
            </a:prstGeom>
            <a:solidFill>
              <a:srgbClr val="7030A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199065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Assumptions</a:t>
            </a:r>
          </a:p>
        </p:txBody>
      </p:sp>
      <p:sp>
        <p:nvSpPr>
          <p:cNvPr id="3" name="TextBox 2">
            <a:extLst>
              <a:ext uri="{FF2B5EF4-FFF2-40B4-BE49-F238E27FC236}">
                <a16:creationId xmlns:a16="http://schemas.microsoft.com/office/drawing/2014/main" id="{52533764-A6DA-E21E-325A-D15AF7DC4814}"/>
              </a:ext>
            </a:extLst>
          </p:cNvPr>
          <p:cNvSpPr txBox="1"/>
          <p:nvPr/>
        </p:nvSpPr>
        <p:spPr>
          <a:xfrm>
            <a:off x="2141220" y="6321022"/>
            <a:ext cx="7909560" cy="338554"/>
          </a:xfrm>
          <a:prstGeom prst="rect">
            <a:avLst/>
          </a:prstGeom>
          <a:noFill/>
        </p:spPr>
        <p:txBody>
          <a:bodyPr wrap="square">
            <a:spAutoFit/>
          </a:bodyPr>
          <a:lstStyle/>
          <a:p>
            <a:pPr algn="ctr"/>
            <a:r>
              <a:rPr lang="en-US" sz="1600" b="0" i="0" dirty="0">
                <a:effectLst/>
                <a:latin typeface="+mj-lt"/>
              </a:rPr>
              <a:t>https://sebastianraschka.com/Articles/2014_python_lda.html</a:t>
            </a:r>
            <a:endParaRPr lang="en-US" sz="1600" dirty="0">
              <a:latin typeface="+mj-lt"/>
            </a:endParaRPr>
          </a:p>
        </p:txBody>
      </p:sp>
      <p:sp>
        <p:nvSpPr>
          <p:cNvPr id="5" name="TextBox 4">
            <a:extLst>
              <a:ext uri="{FF2B5EF4-FFF2-40B4-BE49-F238E27FC236}">
                <a16:creationId xmlns:a16="http://schemas.microsoft.com/office/drawing/2014/main" id="{7FA85079-B5BA-D1C0-60DC-63908DA5840C}"/>
              </a:ext>
            </a:extLst>
          </p:cNvPr>
          <p:cNvSpPr txBox="1"/>
          <p:nvPr/>
        </p:nvSpPr>
        <p:spPr>
          <a:xfrm>
            <a:off x="1116805" y="1705273"/>
            <a:ext cx="9958388" cy="1631216"/>
          </a:xfrm>
          <a:prstGeom prst="rect">
            <a:avLst/>
          </a:prstGeom>
          <a:noFill/>
        </p:spPr>
        <p:txBody>
          <a:bodyPr wrap="square">
            <a:spAutoFit/>
          </a:bodyPr>
          <a:lstStyle/>
          <a:p>
            <a:r>
              <a:rPr lang="en-US" sz="2000" b="0" i="0" dirty="0">
                <a:solidFill>
                  <a:srgbClr val="111111"/>
                </a:solidFill>
                <a:effectLst/>
                <a:latin typeface="Helvetica" panose="020B0500000000000000" pitchFamily="34" charset="0"/>
              </a:rPr>
              <a:t>It should be mentioned that LDA assumes normal distributed data, features that are statistically independent, and identical covariance matrices for every class. However, this only applies for LDA as classifier and LDA for dimensionality reduction can also work reasonably well if those assumptions are violated. And even for classification tasks LDA seems can be quite robust to the distribution of the data:</a:t>
            </a:r>
          </a:p>
        </p:txBody>
      </p:sp>
      <p:sp>
        <p:nvSpPr>
          <p:cNvPr id="10" name="TextBox 9">
            <a:extLst>
              <a:ext uri="{FF2B5EF4-FFF2-40B4-BE49-F238E27FC236}">
                <a16:creationId xmlns:a16="http://schemas.microsoft.com/office/drawing/2014/main" id="{7F1276E7-1D6A-2064-900A-3CBAFC93E5BC}"/>
              </a:ext>
            </a:extLst>
          </p:cNvPr>
          <p:cNvSpPr txBox="1"/>
          <p:nvPr/>
        </p:nvSpPr>
        <p:spPr>
          <a:xfrm>
            <a:off x="1357312" y="4131557"/>
            <a:ext cx="9477375" cy="1323439"/>
          </a:xfrm>
          <a:prstGeom prst="rect">
            <a:avLst/>
          </a:prstGeom>
          <a:noFill/>
        </p:spPr>
        <p:txBody>
          <a:bodyPr wrap="square">
            <a:spAutoFit/>
          </a:bodyPr>
          <a:lstStyle/>
          <a:p>
            <a:r>
              <a:rPr lang="en-US" sz="2000" b="0" i="0" dirty="0">
                <a:solidFill>
                  <a:schemeClr val="tx1">
                    <a:lumMod val="50000"/>
                    <a:lumOff val="50000"/>
                  </a:schemeClr>
                </a:solidFill>
                <a:effectLst/>
                <a:latin typeface="Helvetica" panose="020B0500000000000000" pitchFamily="34" charset="0"/>
              </a:rPr>
              <a:t>“</a:t>
            </a:r>
            <a:r>
              <a:rPr lang="en-US" sz="2000" dirty="0">
                <a:solidFill>
                  <a:schemeClr val="tx1">
                    <a:lumMod val="50000"/>
                    <a:lumOff val="50000"/>
                  </a:schemeClr>
                </a:solidFill>
                <a:latin typeface="Helvetica" panose="020B0500000000000000" pitchFamily="34" charset="0"/>
              </a:rPr>
              <a:t>L</a:t>
            </a:r>
            <a:r>
              <a:rPr lang="en-US" sz="2000" b="0" i="0" dirty="0">
                <a:solidFill>
                  <a:schemeClr val="tx1">
                    <a:lumMod val="50000"/>
                    <a:lumOff val="50000"/>
                  </a:schemeClr>
                </a:solidFill>
                <a:effectLst/>
                <a:latin typeface="Helvetica" panose="020B0500000000000000" pitchFamily="34" charset="0"/>
              </a:rPr>
              <a:t>inear discriminant analysis frequently achieves good performances in the tasks of face and object recognition, even though the assumptions of common covariance matrix among groups and normality are often violated (</a:t>
            </a:r>
            <a:r>
              <a:rPr lang="en-US" sz="2000" b="0" i="0" dirty="0" err="1">
                <a:solidFill>
                  <a:schemeClr val="tx1">
                    <a:lumMod val="50000"/>
                    <a:lumOff val="50000"/>
                  </a:schemeClr>
                </a:solidFill>
                <a:effectLst/>
                <a:latin typeface="Helvetica" panose="020B0500000000000000" pitchFamily="34" charset="0"/>
              </a:rPr>
              <a:t>Duda</a:t>
            </a:r>
            <a:r>
              <a:rPr lang="en-US" sz="2000" b="0" i="0" dirty="0">
                <a:solidFill>
                  <a:schemeClr val="tx1">
                    <a:lumMod val="50000"/>
                    <a:lumOff val="50000"/>
                  </a:schemeClr>
                </a:solidFill>
                <a:effectLst/>
                <a:latin typeface="Helvetica" panose="020B0500000000000000" pitchFamily="34" charset="0"/>
              </a:rPr>
              <a:t>, et al., 2001)” (Tao Li, et al., 2006).</a:t>
            </a:r>
            <a:endParaRPr lang="en-US" sz="2000" dirty="0">
              <a:solidFill>
                <a:schemeClr val="tx1">
                  <a:lumMod val="50000"/>
                  <a:lumOff val="50000"/>
                </a:schemeClr>
              </a:solidFill>
            </a:endParaRPr>
          </a:p>
        </p:txBody>
      </p:sp>
      <p:cxnSp>
        <p:nvCxnSpPr>
          <p:cNvPr id="12" name="Straight Connector 11">
            <a:extLst>
              <a:ext uri="{FF2B5EF4-FFF2-40B4-BE49-F238E27FC236}">
                <a16:creationId xmlns:a16="http://schemas.microsoft.com/office/drawing/2014/main" id="{36D08B80-ACFC-BE03-C423-48D06A140F21}"/>
              </a:ext>
            </a:extLst>
          </p:cNvPr>
          <p:cNvCxnSpPr/>
          <p:nvPr/>
        </p:nvCxnSpPr>
        <p:spPr>
          <a:xfrm>
            <a:off x="1238250" y="3941535"/>
            <a:ext cx="0" cy="17192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7964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514B29-AE13-2F20-5FA8-14963C477596}"/>
              </a:ext>
            </a:extLst>
          </p:cNvPr>
          <p:cNvPicPr>
            <a:picLocks noChangeAspect="1"/>
          </p:cNvPicPr>
          <p:nvPr/>
        </p:nvPicPr>
        <p:blipFill>
          <a:blip r:embed="rId2"/>
          <a:stretch>
            <a:fillRect/>
          </a:stretch>
        </p:blipFill>
        <p:spPr>
          <a:xfrm>
            <a:off x="709578" y="0"/>
            <a:ext cx="10772843" cy="6858000"/>
          </a:xfrm>
          <a:prstGeom prst="rect">
            <a:avLst/>
          </a:prstGeom>
        </p:spPr>
      </p:pic>
    </p:spTree>
    <p:extLst>
      <p:ext uri="{BB962C8B-B14F-4D97-AF65-F5344CB8AC3E}">
        <p14:creationId xmlns:p14="http://schemas.microsoft.com/office/powerpoint/2010/main" val="10221641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85D1-F095-4E20-8EF3-64C043D00BC1}"/>
              </a:ext>
            </a:extLst>
          </p:cNvPr>
          <p:cNvSpPr txBox="1"/>
          <p:nvPr/>
        </p:nvSpPr>
        <p:spPr>
          <a:xfrm>
            <a:off x="1231527" y="1982589"/>
            <a:ext cx="9728947" cy="923330"/>
          </a:xfrm>
          <a:prstGeom prst="rect">
            <a:avLst/>
          </a:prstGeom>
          <a:noFill/>
        </p:spPr>
        <p:txBody>
          <a:bodyPr wrap="square" rtlCol="0">
            <a:spAutoFit/>
          </a:bodyPr>
          <a:lstStyle/>
          <a:p>
            <a:pPr algn="ctr"/>
            <a:r>
              <a:rPr lang="en-US" sz="5400" b="1" dirty="0" err="1">
                <a:latin typeface="Helvetica" panose="020B0500000000000000" pitchFamily="34" charset="0"/>
              </a:rPr>
              <a:t>Neurosyntax</a:t>
            </a:r>
            <a:r>
              <a:rPr lang="en-US" sz="5400" b="1" dirty="0">
                <a:latin typeface="Helvetica" panose="020B0500000000000000" pitchFamily="34" charset="0"/>
              </a:rPr>
              <a:t> Academy</a:t>
            </a:r>
          </a:p>
        </p:txBody>
      </p:sp>
      <p:grpSp>
        <p:nvGrpSpPr>
          <p:cNvPr id="20" name="Group 19">
            <a:extLst>
              <a:ext uri="{FF2B5EF4-FFF2-40B4-BE49-F238E27FC236}">
                <a16:creationId xmlns:a16="http://schemas.microsoft.com/office/drawing/2014/main" id="{AECBF1E0-876B-4090-2A3A-3EE6E6829384}"/>
              </a:ext>
            </a:extLst>
          </p:cNvPr>
          <p:cNvGrpSpPr/>
          <p:nvPr/>
        </p:nvGrpSpPr>
        <p:grpSpPr>
          <a:xfrm>
            <a:off x="2295297" y="3320758"/>
            <a:ext cx="2382335" cy="1554654"/>
            <a:chOff x="2295297" y="3320758"/>
            <a:chExt cx="2382335" cy="1554654"/>
          </a:xfrm>
        </p:grpSpPr>
        <p:sp>
          <p:nvSpPr>
            <p:cNvPr id="4" name="TextBox 3">
              <a:extLst>
                <a:ext uri="{FF2B5EF4-FFF2-40B4-BE49-F238E27FC236}">
                  <a16:creationId xmlns:a16="http://schemas.microsoft.com/office/drawing/2014/main" id="{A47AC466-5BCC-D664-2165-4F5476F97432}"/>
                </a:ext>
              </a:extLst>
            </p:cNvPr>
            <p:cNvSpPr txBox="1"/>
            <p:nvPr/>
          </p:nvSpPr>
          <p:spPr>
            <a:xfrm>
              <a:off x="2295297" y="4506080"/>
              <a:ext cx="2382335" cy="369332"/>
            </a:xfrm>
            <a:prstGeom prst="rect">
              <a:avLst/>
            </a:prstGeom>
            <a:noFill/>
          </p:spPr>
          <p:txBody>
            <a:bodyPr wrap="square">
              <a:spAutoFit/>
            </a:bodyPr>
            <a:lstStyle/>
            <a:p>
              <a:pPr algn="ctr" fontAlgn="ctr"/>
              <a:r>
                <a:rPr lang="en-US" b="0" i="0" dirty="0">
                  <a:effectLst/>
                  <a:latin typeface="+mj-lt"/>
                </a:rPr>
                <a:t>@neurosyntaxacademy</a:t>
              </a:r>
            </a:p>
          </p:txBody>
        </p:sp>
        <p:pic>
          <p:nvPicPr>
            <p:cNvPr id="6" name="Graphic 5">
              <a:extLst>
                <a:ext uri="{FF2B5EF4-FFF2-40B4-BE49-F238E27FC236}">
                  <a16:creationId xmlns:a16="http://schemas.microsoft.com/office/drawing/2014/main" id="{5F98B361-0FBC-7370-412E-E9054BF454E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7560" y="3320758"/>
              <a:ext cx="1257810" cy="867455"/>
            </a:xfrm>
            <a:prstGeom prst="rect">
              <a:avLst/>
            </a:prstGeom>
          </p:spPr>
        </p:pic>
      </p:grpSp>
      <p:grpSp>
        <p:nvGrpSpPr>
          <p:cNvPr id="18" name="Group 17">
            <a:extLst>
              <a:ext uri="{FF2B5EF4-FFF2-40B4-BE49-F238E27FC236}">
                <a16:creationId xmlns:a16="http://schemas.microsoft.com/office/drawing/2014/main" id="{F886F3A0-C0D6-0EE7-DA89-0FD398F9FA10}"/>
              </a:ext>
            </a:extLst>
          </p:cNvPr>
          <p:cNvGrpSpPr/>
          <p:nvPr/>
        </p:nvGrpSpPr>
        <p:grpSpPr>
          <a:xfrm>
            <a:off x="5496904" y="3317721"/>
            <a:ext cx="1663549" cy="1557691"/>
            <a:chOff x="5518914" y="3317721"/>
            <a:chExt cx="1663549" cy="1557691"/>
          </a:xfrm>
        </p:grpSpPr>
        <p:sp>
          <p:nvSpPr>
            <p:cNvPr id="8" name="TextBox 7">
              <a:extLst>
                <a:ext uri="{FF2B5EF4-FFF2-40B4-BE49-F238E27FC236}">
                  <a16:creationId xmlns:a16="http://schemas.microsoft.com/office/drawing/2014/main" id="{A8CFB58E-47C5-D17A-61FF-8972F9E96533}"/>
                </a:ext>
              </a:extLst>
            </p:cNvPr>
            <p:cNvSpPr txBox="1"/>
            <p:nvPr/>
          </p:nvSpPr>
          <p:spPr>
            <a:xfrm>
              <a:off x="5518914" y="4506080"/>
              <a:ext cx="1663549" cy="369332"/>
            </a:xfrm>
            <a:prstGeom prst="rect">
              <a:avLst/>
            </a:prstGeom>
            <a:noFill/>
          </p:spPr>
          <p:txBody>
            <a:bodyPr wrap="square">
              <a:spAutoFit/>
            </a:bodyPr>
            <a:lstStyle/>
            <a:p>
              <a:pPr algn="ctr" fontAlgn="ctr"/>
              <a:r>
                <a:rPr lang="en-US" dirty="0">
                  <a:latin typeface="+mj-lt"/>
                </a:rPr>
                <a:t>@</a:t>
              </a:r>
              <a:r>
                <a:rPr lang="en-US" b="0" i="0" dirty="0">
                  <a:effectLst/>
                  <a:latin typeface="+mj-lt"/>
                </a:rPr>
                <a:t>Neuro_Syntax</a:t>
              </a:r>
            </a:p>
          </p:txBody>
        </p:sp>
        <p:pic>
          <p:nvPicPr>
            <p:cNvPr id="10" name="Picture 9" descr="A blue circle with a white triangle in the middle&#10;&#10;Description automatically generated">
              <a:extLst>
                <a:ext uri="{FF2B5EF4-FFF2-40B4-BE49-F238E27FC236}">
                  <a16:creationId xmlns:a16="http://schemas.microsoft.com/office/drawing/2014/main" id="{17C817BE-ADC6-868B-EC4B-835D683D7BFA}"/>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14938" y="3317721"/>
              <a:ext cx="871503" cy="871503"/>
            </a:xfrm>
            <a:prstGeom prst="rect">
              <a:avLst/>
            </a:prstGeom>
          </p:spPr>
        </p:pic>
      </p:grpSp>
      <p:grpSp>
        <p:nvGrpSpPr>
          <p:cNvPr id="19" name="Group 18">
            <a:extLst>
              <a:ext uri="{FF2B5EF4-FFF2-40B4-BE49-F238E27FC236}">
                <a16:creationId xmlns:a16="http://schemas.microsoft.com/office/drawing/2014/main" id="{0A857EB8-EAE0-02EF-4AD2-E151CF90D4BB}"/>
              </a:ext>
            </a:extLst>
          </p:cNvPr>
          <p:cNvGrpSpPr/>
          <p:nvPr/>
        </p:nvGrpSpPr>
        <p:grpSpPr>
          <a:xfrm>
            <a:off x="7979725" y="3318733"/>
            <a:ext cx="1663549" cy="1556679"/>
            <a:chOff x="7979725" y="3318733"/>
            <a:chExt cx="1663549" cy="1556679"/>
          </a:xfrm>
        </p:grpSpPr>
        <p:sp>
          <p:nvSpPr>
            <p:cNvPr id="11" name="TextBox 10">
              <a:extLst>
                <a:ext uri="{FF2B5EF4-FFF2-40B4-BE49-F238E27FC236}">
                  <a16:creationId xmlns:a16="http://schemas.microsoft.com/office/drawing/2014/main" id="{575805F1-FFE9-C65E-E3C2-4D734A9EC489}"/>
                </a:ext>
              </a:extLst>
            </p:cNvPr>
            <p:cNvSpPr txBox="1"/>
            <p:nvPr/>
          </p:nvSpPr>
          <p:spPr>
            <a:xfrm>
              <a:off x="7979725" y="4506080"/>
              <a:ext cx="1663549" cy="369332"/>
            </a:xfrm>
            <a:prstGeom prst="rect">
              <a:avLst/>
            </a:prstGeom>
            <a:noFill/>
          </p:spPr>
          <p:txBody>
            <a:bodyPr wrap="square">
              <a:spAutoFit/>
            </a:bodyPr>
            <a:lstStyle/>
            <a:p>
              <a:pPr algn="ctr" fontAlgn="ctr"/>
              <a:r>
                <a:rPr lang="en-US" b="0" i="0" dirty="0" err="1">
                  <a:effectLst/>
                  <a:latin typeface="+mj-lt"/>
                </a:rPr>
                <a:t>neurosyntax</a:t>
              </a:r>
              <a:endParaRPr lang="en-US" b="0" i="0" dirty="0">
                <a:effectLst/>
                <a:latin typeface="+mj-lt"/>
              </a:endParaRPr>
            </a:p>
          </p:txBody>
        </p:sp>
        <p:pic>
          <p:nvPicPr>
            <p:cNvPr id="13" name="Graphic 12">
              <a:extLst>
                <a:ext uri="{FF2B5EF4-FFF2-40B4-BE49-F238E27FC236}">
                  <a16:creationId xmlns:a16="http://schemas.microsoft.com/office/drawing/2014/main" id="{5D31E01C-C1B9-8447-C43A-6D1776FB73C5}"/>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748" y="3318733"/>
              <a:ext cx="871504" cy="871504"/>
            </a:xfrm>
            <a:prstGeom prst="rect">
              <a:avLst/>
            </a:prstGeom>
          </p:spPr>
        </p:pic>
      </p:grpSp>
    </p:spTree>
    <p:extLst>
      <p:ext uri="{BB962C8B-B14F-4D97-AF65-F5344CB8AC3E}">
        <p14:creationId xmlns:p14="http://schemas.microsoft.com/office/powerpoint/2010/main" val="15771507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2830523" y="2421032"/>
            <a:ext cx="6530955" cy="2015936"/>
          </a:xfrm>
          <a:prstGeom prst="rect">
            <a:avLst/>
          </a:prstGeom>
          <a:noFill/>
        </p:spPr>
        <p:txBody>
          <a:bodyPr wrap="none" rtlCol="0">
            <a:spAutoFit/>
          </a:bodyPr>
          <a:lstStyle/>
          <a:p>
            <a:pPr algn="ctr"/>
            <a:r>
              <a:rPr lang="en-US" sz="10000" dirty="0">
                <a:latin typeface="Helvetica" panose="020B0500000000000000" pitchFamily="34" charset="0"/>
              </a:rPr>
              <a:t>Session 10</a:t>
            </a:r>
          </a:p>
          <a:p>
            <a:pPr algn="ctr"/>
            <a:r>
              <a:rPr lang="en-US" sz="2500" dirty="0">
                <a:latin typeface="Helvetica" panose="020B0500000000000000" pitchFamily="34" charset="0"/>
              </a:rPr>
              <a:t>Lecturer: Saman Abbaspoor</a:t>
            </a:r>
          </a:p>
        </p:txBody>
      </p:sp>
    </p:spTree>
    <p:extLst>
      <p:ext uri="{BB962C8B-B14F-4D97-AF65-F5344CB8AC3E}">
        <p14:creationId xmlns:p14="http://schemas.microsoft.com/office/powerpoint/2010/main" val="425707807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1598615" y="2332030"/>
            <a:ext cx="8994770" cy="2585323"/>
          </a:xfrm>
          <a:prstGeom prst="rect">
            <a:avLst/>
          </a:prstGeom>
          <a:noFill/>
        </p:spPr>
        <p:txBody>
          <a:bodyPr wrap="none" rtlCol="0">
            <a:spAutoFit/>
          </a:bodyPr>
          <a:lstStyle/>
          <a:p>
            <a:pPr algn="ctr"/>
            <a:r>
              <a:rPr lang="en-US" sz="5400" dirty="0">
                <a:latin typeface="Helvetica" panose="020B0500000000000000" pitchFamily="34" charset="0"/>
              </a:rPr>
              <a:t>The structure of correlations,</a:t>
            </a:r>
          </a:p>
          <a:p>
            <a:pPr algn="ctr"/>
            <a:r>
              <a:rPr lang="en-US" sz="5400" dirty="0">
                <a:latin typeface="Helvetica" panose="020B0500000000000000" pitchFamily="34" charset="0"/>
              </a:rPr>
              <a:t>latent space, and</a:t>
            </a:r>
          </a:p>
          <a:p>
            <a:pPr algn="ctr"/>
            <a:r>
              <a:rPr lang="en-US" sz="5400" dirty="0">
                <a:latin typeface="Helvetica" panose="020B0500000000000000" pitchFamily="34" charset="0"/>
              </a:rPr>
              <a:t>information processing</a:t>
            </a:r>
          </a:p>
        </p:txBody>
      </p:sp>
    </p:spTree>
    <p:extLst>
      <p:ext uri="{BB962C8B-B14F-4D97-AF65-F5344CB8AC3E}">
        <p14:creationId xmlns:p14="http://schemas.microsoft.com/office/powerpoint/2010/main" val="84465210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181087"/>
            <a:ext cx="9202072" cy="1323439"/>
          </a:xfrm>
          <a:prstGeom prst="rect">
            <a:avLst/>
          </a:prstGeom>
          <a:noFill/>
        </p:spPr>
        <p:txBody>
          <a:bodyPr wrap="square">
            <a:spAutoFit/>
          </a:bodyPr>
          <a:lstStyle/>
          <a:p>
            <a:pPr algn="ctr"/>
            <a:r>
              <a:rPr lang="en-US" sz="4000" b="1" dirty="0">
                <a:latin typeface="Helvetica" panose="020B0500000000000000" pitchFamily="34" charset="0"/>
              </a:rPr>
              <a:t>Neural Decoding and</a:t>
            </a:r>
          </a:p>
          <a:p>
            <a:pPr algn="ctr"/>
            <a:r>
              <a:rPr lang="en-US" sz="4000" b="1" dirty="0">
                <a:latin typeface="Helvetica" panose="020B0500000000000000" pitchFamily="34" charset="0"/>
              </a:rPr>
              <a:t>Optimal Decoding Axis</a:t>
            </a:r>
          </a:p>
        </p:txBody>
      </p:sp>
      <p:sp>
        <p:nvSpPr>
          <p:cNvPr id="6" name="Oval 5">
            <a:extLst>
              <a:ext uri="{FF2B5EF4-FFF2-40B4-BE49-F238E27FC236}">
                <a16:creationId xmlns:a16="http://schemas.microsoft.com/office/drawing/2014/main" id="{96D6244E-EFCF-D73C-F122-280CC7C6F918}"/>
              </a:ext>
            </a:extLst>
          </p:cNvPr>
          <p:cNvSpPr/>
          <p:nvPr/>
        </p:nvSpPr>
        <p:spPr>
          <a:xfrm>
            <a:off x="4125369" y="2057221"/>
            <a:ext cx="1560635" cy="1560635"/>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B795A76-B596-A227-3006-D23300D80B75}"/>
              </a:ext>
            </a:extLst>
          </p:cNvPr>
          <p:cNvSpPr/>
          <p:nvPr/>
        </p:nvSpPr>
        <p:spPr>
          <a:xfrm>
            <a:off x="4125369" y="4003252"/>
            <a:ext cx="1560635" cy="1560635"/>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3B81AF-8DA8-6E18-1291-557969DBDC06}"/>
              </a:ext>
            </a:extLst>
          </p:cNvPr>
          <p:cNvSpPr/>
          <p:nvPr/>
        </p:nvSpPr>
        <p:spPr>
          <a:xfrm>
            <a:off x="4492909" y="2303616"/>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B77F515-146E-F504-E35A-F59C8E17BB60}"/>
              </a:ext>
            </a:extLst>
          </p:cNvPr>
          <p:cNvSpPr/>
          <p:nvPr/>
        </p:nvSpPr>
        <p:spPr>
          <a:xfrm>
            <a:off x="4993799" y="2226473"/>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330B755-F084-8F2B-CF39-D7B59994471E}"/>
              </a:ext>
            </a:extLst>
          </p:cNvPr>
          <p:cNvSpPr/>
          <p:nvPr/>
        </p:nvSpPr>
        <p:spPr>
          <a:xfrm>
            <a:off x="4253780" y="2685141"/>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0CCE042-B430-F053-67A8-57D061A997EC}"/>
              </a:ext>
            </a:extLst>
          </p:cNvPr>
          <p:cNvSpPr/>
          <p:nvPr/>
        </p:nvSpPr>
        <p:spPr>
          <a:xfrm>
            <a:off x="4791575" y="2565925"/>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073F8E1-97D9-365D-3DF7-7DFE392AD85D}"/>
              </a:ext>
            </a:extLst>
          </p:cNvPr>
          <p:cNvSpPr/>
          <p:nvPr/>
        </p:nvSpPr>
        <p:spPr>
          <a:xfrm>
            <a:off x="4526341" y="3056617"/>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6B127FF-D23F-021E-107E-D89E3A03B158}"/>
              </a:ext>
            </a:extLst>
          </p:cNvPr>
          <p:cNvSpPr/>
          <p:nvPr/>
        </p:nvSpPr>
        <p:spPr>
          <a:xfrm>
            <a:off x="5373333" y="2667037"/>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0A58546-5496-D526-56B7-B6B3C906111E}"/>
              </a:ext>
            </a:extLst>
          </p:cNvPr>
          <p:cNvSpPr/>
          <p:nvPr/>
        </p:nvSpPr>
        <p:spPr>
          <a:xfrm>
            <a:off x="4988941" y="2854393"/>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5CFE036-8734-CBB2-0771-3E7918B81A7A}"/>
              </a:ext>
            </a:extLst>
          </p:cNvPr>
          <p:cNvSpPr/>
          <p:nvPr/>
        </p:nvSpPr>
        <p:spPr>
          <a:xfrm>
            <a:off x="4892687" y="3258842"/>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30735B1-E8A0-A46B-26C8-1E5A468F6664}"/>
              </a:ext>
            </a:extLst>
          </p:cNvPr>
          <p:cNvSpPr/>
          <p:nvPr/>
        </p:nvSpPr>
        <p:spPr>
          <a:xfrm>
            <a:off x="5273226" y="3056617"/>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EDE93B6-FC1E-3DAA-2E73-77BF77030C81}"/>
              </a:ext>
            </a:extLst>
          </p:cNvPr>
          <p:cNvSpPr/>
          <p:nvPr/>
        </p:nvSpPr>
        <p:spPr>
          <a:xfrm>
            <a:off x="4492909" y="4245776"/>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C0A20A4-33C0-48BC-8530-3539F0492563}"/>
              </a:ext>
            </a:extLst>
          </p:cNvPr>
          <p:cNvSpPr/>
          <p:nvPr/>
        </p:nvSpPr>
        <p:spPr>
          <a:xfrm>
            <a:off x="4993799" y="4193751"/>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2197C44-1DB7-0099-36AE-DFA2BCEC2121}"/>
              </a:ext>
            </a:extLst>
          </p:cNvPr>
          <p:cNvSpPr/>
          <p:nvPr/>
        </p:nvSpPr>
        <p:spPr>
          <a:xfrm>
            <a:off x="4253780" y="4652419"/>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FAE3DA1-934B-F688-7179-DA1FF1518A7F}"/>
              </a:ext>
            </a:extLst>
          </p:cNvPr>
          <p:cNvSpPr/>
          <p:nvPr/>
        </p:nvSpPr>
        <p:spPr>
          <a:xfrm>
            <a:off x="4957625" y="4652419"/>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B27E592-FCD7-D843-02E6-07227A6BCA99}"/>
              </a:ext>
            </a:extLst>
          </p:cNvPr>
          <p:cNvSpPr/>
          <p:nvPr/>
        </p:nvSpPr>
        <p:spPr>
          <a:xfrm>
            <a:off x="4601076" y="4718364"/>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32936DA-59D8-5583-FCF9-3CF3D03ABE71}"/>
              </a:ext>
            </a:extLst>
          </p:cNvPr>
          <p:cNvSpPr/>
          <p:nvPr/>
        </p:nvSpPr>
        <p:spPr>
          <a:xfrm>
            <a:off x="5373333" y="4634315"/>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607443D-60AB-EFA0-5D71-FAA2C6CA5E80}"/>
              </a:ext>
            </a:extLst>
          </p:cNvPr>
          <p:cNvSpPr/>
          <p:nvPr/>
        </p:nvSpPr>
        <p:spPr>
          <a:xfrm>
            <a:off x="5191083" y="4920588"/>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B1928BC-526F-24F4-5311-353D8CACC1C4}"/>
              </a:ext>
            </a:extLst>
          </p:cNvPr>
          <p:cNvSpPr/>
          <p:nvPr/>
        </p:nvSpPr>
        <p:spPr>
          <a:xfrm>
            <a:off x="4506558" y="5190952"/>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9C26893-FA41-D059-A619-E316071253B0}"/>
              </a:ext>
            </a:extLst>
          </p:cNvPr>
          <p:cNvSpPr/>
          <p:nvPr/>
        </p:nvSpPr>
        <p:spPr>
          <a:xfrm>
            <a:off x="4988859" y="5169187"/>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red and black checkered object&#10;&#10;Description automatically generated">
            <a:extLst>
              <a:ext uri="{FF2B5EF4-FFF2-40B4-BE49-F238E27FC236}">
                <a16:creationId xmlns:a16="http://schemas.microsoft.com/office/drawing/2014/main" id="{67846151-A4AB-FE0B-AE60-C7F548A2B6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95554" y="2240490"/>
            <a:ext cx="2302548" cy="1295183"/>
          </a:xfrm>
          <a:prstGeom prst="rect">
            <a:avLst/>
          </a:prstGeom>
        </p:spPr>
      </p:pic>
      <p:pic>
        <p:nvPicPr>
          <p:cNvPr id="36" name="Picture 35" descr="A black and orange diamond shaped object&#10;&#10;Description automatically generated">
            <a:extLst>
              <a:ext uri="{FF2B5EF4-FFF2-40B4-BE49-F238E27FC236}">
                <a16:creationId xmlns:a16="http://schemas.microsoft.com/office/drawing/2014/main" id="{16968FDF-8C65-0736-EB97-39D02BD2B3B7}"/>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995554" y="4120162"/>
            <a:ext cx="2377026" cy="1337077"/>
          </a:xfrm>
          <a:prstGeom prst="rect">
            <a:avLst/>
          </a:prstGeom>
        </p:spPr>
      </p:pic>
      <p:cxnSp>
        <p:nvCxnSpPr>
          <p:cNvPr id="39" name="Straight Arrow Connector 38">
            <a:extLst>
              <a:ext uri="{FF2B5EF4-FFF2-40B4-BE49-F238E27FC236}">
                <a16:creationId xmlns:a16="http://schemas.microsoft.com/office/drawing/2014/main" id="{C86C9ED9-4CA3-0C28-C481-467662C4D62B}"/>
              </a:ext>
            </a:extLst>
          </p:cNvPr>
          <p:cNvCxnSpPr/>
          <p:nvPr/>
        </p:nvCxnSpPr>
        <p:spPr>
          <a:xfrm>
            <a:off x="3121268" y="3763139"/>
            <a:ext cx="760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77" name="Group 5176">
            <a:extLst>
              <a:ext uri="{FF2B5EF4-FFF2-40B4-BE49-F238E27FC236}">
                <a16:creationId xmlns:a16="http://schemas.microsoft.com/office/drawing/2014/main" id="{F31C2292-1539-1D04-07E7-824F8984851C}"/>
              </a:ext>
            </a:extLst>
          </p:cNvPr>
          <p:cNvGrpSpPr/>
          <p:nvPr/>
        </p:nvGrpSpPr>
        <p:grpSpPr>
          <a:xfrm>
            <a:off x="6710170" y="2082868"/>
            <a:ext cx="1053385" cy="3323274"/>
            <a:chOff x="6514811" y="2194150"/>
            <a:chExt cx="1053385" cy="3323274"/>
          </a:xfrm>
        </p:grpSpPr>
        <p:pic>
          <p:nvPicPr>
            <p:cNvPr id="5170" name="Graphic 5169">
              <a:extLst>
                <a:ext uri="{FF2B5EF4-FFF2-40B4-BE49-F238E27FC236}">
                  <a16:creationId xmlns:a16="http://schemas.microsoft.com/office/drawing/2014/main" id="{C1DA7927-F3E2-3145-9BA7-4A0854EA91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5793324" y="3742551"/>
              <a:ext cx="2496360" cy="1053385"/>
            </a:xfrm>
            <a:prstGeom prst="rect">
              <a:avLst/>
            </a:prstGeom>
          </p:spPr>
        </p:pic>
        <p:pic>
          <p:nvPicPr>
            <p:cNvPr id="5171" name="Graphic 5170">
              <a:extLst>
                <a:ext uri="{FF2B5EF4-FFF2-40B4-BE49-F238E27FC236}">
                  <a16:creationId xmlns:a16="http://schemas.microsoft.com/office/drawing/2014/main" id="{2F6B19CE-F0D9-9B69-75AA-8C5F5148F4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5793324" y="2915637"/>
              <a:ext cx="2496360" cy="1053385"/>
            </a:xfrm>
            <a:prstGeom prst="rect">
              <a:avLst/>
            </a:prstGeom>
          </p:spPr>
        </p:pic>
      </p:grpSp>
      <p:grpSp>
        <p:nvGrpSpPr>
          <p:cNvPr id="5176" name="Group 5175">
            <a:extLst>
              <a:ext uri="{FF2B5EF4-FFF2-40B4-BE49-F238E27FC236}">
                <a16:creationId xmlns:a16="http://schemas.microsoft.com/office/drawing/2014/main" id="{2E5906E9-8411-EDDB-E69A-AE7365CB0EC9}"/>
              </a:ext>
            </a:extLst>
          </p:cNvPr>
          <p:cNvGrpSpPr/>
          <p:nvPr/>
        </p:nvGrpSpPr>
        <p:grpSpPr>
          <a:xfrm rot="16200000">
            <a:off x="8947855" y="4281954"/>
            <a:ext cx="1053385" cy="3421975"/>
            <a:chOff x="9811827" y="3018169"/>
            <a:chExt cx="1053385" cy="3421975"/>
          </a:xfrm>
        </p:grpSpPr>
        <p:pic>
          <p:nvPicPr>
            <p:cNvPr id="5174" name="Graphic 5173">
              <a:extLst>
                <a:ext uri="{FF2B5EF4-FFF2-40B4-BE49-F238E27FC236}">
                  <a16:creationId xmlns:a16="http://schemas.microsoft.com/office/drawing/2014/main" id="{D1550DE6-C913-27C5-DD67-43AA8D1856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9090340" y="3739656"/>
              <a:ext cx="2496360" cy="1053385"/>
            </a:xfrm>
            <a:prstGeom prst="rect">
              <a:avLst/>
            </a:prstGeom>
          </p:spPr>
        </p:pic>
        <p:pic>
          <p:nvPicPr>
            <p:cNvPr id="5175" name="Graphic 5174">
              <a:extLst>
                <a:ext uri="{FF2B5EF4-FFF2-40B4-BE49-F238E27FC236}">
                  <a16:creationId xmlns:a16="http://schemas.microsoft.com/office/drawing/2014/main" id="{46EBAA61-C0FE-51FF-6A64-461F45A860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9090340" y="4665271"/>
              <a:ext cx="2496360" cy="1053385"/>
            </a:xfrm>
            <a:prstGeom prst="rect">
              <a:avLst/>
            </a:prstGeom>
          </p:spPr>
        </p:pic>
      </p:grpSp>
      <p:cxnSp>
        <p:nvCxnSpPr>
          <p:cNvPr id="5179" name="Straight Connector 5178">
            <a:extLst>
              <a:ext uri="{FF2B5EF4-FFF2-40B4-BE49-F238E27FC236}">
                <a16:creationId xmlns:a16="http://schemas.microsoft.com/office/drawing/2014/main" id="{6A1FE682-2C19-E1F3-80B7-F6A2A5BF816A}"/>
              </a:ext>
            </a:extLst>
          </p:cNvPr>
          <p:cNvCxnSpPr/>
          <p:nvPr/>
        </p:nvCxnSpPr>
        <p:spPr>
          <a:xfrm flipV="1">
            <a:off x="9471439" y="1853799"/>
            <a:ext cx="0" cy="472146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80" name="Straight Connector 5179">
            <a:extLst>
              <a:ext uri="{FF2B5EF4-FFF2-40B4-BE49-F238E27FC236}">
                <a16:creationId xmlns:a16="http://schemas.microsoft.com/office/drawing/2014/main" id="{6F2AB821-5A59-2E20-9ACF-1389F7908647}"/>
              </a:ext>
            </a:extLst>
          </p:cNvPr>
          <p:cNvCxnSpPr>
            <a:cxnSpLocks/>
          </p:cNvCxnSpPr>
          <p:nvPr/>
        </p:nvCxnSpPr>
        <p:spPr>
          <a:xfrm rot="5400000" flipV="1">
            <a:off x="8901898" y="1401646"/>
            <a:ext cx="0" cy="472146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3354450-F0F8-CB37-F543-D1CCAD26DB7A}"/>
              </a:ext>
            </a:extLst>
          </p:cNvPr>
          <p:cNvGrpSpPr/>
          <p:nvPr/>
        </p:nvGrpSpPr>
        <p:grpSpPr>
          <a:xfrm>
            <a:off x="7814775" y="2824619"/>
            <a:ext cx="2734151" cy="2585996"/>
            <a:chOff x="7814775" y="2824619"/>
            <a:chExt cx="2734151" cy="2585996"/>
          </a:xfrm>
        </p:grpSpPr>
        <p:grpSp>
          <p:nvGrpSpPr>
            <p:cNvPr id="5166" name="Group 5165">
              <a:extLst>
                <a:ext uri="{FF2B5EF4-FFF2-40B4-BE49-F238E27FC236}">
                  <a16:creationId xmlns:a16="http://schemas.microsoft.com/office/drawing/2014/main" id="{F4C62282-E377-8937-C7A5-AF8C891EE7EA}"/>
                </a:ext>
              </a:extLst>
            </p:cNvPr>
            <p:cNvGrpSpPr/>
            <p:nvPr/>
          </p:nvGrpSpPr>
          <p:grpSpPr>
            <a:xfrm>
              <a:off x="7853459" y="4331286"/>
              <a:ext cx="1070006" cy="1070005"/>
              <a:chOff x="7658099" y="3648330"/>
              <a:chExt cx="1864245" cy="1864244"/>
            </a:xfrm>
          </p:grpSpPr>
          <p:cxnSp>
            <p:nvCxnSpPr>
              <p:cNvPr id="45" name="Straight Arrow Connector 44">
                <a:extLst>
                  <a:ext uri="{FF2B5EF4-FFF2-40B4-BE49-F238E27FC236}">
                    <a16:creationId xmlns:a16="http://schemas.microsoft.com/office/drawing/2014/main" id="{B9E966DD-1484-7D80-0DE1-EEDA171CA1C3}"/>
                  </a:ext>
                </a:extLst>
              </p:cNvPr>
              <p:cNvCxnSpPr/>
              <p:nvPr/>
            </p:nvCxnSpPr>
            <p:spPr>
              <a:xfrm flipV="1">
                <a:off x="7658099" y="3648330"/>
                <a:ext cx="0" cy="18642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5ABF291-DFC1-AA3A-8544-5B79ECCDD9C2}"/>
                  </a:ext>
                </a:extLst>
              </p:cNvPr>
              <p:cNvCxnSpPr>
                <a:cxnSpLocks/>
              </p:cNvCxnSpPr>
              <p:nvPr/>
            </p:nvCxnSpPr>
            <p:spPr>
              <a:xfrm rot="5400000" flipV="1">
                <a:off x="8590222" y="4580452"/>
                <a:ext cx="0" cy="1864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74A6445-8CF2-06BA-FA61-FEBDC9EF45C0}"/>
                </a:ext>
              </a:extLst>
            </p:cNvPr>
            <p:cNvGrpSpPr/>
            <p:nvPr/>
          </p:nvGrpSpPr>
          <p:grpSpPr>
            <a:xfrm>
              <a:off x="8412779" y="3660560"/>
              <a:ext cx="918183" cy="857620"/>
              <a:chOff x="7140587" y="3115038"/>
              <a:chExt cx="1321777" cy="1234593"/>
            </a:xfrm>
            <a:solidFill>
              <a:srgbClr val="FE7E4E"/>
            </a:solidFill>
          </p:grpSpPr>
          <p:sp>
            <p:nvSpPr>
              <p:cNvPr id="47" name="Oval 46">
                <a:extLst>
                  <a:ext uri="{FF2B5EF4-FFF2-40B4-BE49-F238E27FC236}">
                    <a16:creationId xmlns:a16="http://schemas.microsoft.com/office/drawing/2014/main" id="{A0D3902A-9FF8-D592-816B-B09B0DC0815D}"/>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F3B4D8E-E4BB-8B36-564E-E4E47A9F587A}"/>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E31609B-32E8-BE91-F103-C53DDDCC1A63}"/>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4D0E08A-AC4F-3344-0CC2-0E25C4177C1D}"/>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8DE3AB7-C089-E62D-D909-B044DD868F8E}"/>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F13FAEA-821A-788D-594E-B3D90EBAF2D2}"/>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BEE1303-8723-9933-0DD8-47DDDE4B6A46}"/>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205A815-A088-21DC-533F-B3433160905C}"/>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F0FF615-4AAC-36AA-16D9-748770BA02AD}"/>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9D10C0F5-891D-BB81-0278-82448E8D6B94}"/>
                </a:ext>
              </a:extLst>
            </p:cNvPr>
            <p:cNvGrpSpPr/>
            <p:nvPr/>
          </p:nvGrpSpPr>
          <p:grpSpPr>
            <a:xfrm>
              <a:off x="8412779" y="4017485"/>
              <a:ext cx="918183" cy="857620"/>
              <a:chOff x="7140587" y="3115038"/>
              <a:chExt cx="1321777" cy="1234593"/>
            </a:xfrm>
            <a:solidFill>
              <a:srgbClr val="FE7E4E"/>
            </a:solidFill>
          </p:grpSpPr>
          <p:sp>
            <p:nvSpPr>
              <p:cNvPr id="58" name="Oval 57">
                <a:extLst>
                  <a:ext uri="{FF2B5EF4-FFF2-40B4-BE49-F238E27FC236}">
                    <a16:creationId xmlns:a16="http://schemas.microsoft.com/office/drawing/2014/main" id="{6FA8E090-92EB-1E8C-3362-5E1C478FF246}"/>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107CDEB-40BE-7461-A1C0-0B785910235D}"/>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B4EC86E-3B91-4ED6-1200-CDF37EF83CBA}"/>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39F296D-D94D-B847-C50B-DB480D00AFE9}"/>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00D087A-D874-85DD-B682-A3EBBF3A8380}"/>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FFB620C-2CFC-2CB9-7C87-C68EF325BF55}"/>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 name="Oval 5119">
                <a:extLst>
                  <a:ext uri="{FF2B5EF4-FFF2-40B4-BE49-F238E27FC236}">
                    <a16:creationId xmlns:a16="http://schemas.microsoft.com/office/drawing/2014/main" id="{57846FFD-AF24-C34E-236D-57CAC0578390}"/>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1" name="Oval 5120">
                <a:extLst>
                  <a:ext uri="{FF2B5EF4-FFF2-40B4-BE49-F238E27FC236}">
                    <a16:creationId xmlns:a16="http://schemas.microsoft.com/office/drawing/2014/main" id="{7A33FCB0-F1CC-A330-9373-4C63D4DFC4A2}"/>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3" name="Oval 5122">
                <a:extLst>
                  <a:ext uri="{FF2B5EF4-FFF2-40B4-BE49-F238E27FC236}">
                    <a16:creationId xmlns:a16="http://schemas.microsoft.com/office/drawing/2014/main" id="{1F51B901-1D98-E814-E4DB-A01F8CC421A4}"/>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25" name="Group 5124">
              <a:extLst>
                <a:ext uri="{FF2B5EF4-FFF2-40B4-BE49-F238E27FC236}">
                  <a16:creationId xmlns:a16="http://schemas.microsoft.com/office/drawing/2014/main" id="{850DB6D6-5966-BECF-6552-AD919F2A9D49}"/>
                </a:ext>
              </a:extLst>
            </p:cNvPr>
            <p:cNvGrpSpPr/>
            <p:nvPr/>
          </p:nvGrpSpPr>
          <p:grpSpPr>
            <a:xfrm>
              <a:off x="8712561" y="3840720"/>
              <a:ext cx="918183" cy="857620"/>
              <a:chOff x="7140587" y="3115038"/>
              <a:chExt cx="1321777" cy="1234593"/>
            </a:xfrm>
            <a:solidFill>
              <a:srgbClr val="FE7E4E"/>
            </a:solidFill>
          </p:grpSpPr>
          <p:sp>
            <p:nvSpPr>
              <p:cNvPr id="5126" name="Oval 5125">
                <a:extLst>
                  <a:ext uri="{FF2B5EF4-FFF2-40B4-BE49-F238E27FC236}">
                    <a16:creationId xmlns:a16="http://schemas.microsoft.com/office/drawing/2014/main" id="{244BD715-AFB5-7CC3-74BE-4DADFF420AD1}"/>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Oval 5126">
                <a:extLst>
                  <a:ext uri="{FF2B5EF4-FFF2-40B4-BE49-F238E27FC236}">
                    <a16:creationId xmlns:a16="http://schemas.microsoft.com/office/drawing/2014/main" id="{DDF40BE6-80CC-A8D3-02B4-1EC5CA40B08B}"/>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8" name="Oval 5127">
                <a:extLst>
                  <a:ext uri="{FF2B5EF4-FFF2-40B4-BE49-F238E27FC236}">
                    <a16:creationId xmlns:a16="http://schemas.microsoft.com/office/drawing/2014/main" id="{CF46EB88-4253-9E7F-B3FD-3501EC98EE1D}"/>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Oval 5128">
                <a:extLst>
                  <a:ext uri="{FF2B5EF4-FFF2-40B4-BE49-F238E27FC236}">
                    <a16:creationId xmlns:a16="http://schemas.microsoft.com/office/drawing/2014/main" id="{246A2188-A95D-3AF7-A812-DB4A5EB54FAF}"/>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0" name="Oval 5129">
                <a:extLst>
                  <a:ext uri="{FF2B5EF4-FFF2-40B4-BE49-F238E27FC236}">
                    <a16:creationId xmlns:a16="http://schemas.microsoft.com/office/drawing/2014/main" id="{D7ADE379-BD6E-FDE8-4905-01E1B1570301}"/>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Oval 5130">
                <a:extLst>
                  <a:ext uri="{FF2B5EF4-FFF2-40B4-BE49-F238E27FC236}">
                    <a16:creationId xmlns:a16="http://schemas.microsoft.com/office/drawing/2014/main" id="{052CA0A1-4211-8BD4-FD94-9EEB7D2426BB}"/>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2" name="Oval 5131">
                <a:extLst>
                  <a:ext uri="{FF2B5EF4-FFF2-40B4-BE49-F238E27FC236}">
                    <a16:creationId xmlns:a16="http://schemas.microsoft.com/office/drawing/2014/main" id="{B854E667-0C37-9E5F-97BA-C7621A631E3A}"/>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Oval 5132">
                <a:extLst>
                  <a:ext uri="{FF2B5EF4-FFF2-40B4-BE49-F238E27FC236}">
                    <a16:creationId xmlns:a16="http://schemas.microsoft.com/office/drawing/2014/main" id="{ABB15091-B7F0-6BCC-3FE0-69AB1AE1DD67}"/>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4" name="Oval 5133">
                <a:extLst>
                  <a:ext uri="{FF2B5EF4-FFF2-40B4-BE49-F238E27FC236}">
                    <a16:creationId xmlns:a16="http://schemas.microsoft.com/office/drawing/2014/main" id="{AED95C20-1798-7D81-E210-92D89EDC2177}"/>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35" name="Group 5134">
              <a:extLst>
                <a:ext uri="{FF2B5EF4-FFF2-40B4-BE49-F238E27FC236}">
                  <a16:creationId xmlns:a16="http://schemas.microsoft.com/office/drawing/2014/main" id="{4ED901D2-9714-6BB3-819F-A25551FCDEAE}"/>
                </a:ext>
              </a:extLst>
            </p:cNvPr>
            <p:cNvGrpSpPr/>
            <p:nvPr/>
          </p:nvGrpSpPr>
          <p:grpSpPr>
            <a:xfrm>
              <a:off x="9330962" y="2824619"/>
              <a:ext cx="918183" cy="857620"/>
              <a:chOff x="7140587" y="3115038"/>
              <a:chExt cx="1321777" cy="1234593"/>
            </a:xfrm>
            <a:solidFill>
              <a:srgbClr val="2A66BD"/>
            </a:solidFill>
          </p:grpSpPr>
          <p:sp>
            <p:nvSpPr>
              <p:cNvPr id="5136" name="Oval 5135">
                <a:extLst>
                  <a:ext uri="{FF2B5EF4-FFF2-40B4-BE49-F238E27FC236}">
                    <a16:creationId xmlns:a16="http://schemas.microsoft.com/office/drawing/2014/main" id="{78648BEE-BEF3-E7FB-AD77-AFDE252BE758}"/>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Oval 5136">
                <a:extLst>
                  <a:ext uri="{FF2B5EF4-FFF2-40B4-BE49-F238E27FC236}">
                    <a16:creationId xmlns:a16="http://schemas.microsoft.com/office/drawing/2014/main" id="{826A5A1D-7821-DA5A-7BAE-599674D3DD47}"/>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8" name="Oval 5137">
                <a:extLst>
                  <a:ext uri="{FF2B5EF4-FFF2-40B4-BE49-F238E27FC236}">
                    <a16:creationId xmlns:a16="http://schemas.microsoft.com/office/drawing/2014/main" id="{CC58498E-B606-57F6-BB4D-1E526C050E95}"/>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Oval 5138">
                <a:extLst>
                  <a:ext uri="{FF2B5EF4-FFF2-40B4-BE49-F238E27FC236}">
                    <a16:creationId xmlns:a16="http://schemas.microsoft.com/office/drawing/2014/main" id="{376D251B-51C1-F750-8466-B13CE4615397}"/>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0" name="Oval 5139">
                <a:extLst>
                  <a:ext uri="{FF2B5EF4-FFF2-40B4-BE49-F238E27FC236}">
                    <a16:creationId xmlns:a16="http://schemas.microsoft.com/office/drawing/2014/main" id="{A4AA3DE4-BA48-E7E7-0455-A7F686BDA960}"/>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1" name="Oval 5140">
                <a:extLst>
                  <a:ext uri="{FF2B5EF4-FFF2-40B4-BE49-F238E27FC236}">
                    <a16:creationId xmlns:a16="http://schemas.microsoft.com/office/drawing/2014/main" id="{D02A273B-A107-DEE5-C320-DCDA8A810B20}"/>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2" name="Oval 5141">
                <a:extLst>
                  <a:ext uri="{FF2B5EF4-FFF2-40B4-BE49-F238E27FC236}">
                    <a16:creationId xmlns:a16="http://schemas.microsoft.com/office/drawing/2014/main" id="{DCA721A3-C440-E286-570E-BF88282E69C5}"/>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Oval 5142">
                <a:extLst>
                  <a:ext uri="{FF2B5EF4-FFF2-40B4-BE49-F238E27FC236}">
                    <a16:creationId xmlns:a16="http://schemas.microsoft.com/office/drawing/2014/main" id="{32997A79-FD27-0AF0-D79A-C284B77528F7}"/>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4" name="Oval 5143">
                <a:extLst>
                  <a:ext uri="{FF2B5EF4-FFF2-40B4-BE49-F238E27FC236}">
                    <a16:creationId xmlns:a16="http://schemas.microsoft.com/office/drawing/2014/main" id="{A4B2A480-CB0E-D328-0EEF-B83C9EE1372D}"/>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45" name="Group 5144">
              <a:extLst>
                <a:ext uri="{FF2B5EF4-FFF2-40B4-BE49-F238E27FC236}">
                  <a16:creationId xmlns:a16="http://schemas.microsoft.com/office/drawing/2014/main" id="{2595EF54-9B6A-7C20-1FE0-AB8818FA1D6F}"/>
                </a:ext>
              </a:extLst>
            </p:cNvPr>
            <p:cNvGrpSpPr/>
            <p:nvPr/>
          </p:nvGrpSpPr>
          <p:grpSpPr>
            <a:xfrm>
              <a:off x="9330962" y="3181544"/>
              <a:ext cx="918183" cy="857620"/>
              <a:chOff x="7140587" y="3115038"/>
              <a:chExt cx="1321777" cy="1234593"/>
            </a:xfrm>
            <a:solidFill>
              <a:srgbClr val="2A66BD"/>
            </a:solidFill>
          </p:grpSpPr>
          <p:sp>
            <p:nvSpPr>
              <p:cNvPr id="5146" name="Oval 5145">
                <a:extLst>
                  <a:ext uri="{FF2B5EF4-FFF2-40B4-BE49-F238E27FC236}">
                    <a16:creationId xmlns:a16="http://schemas.microsoft.com/office/drawing/2014/main" id="{1C6C3EE5-2AC6-C420-C1C3-DA4C36F886F1}"/>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7" name="Oval 5146">
                <a:extLst>
                  <a:ext uri="{FF2B5EF4-FFF2-40B4-BE49-F238E27FC236}">
                    <a16:creationId xmlns:a16="http://schemas.microsoft.com/office/drawing/2014/main" id="{F60DD19F-56BE-21B6-78A1-0251D774E76B}"/>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8" name="Oval 5147">
                <a:extLst>
                  <a:ext uri="{FF2B5EF4-FFF2-40B4-BE49-F238E27FC236}">
                    <a16:creationId xmlns:a16="http://schemas.microsoft.com/office/drawing/2014/main" id="{5F21ADB9-69A9-4BF9-A05D-261F7F49844A}"/>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9" name="Oval 5148">
                <a:extLst>
                  <a:ext uri="{FF2B5EF4-FFF2-40B4-BE49-F238E27FC236}">
                    <a16:creationId xmlns:a16="http://schemas.microsoft.com/office/drawing/2014/main" id="{F4981E6D-EF02-32FC-9B32-33A0CC1559B4}"/>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0" name="Oval 5149">
                <a:extLst>
                  <a:ext uri="{FF2B5EF4-FFF2-40B4-BE49-F238E27FC236}">
                    <a16:creationId xmlns:a16="http://schemas.microsoft.com/office/drawing/2014/main" id="{4E59F716-EEAE-183A-6FE9-0A456D6362BC}"/>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1" name="Oval 5150">
                <a:extLst>
                  <a:ext uri="{FF2B5EF4-FFF2-40B4-BE49-F238E27FC236}">
                    <a16:creationId xmlns:a16="http://schemas.microsoft.com/office/drawing/2014/main" id="{BD2F1386-8090-71DE-3804-33D06ED6FE56}"/>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2" name="Oval 5151">
                <a:extLst>
                  <a:ext uri="{FF2B5EF4-FFF2-40B4-BE49-F238E27FC236}">
                    <a16:creationId xmlns:a16="http://schemas.microsoft.com/office/drawing/2014/main" id="{16D69E95-25CC-BC7B-7B33-8F009F7C9C8D}"/>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3" name="Oval 5152">
                <a:extLst>
                  <a:ext uri="{FF2B5EF4-FFF2-40B4-BE49-F238E27FC236}">
                    <a16:creationId xmlns:a16="http://schemas.microsoft.com/office/drawing/2014/main" id="{5D88BB95-14F8-D5BB-B536-FD60E56F82E6}"/>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4" name="Oval 5153">
                <a:extLst>
                  <a:ext uri="{FF2B5EF4-FFF2-40B4-BE49-F238E27FC236}">
                    <a16:creationId xmlns:a16="http://schemas.microsoft.com/office/drawing/2014/main" id="{2DCB6C53-4CBA-7577-8A48-96B1B61B1E0F}"/>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55" name="Group 5154">
              <a:extLst>
                <a:ext uri="{FF2B5EF4-FFF2-40B4-BE49-F238E27FC236}">
                  <a16:creationId xmlns:a16="http://schemas.microsoft.com/office/drawing/2014/main" id="{509BD168-94BA-8877-6BCE-2506378A9CB5}"/>
                </a:ext>
              </a:extLst>
            </p:cNvPr>
            <p:cNvGrpSpPr/>
            <p:nvPr/>
          </p:nvGrpSpPr>
          <p:grpSpPr>
            <a:xfrm>
              <a:off x="9630743" y="3004779"/>
              <a:ext cx="918183" cy="857620"/>
              <a:chOff x="7140587" y="3115038"/>
              <a:chExt cx="1321777" cy="1234593"/>
            </a:xfrm>
            <a:solidFill>
              <a:srgbClr val="2A66BD"/>
            </a:solidFill>
          </p:grpSpPr>
          <p:sp>
            <p:nvSpPr>
              <p:cNvPr id="5156" name="Oval 5155">
                <a:extLst>
                  <a:ext uri="{FF2B5EF4-FFF2-40B4-BE49-F238E27FC236}">
                    <a16:creationId xmlns:a16="http://schemas.microsoft.com/office/drawing/2014/main" id="{17EDC82C-B924-D93F-D52A-1767E030DCA4}"/>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7" name="Oval 5156">
                <a:extLst>
                  <a:ext uri="{FF2B5EF4-FFF2-40B4-BE49-F238E27FC236}">
                    <a16:creationId xmlns:a16="http://schemas.microsoft.com/office/drawing/2014/main" id="{FD2602F3-5A9E-4DF4-AA46-289B53A9D4D6}"/>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Oval 5157">
                <a:extLst>
                  <a:ext uri="{FF2B5EF4-FFF2-40B4-BE49-F238E27FC236}">
                    <a16:creationId xmlns:a16="http://schemas.microsoft.com/office/drawing/2014/main" id="{55CEB4D1-EB7C-7713-4598-E4FC5E4E12C4}"/>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9" name="Oval 5158">
                <a:extLst>
                  <a:ext uri="{FF2B5EF4-FFF2-40B4-BE49-F238E27FC236}">
                    <a16:creationId xmlns:a16="http://schemas.microsoft.com/office/drawing/2014/main" id="{9A6B1DD6-7491-C466-4FB9-EC02F75863CF}"/>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0" name="Oval 5159">
                <a:extLst>
                  <a:ext uri="{FF2B5EF4-FFF2-40B4-BE49-F238E27FC236}">
                    <a16:creationId xmlns:a16="http://schemas.microsoft.com/office/drawing/2014/main" id="{FF713453-7C8B-BBC2-A143-C0C7A3308A30}"/>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1" name="Oval 5160">
                <a:extLst>
                  <a:ext uri="{FF2B5EF4-FFF2-40B4-BE49-F238E27FC236}">
                    <a16:creationId xmlns:a16="http://schemas.microsoft.com/office/drawing/2014/main" id="{D101B741-1975-5329-9605-E1286DBB9FBC}"/>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2" name="Oval 5161">
                <a:extLst>
                  <a:ext uri="{FF2B5EF4-FFF2-40B4-BE49-F238E27FC236}">
                    <a16:creationId xmlns:a16="http://schemas.microsoft.com/office/drawing/2014/main" id="{1C279572-132D-8DCD-A8E9-62E7EFD0B6F5}"/>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3" name="Oval 5162">
                <a:extLst>
                  <a:ext uri="{FF2B5EF4-FFF2-40B4-BE49-F238E27FC236}">
                    <a16:creationId xmlns:a16="http://schemas.microsoft.com/office/drawing/2014/main" id="{719BBD00-31D8-E590-E404-F6F9FA4536C3}"/>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4" name="Oval 5163">
                <a:extLst>
                  <a:ext uri="{FF2B5EF4-FFF2-40B4-BE49-F238E27FC236}">
                    <a16:creationId xmlns:a16="http://schemas.microsoft.com/office/drawing/2014/main" id="{46EF8938-67C9-00AE-4D0E-8F954B15E64F}"/>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81" name="TextBox 5180">
              <a:extLst>
                <a:ext uri="{FF2B5EF4-FFF2-40B4-BE49-F238E27FC236}">
                  <a16:creationId xmlns:a16="http://schemas.microsoft.com/office/drawing/2014/main" id="{3B8514F1-6EE1-1B20-1CC1-EF8BE60D9B23}"/>
                </a:ext>
              </a:extLst>
            </p:cNvPr>
            <p:cNvSpPr txBox="1"/>
            <p:nvPr/>
          </p:nvSpPr>
          <p:spPr>
            <a:xfrm rot="16200000">
              <a:off x="7468943" y="4441751"/>
              <a:ext cx="1060996" cy="369332"/>
            </a:xfrm>
            <a:prstGeom prst="rect">
              <a:avLst/>
            </a:prstGeom>
            <a:noFill/>
          </p:spPr>
          <p:txBody>
            <a:bodyPr wrap="none" rtlCol="0">
              <a:spAutoFit/>
            </a:bodyPr>
            <a:lstStyle/>
            <a:p>
              <a:r>
                <a:rPr lang="en-US" dirty="0"/>
                <a:t>Neuron 2</a:t>
              </a:r>
            </a:p>
          </p:txBody>
        </p:sp>
        <p:sp>
          <p:nvSpPr>
            <p:cNvPr id="5182" name="TextBox 5181">
              <a:extLst>
                <a:ext uri="{FF2B5EF4-FFF2-40B4-BE49-F238E27FC236}">
                  <a16:creationId xmlns:a16="http://schemas.microsoft.com/office/drawing/2014/main" id="{CCDF0730-8589-E0FF-1CB1-37FC0F0C3E4F}"/>
                </a:ext>
              </a:extLst>
            </p:cNvPr>
            <p:cNvSpPr txBox="1"/>
            <p:nvPr/>
          </p:nvSpPr>
          <p:spPr>
            <a:xfrm>
              <a:off x="7853458" y="5041283"/>
              <a:ext cx="1060996" cy="369332"/>
            </a:xfrm>
            <a:prstGeom prst="rect">
              <a:avLst/>
            </a:prstGeom>
            <a:noFill/>
          </p:spPr>
          <p:txBody>
            <a:bodyPr wrap="none" rtlCol="0">
              <a:spAutoFit/>
            </a:bodyPr>
            <a:lstStyle/>
            <a:p>
              <a:r>
                <a:rPr lang="en-US" dirty="0"/>
                <a:t>Neuron 1</a:t>
              </a:r>
            </a:p>
          </p:txBody>
        </p:sp>
      </p:grpSp>
    </p:spTree>
    <p:extLst>
      <p:ext uri="{BB962C8B-B14F-4D97-AF65-F5344CB8AC3E}">
        <p14:creationId xmlns:p14="http://schemas.microsoft.com/office/powerpoint/2010/main" val="416113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6D6244E-EFCF-D73C-F122-280CC7C6F918}"/>
              </a:ext>
            </a:extLst>
          </p:cNvPr>
          <p:cNvSpPr/>
          <p:nvPr/>
        </p:nvSpPr>
        <p:spPr>
          <a:xfrm>
            <a:off x="4125369" y="1907930"/>
            <a:ext cx="1560635" cy="1560635"/>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B795A76-B596-A227-3006-D23300D80B75}"/>
              </a:ext>
            </a:extLst>
          </p:cNvPr>
          <p:cNvSpPr/>
          <p:nvPr/>
        </p:nvSpPr>
        <p:spPr>
          <a:xfrm>
            <a:off x="4125369" y="3853961"/>
            <a:ext cx="1560635" cy="1560635"/>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3B81AF-8DA8-6E18-1291-557969DBDC06}"/>
              </a:ext>
            </a:extLst>
          </p:cNvPr>
          <p:cNvSpPr/>
          <p:nvPr/>
        </p:nvSpPr>
        <p:spPr>
          <a:xfrm>
            <a:off x="4492909" y="2154325"/>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B77F515-146E-F504-E35A-F59C8E17BB60}"/>
              </a:ext>
            </a:extLst>
          </p:cNvPr>
          <p:cNvSpPr/>
          <p:nvPr/>
        </p:nvSpPr>
        <p:spPr>
          <a:xfrm>
            <a:off x="4993799" y="2077182"/>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330B755-F084-8F2B-CF39-D7B59994471E}"/>
              </a:ext>
            </a:extLst>
          </p:cNvPr>
          <p:cNvSpPr/>
          <p:nvPr/>
        </p:nvSpPr>
        <p:spPr>
          <a:xfrm>
            <a:off x="4253780" y="2535850"/>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0CCE042-B430-F053-67A8-57D061A997EC}"/>
              </a:ext>
            </a:extLst>
          </p:cNvPr>
          <p:cNvSpPr/>
          <p:nvPr/>
        </p:nvSpPr>
        <p:spPr>
          <a:xfrm>
            <a:off x="4791575" y="2416634"/>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073F8E1-97D9-365D-3DF7-7DFE392AD85D}"/>
              </a:ext>
            </a:extLst>
          </p:cNvPr>
          <p:cNvSpPr/>
          <p:nvPr/>
        </p:nvSpPr>
        <p:spPr>
          <a:xfrm>
            <a:off x="4526341" y="2907326"/>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6B127FF-D23F-021E-107E-D89E3A03B158}"/>
              </a:ext>
            </a:extLst>
          </p:cNvPr>
          <p:cNvSpPr/>
          <p:nvPr/>
        </p:nvSpPr>
        <p:spPr>
          <a:xfrm>
            <a:off x="5373333" y="2517746"/>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0A58546-5496-D526-56B7-B6B3C906111E}"/>
              </a:ext>
            </a:extLst>
          </p:cNvPr>
          <p:cNvSpPr/>
          <p:nvPr/>
        </p:nvSpPr>
        <p:spPr>
          <a:xfrm>
            <a:off x="4988941" y="2705102"/>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5CFE036-8734-CBB2-0771-3E7918B81A7A}"/>
              </a:ext>
            </a:extLst>
          </p:cNvPr>
          <p:cNvSpPr/>
          <p:nvPr/>
        </p:nvSpPr>
        <p:spPr>
          <a:xfrm>
            <a:off x="4892687" y="3109551"/>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30735B1-E8A0-A46B-26C8-1E5A468F6664}"/>
              </a:ext>
            </a:extLst>
          </p:cNvPr>
          <p:cNvSpPr/>
          <p:nvPr/>
        </p:nvSpPr>
        <p:spPr>
          <a:xfrm>
            <a:off x="5273226" y="2907326"/>
            <a:ext cx="202224" cy="20222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EDE93B6-FC1E-3DAA-2E73-77BF77030C81}"/>
              </a:ext>
            </a:extLst>
          </p:cNvPr>
          <p:cNvSpPr/>
          <p:nvPr/>
        </p:nvSpPr>
        <p:spPr>
          <a:xfrm>
            <a:off x="4492909" y="4096485"/>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C0A20A4-33C0-48BC-8530-3539F0492563}"/>
              </a:ext>
            </a:extLst>
          </p:cNvPr>
          <p:cNvSpPr/>
          <p:nvPr/>
        </p:nvSpPr>
        <p:spPr>
          <a:xfrm>
            <a:off x="4993799" y="4044460"/>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2197C44-1DB7-0099-36AE-DFA2BCEC2121}"/>
              </a:ext>
            </a:extLst>
          </p:cNvPr>
          <p:cNvSpPr/>
          <p:nvPr/>
        </p:nvSpPr>
        <p:spPr>
          <a:xfrm>
            <a:off x="4253780" y="4503128"/>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FAE3DA1-934B-F688-7179-DA1FF1518A7F}"/>
              </a:ext>
            </a:extLst>
          </p:cNvPr>
          <p:cNvSpPr/>
          <p:nvPr/>
        </p:nvSpPr>
        <p:spPr>
          <a:xfrm>
            <a:off x="4957625" y="4503128"/>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B27E592-FCD7-D843-02E6-07227A6BCA99}"/>
              </a:ext>
            </a:extLst>
          </p:cNvPr>
          <p:cNvSpPr/>
          <p:nvPr/>
        </p:nvSpPr>
        <p:spPr>
          <a:xfrm>
            <a:off x="4601076" y="4569073"/>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32936DA-59D8-5583-FCF9-3CF3D03ABE71}"/>
              </a:ext>
            </a:extLst>
          </p:cNvPr>
          <p:cNvSpPr/>
          <p:nvPr/>
        </p:nvSpPr>
        <p:spPr>
          <a:xfrm>
            <a:off x="5373333" y="4485024"/>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607443D-60AB-EFA0-5D71-FAA2C6CA5E80}"/>
              </a:ext>
            </a:extLst>
          </p:cNvPr>
          <p:cNvSpPr/>
          <p:nvPr/>
        </p:nvSpPr>
        <p:spPr>
          <a:xfrm>
            <a:off x="5191083" y="4771297"/>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B1928BC-526F-24F4-5311-353D8CACC1C4}"/>
              </a:ext>
            </a:extLst>
          </p:cNvPr>
          <p:cNvSpPr/>
          <p:nvPr/>
        </p:nvSpPr>
        <p:spPr>
          <a:xfrm>
            <a:off x="4506558" y="5041661"/>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9C26893-FA41-D059-A619-E316071253B0}"/>
              </a:ext>
            </a:extLst>
          </p:cNvPr>
          <p:cNvSpPr/>
          <p:nvPr/>
        </p:nvSpPr>
        <p:spPr>
          <a:xfrm>
            <a:off x="4988859" y="5019896"/>
            <a:ext cx="202224" cy="20222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red and black checkered object&#10;&#10;Description automatically generated">
            <a:extLst>
              <a:ext uri="{FF2B5EF4-FFF2-40B4-BE49-F238E27FC236}">
                <a16:creationId xmlns:a16="http://schemas.microsoft.com/office/drawing/2014/main" id="{67846151-A4AB-FE0B-AE60-C7F548A2B6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95554" y="2091199"/>
            <a:ext cx="2302548" cy="1295183"/>
          </a:xfrm>
          <a:prstGeom prst="rect">
            <a:avLst/>
          </a:prstGeom>
        </p:spPr>
      </p:pic>
      <p:pic>
        <p:nvPicPr>
          <p:cNvPr id="36" name="Picture 35" descr="A black and orange diamond shaped object&#10;&#10;Description automatically generated">
            <a:extLst>
              <a:ext uri="{FF2B5EF4-FFF2-40B4-BE49-F238E27FC236}">
                <a16:creationId xmlns:a16="http://schemas.microsoft.com/office/drawing/2014/main" id="{16968FDF-8C65-0736-EB97-39D02BD2B3B7}"/>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995554" y="3970871"/>
            <a:ext cx="2377026" cy="1337077"/>
          </a:xfrm>
          <a:prstGeom prst="rect">
            <a:avLst/>
          </a:prstGeom>
        </p:spPr>
      </p:pic>
      <p:cxnSp>
        <p:nvCxnSpPr>
          <p:cNvPr id="39" name="Straight Arrow Connector 38">
            <a:extLst>
              <a:ext uri="{FF2B5EF4-FFF2-40B4-BE49-F238E27FC236}">
                <a16:creationId xmlns:a16="http://schemas.microsoft.com/office/drawing/2014/main" id="{C86C9ED9-4CA3-0C28-C481-467662C4D62B}"/>
              </a:ext>
            </a:extLst>
          </p:cNvPr>
          <p:cNvCxnSpPr/>
          <p:nvPr/>
        </p:nvCxnSpPr>
        <p:spPr>
          <a:xfrm>
            <a:off x="3121268" y="3613848"/>
            <a:ext cx="760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66" name="Group 5165">
            <a:extLst>
              <a:ext uri="{FF2B5EF4-FFF2-40B4-BE49-F238E27FC236}">
                <a16:creationId xmlns:a16="http://schemas.microsoft.com/office/drawing/2014/main" id="{F4C62282-E377-8937-C7A5-AF8C891EE7EA}"/>
              </a:ext>
            </a:extLst>
          </p:cNvPr>
          <p:cNvGrpSpPr/>
          <p:nvPr/>
        </p:nvGrpSpPr>
        <p:grpSpPr>
          <a:xfrm>
            <a:off x="7853459" y="4181995"/>
            <a:ext cx="1070006" cy="1070005"/>
            <a:chOff x="7658099" y="3648330"/>
            <a:chExt cx="1864245" cy="1864244"/>
          </a:xfrm>
        </p:grpSpPr>
        <p:cxnSp>
          <p:nvCxnSpPr>
            <p:cNvPr id="45" name="Straight Arrow Connector 44">
              <a:extLst>
                <a:ext uri="{FF2B5EF4-FFF2-40B4-BE49-F238E27FC236}">
                  <a16:creationId xmlns:a16="http://schemas.microsoft.com/office/drawing/2014/main" id="{B9E966DD-1484-7D80-0DE1-EEDA171CA1C3}"/>
                </a:ext>
              </a:extLst>
            </p:cNvPr>
            <p:cNvCxnSpPr/>
            <p:nvPr/>
          </p:nvCxnSpPr>
          <p:spPr>
            <a:xfrm flipV="1">
              <a:off x="7658099" y="3648330"/>
              <a:ext cx="0" cy="18642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5ABF291-DFC1-AA3A-8544-5B79ECCDD9C2}"/>
                </a:ext>
              </a:extLst>
            </p:cNvPr>
            <p:cNvCxnSpPr>
              <a:cxnSpLocks/>
            </p:cNvCxnSpPr>
            <p:nvPr/>
          </p:nvCxnSpPr>
          <p:spPr>
            <a:xfrm rot="5400000" flipV="1">
              <a:off x="8590222" y="4580452"/>
              <a:ext cx="0" cy="1864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74A6445-8CF2-06BA-FA61-FEBDC9EF45C0}"/>
              </a:ext>
            </a:extLst>
          </p:cNvPr>
          <p:cNvGrpSpPr/>
          <p:nvPr/>
        </p:nvGrpSpPr>
        <p:grpSpPr>
          <a:xfrm>
            <a:off x="8412779" y="3511269"/>
            <a:ext cx="918183" cy="857620"/>
            <a:chOff x="7140587" y="3115038"/>
            <a:chExt cx="1321777" cy="1234593"/>
          </a:xfrm>
          <a:solidFill>
            <a:srgbClr val="FE7E4E"/>
          </a:solidFill>
        </p:grpSpPr>
        <p:sp>
          <p:nvSpPr>
            <p:cNvPr id="47" name="Oval 46">
              <a:extLst>
                <a:ext uri="{FF2B5EF4-FFF2-40B4-BE49-F238E27FC236}">
                  <a16:creationId xmlns:a16="http://schemas.microsoft.com/office/drawing/2014/main" id="{A0D3902A-9FF8-D592-816B-B09B0DC0815D}"/>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F3B4D8E-E4BB-8B36-564E-E4E47A9F587A}"/>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E31609B-32E8-BE91-F103-C53DDDCC1A63}"/>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4D0E08A-AC4F-3344-0CC2-0E25C4177C1D}"/>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8DE3AB7-C089-E62D-D909-B044DD868F8E}"/>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F13FAEA-821A-788D-594E-B3D90EBAF2D2}"/>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BEE1303-8723-9933-0DD8-47DDDE4B6A46}"/>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205A815-A088-21DC-533F-B3433160905C}"/>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F0FF615-4AAC-36AA-16D9-748770BA02AD}"/>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9D10C0F5-891D-BB81-0278-82448E8D6B94}"/>
              </a:ext>
            </a:extLst>
          </p:cNvPr>
          <p:cNvGrpSpPr/>
          <p:nvPr/>
        </p:nvGrpSpPr>
        <p:grpSpPr>
          <a:xfrm>
            <a:off x="8412779" y="3868194"/>
            <a:ext cx="918183" cy="857620"/>
            <a:chOff x="7140587" y="3115038"/>
            <a:chExt cx="1321777" cy="1234593"/>
          </a:xfrm>
          <a:solidFill>
            <a:srgbClr val="FE7E4E"/>
          </a:solidFill>
        </p:grpSpPr>
        <p:sp>
          <p:nvSpPr>
            <p:cNvPr id="58" name="Oval 57">
              <a:extLst>
                <a:ext uri="{FF2B5EF4-FFF2-40B4-BE49-F238E27FC236}">
                  <a16:creationId xmlns:a16="http://schemas.microsoft.com/office/drawing/2014/main" id="{6FA8E090-92EB-1E8C-3362-5E1C478FF246}"/>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107CDEB-40BE-7461-A1C0-0B785910235D}"/>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B4EC86E-3B91-4ED6-1200-CDF37EF83CBA}"/>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39F296D-D94D-B847-C50B-DB480D00AFE9}"/>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00D087A-D874-85DD-B682-A3EBBF3A8380}"/>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FFB620C-2CFC-2CB9-7C87-C68EF325BF55}"/>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0" name="Oval 5119">
              <a:extLst>
                <a:ext uri="{FF2B5EF4-FFF2-40B4-BE49-F238E27FC236}">
                  <a16:creationId xmlns:a16="http://schemas.microsoft.com/office/drawing/2014/main" id="{57846FFD-AF24-C34E-236D-57CAC0578390}"/>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1" name="Oval 5120">
              <a:extLst>
                <a:ext uri="{FF2B5EF4-FFF2-40B4-BE49-F238E27FC236}">
                  <a16:creationId xmlns:a16="http://schemas.microsoft.com/office/drawing/2014/main" id="{7A33FCB0-F1CC-A330-9373-4C63D4DFC4A2}"/>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3" name="Oval 5122">
              <a:extLst>
                <a:ext uri="{FF2B5EF4-FFF2-40B4-BE49-F238E27FC236}">
                  <a16:creationId xmlns:a16="http://schemas.microsoft.com/office/drawing/2014/main" id="{1F51B901-1D98-E814-E4DB-A01F8CC421A4}"/>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25" name="Group 5124">
            <a:extLst>
              <a:ext uri="{FF2B5EF4-FFF2-40B4-BE49-F238E27FC236}">
                <a16:creationId xmlns:a16="http://schemas.microsoft.com/office/drawing/2014/main" id="{850DB6D6-5966-BECF-6552-AD919F2A9D49}"/>
              </a:ext>
            </a:extLst>
          </p:cNvPr>
          <p:cNvGrpSpPr/>
          <p:nvPr/>
        </p:nvGrpSpPr>
        <p:grpSpPr>
          <a:xfrm>
            <a:off x="8712561" y="3691429"/>
            <a:ext cx="918183" cy="857620"/>
            <a:chOff x="7140587" y="3115038"/>
            <a:chExt cx="1321777" cy="1234593"/>
          </a:xfrm>
          <a:solidFill>
            <a:srgbClr val="FE7E4E"/>
          </a:solidFill>
        </p:grpSpPr>
        <p:sp>
          <p:nvSpPr>
            <p:cNvPr id="5126" name="Oval 5125">
              <a:extLst>
                <a:ext uri="{FF2B5EF4-FFF2-40B4-BE49-F238E27FC236}">
                  <a16:creationId xmlns:a16="http://schemas.microsoft.com/office/drawing/2014/main" id="{244BD715-AFB5-7CC3-74BE-4DADFF420AD1}"/>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Oval 5126">
              <a:extLst>
                <a:ext uri="{FF2B5EF4-FFF2-40B4-BE49-F238E27FC236}">
                  <a16:creationId xmlns:a16="http://schemas.microsoft.com/office/drawing/2014/main" id="{DDF40BE6-80CC-A8D3-02B4-1EC5CA40B08B}"/>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8" name="Oval 5127">
              <a:extLst>
                <a:ext uri="{FF2B5EF4-FFF2-40B4-BE49-F238E27FC236}">
                  <a16:creationId xmlns:a16="http://schemas.microsoft.com/office/drawing/2014/main" id="{CF46EB88-4253-9E7F-B3FD-3501EC98EE1D}"/>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Oval 5128">
              <a:extLst>
                <a:ext uri="{FF2B5EF4-FFF2-40B4-BE49-F238E27FC236}">
                  <a16:creationId xmlns:a16="http://schemas.microsoft.com/office/drawing/2014/main" id="{246A2188-A95D-3AF7-A812-DB4A5EB54FAF}"/>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0" name="Oval 5129">
              <a:extLst>
                <a:ext uri="{FF2B5EF4-FFF2-40B4-BE49-F238E27FC236}">
                  <a16:creationId xmlns:a16="http://schemas.microsoft.com/office/drawing/2014/main" id="{D7ADE379-BD6E-FDE8-4905-01E1B1570301}"/>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Oval 5130">
              <a:extLst>
                <a:ext uri="{FF2B5EF4-FFF2-40B4-BE49-F238E27FC236}">
                  <a16:creationId xmlns:a16="http://schemas.microsoft.com/office/drawing/2014/main" id="{052CA0A1-4211-8BD4-FD94-9EEB7D2426BB}"/>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2" name="Oval 5131">
              <a:extLst>
                <a:ext uri="{FF2B5EF4-FFF2-40B4-BE49-F238E27FC236}">
                  <a16:creationId xmlns:a16="http://schemas.microsoft.com/office/drawing/2014/main" id="{B854E667-0C37-9E5F-97BA-C7621A631E3A}"/>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Oval 5132">
              <a:extLst>
                <a:ext uri="{FF2B5EF4-FFF2-40B4-BE49-F238E27FC236}">
                  <a16:creationId xmlns:a16="http://schemas.microsoft.com/office/drawing/2014/main" id="{ABB15091-B7F0-6BCC-3FE0-69AB1AE1DD67}"/>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4" name="Oval 5133">
              <a:extLst>
                <a:ext uri="{FF2B5EF4-FFF2-40B4-BE49-F238E27FC236}">
                  <a16:creationId xmlns:a16="http://schemas.microsoft.com/office/drawing/2014/main" id="{AED95C20-1798-7D81-E210-92D89EDC2177}"/>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35" name="Group 5134">
            <a:extLst>
              <a:ext uri="{FF2B5EF4-FFF2-40B4-BE49-F238E27FC236}">
                <a16:creationId xmlns:a16="http://schemas.microsoft.com/office/drawing/2014/main" id="{4ED901D2-9714-6BB3-819F-A25551FCDEAE}"/>
              </a:ext>
            </a:extLst>
          </p:cNvPr>
          <p:cNvGrpSpPr/>
          <p:nvPr/>
        </p:nvGrpSpPr>
        <p:grpSpPr>
          <a:xfrm>
            <a:off x="9330962" y="2675328"/>
            <a:ext cx="918183" cy="857620"/>
            <a:chOff x="7140587" y="3115038"/>
            <a:chExt cx="1321777" cy="1234593"/>
          </a:xfrm>
          <a:solidFill>
            <a:srgbClr val="2A66BD"/>
          </a:solidFill>
        </p:grpSpPr>
        <p:sp>
          <p:nvSpPr>
            <p:cNvPr id="5136" name="Oval 5135">
              <a:extLst>
                <a:ext uri="{FF2B5EF4-FFF2-40B4-BE49-F238E27FC236}">
                  <a16:creationId xmlns:a16="http://schemas.microsoft.com/office/drawing/2014/main" id="{78648BEE-BEF3-E7FB-AD77-AFDE252BE758}"/>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Oval 5136">
              <a:extLst>
                <a:ext uri="{FF2B5EF4-FFF2-40B4-BE49-F238E27FC236}">
                  <a16:creationId xmlns:a16="http://schemas.microsoft.com/office/drawing/2014/main" id="{826A5A1D-7821-DA5A-7BAE-599674D3DD47}"/>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8" name="Oval 5137">
              <a:extLst>
                <a:ext uri="{FF2B5EF4-FFF2-40B4-BE49-F238E27FC236}">
                  <a16:creationId xmlns:a16="http://schemas.microsoft.com/office/drawing/2014/main" id="{CC58498E-B606-57F6-BB4D-1E526C050E95}"/>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Oval 5138">
              <a:extLst>
                <a:ext uri="{FF2B5EF4-FFF2-40B4-BE49-F238E27FC236}">
                  <a16:creationId xmlns:a16="http://schemas.microsoft.com/office/drawing/2014/main" id="{376D251B-51C1-F750-8466-B13CE4615397}"/>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0" name="Oval 5139">
              <a:extLst>
                <a:ext uri="{FF2B5EF4-FFF2-40B4-BE49-F238E27FC236}">
                  <a16:creationId xmlns:a16="http://schemas.microsoft.com/office/drawing/2014/main" id="{A4AA3DE4-BA48-E7E7-0455-A7F686BDA960}"/>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1" name="Oval 5140">
              <a:extLst>
                <a:ext uri="{FF2B5EF4-FFF2-40B4-BE49-F238E27FC236}">
                  <a16:creationId xmlns:a16="http://schemas.microsoft.com/office/drawing/2014/main" id="{D02A273B-A107-DEE5-C320-DCDA8A810B20}"/>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2" name="Oval 5141">
              <a:extLst>
                <a:ext uri="{FF2B5EF4-FFF2-40B4-BE49-F238E27FC236}">
                  <a16:creationId xmlns:a16="http://schemas.microsoft.com/office/drawing/2014/main" id="{DCA721A3-C440-E286-570E-BF88282E69C5}"/>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Oval 5142">
              <a:extLst>
                <a:ext uri="{FF2B5EF4-FFF2-40B4-BE49-F238E27FC236}">
                  <a16:creationId xmlns:a16="http://schemas.microsoft.com/office/drawing/2014/main" id="{32997A79-FD27-0AF0-D79A-C284B77528F7}"/>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4" name="Oval 5143">
              <a:extLst>
                <a:ext uri="{FF2B5EF4-FFF2-40B4-BE49-F238E27FC236}">
                  <a16:creationId xmlns:a16="http://schemas.microsoft.com/office/drawing/2014/main" id="{A4B2A480-CB0E-D328-0EEF-B83C9EE1372D}"/>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45" name="Group 5144">
            <a:extLst>
              <a:ext uri="{FF2B5EF4-FFF2-40B4-BE49-F238E27FC236}">
                <a16:creationId xmlns:a16="http://schemas.microsoft.com/office/drawing/2014/main" id="{2595EF54-9B6A-7C20-1FE0-AB8818FA1D6F}"/>
              </a:ext>
            </a:extLst>
          </p:cNvPr>
          <p:cNvGrpSpPr/>
          <p:nvPr/>
        </p:nvGrpSpPr>
        <p:grpSpPr>
          <a:xfrm>
            <a:off x="9330962" y="3032253"/>
            <a:ext cx="918183" cy="857620"/>
            <a:chOff x="7140587" y="3115038"/>
            <a:chExt cx="1321777" cy="1234593"/>
          </a:xfrm>
          <a:solidFill>
            <a:srgbClr val="2A66BD"/>
          </a:solidFill>
        </p:grpSpPr>
        <p:sp>
          <p:nvSpPr>
            <p:cNvPr id="5146" name="Oval 5145">
              <a:extLst>
                <a:ext uri="{FF2B5EF4-FFF2-40B4-BE49-F238E27FC236}">
                  <a16:creationId xmlns:a16="http://schemas.microsoft.com/office/drawing/2014/main" id="{1C6C3EE5-2AC6-C420-C1C3-DA4C36F886F1}"/>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7" name="Oval 5146">
              <a:extLst>
                <a:ext uri="{FF2B5EF4-FFF2-40B4-BE49-F238E27FC236}">
                  <a16:creationId xmlns:a16="http://schemas.microsoft.com/office/drawing/2014/main" id="{F60DD19F-56BE-21B6-78A1-0251D774E76B}"/>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8" name="Oval 5147">
              <a:extLst>
                <a:ext uri="{FF2B5EF4-FFF2-40B4-BE49-F238E27FC236}">
                  <a16:creationId xmlns:a16="http://schemas.microsoft.com/office/drawing/2014/main" id="{5F21ADB9-69A9-4BF9-A05D-261F7F49844A}"/>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9" name="Oval 5148">
              <a:extLst>
                <a:ext uri="{FF2B5EF4-FFF2-40B4-BE49-F238E27FC236}">
                  <a16:creationId xmlns:a16="http://schemas.microsoft.com/office/drawing/2014/main" id="{F4981E6D-EF02-32FC-9B32-33A0CC1559B4}"/>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0" name="Oval 5149">
              <a:extLst>
                <a:ext uri="{FF2B5EF4-FFF2-40B4-BE49-F238E27FC236}">
                  <a16:creationId xmlns:a16="http://schemas.microsoft.com/office/drawing/2014/main" id="{4E59F716-EEAE-183A-6FE9-0A456D6362BC}"/>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1" name="Oval 5150">
              <a:extLst>
                <a:ext uri="{FF2B5EF4-FFF2-40B4-BE49-F238E27FC236}">
                  <a16:creationId xmlns:a16="http://schemas.microsoft.com/office/drawing/2014/main" id="{BD2F1386-8090-71DE-3804-33D06ED6FE56}"/>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2" name="Oval 5151">
              <a:extLst>
                <a:ext uri="{FF2B5EF4-FFF2-40B4-BE49-F238E27FC236}">
                  <a16:creationId xmlns:a16="http://schemas.microsoft.com/office/drawing/2014/main" id="{16D69E95-25CC-BC7B-7B33-8F009F7C9C8D}"/>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3" name="Oval 5152">
              <a:extLst>
                <a:ext uri="{FF2B5EF4-FFF2-40B4-BE49-F238E27FC236}">
                  <a16:creationId xmlns:a16="http://schemas.microsoft.com/office/drawing/2014/main" id="{5D88BB95-14F8-D5BB-B536-FD60E56F82E6}"/>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4" name="Oval 5153">
              <a:extLst>
                <a:ext uri="{FF2B5EF4-FFF2-40B4-BE49-F238E27FC236}">
                  <a16:creationId xmlns:a16="http://schemas.microsoft.com/office/drawing/2014/main" id="{2DCB6C53-4CBA-7577-8A48-96B1B61B1E0F}"/>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55" name="Group 5154">
            <a:extLst>
              <a:ext uri="{FF2B5EF4-FFF2-40B4-BE49-F238E27FC236}">
                <a16:creationId xmlns:a16="http://schemas.microsoft.com/office/drawing/2014/main" id="{509BD168-94BA-8877-6BCE-2506378A9CB5}"/>
              </a:ext>
            </a:extLst>
          </p:cNvPr>
          <p:cNvGrpSpPr/>
          <p:nvPr/>
        </p:nvGrpSpPr>
        <p:grpSpPr>
          <a:xfrm>
            <a:off x="9630743" y="2855488"/>
            <a:ext cx="918183" cy="857620"/>
            <a:chOff x="7140587" y="3115038"/>
            <a:chExt cx="1321777" cy="1234593"/>
          </a:xfrm>
          <a:solidFill>
            <a:srgbClr val="2A66BD"/>
          </a:solidFill>
        </p:grpSpPr>
        <p:sp>
          <p:nvSpPr>
            <p:cNvPr id="5156" name="Oval 5155">
              <a:extLst>
                <a:ext uri="{FF2B5EF4-FFF2-40B4-BE49-F238E27FC236}">
                  <a16:creationId xmlns:a16="http://schemas.microsoft.com/office/drawing/2014/main" id="{17EDC82C-B924-D93F-D52A-1767E030DCA4}"/>
                </a:ext>
              </a:extLst>
            </p:cNvPr>
            <p:cNvSpPr/>
            <p:nvPr/>
          </p:nvSpPr>
          <p:spPr>
            <a:xfrm>
              <a:off x="7379716" y="3192181"/>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7" name="Oval 5156">
              <a:extLst>
                <a:ext uri="{FF2B5EF4-FFF2-40B4-BE49-F238E27FC236}">
                  <a16:creationId xmlns:a16="http://schemas.microsoft.com/office/drawing/2014/main" id="{FD2602F3-5A9E-4DF4-AA46-289B53A9D4D6}"/>
                </a:ext>
              </a:extLst>
            </p:cNvPr>
            <p:cNvSpPr/>
            <p:nvPr/>
          </p:nvSpPr>
          <p:spPr>
            <a:xfrm>
              <a:off x="7880606" y="311503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8" name="Oval 5157">
              <a:extLst>
                <a:ext uri="{FF2B5EF4-FFF2-40B4-BE49-F238E27FC236}">
                  <a16:creationId xmlns:a16="http://schemas.microsoft.com/office/drawing/2014/main" id="{55CEB4D1-EB7C-7713-4598-E4FC5E4E12C4}"/>
                </a:ext>
              </a:extLst>
            </p:cNvPr>
            <p:cNvSpPr/>
            <p:nvPr/>
          </p:nvSpPr>
          <p:spPr>
            <a:xfrm>
              <a:off x="7140587" y="3573706"/>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9" name="Oval 5158">
              <a:extLst>
                <a:ext uri="{FF2B5EF4-FFF2-40B4-BE49-F238E27FC236}">
                  <a16:creationId xmlns:a16="http://schemas.microsoft.com/office/drawing/2014/main" id="{9A6B1DD6-7491-C466-4FB9-EC02F75863CF}"/>
                </a:ext>
              </a:extLst>
            </p:cNvPr>
            <p:cNvSpPr/>
            <p:nvPr/>
          </p:nvSpPr>
          <p:spPr>
            <a:xfrm>
              <a:off x="7678382" y="3454490"/>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0" name="Oval 5159">
              <a:extLst>
                <a:ext uri="{FF2B5EF4-FFF2-40B4-BE49-F238E27FC236}">
                  <a16:creationId xmlns:a16="http://schemas.microsoft.com/office/drawing/2014/main" id="{FF713453-7C8B-BBC2-A143-C0C7A3308A30}"/>
                </a:ext>
              </a:extLst>
            </p:cNvPr>
            <p:cNvSpPr/>
            <p:nvPr/>
          </p:nvSpPr>
          <p:spPr>
            <a:xfrm>
              <a:off x="7413148"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1" name="Oval 5160">
              <a:extLst>
                <a:ext uri="{FF2B5EF4-FFF2-40B4-BE49-F238E27FC236}">
                  <a16:creationId xmlns:a16="http://schemas.microsoft.com/office/drawing/2014/main" id="{D101B741-1975-5329-9605-E1286DBB9FBC}"/>
                </a:ext>
              </a:extLst>
            </p:cNvPr>
            <p:cNvSpPr/>
            <p:nvPr/>
          </p:nvSpPr>
          <p:spPr>
            <a:xfrm>
              <a:off x="8260140" y="355560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2" name="Oval 5161">
              <a:extLst>
                <a:ext uri="{FF2B5EF4-FFF2-40B4-BE49-F238E27FC236}">
                  <a16:creationId xmlns:a16="http://schemas.microsoft.com/office/drawing/2014/main" id="{1C279572-132D-8DCD-A8E9-62E7EFD0B6F5}"/>
                </a:ext>
              </a:extLst>
            </p:cNvPr>
            <p:cNvSpPr/>
            <p:nvPr/>
          </p:nvSpPr>
          <p:spPr>
            <a:xfrm>
              <a:off x="7875748" y="3742958"/>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3" name="Oval 5162">
              <a:extLst>
                <a:ext uri="{FF2B5EF4-FFF2-40B4-BE49-F238E27FC236}">
                  <a16:creationId xmlns:a16="http://schemas.microsoft.com/office/drawing/2014/main" id="{719BBD00-31D8-E590-E404-F6F9FA4536C3}"/>
                </a:ext>
              </a:extLst>
            </p:cNvPr>
            <p:cNvSpPr/>
            <p:nvPr/>
          </p:nvSpPr>
          <p:spPr>
            <a:xfrm>
              <a:off x="7779494" y="4147407"/>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4" name="Oval 5163">
              <a:extLst>
                <a:ext uri="{FF2B5EF4-FFF2-40B4-BE49-F238E27FC236}">
                  <a16:creationId xmlns:a16="http://schemas.microsoft.com/office/drawing/2014/main" id="{46EF8938-67C9-00AE-4D0E-8F954B15E64F}"/>
                </a:ext>
              </a:extLst>
            </p:cNvPr>
            <p:cNvSpPr/>
            <p:nvPr/>
          </p:nvSpPr>
          <p:spPr>
            <a:xfrm>
              <a:off x="8160033" y="3945182"/>
              <a:ext cx="202224" cy="20222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77" name="Group 5176">
            <a:extLst>
              <a:ext uri="{FF2B5EF4-FFF2-40B4-BE49-F238E27FC236}">
                <a16:creationId xmlns:a16="http://schemas.microsoft.com/office/drawing/2014/main" id="{F31C2292-1539-1D04-07E7-824F8984851C}"/>
              </a:ext>
            </a:extLst>
          </p:cNvPr>
          <p:cNvGrpSpPr/>
          <p:nvPr/>
        </p:nvGrpSpPr>
        <p:grpSpPr>
          <a:xfrm rot="1911701">
            <a:off x="7765371" y="1395191"/>
            <a:ext cx="1125950" cy="2995049"/>
            <a:chOff x="6572903" y="1833506"/>
            <a:chExt cx="1125950" cy="3838344"/>
          </a:xfrm>
        </p:grpSpPr>
        <p:pic>
          <p:nvPicPr>
            <p:cNvPr id="5170" name="Graphic 5169">
              <a:extLst>
                <a:ext uri="{FF2B5EF4-FFF2-40B4-BE49-F238E27FC236}">
                  <a16:creationId xmlns:a16="http://schemas.microsoft.com/office/drawing/2014/main" id="{C1DA7927-F3E2-3145-9BA7-4A0854EA91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5851416" y="3896977"/>
              <a:ext cx="2496360" cy="1053385"/>
            </a:xfrm>
            <a:prstGeom prst="rect">
              <a:avLst/>
            </a:prstGeom>
          </p:spPr>
        </p:pic>
        <p:pic>
          <p:nvPicPr>
            <p:cNvPr id="5171" name="Graphic 5170">
              <a:extLst>
                <a:ext uri="{FF2B5EF4-FFF2-40B4-BE49-F238E27FC236}">
                  <a16:creationId xmlns:a16="http://schemas.microsoft.com/office/drawing/2014/main" id="{2F6B19CE-F0D9-9B69-75AA-8C5F5148F4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5923981" y="2554993"/>
              <a:ext cx="2496360" cy="1053385"/>
            </a:xfrm>
            <a:prstGeom prst="rect">
              <a:avLst/>
            </a:prstGeom>
          </p:spPr>
        </p:pic>
      </p:grpSp>
      <p:cxnSp>
        <p:nvCxnSpPr>
          <p:cNvPr id="5179" name="Straight Connector 5178">
            <a:extLst>
              <a:ext uri="{FF2B5EF4-FFF2-40B4-BE49-F238E27FC236}">
                <a16:creationId xmlns:a16="http://schemas.microsoft.com/office/drawing/2014/main" id="{6A1FE682-2C19-E1F3-80B7-F6A2A5BF816A}"/>
              </a:ext>
            </a:extLst>
          </p:cNvPr>
          <p:cNvCxnSpPr>
            <a:cxnSpLocks/>
          </p:cNvCxnSpPr>
          <p:nvPr/>
        </p:nvCxnSpPr>
        <p:spPr>
          <a:xfrm flipH="1" flipV="1">
            <a:off x="7793659" y="2360260"/>
            <a:ext cx="3271460" cy="268140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1ADF7A-76C0-9545-9FEA-55F591A10D50}"/>
              </a:ext>
            </a:extLst>
          </p:cNvPr>
          <p:cNvSpPr txBox="1"/>
          <p:nvPr/>
        </p:nvSpPr>
        <p:spPr>
          <a:xfrm>
            <a:off x="8216948" y="5473598"/>
            <a:ext cx="3108543" cy="369332"/>
          </a:xfrm>
          <a:prstGeom prst="rect">
            <a:avLst/>
          </a:prstGeom>
          <a:noFill/>
        </p:spPr>
        <p:txBody>
          <a:bodyPr wrap="none" rtlCol="0">
            <a:spAutoFit/>
          </a:bodyPr>
          <a:lstStyle/>
          <a:p>
            <a:r>
              <a:rPr lang="en-US" dirty="0">
                <a:latin typeface="Helvetica" panose="020B0500000000000000" pitchFamily="34" charset="0"/>
              </a:rPr>
              <a:t>Optimal Decoding Subspace</a:t>
            </a:r>
          </a:p>
        </p:txBody>
      </p:sp>
      <p:grpSp>
        <p:nvGrpSpPr>
          <p:cNvPr id="29" name="Group 28">
            <a:extLst>
              <a:ext uri="{FF2B5EF4-FFF2-40B4-BE49-F238E27FC236}">
                <a16:creationId xmlns:a16="http://schemas.microsoft.com/office/drawing/2014/main" id="{25C3E004-3859-0C15-9FBE-CC5BCC706C13}"/>
              </a:ext>
            </a:extLst>
          </p:cNvPr>
          <p:cNvGrpSpPr/>
          <p:nvPr/>
        </p:nvGrpSpPr>
        <p:grpSpPr>
          <a:xfrm rot="18518903">
            <a:off x="8477488" y="3844428"/>
            <a:ext cx="1070006" cy="1070005"/>
            <a:chOff x="7658099" y="3648330"/>
            <a:chExt cx="1864245" cy="1864244"/>
          </a:xfrm>
        </p:grpSpPr>
        <p:cxnSp>
          <p:nvCxnSpPr>
            <p:cNvPr id="31" name="Straight Arrow Connector 30">
              <a:extLst>
                <a:ext uri="{FF2B5EF4-FFF2-40B4-BE49-F238E27FC236}">
                  <a16:creationId xmlns:a16="http://schemas.microsoft.com/office/drawing/2014/main" id="{4EEB7D70-CE3E-8C46-7E07-E4AF89EA93FE}"/>
                </a:ext>
              </a:extLst>
            </p:cNvPr>
            <p:cNvCxnSpPr/>
            <p:nvPr/>
          </p:nvCxnSpPr>
          <p:spPr>
            <a:xfrm flipV="1">
              <a:off x="7658099" y="3648330"/>
              <a:ext cx="0" cy="186424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E9406BE-86C6-5DE0-405C-2346B890FD86}"/>
                </a:ext>
              </a:extLst>
            </p:cNvPr>
            <p:cNvCxnSpPr>
              <a:cxnSpLocks/>
            </p:cNvCxnSpPr>
            <p:nvPr/>
          </p:nvCxnSpPr>
          <p:spPr>
            <a:xfrm rot="5400000" flipV="1">
              <a:off x="8590222" y="4580452"/>
              <a:ext cx="0" cy="186424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F6E134BD-7ACD-FBFA-0AA3-6FB1C45AAEC6}"/>
              </a:ext>
            </a:extLst>
          </p:cNvPr>
          <p:cNvSpPr txBox="1"/>
          <p:nvPr/>
        </p:nvSpPr>
        <p:spPr>
          <a:xfrm>
            <a:off x="8164602" y="4770058"/>
            <a:ext cx="554767" cy="369332"/>
          </a:xfrm>
          <a:prstGeom prst="rect">
            <a:avLst/>
          </a:prstGeom>
          <a:noFill/>
        </p:spPr>
        <p:txBody>
          <a:bodyPr wrap="none" rtlCol="0">
            <a:spAutoFit/>
          </a:bodyPr>
          <a:lstStyle/>
          <a:p>
            <a:r>
              <a:rPr lang="en-US" dirty="0">
                <a:solidFill>
                  <a:schemeClr val="bg1">
                    <a:lumMod val="50000"/>
                  </a:schemeClr>
                </a:solidFill>
              </a:rPr>
              <a:t>LDA</a:t>
            </a:r>
          </a:p>
        </p:txBody>
      </p:sp>
      <p:sp>
        <p:nvSpPr>
          <p:cNvPr id="2" name="TextBox 1">
            <a:extLst>
              <a:ext uri="{FF2B5EF4-FFF2-40B4-BE49-F238E27FC236}">
                <a16:creationId xmlns:a16="http://schemas.microsoft.com/office/drawing/2014/main" id="{23C62CC2-D42B-BB54-2CF0-B2DDEAEB86E0}"/>
              </a:ext>
            </a:extLst>
          </p:cNvPr>
          <p:cNvSpPr txBox="1"/>
          <p:nvPr/>
        </p:nvSpPr>
        <p:spPr>
          <a:xfrm>
            <a:off x="1494964" y="181087"/>
            <a:ext cx="9202072" cy="1323439"/>
          </a:xfrm>
          <a:prstGeom prst="rect">
            <a:avLst/>
          </a:prstGeom>
          <a:noFill/>
        </p:spPr>
        <p:txBody>
          <a:bodyPr wrap="square">
            <a:spAutoFit/>
          </a:bodyPr>
          <a:lstStyle/>
          <a:p>
            <a:pPr algn="ctr"/>
            <a:r>
              <a:rPr lang="en-US" sz="4000" b="1" dirty="0">
                <a:latin typeface="Helvetica" panose="020B0500000000000000" pitchFamily="34" charset="0"/>
              </a:rPr>
              <a:t>Neural Decoding and</a:t>
            </a:r>
          </a:p>
          <a:p>
            <a:pPr algn="ctr"/>
            <a:r>
              <a:rPr lang="en-US" sz="4000" b="1" dirty="0">
                <a:latin typeface="Helvetica" panose="020B0500000000000000" pitchFamily="34" charset="0"/>
              </a:rPr>
              <a:t>Optimal Decoding Axis</a:t>
            </a:r>
          </a:p>
        </p:txBody>
      </p:sp>
    </p:spTree>
    <p:extLst>
      <p:ext uri="{BB962C8B-B14F-4D97-AF65-F5344CB8AC3E}">
        <p14:creationId xmlns:p14="http://schemas.microsoft.com/office/powerpoint/2010/main" val="176544992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771323-6ACB-EBF6-6E6F-39682EF058E4}"/>
              </a:ext>
            </a:extLst>
          </p:cNvPr>
          <p:cNvPicPr>
            <a:picLocks noChangeAspect="1"/>
          </p:cNvPicPr>
          <p:nvPr/>
        </p:nvPicPr>
        <p:blipFill>
          <a:blip r:embed="rId3"/>
          <a:stretch>
            <a:fillRect/>
          </a:stretch>
        </p:blipFill>
        <p:spPr>
          <a:xfrm>
            <a:off x="1053542" y="1915159"/>
            <a:ext cx="10084915" cy="4287903"/>
          </a:xfrm>
          <a:prstGeom prst="rect">
            <a:avLst/>
          </a:prstGeom>
        </p:spPr>
      </p:pic>
      <p:sp>
        <p:nvSpPr>
          <p:cNvPr id="2" name="TextBox 1">
            <a:extLst>
              <a:ext uri="{FF2B5EF4-FFF2-40B4-BE49-F238E27FC236}">
                <a16:creationId xmlns:a16="http://schemas.microsoft.com/office/drawing/2014/main" id="{CAE4A1E2-93B9-1518-6E0E-EAF84BEC288F}"/>
              </a:ext>
            </a:extLst>
          </p:cNvPr>
          <p:cNvSpPr txBox="1"/>
          <p:nvPr/>
        </p:nvSpPr>
        <p:spPr>
          <a:xfrm>
            <a:off x="1494964" y="181087"/>
            <a:ext cx="9202072" cy="1323439"/>
          </a:xfrm>
          <a:prstGeom prst="rect">
            <a:avLst/>
          </a:prstGeom>
          <a:noFill/>
        </p:spPr>
        <p:txBody>
          <a:bodyPr wrap="square">
            <a:spAutoFit/>
          </a:bodyPr>
          <a:lstStyle/>
          <a:p>
            <a:pPr algn="ctr"/>
            <a:r>
              <a:rPr lang="en-US" sz="4000" b="1" dirty="0">
                <a:latin typeface="Helvetica" panose="020B0500000000000000" pitchFamily="34" charset="0"/>
              </a:rPr>
              <a:t>Neural Decoding and</a:t>
            </a:r>
          </a:p>
          <a:p>
            <a:pPr algn="ctr"/>
            <a:r>
              <a:rPr lang="en-US" sz="4000" b="1" dirty="0">
                <a:latin typeface="Helvetica" panose="020B0500000000000000" pitchFamily="34" charset="0"/>
              </a:rPr>
              <a:t>Optimal Decoding Axis</a:t>
            </a:r>
          </a:p>
        </p:txBody>
      </p:sp>
    </p:spTree>
    <p:extLst>
      <p:ext uri="{BB962C8B-B14F-4D97-AF65-F5344CB8AC3E}">
        <p14:creationId xmlns:p14="http://schemas.microsoft.com/office/powerpoint/2010/main" val="3970835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E4A1E2-93B9-1518-6E0E-EAF84BEC288F}"/>
              </a:ext>
            </a:extLst>
          </p:cNvPr>
          <p:cNvSpPr txBox="1"/>
          <p:nvPr/>
        </p:nvSpPr>
        <p:spPr>
          <a:xfrm>
            <a:off x="1494964" y="181087"/>
            <a:ext cx="9202072" cy="1323439"/>
          </a:xfrm>
          <a:prstGeom prst="rect">
            <a:avLst/>
          </a:prstGeom>
          <a:noFill/>
        </p:spPr>
        <p:txBody>
          <a:bodyPr wrap="square">
            <a:spAutoFit/>
          </a:bodyPr>
          <a:lstStyle/>
          <a:p>
            <a:pPr algn="ctr"/>
            <a:r>
              <a:rPr lang="en-US" sz="4000" b="1" dirty="0">
                <a:latin typeface="Helvetica" panose="020B0500000000000000" pitchFamily="34" charset="0"/>
              </a:rPr>
              <a:t>Signal Detection Theory</a:t>
            </a:r>
          </a:p>
          <a:p>
            <a:pPr algn="ctr"/>
            <a:r>
              <a:rPr lang="en-US" sz="4000" b="1" dirty="0">
                <a:latin typeface="Helvetica" panose="020B0500000000000000" pitchFamily="34" charset="0"/>
              </a:rPr>
              <a:t>and Decision Making</a:t>
            </a:r>
          </a:p>
        </p:txBody>
      </p:sp>
      <p:sp>
        <p:nvSpPr>
          <p:cNvPr id="7" name="TextBox 6">
            <a:extLst>
              <a:ext uri="{FF2B5EF4-FFF2-40B4-BE49-F238E27FC236}">
                <a16:creationId xmlns:a16="http://schemas.microsoft.com/office/drawing/2014/main" id="{ABA0C368-75EA-C5BE-3213-BF0F163055F6}"/>
              </a:ext>
            </a:extLst>
          </p:cNvPr>
          <p:cNvSpPr txBox="1"/>
          <p:nvPr/>
        </p:nvSpPr>
        <p:spPr>
          <a:xfrm>
            <a:off x="1672209" y="6307581"/>
            <a:ext cx="8847583" cy="338554"/>
          </a:xfrm>
          <a:prstGeom prst="rect">
            <a:avLst/>
          </a:prstGeom>
          <a:noFill/>
        </p:spPr>
        <p:txBody>
          <a:bodyPr wrap="square">
            <a:spAutoFit/>
          </a:bodyPr>
          <a:lstStyle/>
          <a:p>
            <a:pPr algn="ctr"/>
            <a:r>
              <a:rPr lang="en-US" sz="1600" dirty="0" err="1">
                <a:latin typeface="+mj-lt"/>
              </a:rPr>
              <a:t>Neurosyntax</a:t>
            </a:r>
            <a:r>
              <a:rPr lang="en-US" sz="1600" dirty="0">
                <a:latin typeface="+mj-lt"/>
              </a:rPr>
              <a:t> Academy: https://www.youtube.com/watch?v=OkCfH7P3TGo&amp;t=7s</a:t>
            </a:r>
          </a:p>
        </p:txBody>
      </p:sp>
      <p:grpSp>
        <p:nvGrpSpPr>
          <p:cNvPr id="9" name="Group 8">
            <a:extLst>
              <a:ext uri="{FF2B5EF4-FFF2-40B4-BE49-F238E27FC236}">
                <a16:creationId xmlns:a16="http://schemas.microsoft.com/office/drawing/2014/main" id="{452B3080-ACE1-102D-DF4D-43BF4F272B92}"/>
              </a:ext>
            </a:extLst>
          </p:cNvPr>
          <p:cNvGrpSpPr/>
          <p:nvPr/>
        </p:nvGrpSpPr>
        <p:grpSpPr>
          <a:xfrm>
            <a:off x="1957354" y="1892808"/>
            <a:ext cx="8277291" cy="3986784"/>
            <a:chOff x="1957354" y="1892808"/>
            <a:chExt cx="8277291" cy="3986784"/>
          </a:xfrm>
        </p:grpSpPr>
        <p:pic>
          <p:nvPicPr>
            <p:cNvPr id="5" name="Picture 4">
              <a:extLst>
                <a:ext uri="{FF2B5EF4-FFF2-40B4-BE49-F238E27FC236}">
                  <a16:creationId xmlns:a16="http://schemas.microsoft.com/office/drawing/2014/main" id="{E9B2892F-474D-EA5E-A080-C267BCD02B24}"/>
                </a:ext>
              </a:extLst>
            </p:cNvPr>
            <p:cNvPicPr>
              <a:picLocks noChangeAspect="1"/>
            </p:cNvPicPr>
            <p:nvPr/>
          </p:nvPicPr>
          <p:blipFill rotWithShape="1">
            <a:blip r:embed="rId3"/>
            <a:srcRect t="6564" b="7809"/>
            <a:stretch/>
          </p:blipFill>
          <p:spPr>
            <a:xfrm>
              <a:off x="1957354" y="1892808"/>
              <a:ext cx="8277291" cy="3986784"/>
            </a:xfrm>
            <a:prstGeom prst="rect">
              <a:avLst/>
            </a:prstGeom>
          </p:spPr>
        </p:pic>
        <p:sp>
          <p:nvSpPr>
            <p:cNvPr id="8" name="Oval 7">
              <a:extLst>
                <a:ext uri="{FF2B5EF4-FFF2-40B4-BE49-F238E27FC236}">
                  <a16:creationId xmlns:a16="http://schemas.microsoft.com/office/drawing/2014/main" id="{FEE89682-4AA5-937A-3818-67EB8327EB7B}"/>
                </a:ext>
              </a:extLst>
            </p:cNvPr>
            <p:cNvSpPr/>
            <p:nvPr/>
          </p:nvSpPr>
          <p:spPr>
            <a:xfrm>
              <a:off x="5958839" y="2702052"/>
              <a:ext cx="137160" cy="137160"/>
            </a:xfrm>
            <a:prstGeom prst="ellipse">
              <a:avLst/>
            </a:prstGeom>
            <a:solidFill>
              <a:srgbClr val="C1BE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752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2186940" y="333078"/>
            <a:ext cx="781812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Basis vectors</a:t>
            </a:r>
          </a:p>
        </p:txBody>
      </p:sp>
      <p:pic>
        <p:nvPicPr>
          <p:cNvPr id="4" name="Graphic 3">
            <a:extLst>
              <a:ext uri="{FF2B5EF4-FFF2-40B4-BE49-F238E27FC236}">
                <a16:creationId xmlns:a16="http://schemas.microsoft.com/office/drawing/2014/main" id="{C10C4E6E-D6D2-6628-873A-281FA88EC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7910" y="1723089"/>
            <a:ext cx="7536180" cy="42391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F0C148-8E98-C585-888E-891B1CAEECB1}"/>
                  </a:ext>
                </a:extLst>
              </p:cNvPr>
              <p:cNvSpPr txBox="1"/>
              <p:nvPr/>
            </p:nvSpPr>
            <p:spPr>
              <a:xfrm>
                <a:off x="6244682" y="4253188"/>
                <a:ext cx="3361177" cy="1022459"/>
              </a:xfrm>
              <a:prstGeom prst="rect">
                <a:avLst/>
              </a:prstGeom>
              <a:solidFill>
                <a:schemeClr val="tx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smtClean="0">
                              <a:solidFill>
                                <a:schemeClr val="bg1"/>
                              </a:solidFill>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r>
                                  <m:rPr>
                                    <m:brk m:alnAt="7"/>
                                  </m:rPr>
                                  <a:rPr lang="en-US" sz="4000" i="1">
                                    <a:solidFill>
                                      <a:srgbClr val="92D192"/>
                                    </a:solidFill>
                                    <a:latin typeface="Cambria Math" panose="02040503050406030204" pitchFamily="18" charset="0"/>
                                  </a:rPr>
                                  <m:t>3</m:t>
                                </m:r>
                              </m:e>
                            </m:mr>
                            <m:mr>
                              <m:e>
                                <m:r>
                                  <a:rPr lang="en-US" sz="4000" i="1">
                                    <a:solidFill>
                                      <a:srgbClr val="F2777A"/>
                                    </a:solidFill>
                                    <a:latin typeface="Cambria Math" panose="02040503050406030204" pitchFamily="18" charset="0"/>
                                  </a:rPr>
                                  <m:t>−2</m:t>
                                </m:r>
                              </m:e>
                            </m:mr>
                          </m:m>
                        </m:e>
                      </m:d>
                      <m:r>
                        <a:rPr lang="en-US" sz="4000" b="0" i="1" smtClean="0">
                          <a:solidFill>
                            <a:schemeClr val="bg1"/>
                          </a:solidFill>
                          <a:latin typeface="Cambria Math" panose="02040503050406030204" pitchFamily="18" charset="0"/>
                        </a:rPr>
                        <m:t>=</m:t>
                      </m:r>
                      <m:r>
                        <a:rPr lang="en-US" sz="4000" b="0" i="1" smtClean="0">
                          <a:solidFill>
                            <a:srgbClr val="92D192"/>
                          </a:solidFill>
                          <a:latin typeface="Cambria Math" panose="02040503050406030204" pitchFamily="18" charset="0"/>
                        </a:rPr>
                        <m:t>3</m:t>
                      </m:r>
                      <m:acc>
                        <m:accPr>
                          <m:chr m:val="⃗"/>
                          <m:ctrlPr>
                            <a:rPr lang="en-US" sz="4000" b="0" i="1" smtClean="0">
                              <a:solidFill>
                                <a:srgbClr val="92D192"/>
                              </a:solidFill>
                              <a:latin typeface="Cambria Math" panose="02040503050406030204" pitchFamily="18" charset="0"/>
                            </a:rPr>
                          </m:ctrlPr>
                        </m:accPr>
                        <m:e>
                          <m:r>
                            <a:rPr lang="en-US" sz="4000" i="1">
                              <a:solidFill>
                                <a:srgbClr val="92D192"/>
                              </a:solidFill>
                              <a:latin typeface="Cambria Math" panose="02040503050406030204" pitchFamily="18" charset="0"/>
                            </a:rPr>
                            <m:t>𝑖</m:t>
                          </m:r>
                        </m:e>
                      </m:acc>
                      <m:r>
                        <a:rPr lang="en-US" sz="4000" b="0" i="1" smtClean="0">
                          <a:solidFill>
                            <a:srgbClr val="F2777A"/>
                          </a:solidFill>
                          <a:latin typeface="Cambria Math" panose="02040503050406030204" pitchFamily="18" charset="0"/>
                        </a:rPr>
                        <m:t>−2</m:t>
                      </m:r>
                      <m:acc>
                        <m:accPr>
                          <m:chr m:val="⃗"/>
                          <m:ctrlPr>
                            <a:rPr lang="en-US" sz="4000" i="1">
                              <a:solidFill>
                                <a:srgbClr val="F2777A"/>
                              </a:solidFill>
                              <a:latin typeface="Cambria Math" panose="02040503050406030204" pitchFamily="18" charset="0"/>
                            </a:rPr>
                          </m:ctrlPr>
                        </m:accPr>
                        <m:e>
                          <m:r>
                            <a:rPr lang="en-US" sz="4000" b="0" i="1" smtClean="0">
                              <a:solidFill>
                                <a:srgbClr val="F2777A"/>
                              </a:solidFill>
                              <a:latin typeface="Cambria Math" panose="02040503050406030204" pitchFamily="18" charset="0"/>
                            </a:rPr>
                            <m:t>𝑗</m:t>
                          </m:r>
                        </m:e>
                      </m:acc>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55F0C148-8E98-C585-888E-891B1CAEECB1}"/>
                  </a:ext>
                </a:extLst>
              </p:cNvPr>
              <p:cNvSpPr txBox="1">
                <a:spLocks noRot="1" noChangeAspect="1" noMove="1" noResize="1" noEditPoints="1" noAdjustHandles="1" noChangeArrowheads="1" noChangeShapeType="1" noTextEdit="1"/>
              </p:cNvSpPr>
              <p:nvPr/>
            </p:nvSpPr>
            <p:spPr>
              <a:xfrm>
                <a:off x="6244682" y="4253188"/>
                <a:ext cx="3361177" cy="102245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41314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dirty="0">
                <a:latin typeface="Helvetica" panose="020B0500000000000000" pitchFamily="34" charset="0"/>
              </a:rPr>
              <a:t>Trial to trial variability</a:t>
            </a:r>
          </a:p>
        </p:txBody>
      </p:sp>
      <p:pic>
        <p:nvPicPr>
          <p:cNvPr id="3" name="Picture 2">
            <a:extLst>
              <a:ext uri="{FF2B5EF4-FFF2-40B4-BE49-F238E27FC236}">
                <a16:creationId xmlns:a16="http://schemas.microsoft.com/office/drawing/2014/main" id="{957804E6-4D37-3B38-409A-AAF46AF49094}"/>
              </a:ext>
            </a:extLst>
          </p:cNvPr>
          <p:cNvPicPr>
            <a:picLocks noChangeAspect="1"/>
          </p:cNvPicPr>
          <p:nvPr/>
        </p:nvPicPr>
        <p:blipFill>
          <a:blip r:embed="rId3"/>
          <a:stretch>
            <a:fillRect/>
          </a:stretch>
        </p:blipFill>
        <p:spPr>
          <a:xfrm>
            <a:off x="679703" y="1450675"/>
            <a:ext cx="5023517" cy="4743450"/>
          </a:xfrm>
          <a:prstGeom prst="rect">
            <a:avLst/>
          </a:prstGeom>
        </p:spPr>
      </p:pic>
      <p:sp>
        <p:nvSpPr>
          <p:cNvPr id="6" name="TextBox 5">
            <a:extLst>
              <a:ext uri="{FF2B5EF4-FFF2-40B4-BE49-F238E27FC236}">
                <a16:creationId xmlns:a16="http://schemas.microsoft.com/office/drawing/2014/main" id="{6672E42A-5664-4793-D407-99978AD24C84}"/>
              </a:ext>
            </a:extLst>
          </p:cNvPr>
          <p:cNvSpPr txBox="1"/>
          <p:nvPr/>
        </p:nvSpPr>
        <p:spPr>
          <a:xfrm>
            <a:off x="3048367" y="6359664"/>
            <a:ext cx="6095266" cy="307777"/>
          </a:xfrm>
          <a:prstGeom prst="rect">
            <a:avLst/>
          </a:prstGeom>
          <a:noFill/>
        </p:spPr>
        <p:txBody>
          <a:bodyPr wrap="square">
            <a:spAutoFit/>
          </a:bodyPr>
          <a:lstStyle/>
          <a:p>
            <a:pPr algn="ctr"/>
            <a:r>
              <a:rPr lang="en-US" sz="1400" dirty="0">
                <a:latin typeface="+mj-lt"/>
              </a:rPr>
              <a:t>Wyeth Bair and Christof Koch 1996</a:t>
            </a:r>
          </a:p>
        </p:txBody>
      </p:sp>
      <p:pic>
        <p:nvPicPr>
          <p:cNvPr id="9" name="Picture 8">
            <a:extLst>
              <a:ext uri="{FF2B5EF4-FFF2-40B4-BE49-F238E27FC236}">
                <a16:creationId xmlns:a16="http://schemas.microsoft.com/office/drawing/2014/main" id="{81BC6EF6-E7E8-D57C-9A06-E69CBEFB243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858607" y="4258558"/>
            <a:ext cx="5707616" cy="1873540"/>
          </a:xfrm>
          <a:prstGeom prst="rect">
            <a:avLst/>
          </a:prstGeom>
        </p:spPr>
      </p:pic>
      <p:pic>
        <p:nvPicPr>
          <p:cNvPr id="2" name="Picture 1">
            <a:extLst>
              <a:ext uri="{FF2B5EF4-FFF2-40B4-BE49-F238E27FC236}">
                <a16:creationId xmlns:a16="http://schemas.microsoft.com/office/drawing/2014/main" id="{DB2D9FE5-7341-7AB0-5054-F648C0343ACE}"/>
              </a:ext>
            </a:extLst>
          </p:cNvPr>
          <p:cNvPicPr>
            <a:picLocks noChangeAspect="1"/>
          </p:cNvPicPr>
          <p:nvPr/>
        </p:nvPicPr>
        <p:blipFill rotWithShape="1">
          <a:blip r:embed="rId6"/>
          <a:srcRect l="51984"/>
          <a:stretch/>
        </p:blipFill>
        <p:spPr>
          <a:xfrm>
            <a:off x="7362761" y="1512703"/>
            <a:ext cx="2699307" cy="2390197"/>
          </a:xfrm>
          <a:prstGeom prst="rect">
            <a:avLst/>
          </a:prstGeom>
        </p:spPr>
      </p:pic>
    </p:spTree>
    <p:extLst>
      <p:ext uri="{BB962C8B-B14F-4D97-AF65-F5344CB8AC3E}">
        <p14:creationId xmlns:p14="http://schemas.microsoft.com/office/powerpoint/2010/main" val="279007804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i="0" dirty="0">
                <a:solidFill>
                  <a:srgbClr val="000000"/>
                </a:solidFill>
                <a:effectLst/>
                <a:latin typeface="Merriweather Sans" pitchFamily="2" charset="0"/>
              </a:rPr>
              <a:t>Noise Correlations</a:t>
            </a:r>
          </a:p>
        </p:txBody>
      </p:sp>
      <p:pic>
        <p:nvPicPr>
          <p:cNvPr id="6146" name="Picture 2">
            <a:extLst>
              <a:ext uri="{FF2B5EF4-FFF2-40B4-BE49-F238E27FC236}">
                <a16:creationId xmlns:a16="http://schemas.microsoft.com/office/drawing/2014/main" id="{823AD349-1784-5397-FCE4-181053FD4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002" y="1306598"/>
            <a:ext cx="5701995" cy="499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61088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67701"/>
            <a:ext cx="9202072" cy="707886"/>
          </a:xfrm>
          <a:prstGeom prst="rect">
            <a:avLst/>
          </a:prstGeom>
          <a:noFill/>
        </p:spPr>
        <p:txBody>
          <a:bodyPr wrap="square">
            <a:spAutoFit/>
          </a:bodyPr>
          <a:lstStyle/>
          <a:p>
            <a:pPr algn="ctr"/>
            <a:r>
              <a:rPr lang="en-US" sz="4000" b="1" i="0" dirty="0">
                <a:solidFill>
                  <a:srgbClr val="000000"/>
                </a:solidFill>
                <a:effectLst/>
                <a:latin typeface="Merriweather Sans" pitchFamily="2" charset="0"/>
              </a:rPr>
              <a:t>Signal Correlations</a:t>
            </a:r>
          </a:p>
        </p:txBody>
      </p:sp>
      <p:sp>
        <p:nvSpPr>
          <p:cNvPr id="6" name="TextBox 5">
            <a:extLst>
              <a:ext uri="{FF2B5EF4-FFF2-40B4-BE49-F238E27FC236}">
                <a16:creationId xmlns:a16="http://schemas.microsoft.com/office/drawing/2014/main" id="{6672E42A-5664-4793-D407-99978AD24C84}"/>
              </a:ext>
            </a:extLst>
          </p:cNvPr>
          <p:cNvSpPr txBox="1"/>
          <p:nvPr/>
        </p:nvSpPr>
        <p:spPr>
          <a:xfrm>
            <a:off x="2797603" y="6150114"/>
            <a:ext cx="6596795" cy="307777"/>
          </a:xfrm>
          <a:prstGeom prst="rect">
            <a:avLst/>
          </a:prstGeom>
          <a:noFill/>
        </p:spPr>
        <p:txBody>
          <a:bodyPr wrap="square">
            <a:spAutoFit/>
          </a:bodyPr>
          <a:lstStyle/>
          <a:p>
            <a:pPr algn="ctr"/>
            <a:r>
              <a:rPr lang="en-US" sz="1400" dirty="0">
                <a:latin typeface="+mj-lt"/>
              </a:rPr>
              <a:t>Measuring and interpreting neuronal correlations, Marlene R Cohen &amp; Adam Kohn 2011</a:t>
            </a:r>
          </a:p>
        </p:txBody>
      </p:sp>
      <p:pic>
        <p:nvPicPr>
          <p:cNvPr id="3" name="Picture 2">
            <a:extLst>
              <a:ext uri="{FF2B5EF4-FFF2-40B4-BE49-F238E27FC236}">
                <a16:creationId xmlns:a16="http://schemas.microsoft.com/office/drawing/2014/main" id="{063C1961-9092-7059-FA9C-86CAB5790D04}"/>
              </a:ext>
            </a:extLst>
          </p:cNvPr>
          <p:cNvPicPr>
            <a:picLocks noChangeAspect="1"/>
          </p:cNvPicPr>
          <p:nvPr/>
        </p:nvPicPr>
        <p:blipFill>
          <a:blip r:embed="rId3"/>
          <a:stretch>
            <a:fillRect/>
          </a:stretch>
        </p:blipFill>
        <p:spPr>
          <a:xfrm>
            <a:off x="1270744" y="1573823"/>
            <a:ext cx="5149474" cy="4229100"/>
          </a:xfrm>
          <a:prstGeom prst="rect">
            <a:avLst/>
          </a:prstGeom>
        </p:spPr>
      </p:pic>
      <p:pic>
        <p:nvPicPr>
          <p:cNvPr id="5" name="Picture 4">
            <a:extLst>
              <a:ext uri="{FF2B5EF4-FFF2-40B4-BE49-F238E27FC236}">
                <a16:creationId xmlns:a16="http://schemas.microsoft.com/office/drawing/2014/main" id="{D56DDCC3-22D4-0D2D-EE1C-58354C5A3D21}"/>
              </a:ext>
            </a:extLst>
          </p:cNvPr>
          <p:cNvPicPr>
            <a:picLocks noChangeAspect="1"/>
          </p:cNvPicPr>
          <p:nvPr/>
        </p:nvPicPr>
        <p:blipFill>
          <a:blip r:embed="rId4"/>
          <a:stretch>
            <a:fillRect/>
          </a:stretch>
        </p:blipFill>
        <p:spPr>
          <a:xfrm>
            <a:off x="6796453" y="3688373"/>
            <a:ext cx="4395515" cy="2068146"/>
          </a:xfrm>
          <a:prstGeom prst="rect">
            <a:avLst/>
          </a:prstGeom>
        </p:spPr>
      </p:pic>
    </p:spTree>
    <p:extLst>
      <p:ext uri="{BB962C8B-B14F-4D97-AF65-F5344CB8AC3E}">
        <p14:creationId xmlns:p14="http://schemas.microsoft.com/office/powerpoint/2010/main" val="131990046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4" y="310062"/>
            <a:ext cx="9202072" cy="1323439"/>
          </a:xfrm>
          <a:prstGeom prst="rect">
            <a:avLst/>
          </a:prstGeom>
          <a:noFill/>
        </p:spPr>
        <p:txBody>
          <a:bodyPr wrap="square">
            <a:spAutoFit/>
          </a:bodyPr>
          <a:lstStyle/>
          <a:p>
            <a:pPr algn="ctr"/>
            <a:r>
              <a:rPr lang="en-US" sz="4000" b="1" dirty="0">
                <a:latin typeface="Helvetica" panose="020B0500000000000000" pitchFamily="34" charset="0"/>
              </a:rPr>
              <a:t>The structure of correlations and linear </a:t>
            </a:r>
            <a:r>
              <a:rPr lang="en-US" sz="4000" b="1" dirty="0" err="1">
                <a:latin typeface="Helvetica" panose="020B0500000000000000" pitchFamily="34" charset="0"/>
              </a:rPr>
              <a:t>decodability</a:t>
            </a:r>
            <a:endParaRPr lang="en-US" sz="4000" b="1" dirty="0">
              <a:latin typeface="Helvetica" panose="020B0500000000000000" pitchFamily="34" charset="0"/>
            </a:endParaRPr>
          </a:p>
        </p:txBody>
      </p:sp>
      <p:pic>
        <p:nvPicPr>
          <p:cNvPr id="3" name="Picture 2">
            <a:extLst>
              <a:ext uri="{FF2B5EF4-FFF2-40B4-BE49-F238E27FC236}">
                <a16:creationId xmlns:a16="http://schemas.microsoft.com/office/drawing/2014/main" id="{0B2DE8FC-D26A-0F8D-A7C0-48CF7AC0656A}"/>
              </a:ext>
            </a:extLst>
          </p:cNvPr>
          <p:cNvPicPr>
            <a:picLocks noChangeAspect="1"/>
          </p:cNvPicPr>
          <p:nvPr/>
        </p:nvPicPr>
        <p:blipFill>
          <a:blip r:embed="rId3"/>
          <a:stretch>
            <a:fillRect/>
          </a:stretch>
        </p:blipFill>
        <p:spPr>
          <a:xfrm>
            <a:off x="808449" y="2590984"/>
            <a:ext cx="10575102" cy="2148669"/>
          </a:xfrm>
          <a:prstGeom prst="rect">
            <a:avLst/>
          </a:prstGeom>
        </p:spPr>
      </p:pic>
      <p:sp>
        <p:nvSpPr>
          <p:cNvPr id="9" name="TextBox 8">
            <a:extLst>
              <a:ext uri="{FF2B5EF4-FFF2-40B4-BE49-F238E27FC236}">
                <a16:creationId xmlns:a16="http://schemas.microsoft.com/office/drawing/2014/main" id="{EAE01442-E537-CD43-A42D-57847D5F3DB8}"/>
              </a:ext>
            </a:extLst>
          </p:cNvPr>
          <p:cNvSpPr txBox="1"/>
          <p:nvPr/>
        </p:nvSpPr>
        <p:spPr>
          <a:xfrm>
            <a:off x="2797603" y="6150114"/>
            <a:ext cx="6596795" cy="523220"/>
          </a:xfrm>
          <a:prstGeom prst="rect">
            <a:avLst/>
          </a:prstGeom>
          <a:noFill/>
        </p:spPr>
        <p:txBody>
          <a:bodyPr wrap="square">
            <a:spAutoFit/>
          </a:bodyPr>
          <a:lstStyle/>
          <a:p>
            <a:pPr algn="ctr"/>
            <a:r>
              <a:rPr lang="en-US" sz="1400" dirty="0">
                <a:latin typeface="+mj-lt"/>
              </a:rPr>
              <a:t>The structures and functions of correlations in neural population codes</a:t>
            </a:r>
          </a:p>
          <a:p>
            <a:pPr algn="ctr"/>
            <a:r>
              <a:rPr lang="en-US" sz="1400" dirty="0" err="1">
                <a:latin typeface="+mj-lt"/>
              </a:rPr>
              <a:t>Panzeri</a:t>
            </a:r>
            <a:r>
              <a:rPr lang="en-US" sz="1400" dirty="0">
                <a:latin typeface="+mj-lt"/>
              </a:rPr>
              <a:t> et al., Nat Rev Neuro 2022</a:t>
            </a:r>
          </a:p>
        </p:txBody>
      </p:sp>
    </p:spTree>
    <p:extLst>
      <p:ext uri="{BB962C8B-B14F-4D97-AF65-F5344CB8AC3E}">
        <p14:creationId xmlns:p14="http://schemas.microsoft.com/office/powerpoint/2010/main" val="213170409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1494963" y="381182"/>
            <a:ext cx="9202072" cy="1323439"/>
          </a:xfrm>
          <a:prstGeom prst="rect">
            <a:avLst/>
          </a:prstGeom>
          <a:noFill/>
        </p:spPr>
        <p:txBody>
          <a:bodyPr wrap="square">
            <a:spAutoFit/>
          </a:bodyPr>
          <a:lstStyle/>
          <a:p>
            <a:pPr algn="ctr"/>
            <a:r>
              <a:rPr lang="en-US" sz="4000" b="1" dirty="0">
                <a:latin typeface="Helvetica" panose="020B0500000000000000" pitchFamily="34" charset="0"/>
              </a:rPr>
              <a:t>The structure of correlations and linear </a:t>
            </a:r>
            <a:r>
              <a:rPr lang="en-US" sz="4000" b="1" dirty="0" err="1">
                <a:latin typeface="Helvetica" panose="020B0500000000000000" pitchFamily="34" charset="0"/>
              </a:rPr>
              <a:t>decodability</a:t>
            </a:r>
            <a:endParaRPr lang="en-US" sz="4000" b="1" dirty="0">
              <a:latin typeface="Helvetica" panose="020B0500000000000000" pitchFamily="34" charset="0"/>
            </a:endParaRPr>
          </a:p>
        </p:txBody>
      </p:sp>
      <p:pic>
        <p:nvPicPr>
          <p:cNvPr id="5" name="Picture 4">
            <a:extLst>
              <a:ext uri="{FF2B5EF4-FFF2-40B4-BE49-F238E27FC236}">
                <a16:creationId xmlns:a16="http://schemas.microsoft.com/office/drawing/2014/main" id="{75CD4C9E-FD2D-522A-F93E-D76EA687144B}"/>
              </a:ext>
            </a:extLst>
          </p:cNvPr>
          <p:cNvPicPr>
            <a:picLocks noChangeAspect="1"/>
          </p:cNvPicPr>
          <p:nvPr/>
        </p:nvPicPr>
        <p:blipFill>
          <a:blip r:embed="rId3"/>
          <a:stretch>
            <a:fillRect/>
          </a:stretch>
        </p:blipFill>
        <p:spPr>
          <a:xfrm>
            <a:off x="825500" y="2048287"/>
            <a:ext cx="10541000" cy="3874811"/>
          </a:xfrm>
          <a:prstGeom prst="rect">
            <a:avLst/>
          </a:prstGeom>
        </p:spPr>
      </p:pic>
      <p:sp>
        <p:nvSpPr>
          <p:cNvPr id="2" name="TextBox 1">
            <a:extLst>
              <a:ext uri="{FF2B5EF4-FFF2-40B4-BE49-F238E27FC236}">
                <a16:creationId xmlns:a16="http://schemas.microsoft.com/office/drawing/2014/main" id="{F32C96DF-DB35-961E-0E86-4D375E20C605}"/>
              </a:ext>
            </a:extLst>
          </p:cNvPr>
          <p:cNvSpPr txBox="1"/>
          <p:nvPr/>
        </p:nvSpPr>
        <p:spPr>
          <a:xfrm>
            <a:off x="2797603" y="6150114"/>
            <a:ext cx="6596795" cy="523220"/>
          </a:xfrm>
          <a:prstGeom prst="rect">
            <a:avLst/>
          </a:prstGeom>
          <a:noFill/>
        </p:spPr>
        <p:txBody>
          <a:bodyPr wrap="square">
            <a:spAutoFit/>
          </a:bodyPr>
          <a:lstStyle/>
          <a:p>
            <a:pPr algn="ctr"/>
            <a:r>
              <a:rPr lang="en-US" sz="1400" dirty="0">
                <a:latin typeface="+mj-lt"/>
              </a:rPr>
              <a:t>The structures and functions of correlations in neural population codes</a:t>
            </a:r>
          </a:p>
          <a:p>
            <a:pPr algn="ctr"/>
            <a:r>
              <a:rPr lang="en-US" sz="1400" dirty="0" err="1">
                <a:latin typeface="+mj-lt"/>
              </a:rPr>
              <a:t>Panzeri</a:t>
            </a:r>
            <a:r>
              <a:rPr lang="en-US" sz="1400" dirty="0">
                <a:latin typeface="+mj-lt"/>
              </a:rPr>
              <a:t> et al., Nat Rev Neuro 2022</a:t>
            </a:r>
          </a:p>
        </p:txBody>
      </p:sp>
    </p:spTree>
    <p:extLst>
      <p:ext uri="{BB962C8B-B14F-4D97-AF65-F5344CB8AC3E}">
        <p14:creationId xmlns:p14="http://schemas.microsoft.com/office/powerpoint/2010/main" val="223141536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2529A-E160-4B10-ADD3-55F1207F8ABB}"/>
              </a:ext>
            </a:extLst>
          </p:cNvPr>
          <p:cNvSpPr txBox="1"/>
          <p:nvPr/>
        </p:nvSpPr>
        <p:spPr>
          <a:xfrm>
            <a:off x="834563" y="2151726"/>
            <a:ext cx="4209877" cy="2554545"/>
          </a:xfrm>
          <a:prstGeom prst="rect">
            <a:avLst/>
          </a:prstGeom>
          <a:noFill/>
        </p:spPr>
        <p:txBody>
          <a:bodyPr wrap="square">
            <a:spAutoFit/>
          </a:bodyPr>
          <a:lstStyle/>
          <a:p>
            <a:r>
              <a:rPr lang="en-US" sz="4000" b="1" dirty="0">
                <a:latin typeface="Helvetica" panose="020B0500000000000000" pitchFamily="34" charset="0"/>
              </a:rPr>
              <a:t>Neuronal correlations and dimensionality</a:t>
            </a:r>
          </a:p>
          <a:p>
            <a:r>
              <a:rPr lang="en-US" sz="4000" b="1" dirty="0">
                <a:latin typeface="Helvetica" panose="020B0500000000000000" pitchFamily="34" charset="0"/>
              </a:rPr>
              <a:t>reduction</a:t>
            </a:r>
          </a:p>
        </p:txBody>
      </p:sp>
      <p:sp>
        <p:nvSpPr>
          <p:cNvPr id="2" name="TextBox 1">
            <a:extLst>
              <a:ext uri="{FF2B5EF4-FFF2-40B4-BE49-F238E27FC236}">
                <a16:creationId xmlns:a16="http://schemas.microsoft.com/office/drawing/2014/main" id="{F32C96DF-DB35-961E-0E86-4D375E20C605}"/>
              </a:ext>
            </a:extLst>
          </p:cNvPr>
          <p:cNvSpPr txBox="1"/>
          <p:nvPr/>
        </p:nvSpPr>
        <p:spPr>
          <a:xfrm>
            <a:off x="2797603" y="6150114"/>
            <a:ext cx="6596795" cy="307777"/>
          </a:xfrm>
          <a:prstGeom prst="rect">
            <a:avLst/>
          </a:prstGeom>
          <a:noFill/>
        </p:spPr>
        <p:txBody>
          <a:bodyPr wrap="square">
            <a:spAutoFit/>
          </a:bodyPr>
          <a:lstStyle/>
          <a:p>
            <a:pPr algn="ctr"/>
            <a:r>
              <a:rPr lang="en-US" sz="1400" dirty="0" err="1">
                <a:latin typeface="+mj-lt"/>
              </a:rPr>
              <a:t>Umakantha</a:t>
            </a:r>
            <a:r>
              <a:rPr lang="en-US" sz="1400" dirty="0">
                <a:latin typeface="+mj-lt"/>
              </a:rPr>
              <a:t> et al., Neuron 2021</a:t>
            </a:r>
          </a:p>
        </p:txBody>
      </p:sp>
      <p:pic>
        <p:nvPicPr>
          <p:cNvPr id="4" name="Picture 3">
            <a:extLst>
              <a:ext uri="{FF2B5EF4-FFF2-40B4-BE49-F238E27FC236}">
                <a16:creationId xmlns:a16="http://schemas.microsoft.com/office/drawing/2014/main" id="{EE0AD6B1-67E0-6081-AF40-22BF9E27AF19}"/>
              </a:ext>
            </a:extLst>
          </p:cNvPr>
          <p:cNvPicPr>
            <a:picLocks noChangeAspect="1"/>
          </p:cNvPicPr>
          <p:nvPr/>
        </p:nvPicPr>
        <p:blipFill>
          <a:blip r:embed="rId3"/>
          <a:stretch>
            <a:fillRect/>
          </a:stretch>
        </p:blipFill>
        <p:spPr>
          <a:xfrm>
            <a:off x="5717104" y="1446485"/>
            <a:ext cx="5884015" cy="3965029"/>
          </a:xfrm>
          <a:prstGeom prst="rect">
            <a:avLst/>
          </a:prstGeom>
        </p:spPr>
      </p:pic>
    </p:spTree>
    <p:extLst>
      <p:ext uri="{BB962C8B-B14F-4D97-AF65-F5344CB8AC3E}">
        <p14:creationId xmlns:p14="http://schemas.microsoft.com/office/powerpoint/2010/main" val="37923111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864740" y="1628730"/>
            <a:ext cx="6096000" cy="1446550"/>
          </a:xfrm>
          <a:prstGeom prst="rect">
            <a:avLst/>
          </a:prstGeom>
          <a:noFill/>
        </p:spPr>
        <p:txBody>
          <a:bodyPr wrap="square">
            <a:spAutoFit/>
          </a:bodyPr>
          <a:lstStyle/>
          <a:p>
            <a:pPr algn="l"/>
            <a:r>
              <a:rPr lang="en-US" sz="4400" b="1" i="0" dirty="0">
                <a:effectLst/>
                <a:latin typeface="Helvetica" panose="020B0500000000000000" pitchFamily="34" charset="0"/>
              </a:rPr>
              <a:t>Principal component analysis (PCA)</a:t>
            </a:r>
          </a:p>
        </p:txBody>
      </p:sp>
      <p:sp>
        <p:nvSpPr>
          <p:cNvPr id="11" name="TextBox 10">
            <a:extLst>
              <a:ext uri="{FF2B5EF4-FFF2-40B4-BE49-F238E27FC236}">
                <a16:creationId xmlns:a16="http://schemas.microsoft.com/office/drawing/2014/main" id="{B5ACAB8D-1242-11C1-DF84-6BE246C6AA1C}"/>
              </a:ext>
            </a:extLst>
          </p:cNvPr>
          <p:cNvSpPr txBox="1"/>
          <p:nvPr/>
        </p:nvSpPr>
        <p:spPr>
          <a:xfrm>
            <a:off x="864740" y="3372953"/>
            <a:ext cx="6405880" cy="1446550"/>
          </a:xfrm>
          <a:prstGeom prst="rect">
            <a:avLst/>
          </a:prstGeom>
          <a:noFill/>
        </p:spPr>
        <p:txBody>
          <a:bodyPr wrap="square">
            <a:spAutoFit/>
          </a:bodyPr>
          <a:lstStyle/>
          <a:p>
            <a:r>
              <a:rPr lang="en-US" sz="4400" dirty="0" err="1">
                <a:solidFill>
                  <a:srgbClr val="3F37C9"/>
                </a:solidFill>
                <a:latin typeface="+mj-lt"/>
              </a:rPr>
              <a:t>E</a:t>
            </a:r>
            <a:r>
              <a:rPr lang="en-US" sz="4400" i="0" dirty="0" err="1">
                <a:solidFill>
                  <a:srgbClr val="3F37C9"/>
                </a:solidFill>
                <a:effectLst/>
                <a:latin typeface="+mj-lt"/>
              </a:rPr>
              <a:t>igendecomposition</a:t>
            </a:r>
            <a:r>
              <a:rPr lang="en-US" sz="4400" b="0" i="0" dirty="0">
                <a:solidFill>
                  <a:srgbClr val="202122"/>
                </a:solidFill>
                <a:effectLst/>
                <a:latin typeface="+mj-lt"/>
              </a:rPr>
              <a:t> of the data </a:t>
            </a:r>
            <a:r>
              <a:rPr lang="en-US" sz="4400" b="0" i="0" dirty="0">
                <a:solidFill>
                  <a:srgbClr val="C00000"/>
                </a:solidFill>
                <a:effectLst/>
                <a:latin typeface="+mj-lt"/>
              </a:rPr>
              <a:t>covariance</a:t>
            </a:r>
            <a:r>
              <a:rPr lang="en-US" sz="4400" b="0" i="0" dirty="0">
                <a:solidFill>
                  <a:srgbClr val="202122"/>
                </a:solidFill>
                <a:effectLst/>
                <a:latin typeface="+mj-lt"/>
              </a:rPr>
              <a:t> matrix</a:t>
            </a:r>
            <a:endParaRPr lang="en-US" sz="4400" dirty="0">
              <a:latin typeface="+mj-lt"/>
            </a:endParaRPr>
          </a:p>
        </p:txBody>
      </p:sp>
      <p:pic>
        <p:nvPicPr>
          <p:cNvPr id="5148" name="Graphic 5147">
            <a:extLst>
              <a:ext uri="{FF2B5EF4-FFF2-40B4-BE49-F238E27FC236}">
                <a16:creationId xmlns:a16="http://schemas.microsoft.com/office/drawing/2014/main" id="{C836180D-6833-87D8-93CB-58E8EDBA444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204" t="10540" r="9463" b="10663"/>
          <a:stretch/>
        </p:blipFill>
        <p:spPr>
          <a:xfrm>
            <a:off x="8723256" y="755469"/>
            <a:ext cx="2499349" cy="2514152"/>
          </a:xfrm>
          <a:prstGeom prst="rect">
            <a:avLst/>
          </a:prstGeom>
        </p:spPr>
      </p:pic>
      <p:graphicFrame>
        <p:nvGraphicFramePr>
          <p:cNvPr id="2" name="Table 1">
            <a:extLst>
              <a:ext uri="{FF2B5EF4-FFF2-40B4-BE49-F238E27FC236}">
                <a16:creationId xmlns:a16="http://schemas.microsoft.com/office/drawing/2014/main" id="{A7ECF131-7E63-931D-0A53-B015D7BCEA41}"/>
              </a:ext>
            </a:extLst>
          </p:cNvPr>
          <p:cNvGraphicFramePr>
            <a:graphicFrameLocks noGrp="1"/>
          </p:cNvGraphicFramePr>
          <p:nvPr>
            <p:extLst>
              <p:ext uri="{D42A27DB-BD31-4B8C-83A1-F6EECF244321}">
                <p14:modId xmlns:p14="http://schemas.microsoft.com/office/powerpoint/2010/main" val="3601616425"/>
              </p:ext>
            </p:extLst>
          </p:nvPr>
        </p:nvGraphicFramePr>
        <p:xfrm>
          <a:off x="8723256" y="3508863"/>
          <a:ext cx="2499348" cy="2499348"/>
        </p:xfrm>
        <a:graphic>
          <a:graphicData uri="http://schemas.openxmlformats.org/drawingml/2006/table">
            <a:tbl>
              <a:tblPr firstRow="1" bandRow="1">
                <a:tableStyleId>{5940675A-B579-460E-94D1-54222C63F5DA}</a:tableStyleId>
              </a:tblPr>
              <a:tblGrid>
                <a:gridCol w="416558">
                  <a:extLst>
                    <a:ext uri="{9D8B030D-6E8A-4147-A177-3AD203B41FA5}">
                      <a16:colId xmlns:a16="http://schemas.microsoft.com/office/drawing/2014/main" val="564488218"/>
                    </a:ext>
                  </a:extLst>
                </a:gridCol>
                <a:gridCol w="416558">
                  <a:extLst>
                    <a:ext uri="{9D8B030D-6E8A-4147-A177-3AD203B41FA5}">
                      <a16:colId xmlns:a16="http://schemas.microsoft.com/office/drawing/2014/main" val="1585714763"/>
                    </a:ext>
                  </a:extLst>
                </a:gridCol>
                <a:gridCol w="416558">
                  <a:extLst>
                    <a:ext uri="{9D8B030D-6E8A-4147-A177-3AD203B41FA5}">
                      <a16:colId xmlns:a16="http://schemas.microsoft.com/office/drawing/2014/main" val="2745988737"/>
                    </a:ext>
                  </a:extLst>
                </a:gridCol>
                <a:gridCol w="416558">
                  <a:extLst>
                    <a:ext uri="{9D8B030D-6E8A-4147-A177-3AD203B41FA5}">
                      <a16:colId xmlns:a16="http://schemas.microsoft.com/office/drawing/2014/main" val="656416640"/>
                    </a:ext>
                  </a:extLst>
                </a:gridCol>
                <a:gridCol w="416558">
                  <a:extLst>
                    <a:ext uri="{9D8B030D-6E8A-4147-A177-3AD203B41FA5}">
                      <a16:colId xmlns:a16="http://schemas.microsoft.com/office/drawing/2014/main" val="4159077036"/>
                    </a:ext>
                  </a:extLst>
                </a:gridCol>
                <a:gridCol w="416558">
                  <a:extLst>
                    <a:ext uri="{9D8B030D-6E8A-4147-A177-3AD203B41FA5}">
                      <a16:colId xmlns:a16="http://schemas.microsoft.com/office/drawing/2014/main" val="1405662969"/>
                    </a:ext>
                  </a:extLst>
                </a:gridCol>
              </a:tblGrid>
              <a:tr h="416558">
                <a:tc>
                  <a:txBody>
                    <a:bodyPr/>
                    <a:lstStyle/>
                    <a:p>
                      <a:endParaRPr lang="en-US" sz="2000" dirty="0"/>
                    </a:p>
                  </a:txBody>
                  <a:tcPr marL="104140" marR="104140" marT="52070" marB="52070">
                    <a:solidFill>
                      <a:srgbClr val="A52422"/>
                    </a:solidFill>
                  </a:tcPr>
                </a:tc>
                <a:tc>
                  <a:txBody>
                    <a:bodyPr/>
                    <a:lstStyle/>
                    <a:p>
                      <a:endParaRPr lang="en-US" sz="2000" dirty="0"/>
                    </a:p>
                  </a:txBody>
                  <a:tcPr marL="104140" marR="104140" marT="52070" marB="52070">
                    <a:solidFill>
                      <a:srgbClr val="E6615F"/>
                    </a:solidFill>
                  </a:tcPr>
                </a:tc>
                <a:tc>
                  <a:txBody>
                    <a:bodyPr/>
                    <a:lstStyle/>
                    <a:p>
                      <a:endParaRPr lang="en-US" sz="2000" dirty="0"/>
                    </a:p>
                  </a:txBody>
                  <a:tcPr marL="104140" marR="104140" marT="52070" marB="52070">
                    <a:solidFill>
                      <a:srgbClr val="E6615F"/>
                    </a:solidFill>
                  </a:tcPr>
                </a:tc>
                <a:tc>
                  <a:txBody>
                    <a:bodyPr/>
                    <a:lstStyle/>
                    <a:p>
                      <a:endParaRPr lang="en-US" sz="2000" dirty="0"/>
                    </a:p>
                  </a:txBody>
                  <a:tcPr marL="104140" marR="104140" marT="52070" marB="52070"/>
                </a:tc>
                <a:tc>
                  <a:txBody>
                    <a:bodyPr/>
                    <a:lstStyle/>
                    <a:p>
                      <a:endParaRPr lang="en-US" sz="2000"/>
                    </a:p>
                  </a:txBody>
                  <a:tcPr marL="104140" marR="104140" marT="52070" marB="52070"/>
                </a:tc>
                <a:tc>
                  <a:txBody>
                    <a:bodyPr/>
                    <a:lstStyle/>
                    <a:p>
                      <a:endParaRPr lang="en-US" sz="2000"/>
                    </a:p>
                  </a:txBody>
                  <a:tcPr marL="104140" marR="104140" marT="52070" marB="52070"/>
                </a:tc>
                <a:extLst>
                  <a:ext uri="{0D108BD9-81ED-4DB2-BD59-A6C34878D82A}">
                    <a16:rowId xmlns:a16="http://schemas.microsoft.com/office/drawing/2014/main" val="3370393504"/>
                  </a:ext>
                </a:extLst>
              </a:tr>
              <a:tr h="416558">
                <a:tc>
                  <a:txBody>
                    <a:bodyPr/>
                    <a:lstStyle/>
                    <a:p>
                      <a:endParaRPr lang="en-US" sz="2000" dirty="0"/>
                    </a:p>
                  </a:txBody>
                  <a:tcPr marL="104140" marR="104140" marT="52070" marB="52070">
                    <a:solidFill>
                      <a:srgbClr val="E6615F"/>
                    </a:solidFill>
                  </a:tcPr>
                </a:tc>
                <a:tc>
                  <a:txBody>
                    <a:bodyPr/>
                    <a:lstStyle/>
                    <a:p>
                      <a:endParaRPr lang="en-US" sz="2000" dirty="0"/>
                    </a:p>
                  </a:txBody>
                  <a:tcPr marL="104140" marR="104140" marT="52070" marB="52070">
                    <a:solidFill>
                      <a:srgbClr val="A52422"/>
                    </a:solidFill>
                  </a:tcPr>
                </a:tc>
                <a:tc>
                  <a:txBody>
                    <a:bodyPr/>
                    <a:lstStyle/>
                    <a:p>
                      <a:endParaRPr lang="en-US" sz="2000" dirty="0"/>
                    </a:p>
                  </a:txBody>
                  <a:tcPr marL="104140" marR="104140" marT="52070" marB="52070">
                    <a:solidFill>
                      <a:srgbClr val="E6615F"/>
                    </a:solidFill>
                  </a:tcPr>
                </a:tc>
                <a:tc>
                  <a:txBody>
                    <a:bodyPr/>
                    <a:lstStyle/>
                    <a:p>
                      <a:endParaRPr lang="en-US" sz="2000"/>
                    </a:p>
                  </a:txBody>
                  <a:tcPr marL="104140" marR="104140" marT="52070" marB="52070"/>
                </a:tc>
                <a:tc>
                  <a:txBody>
                    <a:bodyPr/>
                    <a:lstStyle/>
                    <a:p>
                      <a:endParaRPr lang="en-US" sz="2000"/>
                    </a:p>
                  </a:txBody>
                  <a:tcPr marL="104140" marR="104140" marT="52070" marB="52070"/>
                </a:tc>
                <a:tc>
                  <a:txBody>
                    <a:bodyPr/>
                    <a:lstStyle/>
                    <a:p>
                      <a:endParaRPr lang="en-US" sz="2000"/>
                    </a:p>
                  </a:txBody>
                  <a:tcPr marL="104140" marR="104140" marT="52070" marB="52070"/>
                </a:tc>
                <a:extLst>
                  <a:ext uri="{0D108BD9-81ED-4DB2-BD59-A6C34878D82A}">
                    <a16:rowId xmlns:a16="http://schemas.microsoft.com/office/drawing/2014/main" val="2926386804"/>
                  </a:ext>
                </a:extLst>
              </a:tr>
              <a:tr h="416558">
                <a:tc>
                  <a:txBody>
                    <a:bodyPr/>
                    <a:lstStyle/>
                    <a:p>
                      <a:endParaRPr lang="en-US" sz="2000" dirty="0"/>
                    </a:p>
                  </a:txBody>
                  <a:tcPr marL="104140" marR="104140" marT="52070" marB="52070">
                    <a:solidFill>
                      <a:srgbClr val="E6615F"/>
                    </a:solidFill>
                  </a:tcPr>
                </a:tc>
                <a:tc>
                  <a:txBody>
                    <a:bodyPr/>
                    <a:lstStyle/>
                    <a:p>
                      <a:endParaRPr lang="en-US" sz="2000" dirty="0"/>
                    </a:p>
                  </a:txBody>
                  <a:tcPr marL="104140" marR="104140" marT="52070" marB="52070">
                    <a:solidFill>
                      <a:srgbClr val="E6615F"/>
                    </a:solidFill>
                  </a:tcPr>
                </a:tc>
                <a:tc>
                  <a:txBody>
                    <a:bodyPr/>
                    <a:lstStyle/>
                    <a:p>
                      <a:endParaRPr lang="en-US" sz="2000" dirty="0"/>
                    </a:p>
                  </a:txBody>
                  <a:tcPr marL="104140" marR="104140" marT="52070" marB="52070">
                    <a:solidFill>
                      <a:srgbClr val="A52422"/>
                    </a:solidFill>
                  </a:tcPr>
                </a:tc>
                <a:tc>
                  <a:txBody>
                    <a:bodyPr/>
                    <a:lstStyle/>
                    <a:p>
                      <a:endParaRPr lang="en-US" sz="2000"/>
                    </a:p>
                  </a:txBody>
                  <a:tcPr marL="104140" marR="104140" marT="52070" marB="52070"/>
                </a:tc>
                <a:tc>
                  <a:txBody>
                    <a:bodyPr/>
                    <a:lstStyle/>
                    <a:p>
                      <a:endParaRPr lang="en-US" sz="2000" dirty="0"/>
                    </a:p>
                  </a:txBody>
                  <a:tcPr marL="104140" marR="104140" marT="52070" marB="52070"/>
                </a:tc>
                <a:tc>
                  <a:txBody>
                    <a:bodyPr/>
                    <a:lstStyle/>
                    <a:p>
                      <a:endParaRPr lang="en-US" sz="2000" dirty="0"/>
                    </a:p>
                  </a:txBody>
                  <a:tcPr marL="104140" marR="104140" marT="52070" marB="52070"/>
                </a:tc>
                <a:extLst>
                  <a:ext uri="{0D108BD9-81ED-4DB2-BD59-A6C34878D82A}">
                    <a16:rowId xmlns:a16="http://schemas.microsoft.com/office/drawing/2014/main" val="1861473071"/>
                  </a:ext>
                </a:extLst>
              </a:tr>
              <a:tr h="416558">
                <a:tc>
                  <a:txBody>
                    <a:bodyPr/>
                    <a:lstStyle/>
                    <a:p>
                      <a:endParaRPr lang="en-US" sz="2000"/>
                    </a:p>
                  </a:txBody>
                  <a:tcPr marL="104140" marR="104140" marT="52070" marB="52070"/>
                </a:tc>
                <a:tc>
                  <a:txBody>
                    <a:bodyPr/>
                    <a:lstStyle/>
                    <a:p>
                      <a:endParaRPr lang="en-US" sz="2000"/>
                    </a:p>
                  </a:txBody>
                  <a:tcPr marL="104140" marR="104140" marT="52070" marB="52070"/>
                </a:tc>
                <a:tc>
                  <a:txBody>
                    <a:bodyPr/>
                    <a:lstStyle/>
                    <a:p>
                      <a:endParaRPr lang="en-US" sz="2000" dirty="0"/>
                    </a:p>
                  </a:txBody>
                  <a:tcPr marL="104140" marR="104140" marT="52070" marB="52070"/>
                </a:tc>
                <a:tc>
                  <a:txBody>
                    <a:bodyPr/>
                    <a:lstStyle/>
                    <a:p>
                      <a:endParaRPr lang="en-US" sz="2000" dirty="0"/>
                    </a:p>
                  </a:txBody>
                  <a:tcPr marL="104140" marR="104140" marT="52070" marB="52070">
                    <a:solidFill>
                      <a:srgbClr val="A52422"/>
                    </a:solidFill>
                  </a:tcPr>
                </a:tc>
                <a:tc>
                  <a:txBody>
                    <a:bodyPr/>
                    <a:lstStyle/>
                    <a:p>
                      <a:endParaRPr lang="en-US" sz="2000" dirty="0"/>
                    </a:p>
                  </a:txBody>
                  <a:tcPr marL="104140" marR="104140" marT="52070" marB="52070">
                    <a:solidFill>
                      <a:srgbClr val="E6615F"/>
                    </a:solidFill>
                  </a:tcPr>
                </a:tc>
                <a:tc>
                  <a:txBody>
                    <a:bodyPr/>
                    <a:lstStyle/>
                    <a:p>
                      <a:endParaRPr lang="en-US" sz="2000" dirty="0"/>
                    </a:p>
                  </a:txBody>
                  <a:tcPr marL="104140" marR="104140" marT="52070" marB="52070">
                    <a:solidFill>
                      <a:srgbClr val="E6615F"/>
                    </a:solidFill>
                  </a:tcPr>
                </a:tc>
                <a:extLst>
                  <a:ext uri="{0D108BD9-81ED-4DB2-BD59-A6C34878D82A}">
                    <a16:rowId xmlns:a16="http://schemas.microsoft.com/office/drawing/2014/main" val="64230962"/>
                  </a:ext>
                </a:extLst>
              </a:tr>
              <a:tr h="416558">
                <a:tc>
                  <a:txBody>
                    <a:bodyPr/>
                    <a:lstStyle/>
                    <a:p>
                      <a:endParaRPr lang="en-US" sz="2000"/>
                    </a:p>
                  </a:txBody>
                  <a:tcPr marL="104140" marR="104140" marT="52070" marB="52070"/>
                </a:tc>
                <a:tc>
                  <a:txBody>
                    <a:bodyPr/>
                    <a:lstStyle/>
                    <a:p>
                      <a:endParaRPr lang="en-US" sz="2000"/>
                    </a:p>
                  </a:txBody>
                  <a:tcPr marL="104140" marR="104140" marT="52070" marB="52070"/>
                </a:tc>
                <a:tc>
                  <a:txBody>
                    <a:bodyPr/>
                    <a:lstStyle/>
                    <a:p>
                      <a:endParaRPr lang="en-US" sz="2000" dirty="0"/>
                    </a:p>
                  </a:txBody>
                  <a:tcPr marL="104140" marR="104140" marT="52070" marB="52070"/>
                </a:tc>
                <a:tc>
                  <a:txBody>
                    <a:bodyPr/>
                    <a:lstStyle/>
                    <a:p>
                      <a:endParaRPr lang="en-US" sz="2000" dirty="0"/>
                    </a:p>
                  </a:txBody>
                  <a:tcPr marL="104140" marR="104140" marT="52070" marB="52070">
                    <a:solidFill>
                      <a:srgbClr val="E6615F"/>
                    </a:solidFill>
                  </a:tcPr>
                </a:tc>
                <a:tc>
                  <a:txBody>
                    <a:bodyPr/>
                    <a:lstStyle/>
                    <a:p>
                      <a:endParaRPr lang="en-US" sz="2000" dirty="0"/>
                    </a:p>
                  </a:txBody>
                  <a:tcPr marL="104140" marR="104140" marT="52070" marB="52070">
                    <a:solidFill>
                      <a:srgbClr val="A52422"/>
                    </a:solidFill>
                  </a:tcPr>
                </a:tc>
                <a:tc>
                  <a:txBody>
                    <a:bodyPr/>
                    <a:lstStyle/>
                    <a:p>
                      <a:endParaRPr lang="en-US" sz="2000" dirty="0"/>
                    </a:p>
                  </a:txBody>
                  <a:tcPr marL="104140" marR="104140" marT="52070" marB="52070">
                    <a:solidFill>
                      <a:srgbClr val="E6615F"/>
                    </a:solidFill>
                  </a:tcPr>
                </a:tc>
                <a:extLst>
                  <a:ext uri="{0D108BD9-81ED-4DB2-BD59-A6C34878D82A}">
                    <a16:rowId xmlns:a16="http://schemas.microsoft.com/office/drawing/2014/main" val="203055939"/>
                  </a:ext>
                </a:extLst>
              </a:tr>
              <a:tr h="416558">
                <a:tc>
                  <a:txBody>
                    <a:bodyPr/>
                    <a:lstStyle/>
                    <a:p>
                      <a:endParaRPr lang="en-US" sz="2000"/>
                    </a:p>
                  </a:txBody>
                  <a:tcPr marL="104140" marR="104140" marT="52070" marB="52070"/>
                </a:tc>
                <a:tc>
                  <a:txBody>
                    <a:bodyPr/>
                    <a:lstStyle/>
                    <a:p>
                      <a:endParaRPr lang="en-US" sz="2000"/>
                    </a:p>
                  </a:txBody>
                  <a:tcPr marL="104140" marR="104140" marT="52070" marB="52070"/>
                </a:tc>
                <a:tc>
                  <a:txBody>
                    <a:bodyPr/>
                    <a:lstStyle/>
                    <a:p>
                      <a:endParaRPr lang="en-US" sz="2000" dirty="0"/>
                    </a:p>
                  </a:txBody>
                  <a:tcPr marL="104140" marR="104140" marT="52070" marB="52070"/>
                </a:tc>
                <a:tc>
                  <a:txBody>
                    <a:bodyPr/>
                    <a:lstStyle/>
                    <a:p>
                      <a:endParaRPr lang="en-US" sz="2000" dirty="0"/>
                    </a:p>
                  </a:txBody>
                  <a:tcPr marL="104140" marR="104140" marT="52070" marB="52070">
                    <a:solidFill>
                      <a:srgbClr val="E6615F"/>
                    </a:solidFill>
                  </a:tcPr>
                </a:tc>
                <a:tc>
                  <a:txBody>
                    <a:bodyPr/>
                    <a:lstStyle/>
                    <a:p>
                      <a:endParaRPr lang="en-US" sz="2000" dirty="0"/>
                    </a:p>
                  </a:txBody>
                  <a:tcPr marL="104140" marR="104140" marT="52070" marB="52070">
                    <a:solidFill>
                      <a:srgbClr val="E6615F"/>
                    </a:solidFill>
                  </a:tcPr>
                </a:tc>
                <a:tc>
                  <a:txBody>
                    <a:bodyPr/>
                    <a:lstStyle/>
                    <a:p>
                      <a:endParaRPr lang="en-US" sz="2000" dirty="0"/>
                    </a:p>
                  </a:txBody>
                  <a:tcPr marL="104140" marR="104140" marT="52070" marB="52070">
                    <a:solidFill>
                      <a:srgbClr val="A52422"/>
                    </a:solidFill>
                  </a:tcPr>
                </a:tc>
                <a:extLst>
                  <a:ext uri="{0D108BD9-81ED-4DB2-BD59-A6C34878D82A}">
                    <a16:rowId xmlns:a16="http://schemas.microsoft.com/office/drawing/2014/main" val="2320767794"/>
                  </a:ext>
                </a:extLst>
              </a:tr>
            </a:tbl>
          </a:graphicData>
        </a:graphic>
      </p:graphicFrame>
    </p:spTree>
    <p:extLst>
      <p:ext uri="{BB962C8B-B14F-4D97-AF65-F5344CB8AC3E}">
        <p14:creationId xmlns:p14="http://schemas.microsoft.com/office/powerpoint/2010/main" val="398532846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3048000" y="223106"/>
            <a:ext cx="6096000" cy="769441"/>
          </a:xfrm>
          <a:prstGeom prst="rect">
            <a:avLst/>
          </a:prstGeom>
          <a:noFill/>
        </p:spPr>
        <p:txBody>
          <a:bodyPr wrap="square">
            <a:spAutoFit/>
          </a:bodyPr>
          <a:lstStyle/>
          <a:p>
            <a:pPr algn="ctr"/>
            <a:r>
              <a:rPr lang="en-US" sz="4400" b="1" i="0" dirty="0">
                <a:effectLst/>
                <a:latin typeface="Helvetica" panose="020B0500000000000000" pitchFamily="34" charset="0"/>
              </a:rPr>
              <a:t>Correlation Matrix</a:t>
            </a:r>
          </a:p>
        </p:txBody>
      </p:sp>
      <mc:AlternateContent xmlns:mc="http://schemas.openxmlformats.org/markup-compatibility/2006" xmlns:a14="http://schemas.microsoft.com/office/drawing/2010/main">
        <mc:Choice Requires="a14">
          <p:sp>
            <p:nvSpPr>
              <p:cNvPr id="10220" name="TextBox 10219">
                <a:extLst>
                  <a:ext uri="{FF2B5EF4-FFF2-40B4-BE49-F238E27FC236}">
                    <a16:creationId xmlns:a16="http://schemas.microsoft.com/office/drawing/2014/main" id="{B3F60035-1579-3D7D-46C5-BEA97A991D27}"/>
                  </a:ext>
                </a:extLst>
              </p:cNvPr>
              <p:cNvSpPr txBox="1"/>
              <p:nvPr/>
            </p:nvSpPr>
            <p:spPr>
              <a:xfrm>
                <a:off x="8785155" y="5977120"/>
                <a:ext cx="14532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i="1">
                              <a:latin typeface="Cambria Math" panose="02040503050406030204" pitchFamily="18" charset="0"/>
                            </a:rPr>
                            <m:t>𝐵</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𝐵</m:t>
                      </m:r>
                    </m:oMath>
                  </m:oMathPara>
                </a14:m>
                <a:endParaRPr lang="en-US" sz="2800" dirty="0"/>
              </a:p>
            </p:txBody>
          </p:sp>
        </mc:Choice>
        <mc:Fallback xmlns="">
          <p:sp>
            <p:nvSpPr>
              <p:cNvPr id="10220" name="TextBox 10219">
                <a:extLst>
                  <a:ext uri="{FF2B5EF4-FFF2-40B4-BE49-F238E27FC236}">
                    <a16:creationId xmlns:a16="http://schemas.microsoft.com/office/drawing/2014/main" id="{B3F60035-1579-3D7D-46C5-BEA97A991D27}"/>
                  </a:ext>
                </a:extLst>
              </p:cNvPr>
              <p:cNvSpPr txBox="1">
                <a:spLocks noRot="1" noChangeAspect="1" noMove="1" noResize="1" noEditPoints="1" noAdjustHandles="1" noChangeArrowheads="1" noChangeShapeType="1" noTextEdit="1"/>
              </p:cNvSpPr>
              <p:nvPr/>
            </p:nvSpPr>
            <p:spPr>
              <a:xfrm>
                <a:off x="8785155" y="5977120"/>
                <a:ext cx="1453218" cy="430887"/>
              </a:xfrm>
              <a:prstGeom prst="rect">
                <a:avLst/>
              </a:prstGeom>
              <a:blipFill>
                <a:blip r:embed="rId2"/>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985AE306-5847-79C3-405D-67D742E16362}"/>
              </a:ext>
            </a:extLst>
          </p:cNvPr>
          <p:cNvGrpSpPr/>
          <p:nvPr/>
        </p:nvGrpSpPr>
        <p:grpSpPr>
          <a:xfrm>
            <a:off x="7258422" y="1493520"/>
            <a:ext cx="2096594" cy="1935480"/>
            <a:chOff x="8268062" y="1144461"/>
            <a:chExt cx="2096594" cy="1935480"/>
          </a:xfrm>
        </p:grpSpPr>
        <p:sp>
          <p:nvSpPr>
            <p:cNvPr id="3" name="Left Bracket 2">
              <a:extLst>
                <a:ext uri="{FF2B5EF4-FFF2-40B4-BE49-F238E27FC236}">
                  <a16:creationId xmlns:a16="http://schemas.microsoft.com/office/drawing/2014/main" id="{98FBB588-130B-39AD-D258-CDADB8013E49}"/>
                </a:ext>
              </a:extLst>
            </p:cNvPr>
            <p:cNvSpPr/>
            <p:nvPr/>
          </p:nvSpPr>
          <p:spPr>
            <a:xfrm>
              <a:off x="8268062" y="1144461"/>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a:extLst>
                <a:ext uri="{FF2B5EF4-FFF2-40B4-BE49-F238E27FC236}">
                  <a16:creationId xmlns:a16="http://schemas.microsoft.com/office/drawing/2014/main" id="{C9AA7133-CACA-A8C1-881D-E90B0F1E3C10}"/>
                </a:ext>
              </a:extLst>
            </p:cNvPr>
            <p:cNvSpPr/>
            <p:nvPr/>
          </p:nvSpPr>
          <p:spPr>
            <a:xfrm flipH="1">
              <a:off x="10247816" y="1144461"/>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4A978784-03A3-4861-1622-DF3DA575BA62}"/>
                </a:ext>
              </a:extLst>
            </p:cNvPr>
            <p:cNvSpPr/>
            <p:nvPr/>
          </p:nvSpPr>
          <p:spPr>
            <a:xfrm rot="5400000">
              <a:off x="9175203" y="444445"/>
              <a:ext cx="258357" cy="1838960"/>
            </a:xfrm>
            <a:prstGeom prst="rect">
              <a:avLst/>
            </a:prstGeom>
            <a:solidFill>
              <a:schemeClr val="tx1">
                <a:alpha val="2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8CCDE9-330A-7210-60C7-2132C9210365}"/>
                </a:ext>
              </a:extLst>
            </p:cNvPr>
            <p:cNvSpPr/>
            <p:nvPr/>
          </p:nvSpPr>
          <p:spPr>
            <a:xfrm rot="5400000">
              <a:off x="9175203" y="827011"/>
              <a:ext cx="258357" cy="1838960"/>
            </a:xfrm>
            <a:prstGeom prst="rect">
              <a:avLst/>
            </a:prstGeom>
            <a:solidFill>
              <a:srgbClr val="C00000">
                <a:alpha val="20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F6F82AD-9B11-619A-EE15-6D4DD94D7F8A}"/>
              </a:ext>
            </a:extLst>
          </p:cNvPr>
          <p:cNvGrpSpPr/>
          <p:nvPr/>
        </p:nvGrpSpPr>
        <p:grpSpPr>
          <a:xfrm>
            <a:off x="9620710" y="1493520"/>
            <a:ext cx="2096594" cy="1935480"/>
            <a:chOff x="6426923" y="3778059"/>
            <a:chExt cx="2096594" cy="1935480"/>
          </a:xfrm>
        </p:grpSpPr>
        <p:sp>
          <p:nvSpPr>
            <p:cNvPr id="13" name="Left Bracket 12">
              <a:extLst>
                <a:ext uri="{FF2B5EF4-FFF2-40B4-BE49-F238E27FC236}">
                  <a16:creationId xmlns:a16="http://schemas.microsoft.com/office/drawing/2014/main" id="{5D108A20-9FF9-0D17-D0B5-FCD613A2BC35}"/>
                </a:ext>
              </a:extLst>
            </p:cNvPr>
            <p:cNvSpPr/>
            <p:nvPr/>
          </p:nvSpPr>
          <p:spPr>
            <a:xfrm>
              <a:off x="6426923"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24DC1030-5196-D884-97CF-74622CE3805D}"/>
                </a:ext>
              </a:extLst>
            </p:cNvPr>
            <p:cNvSpPr/>
            <p:nvPr/>
          </p:nvSpPr>
          <p:spPr>
            <a:xfrm flipH="1">
              <a:off x="8406677"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A2EBFAB3-7330-032F-92BE-B9D5DFC78AF2}"/>
                </a:ext>
              </a:extLst>
            </p:cNvPr>
            <p:cNvSpPr/>
            <p:nvPr/>
          </p:nvSpPr>
          <p:spPr>
            <a:xfrm>
              <a:off x="6573881" y="3825241"/>
              <a:ext cx="258357" cy="1838960"/>
            </a:xfrm>
            <a:prstGeom prst="rect">
              <a:avLst/>
            </a:prstGeom>
            <a:solidFill>
              <a:schemeClr val="tx1">
                <a:alpha val="2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FA9D42-FDEF-5FEC-E5E9-16A755AE2640}"/>
                </a:ext>
              </a:extLst>
            </p:cNvPr>
            <p:cNvSpPr/>
            <p:nvPr/>
          </p:nvSpPr>
          <p:spPr>
            <a:xfrm>
              <a:off x="6979910" y="3825241"/>
              <a:ext cx="258357" cy="1838960"/>
            </a:xfrm>
            <a:prstGeom prst="rect">
              <a:avLst/>
            </a:prstGeom>
            <a:solidFill>
              <a:srgbClr val="C00000">
                <a:alpha val="20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0124509-6A47-342E-D3A9-1943CD1D8ED0}"/>
              </a:ext>
            </a:extLst>
          </p:cNvPr>
          <p:cNvGrpSpPr/>
          <p:nvPr/>
        </p:nvGrpSpPr>
        <p:grpSpPr>
          <a:xfrm>
            <a:off x="8463467" y="3888536"/>
            <a:ext cx="2096594" cy="1935480"/>
            <a:chOff x="9673043" y="3778059"/>
            <a:chExt cx="2096594" cy="1935480"/>
          </a:xfrm>
        </p:grpSpPr>
        <p:sp>
          <p:nvSpPr>
            <p:cNvPr id="17" name="Left Bracket 16">
              <a:extLst>
                <a:ext uri="{FF2B5EF4-FFF2-40B4-BE49-F238E27FC236}">
                  <a16:creationId xmlns:a16="http://schemas.microsoft.com/office/drawing/2014/main" id="{7E93B8AD-7238-7C05-096E-3D9CF6D0CE7D}"/>
                </a:ext>
              </a:extLst>
            </p:cNvPr>
            <p:cNvSpPr/>
            <p:nvPr/>
          </p:nvSpPr>
          <p:spPr>
            <a:xfrm>
              <a:off x="9673043"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ket 17">
              <a:extLst>
                <a:ext uri="{FF2B5EF4-FFF2-40B4-BE49-F238E27FC236}">
                  <a16:creationId xmlns:a16="http://schemas.microsoft.com/office/drawing/2014/main" id="{B48DAC84-9C35-8B5B-D37B-F131E428C354}"/>
                </a:ext>
              </a:extLst>
            </p:cNvPr>
            <p:cNvSpPr/>
            <p:nvPr/>
          </p:nvSpPr>
          <p:spPr>
            <a:xfrm flipH="1">
              <a:off x="11652797"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8D34B50-9666-23C3-7E2A-3C36BA67B63C}"/>
                </a:ext>
              </a:extLst>
            </p:cNvPr>
            <p:cNvSpPr/>
            <p:nvPr/>
          </p:nvSpPr>
          <p:spPr>
            <a:xfrm>
              <a:off x="9839599" y="3825241"/>
              <a:ext cx="258357" cy="259080"/>
            </a:xfrm>
            <a:prstGeom prst="rect">
              <a:avLst/>
            </a:prstGeom>
            <a:solidFill>
              <a:schemeClr val="tx1">
                <a:alpha val="2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6A4488-E184-8D00-54AD-210394DE6D6D}"/>
                </a:ext>
              </a:extLst>
            </p:cNvPr>
            <p:cNvSpPr/>
            <p:nvPr/>
          </p:nvSpPr>
          <p:spPr>
            <a:xfrm>
              <a:off x="9839599" y="4239425"/>
              <a:ext cx="258357" cy="259080"/>
            </a:xfrm>
            <a:prstGeom prst="rect">
              <a:avLst/>
            </a:prstGeom>
            <a:solidFill>
              <a:schemeClr val="tx1">
                <a:alpha val="2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7774763-5B47-E91F-4036-A9DED3AED781}"/>
                </a:ext>
              </a:extLst>
            </p:cNvPr>
            <p:cNvSpPr/>
            <p:nvPr/>
          </p:nvSpPr>
          <p:spPr>
            <a:xfrm>
              <a:off x="10306236" y="3825241"/>
              <a:ext cx="258357" cy="259080"/>
            </a:xfrm>
            <a:prstGeom prst="rect">
              <a:avLst/>
            </a:prstGeom>
            <a:solidFill>
              <a:schemeClr val="tx1">
                <a:alpha val="2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1C345EA-A282-A6B1-6A45-E81FD972448E}"/>
              </a:ext>
            </a:extLst>
          </p:cNvPr>
          <p:cNvSpPr/>
          <p:nvPr/>
        </p:nvSpPr>
        <p:spPr>
          <a:xfrm>
            <a:off x="9096659" y="4349902"/>
            <a:ext cx="258357" cy="259080"/>
          </a:xfrm>
          <a:prstGeom prst="rect">
            <a:avLst/>
          </a:prstGeom>
          <a:solidFill>
            <a:srgbClr val="C00000">
              <a:alpha val="20000"/>
            </a:srgb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CA52A9-C0E8-344D-77CF-95B5868304DA}"/>
                  </a:ext>
                </a:extLst>
              </p:cNvPr>
              <p:cNvSpPr txBox="1"/>
              <p:nvPr/>
            </p:nvSpPr>
            <p:spPr>
              <a:xfrm>
                <a:off x="489411" y="1440062"/>
                <a:ext cx="6041269" cy="15788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a:latin typeface="Cambria Math" panose="02040503050406030204" pitchFamily="18" charset="0"/>
                            </a:rPr>
                            <m:t>𝐶𝑜</m:t>
                          </m:r>
                          <m:r>
                            <a:rPr lang="en-US" sz="3200" b="0" i="1" smtClean="0">
                              <a:latin typeface="Cambria Math" panose="02040503050406030204" pitchFamily="18" charset="0"/>
                            </a:rPr>
                            <m:t>𝑟𝑟</m:t>
                          </m:r>
                        </m:e>
                        <m:sub>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i="1">
                                      <a:latin typeface="Cambria Math" panose="02040503050406030204" pitchFamily="18" charset="0"/>
                                    </a:rPr>
                                    <m:t>𝑗</m:t>
                                  </m:r>
                                </m:sub>
                              </m:sSub>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𝑦</m:t>
                                  </m:r>
                                </m:e>
                                <m:sub>
                                  <m:r>
                                    <a:rPr lang="en-US" sz="3200" i="1" smtClean="0">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e>
                          </m:nary>
                        </m:num>
                        <m:den>
                          <m:rad>
                            <m:radPr>
                              <m:degHide m:val="on"/>
                              <m:ctrlPr>
                                <a:rPr lang="en-US" sz="3200" b="0" i="1" smtClean="0">
                                  <a:latin typeface="Cambria Math" panose="02040503050406030204" pitchFamily="18" charset="0"/>
                                </a:rPr>
                              </m:ctrlPr>
                            </m:radPr>
                            <m:deg/>
                            <m:e>
                              <m:nary>
                                <m:naryPr>
                                  <m:chr m:val="∑"/>
                                  <m:subHide m:val="on"/>
                                  <m:supHide m:val="on"/>
                                  <m:ctrlPr>
                                    <a:rPr lang="en-US" sz="3200" i="1">
                                      <a:latin typeface="Cambria Math" panose="02040503050406030204" pitchFamily="18" charset="0"/>
                                    </a:rPr>
                                  </m:ctrlPr>
                                </m:naryPr>
                                <m:sub/>
                                <m:sup/>
                                <m:e>
                                  <m:sSup>
                                    <m:sSupPr>
                                      <m:ctrlPr>
                                        <a:rPr lang="en-US" sz="3200" i="1" smtClean="0">
                                          <a:latin typeface="Cambria Math" panose="02040503050406030204" pitchFamily="18" charset="0"/>
                                        </a:rPr>
                                      </m:ctrlPr>
                                    </m:sSupPr>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r>
                                        <a:rPr lang="en-US" sz="3200" i="1">
                                          <a:latin typeface="Cambria Math" panose="02040503050406030204" pitchFamily="18" charset="0"/>
                                        </a:rPr>
                                        <m:t>)</m:t>
                                      </m:r>
                                    </m:e>
                                    <m:sup>
                                      <m:r>
                                        <a:rPr lang="en-US" sz="3200" b="0" i="1" smtClean="0">
                                          <a:latin typeface="Cambria Math" panose="02040503050406030204" pitchFamily="18" charset="0"/>
                                        </a:rPr>
                                        <m:t>2</m:t>
                                      </m:r>
                                    </m:sup>
                                  </m:sSup>
                                </m:e>
                              </m:nary>
                              <m:nary>
                                <m:naryPr>
                                  <m:chr m:val="∑"/>
                                  <m:subHide m:val="on"/>
                                  <m:supHide m:val="on"/>
                                  <m:ctrlPr>
                                    <a:rPr lang="en-US" sz="3200" i="1" smtClean="0">
                                      <a:latin typeface="Cambria Math" panose="02040503050406030204" pitchFamily="18" charset="0"/>
                                    </a:rPr>
                                  </m:ctrlPr>
                                </m:naryPr>
                                <m:sub/>
                                <m:sup/>
                                <m:e>
                                  <m:sSup>
                                    <m:sSupPr>
                                      <m:ctrlPr>
                                        <a:rPr lang="en-US" sz="3200" i="1">
                                          <a:latin typeface="Cambria Math" panose="02040503050406030204" pitchFamily="18" charset="0"/>
                                        </a:rPr>
                                      </m:ctrlPr>
                                    </m:sSupPr>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e>
                                    <m:sup>
                                      <m:r>
                                        <a:rPr lang="en-US" sz="3200" i="1">
                                          <a:latin typeface="Cambria Math" panose="02040503050406030204" pitchFamily="18" charset="0"/>
                                        </a:rPr>
                                        <m:t>2</m:t>
                                      </m:r>
                                    </m:sup>
                                  </m:sSup>
                                </m:e>
                              </m:nary>
                            </m:e>
                          </m:rad>
                        </m:den>
                      </m:f>
                    </m:oMath>
                  </m:oMathPara>
                </a14:m>
                <a:endParaRPr lang="en-US" sz="3200" dirty="0"/>
              </a:p>
            </p:txBody>
          </p:sp>
        </mc:Choice>
        <mc:Fallback xmlns="">
          <p:sp>
            <p:nvSpPr>
              <p:cNvPr id="11" name="TextBox 10">
                <a:extLst>
                  <a:ext uri="{FF2B5EF4-FFF2-40B4-BE49-F238E27FC236}">
                    <a16:creationId xmlns:a16="http://schemas.microsoft.com/office/drawing/2014/main" id="{0CCA52A9-C0E8-344D-77CF-95B5868304DA}"/>
                  </a:ext>
                </a:extLst>
              </p:cNvPr>
              <p:cNvSpPr txBox="1">
                <a:spLocks noRot="1" noChangeAspect="1" noMove="1" noResize="1" noEditPoints="1" noAdjustHandles="1" noChangeArrowheads="1" noChangeShapeType="1" noTextEdit="1"/>
              </p:cNvSpPr>
              <p:nvPr/>
            </p:nvSpPr>
            <p:spPr>
              <a:xfrm>
                <a:off x="489411" y="1440062"/>
                <a:ext cx="6041269" cy="15788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3E1882-F832-D6D7-101B-AE17F4CD0E4D}"/>
                  </a:ext>
                </a:extLst>
              </p:cNvPr>
              <p:cNvSpPr txBox="1"/>
              <p:nvPr/>
            </p:nvSpPr>
            <p:spPr>
              <a:xfrm>
                <a:off x="487680" y="3276029"/>
                <a:ext cx="1927579" cy="1225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i="1">
                              <a:latin typeface="Cambria Math" panose="02040503050406030204" pitchFamily="18" charset="0"/>
                            </a:rPr>
                            <m:t>𝑋</m:t>
                          </m:r>
                        </m:e>
                      </m:ac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b>
                            <m:sSubPr>
                              <m:ctrlPr>
                                <a:rPr lang="en-US" sz="2800" b="0" i="1" smtClean="0">
                                  <a:latin typeface="Cambria Math" panose="02040503050406030204" pitchFamily="18" charset="0"/>
                                </a:rPr>
                              </m:ctrlPr>
                            </m:sSubPr>
                            <m:e>
                              <m:r>
                                <a:rPr lang="en-US" sz="2800" i="1">
                                  <a:latin typeface="Cambria Math" panose="02040503050406030204" pitchFamily="18" charset="0"/>
                                </a:rPr>
                                <m:t>𝑋</m:t>
                              </m:r>
                            </m:e>
                            <m:sub>
                              <m:r>
                                <a:rPr lang="en-US" sz="2800" b="0" i="1" smtClean="0">
                                  <a:latin typeface="Cambria Math" panose="02040503050406030204" pitchFamily="18" charset="0"/>
                                </a:rPr>
                                <m:t>𝑗</m:t>
                              </m:r>
                            </m:sub>
                          </m:sSub>
                        </m:e>
                      </m:nary>
                    </m:oMath>
                  </m:oMathPara>
                </a14:m>
                <a:endParaRPr lang="en-US" sz="2800" dirty="0"/>
              </a:p>
            </p:txBody>
          </p:sp>
        </mc:Choice>
        <mc:Fallback xmlns="">
          <p:sp>
            <p:nvSpPr>
              <p:cNvPr id="12" name="TextBox 11">
                <a:extLst>
                  <a:ext uri="{FF2B5EF4-FFF2-40B4-BE49-F238E27FC236}">
                    <a16:creationId xmlns:a16="http://schemas.microsoft.com/office/drawing/2014/main" id="{993E1882-F832-D6D7-101B-AE17F4CD0E4D}"/>
                  </a:ext>
                </a:extLst>
              </p:cNvPr>
              <p:cNvSpPr txBox="1">
                <a:spLocks noRot="1" noChangeAspect="1" noMove="1" noResize="1" noEditPoints="1" noAdjustHandles="1" noChangeArrowheads="1" noChangeShapeType="1" noTextEdit="1"/>
              </p:cNvSpPr>
              <p:nvPr/>
            </p:nvSpPr>
            <p:spPr>
              <a:xfrm>
                <a:off x="487680" y="3276029"/>
                <a:ext cx="1927579" cy="12250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32C360D-8075-A334-3C6C-E41647DFAFCB}"/>
                  </a:ext>
                </a:extLst>
              </p:cNvPr>
              <p:cNvSpPr txBox="1"/>
              <p:nvPr/>
            </p:nvSpPr>
            <p:spPr>
              <a:xfrm>
                <a:off x="487680" y="4732393"/>
                <a:ext cx="3681136" cy="7929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𝑧𝑠𝑐𝑜𝑟𝑒</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𝑥</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num>
                        <m:den>
                          <m:r>
                            <a:rPr lang="en-US" sz="2800" b="0" i="1" smtClean="0">
                              <a:latin typeface="Cambria Math" panose="02040503050406030204" pitchFamily="18" charset="0"/>
                              <a:ea typeface="Cambria Math" panose="02040503050406030204" pitchFamily="18" charset="0"/>
                            </a:rPr>
                            <m:t>𝜎</m:t>
                          </m:r>
                        </m:den>
                      </m:f>
                    </m:oMath>
                  </m:oMathPara>
                </a14:m>
                <a:endParaRPr lang="en-US" sz="2800" dirty="0"/>
              </a:p>
            </p:txBody>
          </p:sp>
        </mc:Choice>
        <mc:Fallback xmlns="">
          <p:sp>
            <p:nvSpPr>
              <p:cNvPr id="14" name="TextBox 13">
                <a:extLst>
                  <a:ext uri="{FF2B5EF4-FFF2-40B4-BE49-F238E27FC236}">
                    <a16:creationId xmlns:a16="http://schemas.microsoft.com/office/drawing/2014/main" id="{332C360D-8075-A334-3C6C-E41647DFAFCB}"/>
                  </a:ext>
                </a:extLst>
              </p:cNvPr>
              <p:cNvSpPr txBox="1">
                <a:spLocks noRot="1" noChangeAspect="1" noMove="1" noResize="1" noEditPoints="1" noAdjustHandles="1" noChangeArrowheads="1" noChangeShapeType="1" noTextEdit="1"/>
              </p:cNvSpPr>
              <p:nvPr/>
            </p:nvSpPr>
            <p:spPr>
              <a:xfrm>
                <a:off x="487680" y="4732393"/>
                <a:ext cx="3681136" cy="79297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2859043-C9FF-D94A-0DAB-D6B2C9287BE0}"/>
                  </a:ext>
                </a:extLst>
              </p:cNvPr>
              <p:cNvSpPr txBox="1"/>
              <p:nvPr/>
            </p:nvSpPr>
            <p:spPr>
              <a:xfrm>
                <a:off x="487680" y="5756717"/>
                <a:ext cx="14532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i="1">
                              <a:latin typeface="Cambria Math" panose="02040503050406030204" pitchFamily="18" charset="0"/>
                            </a:rPr>
                            <m:t>𝐵</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𝐵</m:t>
                      </m:r>
                    </m:oMath>
                  </m:oMathPara>
                </a14:m>
                <a:endParaRPr lang="en-US" sz="2800" dirty="0"/>
              </a:p>
            </p:txBody>
          </p:sp>
        </mc:Choice>
        <mc:Fallback xmlns="">
          <p:sp>
            <p:nvSpPr>
              <p:cNvPr id="15" name="TextBox 14">
                <a:extLst>
                  <a:ext uri="{FF2B5EF4-FFF2-40B4-BE49-F238E27FC236}">
                    <a16:creationId xmlns:a16="http://schemas.microsoft.com/office/drawing/2014/main" id="{62859043-C9FF-D94A-0DAB-D6B2C9287BE0}"/>
                  </a:ext>
                </a:extLst>
              </p:cNvPr>
              <p:cNvSpPr txBox="1">
                <a:spLocks noRot="1" noChangeAspect="1" noMove="1" noResize="1" noEditPoints="1" noAdjustHandles="1" noChangeArrowheads="1" noChangeShapeType="1" noTextEdit="1"/>
              </p:cNvSpPr>
              <p:nvPr/>
            </p:nvSpPr>
            <p:spPr>
              <a:xfrm>
                <a:off x="487680" y="5756717"/>
                <a:ext cx="1453218" cy="430887"/>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E0F2300-19E2-602D-86B9-52E6616E483E}"/>
              </a:ext>
            </a:extLst>
          </p:cNvPr>
          <p:cNvSpPr txBox="1"/>
          <p:nvPr/>
        </p:nvSpPr>
        <p:spPr>
          <a:xfrm>
            <a:off x="8559035" y="5024157"/>
            <a:ext cx="1905458" cy="646331"/>
          </a:xfrm>
          <a:prstGeom prst="rect">
            <a:avLst/>
          </a:prstGeom>
          <a:noFill/>
        </p:spPr>
        <p:txBody>
          <a:bodyPr wrap="none" rtlCol="0">
            <a:spAutoFit/>
          </a:bodyPr>
          <a:lstStyle/>
          <a:p>
            <a:pPr algn="ctr"/>
            <a:r>
              <a:rPr lang="en-US" dirty="0"/>
              <a:t>Correlation Matrix</a:t>
            </a:r>
          </a:p>
          <a:p>
            <a:pPr algn="ctr"/>
            <a:r>
              <a:rPr lang="en-US" dirty="0"/>
              <a:t>[-1, 1]</a:t>
            </a:r>
          </a:p>
        </p:txBody>
      </p:sp>
      <p:sp>
        <p:nvSpPr>
          <p:cNvPr id="27" name="TextBox 26">
            <a:extLst>
              <a:ext uri="{FF2B5EF4-FFF2-40B4-BE49-F238E27FC236}">
                <a16:creationId xmlns:a16="http://schemas.microsoft.com/office/drawing/2014/main" id="{D6507081-FF19-BBF3-6C72-C5A9A1ABB721}"/>
              </a:ext>
            </a:extLst>
          </p:cNvPr>
          <p:cNvSpPr txBox="1"/>
          <p:nvPr/>
        </p:nvSpPr>
        <p:spPr>
          <a:xfrm>
            <a:off x="10432054" y="1785973"/>
            <a:ext cx="1373105" cy="646331"/>
          </a:xfrm>
          <a:prstGeom prst="rect">
            <a:avLst/>
          </a:prstGeom>
          <a:noFill/>
        </p:spPr>
        <p:txBody>
          <a:bodyPr wrap="square">
            <a:spAutoFit/>
          </a:bodyPr>
          <a:lstStyle/>
          <a:p>
            <a:pPr algn="ctr"/>
            <a:r>
              <a:rPr lang="en-US" sz="1800" i="0" dirty="0">
                <a:effectLst/>
                <a:latin typeface="Helvetica" panose="020B0500000000000000" pitchFamily="34" charset="0"/>
              </a:rPr>
              <a:t>[Mean = 0</a:t>
            </a:r>
          </a:p>
          <a:p>
            <a:pPr algn="ctr"/>
            <a:r>
              <a:rPr lang="en-US" sz="1800" i="0" dirty="0">
                <a:effectLst/>
                <a:latin typeface="Helvetica" panose="020B0500000000000000" pitchFamily="34" charset="0"/>
              </a:rPr>
              <a:t>Var = 1]</a:t>
            </a:r>
            <a:endParaRPr lang="en-US" dirty="0"/>
          </a:p>
        </p:txBody>
      </p:sp>
      <p:sp>
        <p:nvSpPr>
          <p:cNvPr id="29" name="TextBox 28">
            <a:extLst>
              <a:ext uri="{FF2B5EF4-FFF2-40B4-BE49-F238E27FC236}">
                <a16:creationId xmlns:a16="http://schemas.microsoft.com/office/drawing/2014/main" id="{D87B2BAF-0581-5401-A875-FE58D90B3B17}"/>
              </a:ext>
            </a:extLst>
          </p:cNvPr>
          <p:cNvSpPr txBox="1"/>
          <p:nvPr/>
        </p:nvSpPr>
        <p:spPr>
          <a:xfrm>
            <a:off x="10366154" y="2496107"/>
            <a:ext cx="1504904" cy="646331"/>
          </a:xfrm>
          <a:prstGeom prst="rect">
            <a:avLst/>
          </a:prstGeom>
          <a:noFill/>
        </p:spPr>
        <p:txBody>
          <a:bodyPr wrap="square">
            <a:spAutoFit/>
          </a:bodyPr>
          <a:lstStyle/>
          <a:p>
            <a:pPr algn="ctr"/>
            <a:r>
              <a:rPr lang="en-US" sz="1800" i="0" dirty="0">
                <a:effectLst/>
                <a:latin typeface="Helvetica" panose="020B0500000000000000" pitchFamily="34" charset="0"/>
              </a:rPr>
              <a:t>Total Var =</a:t>
            </a:r>
          </a:p>
          <a:p>
            <a:pPr algn="ctr"/>
            <a:r>
              <a:rPr lang="en-US" sz="1800" i="0" dirty="0">
                <a:effectLst/>
                <a:latin typeface="Helvetica" panose="020B0500000000000000" pitchFamily="34" charset="0"/>
              </a:rPr>
              <a:t>n columns</a:t>
            </a:r>
            <a:endParaRPr lang="en-US" dirty="0"/>
          </a:p>
        </p:txBody>
      </p:sp>
    </p:spTree>
    <p:extLst>
      <p:ext uri="{BB962C8B-B14F-4D97-AF65-F5344CB8AC3E}">
        <p14:creationId xmlns:p14="http://schemas.microsoft.com/office/powerpoint/2010/main" val="42378456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45C35D8-D89B-B273-2B02-A4621774932A}"/>
              </a:ext>
            </a:extLst>
          </p:cNvPr>
          <p:cNvSpPr txBox="1"/>
          <p:nvPr/>
        </p:nvSpPr>
        <p:spPr>
          <a:xfrm>
            <a:off x="2797603" y="6150114"/>
            <a:ext cx="6596795" cy="307777"/>
          </a:xfrm>
          <a:prstGeom prst="rect">
            <a:avLst/>
          </a:prstGeom>
          <a:noFill/>
        </p:spPr>
        <p:txBody>
          <a:bodyPr wrap="square">
            <a:spAutoFit/>
          </a:bodyPr>
          <a:lstStyle/>
          <a:p>
            <a:pPr algn="ctr"/>
            <a:r>
              <a:rPr lang="en-US" sz="1400" dirty="0" err="1">
                <a:latin typeface="+mj-lt"/>
              </a:rPr>
              <a:t>Umakantha</a:t>
            </a:r>
            <a:r>
              <a:rPr lang="en-US" sz="1400" dirty="0">
                <a:latin typeface="+mj-lt"/>
              </a:rPr>
              <a:t> et al., Neuron 2021</a:t>
            </a:r>
          </a:p>
        </p:txBody>
      </p:sp>
      <p:grpSp>
        <p:nvGrpSpPr>
          <p:cNvPr id="3" name="Group 2">
            <a:extLst>
              <a:ext uri="{FF2B5EF4-FFF2-40B4-BE49-F238E27FC236}">
                <a16:creationId xmlns:a16="http://schemas.microsoft.com/office/drawing/2014/main" id="{FCF46EF2-CE65-A161-676E-FD4B431924D2}"/>
              </a:ext>
            </a:extLst>
          </p:cNvPr>
          <p:cNvGrpSpPr/>
          <p:nvPr/>
        </p:nvGrpSpPr>
        <p:grpSpPr>
          <a:xfrm>
            <a:off x="754176" y="909320"/>
            <a:ext cx="10683649" cy="4465320"/>
            <a:chOff x="754176" y="909320"/>
            <a:chExt cx="10683649" cy="4465320"/>
          </a:xfrm>
        </p:grpSpPr>
        <p:pic>
          <p:nvPicPr>
            <p:cNvPr id="4" name="Picture 3">
              <a:extLst>
                <a:ext uri="{FF2B5EF4-FFF2-40B4-BE49-F238E27FC236}">
                  <a16:creationId xmlns:a16="http://schemas.microsoft.com/office/drawing/2014/main" id="{9888A79A-CA24-38CD-0C58-0C7CCE29D440}"/>
                </a:ext>
              </a:extLst>
            </p:cNvPr>
            <p:cNvPicPr>
              <a:picLocks noChangeAspect="1"/>
            </p:cNvPicPr>
            <p:nvPr/>
          </p:nvPicPr>
          <p:blipFill>
            <a:blip r:embed="rId2"/>
            <a:stretch>
              <a:fillRect/>
            </a:stretch>
          </p:blipFill>
          <p:spPr>
            <a:xfrm>
              <a:off x="754176" y="909320"/>
              <a:ext cx="10683649" cy="4465320"/>
            </a:xfrm>
            <a:prstGeom prst="rect">
              <a:avLst/>
            </a:prstGeom>
          </p:spPr>
        </p:pic>
        <p:sp>
          <p:nvSpPr>
            <p:cNvPr id="2" name="Rectangle 1">
              <a:extLst>
                <a:ext uri="{FF2B5EF4-FFF2-40B4-BE49-F238E27FC236}">
                  <a16:creationId xmlns:a16="http://schemas.microsoft.com/office/drawing/2014/main" id="{B23AE9A6-2F28-E2E9-A418-B4D3A8233A58}"/>
                </a:ext>
              </a:extLst>
            </p:cNvPr>
            <p:cNvSpPr/>
            <p:nvPr/>
          </p:nvSpPr>
          <p:spPr>
            <a:xfrm>
              <a:off x="754176" y="909320"/>
              <a:ext cx="297384" cy="3434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66928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B507F8-9B9B-03C5-1D37-2709B92D472C}"/>
              </a:ext>
            </a:extLst>
          </p:cNvPr>
          <p:cNvSpPr txBox="1"/>
          <p:nvPr/>
        </p:nvSpPr>
        <p:spPr>
          <a:xfrm>
            <a:off x="2797602" y="6246634"/>
            <a:ext cx="6596795" cy="307777"/>
          </a:xfrm>
          <a:prstGeom prst="rect">
            <a:avLst/>
          </a:prstGeom>
          <a:noFill/>
        </p:spPr>
        <p:txBody>
          <a:bodyPr wrap="square">
            <a:spAutoFit/>
          </a:bodyPr>
          <a:lstStyle/>
          <a:p>
            <a:pPr algn="ctr"/>
            <a:r>
              <a:rPr lang="en-US" sz="1400" dirty="0" err="1">
                <a:latin typeface="+mj-lt"/>
              </a:rPr>
              <a:t>Umakantha</a:t>
            </a:r>
            <a:r>
              <a:rPr lang="en-US" sz="1400" dirty="0">
                <a:latin typeface="+mj-lt"/>
              </a:rPr>
              <a:t> et al., Neuron 2021</a:t>
            </a:r>
          </a:p>
        </p:txBody>
      </p:sp>
      <p:grpSp>
        <p:nvGrpSpPr>
          <p:cNvPr id="5" name="Group 4">
            <a:extLst>
              <a:ext uri="{FF2B5EF4-FFF2-40B4-BE49-F238E27FC236}">
                <a16:creationId xmlns:a16="http://schemas.microsoft.com/office/drawing/2014/main" id="{52D9E6B4-41F3-779B-B027-B1CBDF4428ED}"/>
              </a:ext>
            </a:extLst>
          </p:cNvPr>
          <p:cNvGrpSpPr/>
          <p:nvPr/>
        </p:nvGrpSpPr>
        <p:grpSpPr>
          <a:xfrm>
            <a:off x="1622919" y="264917"/>
            <a:ext cx="8946162" cy="5886964"/>
            <a:chOff x="1622919" y="264917"/>
            <a:chExt cx="8946162" cy="5886964"/>
          </a:xfrm>
        </p:grpSpPr>
        <p:pic>
          <p:nvPicPr>
            <p:cNvPr id="7" name="Picture 6">
              <a:extLst>
                <a:ext uri="{FF2B5EF4-FFF2-40B4-BE49-F238E27FC236}">
                  <a16:creationId xmlns:a16="http://schemas.microsoft.com/office/drawing/2014/main" id="{4AE81DA6-8703-ADB7-7500-A76F6A430569}"/>
                </a:ext>
              </a:extLst>
            </p:cNvPr>
            <p:cNvPicPr>
              <a:picLocks noChangeAspect="1"/>
            </p:cNvPicPr>
            <p:nvPr/>
          </p:nvPicPr>
          <p:blipFill>
            <a:blip r:embed="rId2"/>
            <a:stretch>
              <a:fillRect/>
            </a:stretch>
          </p:blipFill>
          <p:spPr>
            <a:xfrm>
              <a:off x="1622919" y="264917"/>
              <a:ext cx="8946162" cy="5886964"/>
            </a:xfrm>
            <a:prstGeom prst="rect">
              <a:avLst/>
            </a:prstGeom>
          </p:spPr>
        </p:pic>
        <p:sp>
          <p:nvSpPr>
            <p:cNvPr id="3" name="Rectangle 2">
              <a:extLst>
                <a:ext uri="{FF2B5EF4-FFF2-40B4-BE49-F238E27FC236}">
                  <a16:creationId xmlns:a16="http://schemas.microsoft.com/office/drawing/2014/main" id="{EF115DE4-53AB-14EE-6FBE-9769575D5458}"/>
                </a:ext>
              </a:extLst>
            </p:cNvPr>
            <p:cNvSpPr/>
            <p:nvPr/>
          </p:nvSpPr>
          <p:spPr>
            <a:xfrm>
              <a:off x="1622919" y="325120"/>
              <a:ext cx="302401" cy="284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2953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6CA284E-FAFA-DC1A-2E1D-FA13374E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316" y="1763751"/>
            <a:ext cx="7322820" cy="4119086"/>
          </a:xfrm>
          <a:prstGeom prst="rect">
            <a:avLst/>
          </a:prstGeom>
        </p:spPr>
      </p:pic>
      <p:sp>
        <p:nvSpPr>
          <p:cNvPr id="5" name="TextBox 4">
            <a:extLst>
              <a:ext uri="{FF2B5EF4-FFF2-40B4-BE49-F238E27FC236}">
                <a16:creationId xmlns:a16="http://schemas.microsoft.com/office/drawing/2014/main" id="{36D842B0-1171-1B5B-FD34-CAE29D43217D}"/>
              </a:ext>
            </a:extLst>
          </p:cNvPr>
          <p:cNvSpPr txBox="1"/>
          <p:nvPr/>
        </p:nvSpPr>
        <p:spPr>
          <a:xfrm>
            <a:off x="2186940" y="333078"/>
            <a:ext cx="781812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Basis vectors and span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4BFE51-2C38-79BD-844A-35B388EF6EE7}"/>
                  </a:ext>
                </a:extLst>
              </p:cNvPr>
              <p:cNvSpPr txBox="1"/>
              <p:nvPr/>
            </p:nvSpPr>
            <p:spPr>
              <a:xfrm>
                <a:off x="8345573" y="2241024"/>
                <a:ext cx="2530908" cy="1200329"/>
              </a:xfrm>
              <a:prstGeom prst="rect">
                <a:avLst/>
              </a:prstGeom>
              <a:noFill/>
            </p:spPr>
            <p:txBody>
              <a:bodyPr wrap="square">
                <a:spAutoFit/>
              </a:bodyPr>
              <a:lstStyle/>
              <a:p>
                <a:r>
                  <a:rPr lang="en-US" dirty="0">
                    <a:latin typeface="Helvetica" panose="020B0500000000000000" pitchFamily="34" charset="0"/>
                  </a:rPr>
                  <a:t>A basis of </a:t>
                </a:r>
                <a14:m>
                  <m:oMath xmlns:m="http://schemas.openxmlformats.org/officeDocument/2006/math">
                    <m:r>
                      <a:rPr lang="en-US" i="1" dirty="0" smtClean="0">
                        <a:latin typeface="Cambria Math" panose="02040503050406030204" pitchFamily="18" charset="0"/>
                      </a:rPr>
                      <m:t>𝑉</m:t>
                    </m:r>
                  </m:oMath>
                </a14:m>
                <a:r>
                  <a:rPr lang="en-US" dirty="0">
                    <a:latin typeface="Helvetica" panose="020B0500000000000000" pitchFamily="34" charset="0"/>
                  </a:rPr>
                  <a:t> is a list of vectors in </a:t>
                </a:r>
                <a14:m>
                  <m:oMath xmlns:m="http://schemas.openxmlformats.org/officeDocument/2006/math">
                    <m:r>
                      <a:rPr lang="en-US" i="1" dirty="0" smtClean="0">
                        <a:latin typeface="Cambria Math" panose="02040503050406030204" pitchFamily="18" charset="0"/>
                      </a:rPr>
                      <m:t>𝑉</m:t>
                    </m:r>
                  </m:oMath>
                </a14:m>
                <a:r>
                  <a:rPr lang="en-US" dirty="0">
                    <a:latin typeface="Helvetica" panose="020B0500000000000000" pitchFamily="34" charset="0"/>
                  </a:rPr>
                  <a:t> that is linearly independent and spans </a:t>
                </a:r>
                <a14:m>
                  <m:oMath xmlns:m="http://schemas.openxmlformats.org/officeDocument/2006/math">
                    <m:r>
                      <a:rPr lang="en-US" i="1" dirty="0" smtClean="0">
                        <a:latin typeface="Cambria Math" panose="02040503050406030204" pitchFamily="18" charset="0"/>
                      </a:rPr>
                      <m:t>𝑉</m:t>
                    </m:r>
                  </m:oMath>
                </a14:m>
                <a:r>
                  <a:rPr lang="en-US" dirty="0">
                    <a:latin typeface="Helvetica" panose="020B0500000000000000" pitchFamily="34" charset="0"/>
                  </a:rPr>
                  <a:t>.</a:t>
                </a:r>
              </a:p>
            </p:txBody>
          </p:sp>
        </mc:Choice>
        <mc:Fallback xmlns="">
          <p:sp>
            <p:nvSpPr>
              <p:cNvPr id="8" name="TextBox 7">
                <a:extLst>
                  <a:ext uri="{FF2B5EF4-FFF2-40B4-BE49-F238E27FC236}">
                    <a16:creationId xmlns:a16="http://schemas.microsoft.com/office/drawing/2014/main" id="{E14BFE51-2C38-79BD-844A-35B388EF6EE7}"/>
                  </a:ext>
                </a:extLst>
              </p:cNvPr>
              <p:cNvSpPr txBox="1">
                <a:spLocks noRot="1" noChangeAspect="1" noMove="1" noResize="1" noEditPoints="1" noAdjustHandles="1" noChangeArrowheads="1" noChangeShapeType="1" noTextEdit="1"/>
              </p:cNvSpPr>
              <p:nvPr/>
            </p:nvSpPr>
            <p:spPr>
              <a:xfrm>
                <a:off x="8345573" y="2241024"/>
                <a:ext cx="2530908" cy="1200329"/>
              </a:xfrm>
              <a:prstGeom prst="rect">
                <a:avLst/>
              </a:prstGeom>
              <a:blipFill>
                <a:blip r:embed="rId5"/>
                <a:stretch>
                  <a:fillRect l="-1928" t="-3046" r="-241" b="-710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0AFAEF0-8284-447B-50E5-65F32FFB40A0}"/>
              </a:ext>
            </a:extLst>
          </p:cNvPr>
          <p:cNvSpPr txBox="1"/>
          <p:nvPr/>
        </p:nvSpPr>
        <p:spPr>
          <a:xfrm>
            <a:off x="8345573" y="3965289"/>
            <a:ext cx="3037592" cy="1477328"/>
          </a:xfrm>
          <a:prstGeom prst="rect">
            <a:avLst/>
          </a:prstGeom>
          <a:noFill/>
        </p:spPr>
        <p:txBody>
          <a:bodyPr wrap="square">
            <a:spAutoFit/>
          </a:bodyPr>
          <a:lstStyle/>
          <a:p>
            <a:r>
              <a:rPr lang="en-US" dirty="0">
                <a:latin typeface="Helvetica" panose="020B0500000000000000" pitchFamily="34" charset="0"/>
              </a:rPr>
              <a:t>In mathematics, the linear span of a set S of vectors is defined as the set of all linear combinations of the vectors in S.</a:t>
            </a:r>
          </a:p>
        </p:txBody>
      </p:sp>
    </p:spTree>
    <p:extLst>
      <p:ext uri="{BB962C8B-B14F-4D97-AF65-F5344CB8AC3E}">
        <p14:creationId xmlns:p14="http://schemas.microsoft.com/office/powerpoint/2010/main" val="290905402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B507F8-9B9B-03C5-1D37-2709B92D472C}"/>
              </a:ext>
            </a:extLst>
          </p:cNvPr>
          <p:cNvSpPr txBox="1"/>
          <p:nvPr/>
        </p:nvSpPr>
        <p:spPr>
          <a:xfrm>
            <a:off x="2797602" y="6246634"/>
            <a:ext cx="6596795" cy="307777"/>
          </a:xfrm>
          <a:prstGeom prst="rect">
            <a:avLst/>
          </a:prstGeom>
          <a:noFill/>
        </p:spPr>
        <p:txBody>
          <a:bodyPr wrap="square">
            <a:spAutoFit/>
          </a:bodyPr>
          <a:lstStyle/>
          <a:p>
            <a:pPr algn="ctr"/>
            <a:r>
              <a:rPr lang="en-US" sz="1400" dirty="0" err="1">
                <a:latin typeface="+mj-lt"/>
              </a:rPr>
              <a:t>Umakantha</a:t>
            </a:r>
            <a:r>
              <a:rPr lang="en-US" sz="1400" dirty="0">
                <a:latin typeface="+mj-lt"/>
              </a:rPr>
              <a:t> et al., Neuron 2021</a:t>
            </a:r>
          </a:p>
        </p:txBody>
      </p:sp>
      <p:pic>
        <p:nvPicPr>
          <p:cNvPr id="6" name="Picture 5">
            <a:extLst>
              <a:ext uri="{FF2B5EF4-FFF2-40B4-BE49-F238E27FC236}">
                <a16:creationId xmlns:a16="http://schemas.microsoft.com/office/drawing/2014/main" id="{B9F7091F-91AC-7057-C8D8-FD9473E665D0}"/>
              </a:ext>
            </a:extLst>
          </p:cNvPr>
          <p:cNvPicPr>
            <a:picLocks noChangeAspect="1"/>
          </p:cNvPicPr>
          <p:nvPr/>
        </p:nvPicPr>
        <p:blipFill>
          <a:blip r:embed="rId2"/>
          <a:stretch>
            <a:fillRect/>
          </a:stretch>
        </p:blipFill>
        <p:spPr>
          <a:xfrm>
            <a:off x="1628911" y="477520"/>
            <a:ext cx="8934175" cy="5359400"/>
          </a:xfrm>
          <a:prstGeom prst="rect">
            <a:avLst/>
          </a:prstGeom>
        </p:spPr>
      </p:pic>
    </p:spTree>
    <p:extLst>
      <p:ext uri="{BB962C8B-B14F-4D97-AF65-F5344CB8AC3E}">
        <p14:creationId xmlns:p14="http://schemas.microsoft.com/office/powerpoint/2010/main" val="194457637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B507F8-9B9B-03C5-1D37-2709B92D472C}"/>
              </a:ext>
            </a:extLst>
          </p:cNvPr>
          <p:cNvSpPr txBox="1"/>
          <p:nvPr/>
        </p:nvSpPr>
        <p:spPr>
          <a:xfrm>
            <a:off x="2797602" y="6246634"/>
            <a:ext cx="6596795" cy="307777"/>
          </a:xfrm>
          <a:prstGeom prst="rect">
            <a:avLst/>
          </a:prstGeom>
          <a:noFill/>
        </p:spPr>
        <p:txBody>
          <a:bodyPr wrap="square">
            <a:spAutoFit/>
          </a:bodyPr>
          <a:lstStyle/>
          <a:p>
            <a:pPr algn="ctr"/>
            <a:r>
              <a:rPr lang="en-US" sz="1400" dirty="0" err="1">
                <a:latin typeface="+mj-lt"/>
              </a:rPr>
              <a:t>Umakantha</a:t>
            </a:r>
            <a:r>
              <a:rPr lang="en-US" sz="1400" dirty="0">
                <a:latin typeface="+mj-lt"/>
              </a:rPr>
              <a:t> et al., Neuron 2021</a:t>
            </a:r>
          </a:p>
        </p:txBody>
      </p:sp>
      <p:pic>
        <p:nvPicPr>
          <p:cNvPr id="4" name="Picture 3">
            <a:extLst>
              <a:ext uri="{FF2B5EF4-FFF2-40B4-BE49-F238E27FC236}">
                <a16:creationId xmlns:a16="http://schemas.microsoft.com/office/drawing/2014/main" id="{B084432B-3324-A6FE-30FB-E5E2D3649270}"/>
              </a:ext>
            </a:extLst>
          </p:cNvPr>
          <p:cNvPicPr>
            <a:picLocks noChangeAspect="1"/>
          </p:cNvPicPr>
          <p:nvPr/>
        </p:nvPicPr>
        <p:blipFill>
          <a:blip r:embed="rId2"/>
          <a:stretch>
            <a:fillRect/>
          </a:stretch>
        </p:blipFill>
        <p:spPr>
          <a:xfrm>
            <a:off x="1103380" y="568960"/>
            <a:ext cx="9985238" cy="5608232"/>
          </a:xfrm>
          <a:prstGeom prst="rect">
            <a:avLst/>
          </a:prstGeom>
        </p:spPr>
      </p:pic>
    </p:spTree>
    <p:extLst>
      <p:ext uri="{BB962C8B-B14F-4D97-AF65-F5344CB8AC3E}">
        <p14:creationId xmlns:p14="http://schemas.microsoft.com/office/powerpoint/2010/main" val="89306734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B507F8-9B9B-03C5-1D37-2709B92D472C}"/>
              </a:ext>
            </a:extLst>
          </p:cNvPr>
          <p:cNvSpPr txBox="1"/>
          <p:nvPr/>
        </p:nvSpPr>
        <p:spPr>
          <a:xfrm>
            <a:off x="2797602" y="6246634"/>
            <a:ext cx="6596795" cy="307777"/>
          </a:xfrm>
          <a:prstGeom prst="rect">
            <a:avLst/>
          </a:prstGeom>
          <a:noFill/>
        </p:spPr>
        <p:txBody>
          <a:bodyPr wrap="square">
            <a:spAutoFit/>
          </a:bodyPr>
          <a:lstStyle/>
          <a:p>
            <a:pPr algn="ctr"/>
            <a:r>
              <a:rPr lang="en-US" sz="1400" dirty="0" err="1">
                <a:latin typeface="+mj-lt"/>
              </a:rPr>
              <a:t>Umakantha</a:t>
            </a:r>
            <a:r>
              <a:rPr lang="en-US" sz="1400" dirty="0">
                <a:latin typeface="+mj-lt"/>
              </a:rPr>
              <a:t> et al., Neuron 2021</a:t>
            </a:r>
          </a:p>
        </p:txBody>
      </p:sp>
      <p:pic>
        <p:nvPicPr>
          <p:cNvPr id="5" name="Picture 4">
            <a:extLst>
              <a:ext uri="{FF2B5EF4-FFF2-40B4-BE49-F238E27FC236}">
                <a16:creationId xmlns:a16="http://schemas.microsoft.com/office/drawing/2014/main" id="{4B4E9F3E-AEFE-ECD6-7F72-C33BC36AEA0C}"/>
              </a:ext>
            </a:extLst>
          </p:cNvPr>
          <p:cNvPicPr>
            <a:picLocks noChangeAspect="1"/>
          </p:cNvPicPr>
          <p:nvPr/>
        </p:nvPicPr>
        <p:blipFill>
          <a:blip r:embed="rId2"/>
          <a:stretch>
            <a:fillRect/>
          </a:stretch>
        </p:blipFill>
        <p:spPr>
          <a:xfrm>
            <a:off x="1112572" y="794960"/>
            <a:ext cx="9966853" cy="5268079"/>
          </a:xfrm>
          <a:prstGeom prst="rect">
            <a:avLst/>
          </a:prstGeom>
        </p:spPr>
      </p:pic>
    </p:spTree>
    <p:extLst>
      <p:ext uri="{BB962C8B-B14F-4D97-AF65-F5344CB8AC3E}">
        <p14:creationId xmlns:p14="http://schemas.microsoft.com/office/powerpoint/2010/main" val="34209704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B507F8-9B9B-03C5-1D37-2709B92D472C}"/>
              </a:ext>
            </a:extLst>
          </p:cNvPr>
          <p:cNvSpPr txBox="1"/>
          <p:nvPr/>
        </p:nvSpPr>
        <p:spPr>
          <a:xfrm>
            <a:off x="2797602" y="6246634"/>
            <a:ext cx="6596795" cy="307777"/>
          </a:xfrm>
          <a:prstGeom prst="rect">
            <a:avLst/>
          </a:prstGeom>
          <a:noFill/>
        </p:spPr>
        <p:txBody>
          <a:bodyPr wrap="square">
            <a:spAutoFit/>
          </a:bodyPr>
          <a:lstStyle/>
          <a:p>
            <a:pPr algn="ctr"/>
            <a:r>
              <a:rPr lang="en-US" sz="1400" dirty="0" err="1">
                <a:latin typeface="+mj-lt"/>
              </a:rPr>
              <a:t>Umakantha</a:t>
            </a:r>
            <a:r>
              <a:rPr lang="en-US" sz="1400" dirty="0">
                <a:latin typeface="+mj-lt"/>
              </a:rPr>
              <a:t> et al., Neuron 2021</a:t>
            </a:r>
          </a:p>
        </p:txBody>
      </p:sp>
      <p:pic>
        <p:nvPicPr>
          <p:cNvPr id="4" name="Picture 3">
            <a:extLst>
              <a:ext uri="{FF2B5EF4-FFF2-40B4-BE49-F238E27FC236}">
                <a16:creationId xmlns:a16="http://schemas.microsoft.com/office/drawing/2014/main" id="{93ABDF46-C1C7-0532-7A57-F029484892A1}"/>
              </a:ext>
            </a:extLst>
          </p:cNvPr>
          <p:cNvPicPr>
            <a:picLocks noChangeAspect="1"/>
          </p:cNvPicPr>
          <p:nvPr/>
        </p:nvPicPr>
        <p:blipFill>
          <a:blip r:embed="rId2"/>
          <a:stretch>
            <a:fillRect/>
          </a:stretch>
        </p:blipFill>
        <p:spPr>
          <a:xfrm>
            <a:off x="5068037" y="708660"/>
            <a:ext cx="6544682" cy="5440680"/>
          </a:xfrm>
          <a:prstGeom prst="rect">
            <a:avLst/>
          </a:prstGeom>
        </p:spPr>
      </p:pic>
      <p:sp>
        <p:nvSpPr>
          <p:cNvPr id="7" name="TextBox 6">
            <a:extLst>
              <a:ext uri="{FF2B5EF4-FFF2-40B4-BE49-F238E27FC236}">
                <a16:creationId xmlns:a16="http://schemas.microsoft.com/office/drawing/2014/main" id="{E35719EF-E5F1-0541-B23E-A6E294AD1B61}"/>
              </a:ext>
            </a:extLst>
          </p:cNvPr>
          <p:cNvSpPr txBox="1"/>
          <p:nvPr/>
        </p:nvSpPr>
        <p:spPr>
          <a:xfrm>
            <a:off x="899160" y="2521059"/>
            <a:ext cx="3896360" cy="1815882"/>
          </a:xfrm>
          <a:prstGeom prst="rect">
            <a:avLst/>
          </a:prstGeom>
          <a:noFill/>
        </p:spPr>
        <p:txBody>
          <a:bodyPr wrap="square">
            <a:spAutoFit/>
          </a:bodyPr>
          <a:lstStyle/>
          <a:p>
            <a:r>
              <a:rPr lang="en-US" sz="2800" dirty="0">
                <a:latin typeface="Helvetica" panose="020B0500000000000000" pitchFamily="34" charset="0"/>
              </a:rPr>
              <a:t>Summary of relationship between pairwise and population metrics</a:t>
            </a:r>
          </a:p>
        </p:txBody>
      </p:sp>
    </p:spTree>
    <p:extLst>
      <p:ext uri="{BB962C8B-B14F-4D97-AF65-F5344CB8AC3E}">
        <p14:creationId xmlns:p14="http://schemas.microsoft.com/office/powerpoint/2010/main" val="34985453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317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2186940" y="333078"/>
            <a:ext cx="7818120"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Choosing Different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Basis Vectors</a:t>
            </a:r>
          </a:p>
        </p:txBody>
      </p:sp>
      <p:pic>
        <p:nvPicPr>
          <p:cNvPr id="4" name="Graphic 3">
            <a:extLst>
              <a:ext uri="{FF2B5EF4-FFF2-40B4-BE49-F238E27FC236}">
                <a16:creationId xmlns:a16="http://schemas.microsoft.com/office/drawing/2014/main" id="{C99C6283-E323-136A-5198-A9E0FBECAF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51946" y="2133600"/>
            <a:ext cx="7288107" cy="4099560"/>
          </a:xfrm>
          <a:prstGeom prst="rect">
            <a:avLst/>
          </a:prstGeom>
        </p:spPr>
      </p:pic>
    </p:spTree>
    <p:extLst>
      <p:ext uri="{BB962C8B-B14F-4D97-AF65-F5344CB8AC3E}">
        <p14:creationId xmlns:p14="http://schemas.microsoft.com/office/powerpoint/2010/main" val="3322594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2186940" y="333078"/>
            <a:ext cx="7818120"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Choosing Different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Basis Vectors</a:t>
            </a:r>
          </a:p>
        </p:txBody>
      </p:sp>
      <p:pic>
        <p:nvPicPr>
          <p:cNvPr id="5" name="Graphic 4">
            <a:extLst>
              <a:ext uri="{FF2B5EF4-FFF2-40B4-BE49-F238E27FC236}">
                <a16:creationId xmlns:a16="http://schemas.microsoft.com/office/drawing/2014/main" id="{05F44DB6-8260-1C35-F40F-9360292900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8333" y="2004059"/>
            <a:ext cx="7535333" cy="4238625"/>
          </a:xfrm>
          <a:prstGeom prst="rect">
            <a:avLst/>
          </a:prstGeom>
        </p:spPr>
      </p:pic>
    </p:spTree>
    <p:extLst>
      <p:ext uri="{BB962C8B-B14F-4D97-AF65-F5344CB8AC3E}">
        <p14:creationId xmlns:p14="http://schemas.microsoft.com/office/powerpoint/2010/main" val="3118745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2186940" y="333078"/>
            <a:ext cx="781812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Summary</a:t>
            </a:r>
          </a:p>
        </p:txBody>
      </p:sp>
      <p:grpSp>
        <p:nvGrpSpPr>
          <p:cNvPr id="19" name="Group 18">
            <a:extLst>
              <a:ext uri="{FF2B5EF4-FFF2-40B4-BE49-F238E27FC236}">
                <a16:creationId xmlns:a16="http://schemas.microsoft.com/office/drawing/2014/main" id="{7A7E7686-A3BC-B260-A7F3-04473F1AA7CF}"/>
              </a:ext>
            </a:extLst>
          </p:cNvPr>
          <p:cNvGrpSpPr/>
          <p:nvPr/>
        </p:nvGrpSpPr>
        <p:grpSpPr>
          <a:xfrm>
            <a:off x="557561" y="1449663"/>
            <a:ext cx="11258267" cy="2087004"/>
            <a:chOff x="557561" y="1632539"/>
            <a:chExt cx="11258267" cy="2087004"/>
          </a:xfrm>
        </p:grpSpPr>
        <p:sp>
          <p:nvSpPr>
            <p:cNvPr id="18" name="Rectangle 17">
              <a:extLst>
                <a:ext uri="{FF2B5EF4-FFF2-40B4-BE49-F238E27FC236}">
                  <a16:creationId xmlns:a16="http://schemas.microsoft.com/office/drawing/2014/main" id="{06DD011E-648B-EF92-25F5-5A3985FF01A0}"/>
                </a:ext>
              </a:extLst>
            </p:cNvPr>
            <p:cNvSpPr/>
            <p:nvPr/>
          </p:nvSpPr>
          <p:spPr>
            <a:xfrm>
              <a:off x="557561" y="1632539"/>
              <a:ext cx="11258267" cy="2087004"/>
            </a:xfrm>
            <a:prstGeom prst="rect">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98DFF7B-6179-9AEE-C220-9DE6638BEF2F}"/>
                </a:ext>
              </a:extLst>
            </p:cNvPr>
            <p:cNvPicPr>
              <a:picLocks noChangeAspect="1"/>
            </p:cNvPicPr>
            <p:nvPr/>
          </p:nvPicPr>
          <p:blipFill>
            <a:blip r:embed="rId2"/>
            <a:stretch>
              <a:fillRect/>
            </a:stretch>
          </p:blipFill>
          <p:spPr>
            <a:xfrm>
              <a:off x="640668" y="1671290"/>
              <a:ext cx="2793909" cy="1989651"/>
            </a:xfrm>
            <a:prstGeom prst="rect">
              <a:avLst/>
            </a:prstGeom>
          </p:spPr>
        </p:pic>
        <p:pic>
          <p:nvPicPr>
            <p:cNvPr id="3" name="Graphic 2">
              <a:extLst>
                <a:ext uri="{FF2B5EF4-FFF2-40B4-BE49-F238E27FC236}">
                  <a16:creationId xmlns:a16="http://schemas.microsoft.com/office/drawing/2014/main" id="{EC71D59D-45D5-20BC-FC64-1A2B35CB39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05259" y="1671290"/>
              <a:ext cx="3537157" cy="1989651"/>
            </a:xfrm>
            <a:prstGeom prst="rect">
              <a:avLst/>
            </a:prstGeom>
          </p:spPr>
        </p:pic>
        <p:pic>
          <p:nvPicPr>
            <p:cNvPr id="4" name="Graphic 3">
              <a:extLst>
                <a:ext uri="{FF2B5EF4-FFF2-40B4-BE49-F238E27FC236}">
                  <a16:creationId xmlns:a16="http://schemas.microsoft.com/office/drawing/2014/main" id="{8F6A82C7-00CD-3828-8B4C-CF83443A16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7422" y="1671290"/>
              <a:ext cx="3537157" cy="1989651"/>
            </a:xfrm>
            <a:prstGeom prst="rect">
              <a:avLst/>
            </a:prstGeom>
          </p:spPr>
        </p:pic>
      </p:grpSp>
      <p:grpSp>
        <p:nvGrpSpPr>
          <p:cNvPr id="7" name="Group 6">
            <a:extLst>
              <a:ext uri="{FF2B5EF4-FFF2-40B4-BE49-F238E27FC236}">
                <a16:creationId xmlns:a16="http://schemas.microsoft.com/office/drawing/2014/main" id="{29E4EF1E-EB08-472D-EEE3-51CA828C2AFD}"/>
              </a:ext>
            </a:extLst>
          </p:cNvPr>
          <p:cNvGrpSpPr/>
          <p:nvPr/>
        </p:nvGrpSpPr>
        <p:grpSpPr>
          <a:xfrm>
            <a:off x="2652963" y="3883811"/>
            <a:ext cx="6886073" cy="2019916"/>
            <a:chOff x="3031373" y="3793759"/>
            <a:chExt cx="6886073" cy="2019916"/>
          </a:xfrm>
        </p:grpSpPr>
        <p:pic>
          <p:nvPicPr>
            <p:cNvPr id="8" name="Picture 7">
              <a:extLst>
                <a:ext uri="{FF2B5EF4-FFF2-40B4-BE49-F238E27FC236}">
                  <a16:creationId xmlns:a16="http://schemas.microsoft.com/office/drawing/2014/main" id="{C6F2EEE3-AF5B-BA55-09EA-2BA30EFD3E16}"/>
                </a:ext>
              </a:extLst>
            </p:cNvPr>
            <p:cNvPicPr>
              <a:picLocks noChangeAspect="1"/>
            </p:cNvPicPr>
            <p:nvPr/>
          </p:nvPicPr>
          <p:blipFill>
            <a:blip r:embed="rId7">
              <a:duotone>
                <a:schemeClr val="bg2">
                  <a:shade val="45000"/>
                  <a:satMod val="135000"/>
                </a:schemeClr>
                <a:prstClr val="white"/>
              </a:duotone>
            </a:blip>
            <a:stretch>
              <a:fillRect/>
            </a:stretch>
          </p:blipFill>
          <p:spPr>
            <a:xfrm>
              <a:off x="8516702" y="4406556"/>
              <a:ext cx="980649" cy="991289"/>
            </a:xfrm>
            <a:prstGeom prst="rect">
              <a:avLst/>
            </a:prstGeom>
          </p:spPr>
        </p:pic>
        <p:pic>
          <p:nvPicPr>
            <p:cNvPr id="9" name="Picture 8">
              <a:extLst>
                <a:ext uri="{FF2B5EF4-FFF2-40B4-BE49-F238E27FC236}">
                  <a16:creationId xmlns:a16="http://schemas.microsoft.com/office/drawing/2014/main" id="{D4089B0F-8BB8-8DBE-99B6-98239554357A}"/>
                </a:ext>
              </a:extLst>
            </p:cNvPr>
            <p:cNvPicPr>
              <a:picLocks noChangeAspect="1"/>
            </p:cNvPicPr>
            <p:nvPr/>
          </p:nvPicPr>
          <p:blipFill>
            <a:blip r:embed="rId8">
              <a:duotone>
                <a:schemeClr val="bg2">
                  <a:shade val="45000"/>
                  <a:satMod val="135000"/>
                </a:schemeClr>
                <a:prstClr val="white"/>
              </a:duotone>
            </a:blip>
            <a:stretch>
              <a:fillRect/>
            </a:stretch>
          </p:blipFill>
          <p:spPr>
            <a:xfrm rot="1302961">
              <a:off x="3031373" y="3793759"/>
              <a:ext cx="1600139" cy="2019916"/>
            </a:xfrm>
            <a:prstGeom prst="rect">
              <a:avLst/>
            </a:prstGeom>
          </p:spPr>
        </p:pic>
        <p:cxnSp>
          <p:nvCxnSpPr>
            <p:cNvPr id="10" name="Straight Arrow Connector 9">
              <a:extLst>
                <a:ext uri="{FF2B5EF4-FFF2-40B4-BE49-F238E27FC236}">
                  <a16:creationId xmlns:a16="http://schemas.microsoft.com/office/drawing/2014/main" id="{DBF9F7EB-3FF3-D9C1-0732-2C24A7DB306A}"/>
                </a:ext>
              </a:extLst>
            </p:cNvPr>
            <p:cNvCxnSpPr/>
            <p:nvPr/>
          </p:nvCxnSpPr>
          <p:spPr>
            <a:xfrm flipV="1">
              <a:off x="3749041" y="3970642"/>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80334D-FC79-F9B8-CC99-C277419718BA}"/>
                </a:ext>
              </a:extLst>
            </p:cNvPr>
            <p:cNvCxnSpPr>
              <a:cxnSpLocks/>
            </p:cNvCxnSpPr>
            <p:nvPr/>
          </p:nvCxnSpPr>
          <p:spPr>
            <a:xfrm rot="5400000" flipV="1">
              <a:off x="4214821" y="4436422"/>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EC64A18-7029-6BE4-754F-1748CA58FF16}"/>
                </a:ext>
              </a:extLst>
            </p:cNvPr>
            <p:cNvPicPr>
              <a:picLocks noChangeAspect="1"/>
            </p:cNvPicPr>
            <p:nvPr/>
          </p:nvPicPr>
          <p:blipFill>
            <a:blip r:embed="rId8">
              <a:duotone>
                <a:schemeClr val="bg2">
                  <a:shade val="45000"/>
                  <a:satMod val="135000"/>
                </a:schemeClr>
                <a:prstClr val="white"/>
              </a:duotone>
            </a:blip>
            <a:stretch>
              <a:fillRect/>
            </a:stretch>
          </p:blipFill>
          <p:spPr>
            <a:xfrm rot="5400000">
              <a:off x="5606593" y="3854721"/>
              <a:ext cx="1600139" cy="2019916"/>
            </a:xfrm>
            <a:prstGeom prst="rect">
              <a:avLst/>
            </a:prstGeom>
          </p:spPr>
        </p:pic>
        <p:cxnSp>
          <p:nvCxnSpPr>
            <p:cNvPr id="13" name="Straight Arrow Connector 12">
              <a:extLst>
                <a:ext uri="{FF2B5EF4-FFF2-40B4-BE49-F238E27FC236}">
                  <a16:creationId xmlns:a16="http://schemas.microsoft.com/office/drawing/2014/main" id="{AB3DF33A-7BD9-4101-CB1F-B05D6E89CB06}"/>
                </a:ext>
              </a:extLst>
            </p:cNvPr>
            <p:cNvCxnSpPr/>
            <p:nvPr/>
          </p:nvCxnSpPr>
          <p:spPr>
            <a:xfrm flipV="1">
              <a:off x="6406663" y="3970643"/>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D6F483-2B2D-EF31-CBF2-A784A1D2BF21}"/>
                </a:ext>
              </a:extLst>
            </p:cNvPr>
            <p:cNvCxnSpPr>
              <a:cxnSpLocks/>
            </p:cNvCxnSpPr>
            <p:nvPr/>
          </p:nvCxnSpPr>
          <p:spPr>
            <a:xfrm rot="5400000" flipV="1">
              <a:off x="6872443" y="4436423"/>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D970316-9057-F1B3-7A96-5D8C848B8A8A}"/>
                </a:ext>
              </a:extLst>
            </p:cNvPr>
            <p:cNvCxnSpPr/>
            <p:nvPr/>
          </p:nvCxnSpPr>
          <p:spPr>
            <a:xfrm flipV="1">
              <a:off x="8985887" y="4008165"/>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ED4203-5E9C-1806-24D9-226332762397}"/>
                </a:ext>
              </a:extLst>
            </p:cNvPr>
            <p:cNvCxnSpPr>
              <a:cxnSpLocks/>
            </p:cNvCxnSpPr>
            <p:nvPr/>
          </p:nvCxnSpPr>
          <p:spPr>
            <a:xfrm rot="5400000" flipV="1">
              <a:off x="9451667" y="4473945"/>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51F65C8-7503-D0D9-EA73-60C4F7713F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46596" y="5714285"/>
            <a:ext cx="4698808" cy="916321"/>
          </a:xfrm>
          <a:prstGeom prst="rect">
            <a:avLst/>
          </a:prstGeom>
        </p:spPr>
      </p:pic>
    </p:spTree>
    <p:extLst>
      <p:ext uri="{BB962C8B-B14F-4D97-AF65-F5344CB8AC3E}">
        <p14:creationId xmlns:p14="http://schemas.microsoft.com/office/powerpoint/2010/main" val="375565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3187191" y="2421032"/>
            <a:ext cx="5817618" cy="2015936"/>
          </a:xfrm>
          <a:prstGeom prst="rect">
            <a:avLst/>
          </a:prstGeom>
          <a:noFill/>
        </p:spPr>
        <p:txBody>
          <a:bodyPr wrap="none" rtlCol="0">
            <a:spAutoFit/>
          </a:bodyPr>
          <a:lstStyle/>
          <a:p>
            <a:pPr algn="ctr"/>
            <a:r>
              <a:rPr lang="en-US" sz="10000" dirty="0">
                <a:latin typeface="Helvetica" panose="020B0500000000000000" pitchFamily="34" charset="0"/>
              </a:rPr>
              <a:t>Session 1</a:t>
            </a:r>
          </a:p>
          <a:p>
            <a:pPr algn="ctr"/>
            <a:r>
              <a:rPr lang="en-US" sz="2500" dirty="0">
                <a:latin typeface="Helvetica" panose="020B0500000000000000" pitchFamily="34" charset="0"/>
              </a:rPr>
              <a:t>Lecturer: Saman Abbaspoor</a:t>
            </a:r>
          </a:p>
        </p:txBody>
      </p:sp>
    </p:spTree>
    <p:extLst>
      <p:ext uri="{BB962C8B-B14F-4D97-AF65-F5344CB8AC3E}">
        <p14:creationId xmlns:p14="http://schemas.microsoft.com/office/powerpoint/2010/main" val="4273485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Matrix</a:t>
            </a:r>
          </a:p>
        </p:txBody>
      </p:sp>
    </p:spTree>
    <p:extLst>
      <p:ext uri="{BB962C8B-B14F-4D97-AF65-F5344CB8AC3E}">
        <p14:creationId xmlns:p14="http://schemas.microsoft.com/office/powerpoint/2010/main" val="3335396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2186939" y="472440"/>
            <a:ext cx="781812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Matrix</a:t>
            </a:r>
          </a:p>
        </p:txBody>
      </p:sp>
      <p:pic>
        <p:nvPicPr>
          <p:cNvPr id="4" name="Graphic 3">
            <a:extLst>
              <a:ext uri="{FF2B5EF4-FFF2-40B4-BE49-F238E27FC236}">
                <a16:creationId xmlns:a16="http://schemas.microsoft.com/office/drawing/2014/main" id="{184DA45D-CD66-FFDD-CC80-BAAF96BD8D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5020" y="1475422"/>
            <a:ext cx="8561957" cy="4833938"/>
          </a:xfrm>
          <a:prstGeom prst="rect">
            <a:avLst/>
          </a:prstGeom>
        </p:spPr>
      </p:pic>
    </p:spTree>
    <p:extLst>
      <p:ext uri="{BB962C8B-B14F-4D97-AF65-F5344CB8AC3E}">
        <p14:creationId xmlns:p14="http://schemas.microsoft.com/office/powerpoint/2010/main" val="547200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5791200" y="2728934"/>
                <a:ext cx="5006610" cy="1738168"/>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d>
                            <m:dPr>
                              <m:begChr m:val="["/>
                              <m:endChr m:val="]"/>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e>
                                  <m:e>
                                    <m:m>
                                      <m:mPr>
                                        <m:mcs>
                                          <m:mc>
                                            <m:mcPr>
                                              <m:count m:val="3"/>
                                              <m:mcJc m:val="center"/>
                                            </m:mcPr>
                                          </m:mc>
                                        </m:mcs>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e>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sSub>
                                            <m:sSubPr>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b>
                                          </m:sSub>
                                        </m:e>
                                      </m:mr>
                                    </m:m>
                                  </m:e>
                                </m:mr>
                                <m:mr>
                                  <m:e>
                                    <m:m>
                                      <m:mPr>
                                        <m:mcs>
                                          <m:mc>
                                            <m:mcPr>
                                              <m:count m:val="1"/>
                                              <m:mcJc m:val="center"/>
                                            </m:mcPr>
                                          </m:mc>
                                        </m:mcs>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21</m:t>
                                              </m:r>
                                            </m:sub>
                                          </m:sSub>
                                        </m:e>
                                      </m:mr>
                                      <m:mr>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mr>
                                      <m:mr>
                                        <m:e>
                                          <m:sSub>
                                            <m:sSubPr>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mr>
                                    </m:m>
                                  </m:e>
                                  <m:e>
                                    <m:m>
                                      <m:mPr>
                                        <m:mcs>
                                          <m:mc>
                                            <m:mcPr>
                                              <m:count m:val="1"/>
                                              <m:mcJc m:val="center"/>
                                            </m:mcPr>
                                          </m:mc>
                                        </m:mcs>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m>
                                            <m:mPr>
                                              <m:mcs>
                                                <m:mc>
                                                  <m:mcPr>
                                                    <m:count m:val="3"/>
                                                    <m:mcJc m:val="center"/>
                                                  </m:mcPr>
                                                </m:mc>
                                              </m:mcs>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22</m:t>
                                                    </m:r>
                                                  </m:sub>
                                                </m:sSub>
                                              </m:e>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sSub>
                                                  <m:sSubPr>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b>
                                                </m:sSub>
                                              </m:e>
                                            </m:mr>
                                          </m:m>
                                        </m:e>
                                      </m:mr>
                                      <m:mr>
                                        <m:e>
                                          <m:m>
                                            <m:mPr>
                                              <m:mcs>
                                                <m:mc>
                                                  <m:mcPr>
                                                    <m:count m:val="3"/>
                                                    <m:mcJc m:val="center"/>
                                                  </m:mcPr>
                                                </m:mc>
                                              </m:mcs>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mr>
                                          </m:m>
                                        </m:e>
                                      </m:mr>
                                      <m:mr>
                                        <m:e>
                                          <m:m>
                                            <m:mPr>
                                              <m:mcs>
                                                <m:mc>
                                                  <m:mcPr>
                                                    <m:count m:val="3"/>
                                                    <m:mcJc m:val="center"/>
                                                  </m:mcPr>
                                                </m:mc>
                                              </m:mcs>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e>
                                                <m: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e>
                                                <m:sSub>
                                                  <m:sSubPr>
                                                    <m:ctrlPr>
                                                      <a:rPr kumimoji="0" lang="en-US" sz="280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𝑚𝑛</m:t>
                                                    </m:r>
                                                  </m:sub>
                                                </m:sSub>
                                              </m:e>
                                            </m:mr>
                                          </m:m>
                                        </m:e>
                                      </m:mr>
                                    </m:m>
                                  </m:e>
                                </m:mr>
                              </m:m>
                            </m:e>
                          </m:d>
                        </m:e>
                        <m:sub>
                          <m:r>
                            <a:rPr kumimoji="0" lang="en-US" sz="2800" b="0" i="1" u="none" strike="noStrike" kern="1200" cap="none" spc="0" normalizeH="0" baseline="0" noProof="0" smtClean="0">
                              <a:ln w="0">
                                <a:noFill/>
                              </a:ln>
                              <a:solidFill>
                                <a:srgbClr val="C00000"/>
                              </a:solidFill>
                              <a:effectLst/>
                              <a:uLnTx/>
                              <a:uFillTx/>
                              <a:latin typeface="Cambria Math" panose="02040503050406030204" pitchFamily="18" charset="0"/>
                              <a:ea typeface="+mn-ea"/>
                              <a:cs typeface="+mn-cs"/>
                            </a:rPr>
                            <m:t>𝑚</m:t>
                          </m:r>
                          <m:r>
                            <a:rPr kumimoji="0" lang="en-US" sz="2800" b="0" i="0" u="none" strike="noStrike" kern="1200" cap="none" spc="0" normalizeH="0" baseline="0" noProof="0">
                              <a:ln w="0">
                                <a:noFill/>
                              </a:ln>
                              <a:solidFill>
                                <a:srgbClr val="C00000"/>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w="0">
                                <a:noFill/>
                              </a:ln>
                              <a:solidFill>
                                <a:srgbClr val="C00000"/>
                              </a:solidFill>
                              <a:effectLst/>
                              <a:uLnTx/>
                              <a:uFillTx/>
                              <a:latin typeface="Cambria Math" panose="02040503050406030204" pitchFamily="18" charset="0"/>
                              <a:ea typeface="+mn-ea"/>
                              <a:cs typeface="+mn-cs"/>
                            </a:rPr>
                            <m:t>𝑛</m:t>
                          </m:r>
                        </m:sub>
                      </m:sSub>
                    </m:oMath>
                  </m:oMathPara>
                </a14:m>
                <a:endParaRPr kumimoji="0" lang="en-US" sz="24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Rectangle 5"/>
              <p:cNvSpPr>
                <a:spLocks noRot="1" noChangeAspect="1" noMove="1" noResize="1" noEditPoints="1" noAdjustHandles="1" noChangeArrowheads="1" noChangeShapeType="1" noTextEdit="1"/>
              </p:cNvSpPr>
              <p:nvPr/>
            </p:nvSpPr>
            <p:spPr>
              <a:xfrm>
                <a:off x="5791200" y="2728934"/>
                <a:ext cx="5006610" cy="1738168"/>
              </a:xfrm>
              <a:prstGeom prst="rect">
                <a:avLst/>
              </a:prstGeom>
              <a:blipFill>
                <a:blip r:embed="rId2"/>
                <a:stretch>
                  <a:fillRect/>
                </a:stretch>
              </a:blipFill>
              <a:effectLst/>
            </p:spPr>
            <p:txBody>
              <a:bodyPr/>
              <a:lstStyle/>
              <a:p>
                <a:r>
                  <a:rPr lang="en-US">
                    <a:noFill/>
                  </a:rPr>
                  <a:t> </a:t>
                </a:r>
              </a:p>
            </p:txBody>
          </p:sp>
        </mc:Fallback>
      </mc:AlternateContent>
      <p:sp>
        <p:nvSpPr>
          <p:cNvPr id="11" name="TextBox 10"/>
          <p:cNvSpPr txBox="1"/>
          <p:nvPr/>
        </p:nvSpPr>
        <p:spPr>
          <a:xfrm>
            <a:off x="9541482" y="4545651"/>
            <a:ext cx="208637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Light" panose="020F0302020204030204"/>
                <a:ea typeface="+mn-ea"/>
                <a:cs typeface="+mn-cs"/>
              </a:rPr>
              <a:t>Matrix Dimension </a:t>
            </a:r>
          </a:p>
        </p:txBody>
      </p:sp>
      <p:sp>
        <p:nvSpPr>
          <p:cNvPr id="10" name="TextBox 9">
            <a:extLst>
              <a:ext uri="{FF2B5EF4-FFF2-40B4-BE49-F238E27FC236}">
                <a16:creationId xmlns:a16="http://schemas.microsoft.com/office/drawing/2014/main" id="{22938C49-A67E-E970-C023-68A9B5F15396}"/>
              </a:ext>
            </a:extLst>
          </p:cNvPr>
          <p:cNvSpPr txBox="1"/>
          <p:nvPr/>
        </p:nvSpPr>
        <p:spPr>
          <a:xfrm>
            <a:off x="3048000" y="6131916"/>
            <a:ext cx="609600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Linear Algebra through Matrices, </a:t>
            </a:r>
            <a:r>
              <a:rPr kumimoji="0" lang="en-US" sz="1200" b="0" i="0" u="none" strike="noStrike" kern="1200" cap="none" spc="0" normalizeH="0" baseline="0" noProof="0" dirty="0" err="1">
                <a:ln>
                  <a:noFill/>
                </a:ln>
                <a:solidFill>
                  <a:prstClr val="black"/>
                </a:solidFill>
                <a:effectLst/>
                <a:uLnTx/>
                <a:uFillTx/>
                <a:latin typeface="Calibri Light" panose="020F0302020204030204"/>
                <a:ea typeface="+mn-ea"/>
                <a:cs typeface="+mn-cs"/>
              </a:rPr>
              <a:t>Arbind</a:t>
            </a: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 K </a:t>
            </a:r>
            <a:r>
              <a:rPr kumimoji="0" lang="en-US" sz="1200" b="0" i="0" u="none" strike="noStrike" kern="1200" cap="none" spc="0" normalizeH="0" baseline="0" noProof="0" dirty="0" err="1">
                <a:ln>
                  <a:noFill/>
                </a:ln>
                <a:solidFill>
                  <a:prstClr val="black"/>
                </a:solidFill>
                <a:effectLst/>
                <a:uLnTx/>
                <a:uFillTx/>
                <a:latin typeface="Calibri Light" panose="020F0302020204030204"/>
                <a:ea typeface="+mn-ea"/>
                <a:cs typeface="+mn-cs"/>
              </a:rPr>
              <a:t>Lal</a:t>
            </a: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 and </a:t>
            </a:r>
            <a:r>
              <a:rPr kumimoji="0" lang="en-US" sz="1200" b="0" i="0" u="none" strike="noStrike" kern="1200" cap="none" spc="0" normalizeH="0" baseline="0" noProof="0" dirty="0" err="1">
                <a:ln>
                  <a:noFill/>
                </a:ln>
                <a:solidFill>
                  <a:prstClr val="black"/>
                </a:solidFill>
                <a:effectLst/>
                <a:uLnTx/>
                <a:uFillTx/>
                <a:latin typeface="Calibri Light" panose="020F0302020204030204"/>
                <a:ea typeface="+mn-ea"/>
                <a:cs typeface="+mn-cs"/>
              </a:rPr>
              <a:t>Sukant</a:t>
            </a:r>
            <a:r>
              <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Light" panose="020F0302020204030204"/>
                <a:ea typeface="+mn-ea"/>
                <a:cs typeface="+mn-cs"/>
              </a:rPr>
              <a:t>Pati</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TextBox 11">
            <a:extLst>
              <a:ext uri="{FF2B5EF4-FFF2-40B4-BE49-F238E27FC236}">
                <a16:creationId xmlns:a16="http://schemas.microsoft.com/office/drawing/2014/main" id="{129E1866-C747-0CC6-B726-F16905128903}"/>
              </a:ext>
            </a:extLst>
          </p:cNvPr>
          <p:cNvSpPr txBox="1"/>
          <p:nvPr/>
        </p:nvSpPr>
        <p:spPr>
          <a:xfrm>
            <a:off x="709082" y="2331203"/>
            <a:ext cx="3888318" cy="286232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anose="020B0500000000000000" pitchFamily="34" charset="0"/>
                <a:cs typeface="Calibri Light" panose="020F0302020204030204" pitchFamily="34" charset="0"/>
              </a:rPr>
              <a:t>A rectangular array of numbers is called a matrix. The horizontal arrays of a matrix are called its rows and the vertical arrays are called its columns. A matrix A having m rows and n columns is said to be a matrix of size/ order m × n and can be represented in either of the following forms:</a:t>
            </a:r>
          </a:p>
        </p:txBody>
      </p:sp>
      <p:sp>
        <p:nvSpPr>
          <p:cNvPr id="14" name="TextBox 13">
            <a:extLst>
              <a:ext uri="{FF2B5EF4-FFF2-40B4-BE49-F238E27FC236}">
                <a16:creationId xmlns:a16="http://schemas.microsoft.com/office/drawing/2014/main" id="{5835DC48-F4F6-D518-31F6-7FC0830AA289}"/>
              </a:ext>
            </a:extLst>
          </p:cNvPr>
          <p:cNvSpPr txBox="1"/>
          <p:nvPr/>
        </p:nvSpPr>
        <p:spPr>
          <a:xfrm>
            <a:off x="709082" y="1418971"/>
            <a:ext cx="3888318"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Matrix</a:t>
            </a:r>
          </a:p>
        </p:txBody>
      </p:sp>
    </p:spTree>
    <p:extLst>
      <p:ext uri="{BB962C8B-B14F-4D97-AF65-F5344CB8AC3E}">
        <p14:creationId xmlns:p14="http://schemas.microsoft.com/office/powerpoint/2010/main" val="1551329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59EEFE-9709-32CF-4FFE-816F381BE32D}"/>
                  </a:ext>
                </a:extLst>
              </p:cNvPr>
              <p:cNvSpPr txBox="1"/>
              <p:nvPr/>
            </p:nvSpPr>
            <p:spPr>
              <a:xfrm>
                <a:off x="1148080" y="2751347"/>
                <a:ext cx="9895841" cy="13553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d>
                        <m:dPr>
                          <m:begChr m:val="["/>
                          <m:endChr m:val="]"/>
                          <m:ctrlPr>
                            <a:rPr kumimoji="0" lang="en-US" sz="4400" b="0" i="1" u="none" strike="noStrike" kern="1200" cap="none" spc="0" normalizeH="0" baseline="0" noProof="0" smtClean="0">
                              <a:ln>
                                <a:noFill/>
                              </a:ln>
                              <a:solidFill>
                                <a:schemeClr val="tx1"/>
                              </a:solidFill>
                              <a:effectLst/>
                              <a:uLnTx/>
                              <a:uFillTx/>
                              <a:latin typeface="Cambria Math" panose="02040503050406030204" pitchFamily="18" charset="0"/>
                              <a:ea typeface="+mn-ea"/>
                            </a:rPr>
                          </m:ctrlPr>
                        </m:dPr>
                        <m:e>
                          <m:m>
                            <m:mPr>
                              <m:mcs>
                                <m:mc>
                                  <m:mcPr>
                                    <m:count m:val="2"/>
                                    <m:mcJc m:val="center"/>
                                  </m:mcPr>
                                </m:mc>
                              </m:mcs>
                              <m:ctrlPr>
                                <a:rPr kumimoji="0" lang="en-US" sz="4400" b="0" i="1" u="none" strike="noStrike" kern="1200" cap="none" spc="0" normalizeH="0" baseline="0" noProof="0" smtClean="0">
                                  <a:ln>
                                    <a:noFill/>
                                  </a:ln>
                                  <a:solidFill>
                                    <a:schemeClr val="tx1"/>
                                  </a:solidFill>
                                  <a:effectLst/>
                                  <a:uLnTx/>
                                  <a:uFillTx/>
                                  <a:latin typeface="Cambria Math" panose="02040503050406030204" pitchFamily="18" charset="0"/>
                                  <a:ea typeface="+mn-ea"/>
                                </a:rPr>
                              </m:ctrlPr>
                            </m:mPr>
                            <m:mr>
                              <m:e>
                                <m:r>
                                  <m:rPr>
                                    <m:sty m:val="p"/>
                                  </m:rPr>
                                  <a:rPr kumimoji="0" lang="en-US" sz="4400" b="0" i="0" u="none" strike="noStrike" kern="1200" cap="none" spc="0" normalizeH="0" baseline="0" noProof="0">
                                    <a:ln w="0"/>
                                    <a:solidFill>
                                      <a:schemeClr val="tx1"/>
                                    </a:solidFill>
                                    <a:effectLst/>
                                    <a:uLnTx/>
                                    <a:uFillTx/>
                                    <a:latin typeface="Cambria Math" panose="02040503050406030204" pitchFamily="18" charset="0"/>
                                    <a:ea typeface="+mn-ea"/>
                                  </a:rPr>
                                  <m:t>a</m:t>
                                </m:r>
                              </m:e>
                              <m:e>
                                <m:r>
                                  <m:rPr>
                                    <m:sty m:val="p"/>
                                  </m:rP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b</m:t>
                                </m:r>
                              </m:e>
                            </m:mr>
                            <m:mr>
                              <m:e>
                                <m:r>
                                  <m:rPr>
                                    <m:sty m:val="p"/>
                                  </m:rP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c</m:t>
                                </m:r>
                              </m:e>
                              <m:e>
                                <m:r>
                                  <m:rPr>
                                    <m:sty m:val="p"/>
                                  </m:rP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d</m:t>
                                </m:r>
                              </m:e>
                            </m:mr>
                          </m:m>
                        </m:e>
                      </m:d>
                      <m: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m:t>
                      </m:r>
                      <m:d>
                        <m:dPr>
                          <m:begChr m:val="["/>
                          <m:endChr m:val="]"/>
                          <m:ctrlPr>
                            <a:rPr kumimoji="0" lang="en-US" sz="4400" b="0" i="1" u="none" strike="noStrike" kern="1200" cap="none" spc="0" normalizeH="0" baseline="0" noProof="0">
                              <a:ln>
                                <a:noFill/>
                              </a:ln>
                              <a:solidFill>
                                <a:schemeClr val="tx1"/>
                              </a:solidFill>
                              <a:effectLst/>
                              <a:uLnTx/>
                              <a:uFillTx/>
                              <a:latin typeface="Cambria Math" panose="02040503050406030204" pitchFamily="18" charset="0"/>
                              <a:ea typeface="+mn-ea"/>
                            </a:rPr>
                          </m:ctrlPr>
                        </m:dPr>
                        <m:e>
                          <m:m>
                            <m:mPr>
                              <m:mcs>
                                <m:mc>
                                  <m:mcPr>
                                    <m:count m:val="2"/>
                                    <m:mcJc m:val="center"/>
                                  </m:mcPr>
                                </m:mc>
                              </m:mcs>
                              <m:ctrlPr>
                                <a:rPr kumimoji="0" lang="en-US" sz="4400" b="0" i="1" u="none" strike="noStrike" kern="1200" cap="none" spc="0" normalizeH="0" baseline="0" noProof="0" smtClean="0">
                                  <a:ln>
                                    <a:noFill/>
                                  </a:ln>
                                  <a:solidFill>
                                    <a:schemeClr val="tx1"/>
                                  </a:solidFill>
                                  <a:effectLst/>
                                  <a:uLnTx/>
                                  <a:uFillTx/>
                                  <a:latin typeface="Cambria Math" panose="02040503050406030204" pitchFamily="18" charset="0"/>
                                  <a:ea typeface="+mn-ea"/>
                                </a:rPr>
                              </m:ctrlPr>
                            </m:mPr>
                            <m:mr>
                              <m:e>
                                <m:r>
                                  <m:rPr>
                                    <m:sty m:val="p"/>
                                  </m:rPr>
                                  <a:rPr kumimoji="0" lang="en-US" sz="4400" b="0" i="0" u="none" strike="noStrike" kern="1200" cap="none" spc="0" normalizeH="0" baseline="0" noProof="0">
                                    <a:ln w="0"/>
                                    <a:solidFill>
                                      <a:schemeClr val="tx1"/>
                                    </a:solidFill>
                                    <a:effectLst/>
                                    <a:uLnTx/>
                                    <a:uFillTx/>
                                    <a:latin typeface="Cambria Math" panose="02040503050406030204" pitchFamily="18" charset="0"/>
                                    <a:ea typeface="+mn-ea"/>
                                  </a:rPr>
                                  <m:t>e</m:t>
                                </m:r>
                              </m:e>
                              <m:e>
                                <m:r>
                                  <m:rPr>
                                    <m:sty m:val="p"/>
                                  </m:rP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f</m:t>
                                </m:r>
                              </m:e>
                            </m:mr>
                            <m:mr>
                              <m:e>
                                <m:r>
                                  <m:rPr>
                                    <m:sty m:val="p"/>
                                  </m:rP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g</m:t>
                                </m:r>
                              </m:e>
                              <m:e>
                                <m:r>
                                  <m:rPr>
                                    <m:sty m:val="p"/>
                                  </m:rP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h</m:t>
                                </m:r>
                              </m:e>
                            </m:mr>
                          </m:m>
                        </m:e>
                      </m:d>
                      <m: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m:t>
                      </m:r>
                      <m:d>
                        <m:dPr>
                          <m:begChr m:val="["/>
                          <m:endChr m:val="]"/>
                          <m:ctrlPr>
                            <a:rPr kumimoji="0" lang="en-US" sz="4400" b="0" i="1" u="none" strike="noStrike" kern="1200" cap="none" spc="0" normalizeH="0" baseline="0" noProof="0">
                              <a:ln>
                                <a:noFill/>
                              </a:ln>
                              <a:solidFill>
                                <a:schemeClr val="tx1"/>
                              </a:solidFill>
                              <a:effectLst/>
                              <a:uLnTx/>
                              <a:uFillTx/>
                              <a:latin typeface="Cambria Math" panose="02040503050406030204" pitchFamily="18" charset="0"/>
                              <a:ea typeface="+mn-ea"/>
                            </a:rPr>
                          </m:ctrlPr>
                        </m:dPr>
                        <m:e>
                          <m:m>
                            <m:mPr>
                              <m:mcs>
                                <m:mc>
                                  <m:mcPr>
                                    <m:count m:val="2"/>
                                    <m:mcJc m:val="center"/>
                                  </m:mcPr>
                                </m:mc>
                              </m:mcs>
                              <m:ctrlPr>
                                <a:rPr kumimoji="0" lang="en-US" sz="4400" b="0" i="1" u="none" strike="noStrike" kern="1200" cap="none" spc="0" normalizeH="0" baseline="0" noProof="0">
                                  <a:ln>
                                    <a:noFill/>
                                  </a:ln>
                                  <a:solidFill>
                                    <a:schemeClr val="tx1"/>
                                  </a:solidFill>
                                  <a:effectLst/>
                                  <a:uLnTx/>
                                  <a:uFillTx/>
                                  <a:latin typeface="Cambria Math" panose="02040503050406030204" pitchFamily="18" charset="0"/>
                                  <a:ea typeface="+mn-ea"/>
                                </a:rPr>
                              </m:ctrlPr>
                            </m:mPr>
                            <m:mr>
                              <m:e>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a</m:t>
                                </m:r>
                                <m: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m:t>
                                </m:r>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e</m:t>
                                </m:r>
                              </m:e>
                              <m:e>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b</m:t>
                                </m:r>
                                <m: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m:t>
                                </m:r>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f</m:t>
                                </m:r>
                              </m:e>
                            </m:mr>
                            <m:mr>
                              <m:e>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c</m:t>
                                </m:r>
                                <m: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m:t>
                                </m:r>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g</m:t>
                                </m:r>
                              </m:e>
                              <m:e>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d</m:t>
                                </m:r>
                                <m: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m:t>
                                </m:r>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h</m:t>
                                </m:r>
                              </m:e>
                            </m:mr>
                          </m:m>
                        </m:e>
                      </m:d>
                    </m:oMath>
                  </m:oMathPara>
                </a14:m>
                <a:endParaRPr kumimoji="0" lang="en-US" sz="4400" b="0" u="none" strike="noStrike" kern="1200" cap="none" spc="0" normalizeH="0" baseline="0" noProof="0" dirty="0">
                  <a:ln>
                    <a:noFill/>
                  </a:ln>
                  <a:solidFill>
                    <a:schemeClr val="tx1"/>
                  </a:solidFill>
                  <a:effectLst/>
                  <a:uLnTx/>
                  <a:uFillTx/>
                  <a:latin typeface="Calibri Light" panose="020F0302020204030204"/>
                  <a:ea typeface="+mn-ea"/>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8659EEFE-9709-32CF-4FFE-816F381BE32D}"/>
                  </a:ext>
                </a:extLst>
              </p:cNvPr>
              <p:cNvSpPr txBox="1">
                <a:spLocks noRot="1" noChangeAspect="1" noMove="1" noResize="1" noEditPoints="1" noAdjustHandles="1" noChangeArrowheads="1" noChangeShapeType="1" noTextEdit="1"/>
              </p:cNvSpPr>
              <p:nvPr/>
            </p:nvSpPr>
            <p:spPr>
              <a:xfrm>
                <a:off x="1148080" y="2751347"/>
                <a:ext cx="9895841" cy="1355307"/>
              </a:xfrm>
              <a:prstGeom prst="rect">
                <a:avLst/>
              </a:prstGeom>
              <a:blipFill>
                <a:blip r:embed="rId3"/>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6C8F59D-E5EA-331E-F0A9-7113E3006143}"/>
              </a:ext>
            </a:extLst>
          </p:cNvPr>
          <p:cNvSpPr txBox="1"/>
          <p:nvPr/>
        </p:nvSpPr>
        <p:spPr>
          <a:xfrm>
            <a:off x="2186940" y="1183640"/>
            <a:ext cx="781812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Matrix Operations: Addition</a:t>
            </a:r>
          </a:p>
        </p:txBody>
      </p:sp>
      <p:sp>
        <p:nvSpPr>
          <p:cNvPr id="4" name="TextBox 3">
            <a:extLst>
              <a:ext uri="{FF2B5EF4-FFF2-40B4-BE49-F238E27FC236}">
                <a16:creationId xmlns:a16="http://schemas.microsoft.com/office/drawing/2014/main" id="{C8D639FF-C2ED-9294-4AF2-EE1D27ED85A2}"/>
              </a:ext>
            </a:extLst>
          </p:cNvPr>
          <p:cNvSpPr txBox="1"/>
          <p:nvPr/>
        </p:nvSpPr>
        <p:spPr>
          <a:xfrm>
            <a:off x="3048000" y="4904920"/>
            <a:ext cx="6096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Helvetica" panose="020B0500000000000000" pitchFamily="34" charset="0"/>
                <a:cs typeface="Times New Roman" panose="02020603050405020304" pitchFamily="18" charset="0"/>
              </a:rPr>
              <a:t>a matrix can only be added to another matrix if the two matrices have the same dimensions .</a:t>
            </a:r>
          </a:p>
        </p:txBody>
      </p:sp>
    </p:spTree>
    <p:extLst>
      <p:ext uri="{BB962C8B-B14F-4D97-AF65-F5344CB8AC3E}">
        <p14:creationId xmlns:p14="http://schemas.microsoft.com/office/powerpoint/2010/main" val="1589550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2186940" y="1069898"/>
            <a:ext cx="7818120"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Matrix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Scalar Multiplication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9BC5DCC-8D79-0298-75CC-B765756B443F}"/>
                  </a:ext>
                </a:extLst>
              </p:cNvPr>
              <p:cNvSpPr txBox="1"/>
              <p:nvPr/>
            </p:nvSpPr>
            <p:spPr>
              <a:xfrm>
                <a:off x="1148080" y="3157244"/>
                <a:ext cx="9895841" cy="1297406"/>
              </a:xfrm>
              <a:prstGeom prst="rect">
                <a:avLst/>
              </a:prstGeom>
              <a:noFill/>
            </p:spPr>
            <p:txBody>
              <a:bodyPr wrap="square">
                <a:spAutoFit/>
              </a:bodyPr>
              <a:lstStyle/>
              <a:p>
                <a:pPr lvl="0" algn="ctr">
                  <a:defRPr/>
                </a:pPr>
                <a14:m>
                  <m:oMathPara xmlns:m="http://schemas.openxmlformats.org/officeDocument/2006/math">
                    <m:oMathParaPr>
                      <m:jc m:val="center"/>
                    </m:oMathParaPr>
                    <m:oMath xmlns:m="http://schemas.openxmlformats.org/officeDocument/2006/math">
                      <m:r>
                        <m:rPr>
                          <m:sty m:val="p"/>
                        </m:rPr>
                        <a:rPr kumimoji="0" lang="el-GR" sz="4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t>λ</m:t>
                      </m:r>
                      <m:d>
                        <m:dPr>
                          <m:begChr m:val="["/>
                          <m:endChr m:val="]"/>
                          <m:ctrlPr>
                            <a:rPr kumimoji="0" lang="en-US" sz="4400" b="0" i="1" u="none" strike="noStrike" kern="1200" cap="none" spc="0" normalizeH="0" baseline="0" noProof="0" smtClean="0">
                              <a:ln>
                                <a:noFill/>
                              </a:ln>
                              <a:solidFill>
                                <a:schemeClr val="tx1"/>
                              </a:solidFill>
                              <a:effectLst/>
                              <a:uLnTx/>
                              <a:uFillTx/>
                              <a:latin typeface="Cambria Math" panose="02040503050406030204" pitchFamily="18" charset="0"/>
                              <a:ea typeface="+mn-ea"/>
                            </a:rPr>
                          </m:ctrlPr>
                        </m:dPr>
                        <m:e>
                          <m:m>
                            <m:mPr>
                              <m:mcs>
                                <m:mc>
                                  <m:mcPr>
                                    <m:count m:val="2"/>
                                    <m:mcJc m:val="center"/>
                                  </m:mcPr>
                                </m:mc>
                              </m:mcs>
                              <m:ctrlPr>
                                <a:rPr kumimoji="0" lang="en-US" sz="4400" b="0" i="1" u="none" strike="noStrike" kern="1200" cap="none" spc="0" normalizeH="0" baseline="0" noProof="0" smtClean="0">
                                  <a:ln>
                                    <a:noFill/>
                                  </a:ln>
                                  <a:solidFill>
                                    <a:schemeClr val="tx1"/>
                                  </a:solidFill>
                                  <a:effectLst/>
                                  <a:uLnTx/>
                                  <a:uFillTx/>
                                  <a:latin typeface="Cambria Math" panose="02040503050406030204" pitchFamily="18" charset="0"/>
                                  <a:ea typeface="+mn-ea"/>
                                </a:rPr>
                              </m:ctrlPr>
                            </m:mPr>
                            <m:mr>
                              <m:e>
                                <m:r>
                                  <m:rPr>
                                    <m:sty m:val="p"/>
                                  </m:rPr>
                                  <a:rPr kumimoji="0" lang="en-US" sz="4400" b="0" i="0" u="none" strike="noStrike" kern="1200" cap="none" spc="0" normalizeH="0" baseline="0" noProof="0">
                                    <a:ln w="0"/>
                                    <a:solidFill>
                                      <a:schemeClr val="tx1"/>
                                    </a:solidFill>
                                    <a:effectLst/>
                                    <a:uLnTx/>
                                    <a:uFillTx/>
                                    <a:latin typeface="Cambria Math" panose="02040503050406030204" pitchFamily="18" charset="0"/>
                                    <a:ea typeface="+mn-ea"/>
                                  </a:rPr>
                                  <m:t>a</m:t>
                                </m:r>
                              </m:e>
                              <m:e>
                                <m:r>
                                  <m:rPr>
                                    <m:sty m:val="p"/>
                                  </m:rP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b</m:t>
                                </m:r>
                              </m:e>
                            </m:mr>
                            <m:mr>
                              <m:e>
                                <m:r>
                                  <m:rPr>
                                    <m:sty m:val="p"/>
                                  </m:rP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c</m:t>
                                </m:r>
                              </m:e>
                              <m:e>
                                <m:r>
                                  <m:rPr>
                                    <m:sty m:val="p"/>
                                  </m:rP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d</m:t>
                                </m:r>
                              </m:e>
                            </m:mr>
                          </m:m>
                        </m:e>
                      </m:d>
                      <m: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m:t>
                      </m:r>
                      <m:d>
                        <m:dPr>
                          <m:begChr m:val="["/>
                          <m:endChr m:val="]"/>
                          <m:ctrlPr>
                            <a:rPr kumimoji="0" lang="en-US" sz="4400" b="0" i="1" u="none" strike="noStrike" kern="1200" cap="none" spc="0" normalizeH="0" baseline="0" noProof="0">
                              <a:ln>
                                <a:noFill/>
                              </a:ln>
                              <a:solidFill>
                                <a:schemeClr val="tx1"/>
                              </a:solidFill>
                              <a:effectLst/>
                              <a:uLnTx/>
                              <a:uFillTx/>
                              <a:latin typeface="Cambria Math" panose="02040503050406030204" pitchFamily="18" charset="0"/>
                              <a:ea typeface="+mn-ea"/>
                            </a:rPr>
                          </m:ctrlPr>
                        </m:dPr>
                        <m:e>
                          <m:m>
                            <m:mPr>
                              <m:mcs>
                                <m:mc>
                                  <m:mcPr>
                                    <m:count m:val="2"/>
                                    <m:mcJc m:val="center"/>
                                  </m:mcPr>
                                </m:mc>
                              </m:mcs>
                              <m:ctrlPr>
                                <a:rPr kumimoji="0" lang="en-US" sz="4400" b="0" i="1" u="none" strike="noStrike" kern="1200" cap="none" spc="0" normalizeH="0" baseline="0" noProof="0">
                                  <a:ln>
                                    <a:noFill/>
                                  </a:ln>
                                  <a:solidFill>
                                    <a:schemeClr val="tx1"/>
                                  </a:solidFill>
                                  <a:effectLst/>
                                  <a:uLnTx/>
                                  <a:uFillTx/>
                                  <a:latin typeface="Cambria Math" panose="02040503050406030204" pitchFamily="18" charset="0"/>
                                  <a:ea typeface="+mn-ea"/>
                                </a:rPr>
                              </m:ctrlPr>
                            </m:mPr>
                            <m:mr>
                              <m:e>
                                <m:r>
                                  <m:rPr>
                                    <m:sty m:val="p"/>
                                  </m:rPr>
                                  <a:rPr lang="el-GR" sz="4400" i="1">
                                    <a:latin typeface="Cambria Math" panose="02040503050406030204" pitchFamily="18" charset="0"/>
                                    <a:ea typeface="Cambria Math" panose="02040503050406030204" pitchFamily="18" charset="0"/>
                                  </a:rPr>
                                  <m:t>λ</m:t>
                                </m:r>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a</m:t>
                                </m:r>
                              </m:e>
                              <m:e>
                                <m:r>
                                  <m:rPr>
                                    <m:sty m:val="p"/>
                                  </m:rPr>
                                  <a:rPr lang="el-GR" sz="4400" i="1">
                                    <a:latin typeface="Cambria Math" panose="02040503050406030204" pitchFamily="18" charset="0"/>
                                    <a:ea typeface="Cambria Math" panose="02040503050406030204" pitchFamily="18" charset="0"/>
                                  </a:rPr>
                                  <m:t>λ</m:t>
                                </m:r>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b</m:t>
                                </m:r>
                              </m:e>
                            </m:mr>
                            <m:mr>
                              <m:e>
                                <m:r>
                                  <m:rPr>
                                    <m:sty m:val="p"/>
                                  </m:rPr>
                                  <a:rPr lang="el-GR" sz="4400" i="1">
                                    <a:latin typeface="Cambria Math" panose="02040503050406030204" pitchFamily="18" charset="0"/>
                                    <a:ea typeface="Cambria Math" panose="02040503050406030204" pitchFamily="18" charset="0"/>
                                  </a:rPr>
                                  <m:t>λ</m:t>
                                </m:r>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c</m:t>
                                </m:r>
                              </m:e>
                              <m:e>
                                <m:r>
                                  <m:rPr>
                                    <m:sty m:val="p"/>
                                  </m:rPr>
                                  <a:rPr lang="el-GR" sz="4400" i="1">
                                    <a:latin typeface="Cambria Math" panose="02040503050406030204" pitchFamily="18" charset="0"/>
                                    <a:ea typeface="Cambria Math" panose="02040503050406030204" pitchFamily="18" charset="0"/>
                                  </a:rPr>
                                  <m:t>λ</m:t>
                                </m:r>
                                <m:r>
                                  <m:rPr>
                                    <m:sty m:val="p"/>
                                  </m:rPr>
                                  <a:rPr kumimoji="0" lang="en-US" sz="4400" b="0" i="0" u="none" strike="noStrike" kern="1200" cap="none" spc="0" normalizeH="0" baseline="0" noProof="0">
                                    <a:ln>
                                      <a:noFill/>
                                    </a:ln>
                                    <a:solidFill>
                                      <a:schemeClr val="tx1"/>
                                    </a:solidFill>
                                    <a:effectLst/>
                                    <a:uLnTx/>
                                    <a:uFillTx/>
                                    <a:latin typeface="Cambria Math" panose="02040503050406030204" pitchFamily="18" charset="0"/>
                                    <a:ea typeface="+mn-ea"/>
                                  </a:rPr>
                                  <m:t>d</m:t>
                                </m:r>
                              </m:e>
                            </m:mr>
                          </m:m>
                        </m:e>
                      </m:d>
                    </m:oMath>
                  </m:oMathPara>
                </a14:m>
                <a:endParaRPr kumimoji="0" lang="en-US" sz="4400" b="0" u="none" strike="noStrike" kern="1200" cap="none" spc="0" normalizeH="0" baseline="0" noProof="0" dirty="0">
                  <a:ln>
                    <a:noFill/>
                  </a:ln>
                  <a:solidFill>
                    <a:schemeClr val="tx1"/>
                  </a:solidFill>
                  <a:effectLst/>
                  <a:uLnTx/>
                  <a:uFillTx/>
                  <a:latin typeface="Calibri Light" panose="020F0302020204030204"/>
                  <a:ea typeface="+mn-ea"/>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A9BC5DCC-8D79-0298-75CC-B765756B443F}"/>
                  </a:ext>
                </a:extLst>
              </p:cNvPr>
              <p:cNvSpPr txBox="1">
                <a:spLocks noRot="1" noChangeAspect="1" noMove="1" noResize="1" noEditPoints="1" noAdjustHandles="1" noChangeArrowheads="1" noChangeShapeType="1" noTextEdit="1"/>
              </p:cNvSpPr>
              <p:nvPr/>
            </p:nvSpPr>
            <p:spPr>
              <a:xfrm>
                <a:off x="1148080" y="3157244"/>
                <a:ext cx="9895841" cy="1297406"/>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1248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9BC5DCC-8D79-0298-75CC-B765756B443F}"/>
                  </a:ext>
                </a:extLst>
              </p:cNvPr>
              <p:cNvSpPr txBox="1"/>
              <p:nvPr/>
            </p:nvSpPr>
            <p:spPr>
              <a:xfrm>
                <a:off x="1148079" y="2791987"/>
                <a:ext cx="9895841" cy="1384803"/>
              </a:xfrm>
              <a:prstGeom prst="rect">
                <a:avLst/>
              </a:prstGeom>
              <a:noFill/>
            </p:spPr>
            <p:txBody>
              <a:bodyPr wrap="square">
                <a:spAutoFit/>
              </a:bodyPr>
              <a:lstStyle/>
              <a:p>
                <a:pPr lvl="0" algn="ctr">
                  <a:defRPr/>
                </a:pPr>
                <a14:m>
                  <m:oMathPara xmlns:m="http://schemas.openxmlformats.org/officeDocument/2006/math">
                    <m:oMathParaPr>
                      <m:jc m:val="center"/>
                    </m:oMathParaPr>
                    <m:oMath xmlns:m="http://schemas.openxmlformats.org/officeDocument/2006/math">
                      <m:d>
                        <m:dPr>
                          <m:begChr m:val="["/>
                          <m:endChr m:val="]"/>
                          <m:ctrlPr>
                            <a:rPr kumimoji="0" lang="en-US" sz="4400" b="0" i="1" u="none" strike="noStrike" kern="1200" cap="none" spc="0" normalizeH="0" baseline="0" noProof="0" smtClean="0">
                              <a:ln>
                                <a:noFill/>
                              </a:ln>
                              <a:solidFill>
                                <a:schemeClr val="tx1"/>
                              </a:solidFill>
                              <a:effectLst/>
                              <a:uLnTx/>
                              <a:uFillTx/>
                              <a:latin typeface="Cambria Math" panose="02040503050406030204" pitchFamily="18" charset="0"/>
                              <a:ea typeface="+mn-ea"/>
                            </a:rPr>
                          </m:ctrlPr>
                        </m:dPr>
                        <m:e>
                          <m:m>
                            <m:mPr>
                              <m:mcs>
                                <m:mc>
                                  <m:mcPr>
                                    <m:count m:val="2"/>
                                    <m:mcJc m:val="center"/>
                                  </m:mcPr>
                                </m:mc>
                              </m:mcs>
                              <m:ctrlPr>
                                <a:rPr kumimoji="0" lang="en-US" sz="4400" b="0" i="1" u="none" strike="noStrike" kern="1200" cap="none" spc="0" normalizeH="0" baseline="0" noProof="0" smtClean="0">
                                  <a:ln>
                                    <a:noFill/>
                                  </a:ln>
                                  <a:solidFill>
                                    <a:schemeClr val="tx1"/>
                                  </a:solidFill>
                                  <a:effectLst/>
                                  <a:uLnTx/>
                                  <a:uFillTx/>
                                  <a:latin typeface="Cambria Math" panose="02040503050406030204" pitchFamily="18" charset="0"/>
                                  <a:ea typeface="+mn-ea"/>
                                </a:rPr>
                              </m:ctrlPr>
                            </m:mPr>
                            <m:mr>
                              <m:e>
                                <m:r>
                                  <m:rPr>
                                    <m:sty m:val="p"/>
                                  </m:rPr>
                                  <a:rPr kumimoji="0" lang="en-US" sz="4400" b="0" i="0" u="none" strike="noStrike" kern="1200" cap="none" spc="0" normalizeH="0" baseline="0" noProof="0" smtClean="0">
                                    <a:ln w="0"/>
                                    <a:solidFill>
                                      <a:schemeClr val="bg1">
                                        <a:lumMod val="50000"/>
                                      </a:schemeClr>
                                    </a:solidFill>
                                    <a:effectLst/>
                                    <a:uLnTx/>
                                    <a:uFillTx/>
                                    <a:latin typeface="Cambria Math" panose="02040503050406030204" pitchFamily="18" charset="0"/>
                                    <a:ea typeface="+mn-ea"/>
                                  </a:rPr>
                                  <m:t>a</m:t>
                                </m:r>
                              </m:e>
                              <m:e>
                                <m:r>
                                  <m:rPr>
                                    <m:sty m:val="p"/>
                                  </m:rP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b</m:t>
                                </m:r>
                              </m:e>
                            </m:mr>
                            <m:mr>
                              <m:e>
                                <m:r>
                                  <m:rPr>
                                    <m:sty m:val="p"/>
                                  </m:rPr>
                                  <a:rPr kumimoji="0" lang="en-US" sz="4400" b="0" i="0" u="none" strike="noStrike" kern="1200" cap="none" spc="0" normalizeH="0" baseline="0" noProof="0" smtClean="0">
                                    <a:ln>
                                      <a:noFill/>
                                    </a:ln>
                                    <a:solidFill>
                                      <a:schemeClr val="bg1">
                                        <a:lumMod val="50000"/>
                                      </a:schemeClr>
                                    </a:solidFill>
                                    <a:effectLst/>
                                    <a:uLnTx/>
                                    <a:uFillTx/>
                                    <a:latin typeface="Cambria Math" panose="02040503050406030204" pitchFamily="18" charset="0"/>
                                    <a:ea typeface="+mn-ea"/>
                                  </a:rPr>
                                  <m:t>c</m:t>
                                </m:r>
                              </m:e>
                              <m:e>
                                <m:r>
                                  <m:rPr>
                                    <m:sty m:val="p"/>
                                  </m:rPr>
                                  <a:rPr kumimoji="0" lang="en-US" sz="4400" b="0" i="0" u="none" strike="noStrike" kern="1200" cap="none" spc="0" normalizeH="0" baseline="0" noProof="0" smtClean="0">
                                    <a:ln>
                                      <a:noFill/>
                                    </a:ln>
                                    <a:solidFill>
                                      <a:schemeClr val="tx1"/>
                                    </a:solidFill>
                                    <a:effectLst/>
                                    <a:uLnTx/>
                                    <a:uFillTx/>
                                    <a:latin typeface="Cambria Math" panose="02040503050406030204" pitchFamily="18" charset="0"/>
                                    <a:ea typeface="+mn-ea"/>
                                  </a:rPr>
                                  <m:t>d</m:t>
                                </m:r>
                              </m:e>
                            </m:mr>
                          </m:m>
                        </m:e>
                      </m:d>
                      <m:d>
                        <m:dPr>
                          <m:begChr m:val="["/>
                          <m:endChr m:val="]"/>
                          <m:ctrlPr>
                            <a:rPr lang="en-US" sz="4400" i="1">
                              <a:latin typeface="Cambria Math" panose="02040503050406030204" pitchFamily="18" charset="0"/>
                            </a:rPr>
                          </m:ctrlPr>
                        </m:dPr>
                        <m:e>
                          <m:m>
                            <m:mPr>
                              <m:mcs>
                                <m:mc>
                                  <m:mcPr>
                                    <m:count m:val="1"/>
                                    <m:mcJc m:val="center"/>
                                  </m:mcPr>
                                </m:mc>
                              </m:mcs>
                              <m:ctrlPr>
                                <a:rPr lang="en-US" sz="4400" i="1" smtClean="0">
                                  <a:latin typeface="Cambria Math" panose="02040503050406030204" pitchFamily="18" charset="0"/>
                                </a:rPr>
                              </m:ctrlPr>
                            </m:mPr>
                            <m:mr>
                              <m:e>
                                <m:r>
                                  <m:rPr>
                                    <m:brk m:alnAt="7"/>
                                  </m:rPr>
                                  <a:rPr lang="en-US" sz="4400" b="0" i="1" smtClean="0">
                                    <a:latin typeface="Cambria Math" panose="02040503050406030204" pitchFamily="18" charset="0"/>
                                  </a:rPr>
                                  <m:t>𝑥</m:t>
                                </m:r>
                              </m:e>
                            </m:mr>
                            <m:mr>
                              <m:e>
                                <m:r>
                                  <a:rPr lang="en-US" sz="4400" b="0" i="1" smtClean="0">
                                    <a:latin typeface="Cambria Math" panose="02040503050406030204" pitchFamily="18" charset="0"/>
                                  </a:rPr>
                                  <m:t>𝑦</m:t>
                                </m:r>
                              </m:e>
                            </m:mr>
                          </m:m>
                        </m:e>
                      </m:d>
                      <m:r>
                        <a:rPr lang="en-US" sz="4400" b="0" i="1" smtClean="0">
                          <a:latin typeface="Cambria Math" panose="02040503050406030204" pitchFamily="18" charset="0"/>
                        </a:rPr>
                        <m:t>=</m:t>
                      </m:r>
                      <m:r>
                        <a:rPr lang="en-US" sz="4400" b="0" i="1" smtClean="0">
                          <a:latin typeface="Cambria Math" panose="02040503050406030204" pitchFamily="18" charset="0"/>
                        </a:rPr>
                        <m:t>𝑥</m:t>
                      </m:r>
                      <m:d>
                        <m:dPr>
                          <m:begChr m:val="["/>
                          <m:endChr m:val="]"/>
                          <m:ctrlPr>
                            <a:rPr lang="en-US" sz="4400" i="1">
                              <a:latin typeface="Cambria Math" panose="02040503050406030204" pitchFamily="18" charset="0"/>
                            </a:rPr>
                          </m:ctrlPr>
                        </m:dPr>
                        <m:e>
                          <m:m>
                            <m:mPr>
                              <m:mcs>
                                <m:mc>
                                  <m:mcPr>
                                    <m:count m:val="1"/>
                                    <m:mcJc m:val="center"/>
                                  </m:mcPr>
                                </m:mc>
                              </m:mcs>
                              <m:ctrlPr>
                                <a:rPr lang="en-US" sz="4400" i="1" smtClean="0">
                                  <a:solidFill>
                                    <a:schemeClr val="bg1">
                                      <a:lumMod val="50000"/>
                                    </a:schemeClr>
                                  </a:solidFill>
                                  <a:latin typeface="Cambria Math" panose="02040503050406030204" pitchFamily="18" charset="0"/>
                                </a:rPr>
                              </m:ctrlPr>
                            </m:mPr>
                            <m:mr>
                              <m:e>
                                <m:r>
                                  <a:rPr lang="en-US" sz="4400" b="0" i="1" smtClean="0">
                                    <a:solidFill>
                                      <a:schemeClr val="bg1">
                                        <a:lumMod val="50000"/>
                                      </a:schemeClr>
                                    </a:solidFill>
                                    <a:latin typeface="Cambria Math" panose="02040503050406030204" pitchFamily="18" charset="0"/>
                                  </a:rPr>
                                  <m:t>𝑎</m:t>
                                </m:r>
                              </m:e>
                            </m:mr>
                            <m:mr>
                              <m:e>
                                <m:r>
                                  <a:rPr lang="en-US" sz="4400" b="0" i="1" smtClean="0">
                                    <a:solidFill>
                                      <a:schemeClr val="bg1">
                                        <a:lumMod val="50000"/>
                                      </a:schemeClr>
                                    </a:solidFill>
                                    <a:latin typeface="Cambria Math" panose="02040503050406030204" pitchFamily="18" charset="0"/>
                                  </a:rPr>
                                  <m:t>𝑐</m:t>
                                </m:r>
                              </m:e>
                            </m:mr>
                          </m:m>
                        </m:e>
                      </m:d>
                      <m:r>
                        <a:rPr lang="en-US" sz="4400" b="0" i="1" smtClean="0">
                          <a:latin typeface="Cambria Math" panose="02040503050406030204" pitchFamily="18" charset="0"/>
                        </a:rPr>
                        <m:t>+</m:t>
                      </m:r>
                      <m:r>
                        <a:rPr lang="en-US" sz="4400" b="0" i="1" smtClean="0">
                          <a:latin typeface="Cambria Math" panose="02040503050406030204" pitchFamily="18" charset="0"/>
                        </a:rPr>
                        <m:t>𝑦</m:t>
                      </m:r>
                      <m:d>
                        <m:dPr>
                          <m:begChr m:val="["/>
                          <m:endChr m:val="]"/>
                          <m:ctrlPr>
                            <a:rPr lang="en-US" sz="4400" i="1">
                              <a:latin typeface="Cambria Math" panose="02040503050406030204" pitchFamily="18" charset="0"/>
                            </a:rPr>
                          </m:ctrlPr>
                        </m:dPr>
                        <m:e>
                          <m:m>
                            <m:mPr>
                              <m:mcs>
                                <m:mc>
                                  <m:mcPr>
                                    <m:count m:val="1"/>
                                    <m:mcJc m:val="center"/>
                                  </m:mcPr>
                                </m:mc>
                              </m:mcs>
                              <m:ctrlPr>
                                <a:rPr lang="en-US" sz="4400" i="1">
                                  <a:latin typeface="Cambria Math" panose="02040503050406030204" pitchFamily="18" charset="0"/>
                                </a:rPr>
                              </m:ctrlPr>
                            </m:mPr>
                            <m:mr>
                              <m:e>
                                <m:r>
                                  <a:rPr lang="en-US" sz="4400" b="0" i="1" smtClean="0">
                                    <a:latin typeface="Cambria Math" panose="02040503050406030204" pitchFamily="18" charset="0"/>
                                  </a:rPr>
                                  <m:t>𝑏</m:t>
                                </m:r>
                              </m:e>
                            </m:mr>
                            <m:mr>
                              <m:e>
                                <m:r>
                                  <a:rPr lang="en-US" sz="4400" b="0" i="1" smtClean="0">
                                    <a:latin typeface="Cambria Math" panose="02040503050406030204" pitchFamily="18" charset="0"/>
                                  </a:rPr>
                                  <m:t>𝑑</m:t>
                                </m:r>
                              </m:e>
                            </m:mr>
                          </m:m>
                        </m:e>
                      </m:d>
                      <m:r>
                        <a:rPr lang="en-US" sz="4400" b="0" i="1" smtClean="0">
                          <a:latin typeface="Cambria Math" panose="02040503050406030204" pitchFamily="18" charset="0"/>
                        </a:rPr>
                        <m:t>=</m:t>
                      </m:r>
                      <m:d>
                        <m:dPr>
                          <m:begChr m:val="["/>
                          <m:endChr m:val="]"/>
                          <m:ctrlPr>
                            <a:rPr lang="en-US" sz="4400" b="0" i="1" smtClean="0">
                              <a:latin typeface="Cambria Math" panose="02040503050406030204" pitchFamily="18" charset="0"/>
                            </a:rPr>
                          </m:ctrlPr>
                        </m:dPr>
                        <m:e>
                          <m:m>
                            <m:mPr>
                              <m:mcs>
                                <m:mc>
                                  <m:mcPr>
                                    <m:count m:val="1"/>
                                    <m:mcJc m:val="center"/>
                                  </m:mcPr>
                                </m:mc>
                              </m:mcs>
                              <m:ctrlPr>
                                <a:rPr lang="en-US" sz="4400" b="0" i="1" smtClean="0">
                                  <a:latin typeface="Cambria Math" panose="02040503050406030204" pitchFamily="18" charset="0"/>
                                </a:rPr>
                              </m:ctrlPr>
                            </m:mPr>
                            <m:mr>
                              <m:e>
                                <m:r>
                                  <m:rPr>
                                    <m:sty m:val="p"/>
                                  </m:rPr>
                                  <a:rPr lang="en-US" sz="4400">
                                    <a:ln w="0"/>
                                    <a:solidFill>
                                      <a:schemeClr val="bg1">
                                        <a:lumMod val="50000"/>
                                      </a:schemeClr>
                                    </a:solidFill>
                                    <a:latin typeface="Cambria Math" panose="02040503050406030204" pitchFamily="18" charset="0"/>
                                  </a:rPr>
                                  <m:t>a</m:t>
                                </m:r>
                                <m:r>
                                  <m:rPr>
                                    <m:sty m:val="p"/>
                                  </m:rPr>
                                  <a:rPr lang="en-US" sz="4400">
                                    <a:ln w="0"/>
                                    <a:latin typeface="Cambria Math" panose="02040503050406030204" pitchFamily="18" charset="0"/>
                                  </a:rPr>
                                  <m:t>x</m:t>
                                </m:r>
                                <m:r>
                                  <a:rPr lang="en-US" sz="4400">
                                    <a:ln w="0"/>
                                    <a:latin typeface="Cambria Math" panose="02040503050406030204" pitchFamily="18" charset="0"/>
                                  </a:rPr>
                                  <m:t>+</m:t>
                                </m:r>
                                <m:r>
                                  <m:rPr>
                                    <m:sty m:val="p"/>
                                  </m:rPr>
                                  <a:rPr lang="en-US" sz="4400">
                                    <a:ln w="0"/>
                                    <a:latin typeface="Cambria Math" panose="02040503050406030204" pitchFamily="18" charset="0"/>
                                  </a:rPr>
                                  <m:t>by</m:t>
                                </m:r>
                              </m:e>
                            </m:mr>
                            <m:mr>
                              <m:e>
                                <m:r>
                                  <m:rPr>
                                    <m:sty m:val="p"/>
                                  </m:rPr>
                                  <a:rPr lang="en-US" sz="4400">
                                    <a:solidFill>
                                      <a:schemeClr val="bg1">
                                        <a:lumMod val="50000"/>
                                      </a:schemeClr>
                                    </a:solidFill>
                                    <a:latin typeface="Cambria Math" panose="02040503050406030204" pitchFamily="18" charset="0"/>
                                  </a:rPr>
                                  <m:t>c</m:t>
                                </m:r>
                                <m:r>
                                  <m:rPr>
                                    <m:sty m:val="p"/>
                                  </m:rPr>
                                  <a:rPr lang="en-US" sz="4400">
                                    <a:latin typeface="Cambria Math" panose="02040503050406030204" pitchFamily="18" charset="0"/>
                                  </a:rPr>
                                  <m:t>x</m:t>
                                </m:r>
                                <m:r>
                                  <a:rPr lang="en-US" sz="4400">
                                    <a:latin typeface="Cambria Math" panose="02040503050406030204" pitchFamily="18" charset="0"/>
                                  </a:rPr>
                                  <m:t>+</m:t>
                                </m:r>
                                <m:r>
                                  <m:rPr>
                                    <m:sty m:val="p"/>
                                  </m:rPr>
                                  <a:rPr lang="en-US" sz="4400">
                                    <a:latin typeface="Cambria Math" panose="02040503050406030204" pitchFamily="18" charset="0"/>
                                  </a:rPr>
                                  <m:t>dy</m:t>
                                </m:r>
                              </m:e>
                            </m:mr>
                          </m:m>
                        </m:e>
                      </m:d>
                    </m:oMath>
                  </m:oMathPara>
                </a14:m>
                <a:endParaRPr kumimoji="0" lang="en-US" sz="4400" b="0" u="none" strike="noStrike" kern="1200" cap="none" spc="0" normalizeH="0" baseline="0" noProof="0" dirty="0">
                  <a:ln>
                    <a:noFill/>
                  </a:ln>
                  <a:solidFill>
                    <a:schemeClr val="tx1"/>
                  </a:solidFill>
                  <a:effectLst/>
                  <a:uLnTx/>
                  <a:uFillTx/>
                  <a:latin typeface="Calibri Light" panose="020F0302020204030204"/>
                  <a:ea typeface="+mn-ea"/>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A9BC5DCC-8D79-0298-75CC-B765756B443F}"/>
                  </a:ext>
                </a:extLst>
              </p:cNvPr>
              <p:cNvSpPr txBox="1">
                <a:spLocks noRot="1" noChangeAspect="1" noMove="1" noResize="1" noEditPoints="1" noAdjustHandles="1" noChangeArrowheads="1" noChangeShapeType="1" noTextEdit="1"/>
              </p:cNvSpPr>
              <p:nvPr/>
            </p:nvSpPr>
            <p:spPr>
              <a:xfrm>
                <a:off x="1148079" y="2791987"/>
                <a:ext cx="9895841" cy="1384803"/>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EF25D1A-4982-FEAB-DCC8-D33C187C2519}"/>
              </a:ext>
            </a:extLst>
          </p:cNvPr>
          <p:cNvSpPr txBox="1"/>
          <p:nvPr/>
        </p:nvSpPr>
        <p:spPr>
          <a:xfrm>
            <a:off x="1281554" y="375920"/>
            <a:ext cx="9628892"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Matrix operations: multiplication</a:t>
            </a:r>
          </a:p>
        </p:txBody>
      </p:sp>
    </p:spTree>
    <p:extLst>
      <p:ext uri="{BB962C8B-B14F-4D97-AF65-F5344CB8AC3E}">
        <p14:creationId xmlns:p14="http://schemas.microsoft.com/office/powerpoint/2010/main" val="292339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D79A9B-0EF9-76FA-5CED-1A8A61515C18}"/>
              </a:ext>
            </a:extLst>
          </p:cNvPr>
          <p:cNvGrpSpPr/>
          <p:nvPr/>
        </p:nvGrpSpPr>
        <p:grpSpPr>
          <a:xfrm>
            <a:off x="1148079" y="2802147"/>
            <a:ext cx="9895841" cy="1267335"/>
            <a:chOff x="1148079" y="2791987"/>
            <a:chExt cx="9895841" cy="1267335"/>
          </a:xfrm>
        </p:grpSpPr>
        <p:sp>
          <p:nvSpPr>
            <p:cNvPr id="4" name="Rectangle: Rounded Corners 3">
              <a:extLst>
                <a:ext uri="{FF2B5EF4-FFF2-40B4-BE49-F238E27FC236}">
                  <a16:creationId xmlns:a16="http://schemas.microsoft.com/office/drawing/2014/main" id="{C7AA2E51-4D74-05CC-C83C-D50D1DE22260}"/>
                </a:ext>
              </a:extLst>
            </p:cNvPr>
            <p:cNvSpPr/>
            <p:nvPr/>
          </p:nvSpPr>
          <p:spPr>
            <a:xfrm>
              <a:off x="2372360" y="2966720"/>
              <a:ext cx="1102360" cy="37592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41EABF9-4195-1136-4733-431507C0973D}"/>
                </a:ext>
              </a:extLst>
            </p:cNvPr>
            <p:cNvSpPr/>
            <p:nvPr/>
          </p:nvSpPr>
          <p:spPr>
            <a:xfrm>
              <a:off x="2372360" y="3576320"/>
              <a:ext cx="1102360" cy="375920"/>
            </a:xfrm>
            <a:prstGeom prst="round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6514E2C-0B35-88CC-2F50-B986174B5C8C}"/>
                </a:ext>
              </a:extLst>
            </p:cNvPr>
            <p:cNvSpPr/>
            <p:nvPr/>
          </p:nvSpPr>
          <p:spPr>
            <a:xfrm rot="5400000">
              <a:off x="3525520" y="3237694"/>
              <a:ext cx="1102360" cy="375920"/>
            </a:xfrm>
            <a:prstGeom prst="roundRect">
              <a:avLst/>
            </a:prstGeom>
            <a:solidFill>
              <a:srgbClr val="0070C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223243A-7523-7613-34F2-0A66208DF214}"/>
                </a:ext>
              </a:extLst>
            </p:cNvPr>
            <p:cNvSpPr/>
            <p:nvPr/>
          </p:nvSpPr>
          <p:spPr>
            <a:xfrm rot="5400000">
              <a:off x="4211320" y="3237694"/>
              <a:ext cx="1102360" cy="375920"/>
            </a:xfrm>
            <a:prstGeom prst="roundRect">
              <a:avLst/>
            </a:prstGeom>
            <a:solidFill>
              <a:srgbClr val="00B0F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9BC5DCC-8D79-0298-75CC-B765756B443F}"/>
                    </a:ext>
                  </a:extLst>
                </p:cNvPr>
                <p:cNvSpPr txBox="1"/>
                <p:nvPr/>
              </p:nvSpPr>
              <p:spPr>
                <a:xfrm>
                  <a:off x="1148079" y="2791987"/>
                  <a:ext cx="9895841" cy="1267335"/>
                </a:xfrm>
                <a:prstGeom prst="rect">
                  <a:avLst/>
                </a:prstGeom>
                <a:noFill/>
              </p:spPr>
              <p:txBody>
                <a:bodyPr wrap="square">
                  <a:spAutoFit/>
                </a:bodyPr>
                <a:lstStyle/>
                <a:p>
                  <a:pPr lvl="0" algn="ctr">
                    <a:defRPr/>
                  </a:pPr>
                  <a14:m>
                    <m:oMathPara xmlns:m="http://schemas.openxmlformats.org/officeDocument/2006/math">
                      <m:oMathParaPr>
                        <m:jc m:val="center"/>
                      </m:oMathParaPr>
                      <m:oMath xmlns:m="http://schemas.openxmlformats.org/officeDocument/2006/math">
                        <m:d>
                          <m:dPr>
                            <m:begChr m:val="["/>
                            <m:endChr m:val="]"/>
                            <m:ctrlPr>
                              <a:rPr kumimoji="0" lang="en-US" sz="4000" b="0" i="1" u="none" strike="noStrike" kern="1200" cap="none" spc="0" normalizeH="0" baseline="0" noProof="0" smtClean="0">
                                <a:ln>
                                  <a:noFill/>
                                </a:ln>
                                <a:solidFill>
                                  <a:schemeClr val="tx1"/>
                                </a:solidFill>
                                <a:effectLst/>
                                <a:uLnTx/>
                                <a:uFillTx/>
                                <a:latin typeface="Cambria Math" panose="02040503050406030204" pitchFamily="18" charset="0"/>
                              </a:rPr>
                            </m:ctrlPr>
                          </m:dPr>
                          <m:e>
                            <m:m>
                              <m:mPr>
                                <m:mcs>
                                  <m:mc>
                                    <m:mcPr>
                                      <m:count m:val="2"/>
                                      <m:mcJc m:val="center"/>
                                    </m:mcPr>
                                  </m:mc>
                                </m:mcs>
                                <m:ctrlPr>
                                  <a:rPr kumimoji="0" lang="en-US" sz="4000" b="0" i="1" u="none" strike="noStrike" kern="1200" cap="none" spc="0" normalizeH="0" baseline="0" noProof="0" smtClean="0">
                                    <a:ln>
                                      <a:noFill/>
                                    </a:ln>
                                    <a:solidFill>
                                      <a:schemeClr val="tx1"/>
                                    </a:solidFill>
                                    <a:effectLst/>
                                    <a:uLnTx/>
                                    <a:uFillTx/>
                                    <a:latin typeface="Cambria Math" panose="02040503050406030204" pitchFamily="18" charset="0"/>
                                  </a:rPr>
                                </m:ctrlPr>
                              </m:mPr>
                              <m:mr>
                                <m:e>
                                  <m:r>
                                    <m:rPr>
                                      <m:sty m:val="p"/>
                                    </m:rPr>
                                    <a:rPr kumimoji="0" lang="en-US" sz="4000" b="0" i="0" u="none" strike="noStrike" kern="1200" cap="none" spc="0" normalizeH="0" baseline="0" noProof="0" smtClean="0">
                                      <a:ln w="0"/>
                                      <a:solidFill>
                                        <a:schemeClr val="tx1"/>
                                      </a:solidFill>
                                      <a:effectLst/>
                                      <a:uLnTx/>
                                      <a:uFillTx/>
                                      <a:latin typeface="Cambria Math" panose="02040503050406030204" pitchFamily="18" charset="0"/>
                                    </a:rPr>
                                    <m:t>a</m:t>
                                  </m:r>
                                </m:e>
                                <m:e>
                                  <m:r>
                                    <m:rPr>
                                      <m:sty m:val="p"/>
                                    </m:rPr>
                                    <a:rPr kumimoji="0" lang="en-US" sz="4000" b="0" i="0" u="none" strike="noStrike" kern="1200" cap="none" spc="0" normalizeH="0" baseline="0" noProof="0" smtClean="0">
                                      <a:ln>
                                        <a:noFill/>
                                      </a:ln>
                                      <a:solidFill>
                                        <a:schemeClr val="tx1"/>
                                      </a:solidFill>
                                      <a:effectLst/>
                                      <a:uLnTx/>
                                      <a:uFillTx/>
                                      <a:latin typeface="Cambria Math" panose="02040503050406030204" pitchFamily="18" charset="0"/>
                                    </a:rPr>
                                    <m:t>b</m:t>
                                  </m:r>
                                </m:e>
                              </m:mr>
                              <m:mr>
                                <m:e>
                                  <m:r>
                                    <m:rPr>
                                      <m:sty m:val="p"/>
                                    </m:rPr>
                                    <a:rPr kumimoji="0" lang="en-US" sz="4000" b="0" i="0" u="none" strike="noStrike" kern="1200" cap="none" spc="0" normalizeH="0" baseline="0" noProof="0" smtClean="0">
                                      <a:ln>
                                        <a:noFill/>
                                      </a:ln>
                                      <a:solidFill>
                                        <a:schemeClr val="tx1"/>
                                      </a:solidFill>
                                      <a:effectLst/>
                                      <a:uLnTx/>
                                      <a:uFillTx/>
                                      <a:latin typeface="Cambria Math" panose="02040503050406030204" pitchFamily="18" charset="0"/>
                                    </a:rPr>
                                    <m:t>c</m:t>
                                  </m:r>
                                </m:e>
                                <m:e>
                                  <m:r>
                                    <m:rPr>
                                      <m:sty m:val="p"/>
                                    </m:rPr>
                                    <a:rPr kumimoji="0" lang="en-US" sz="4000" b="0" i="0" u="none" strike="noStrike" kern="1200" cap="none" spc="0" normalizeH="0" baseline="0" noProof="0" smtClean="0">
                                      <a:ln>
                                        <a:noFill/>
                                      </a:ln>
                                      <a:solidFill>
                                        <a:schemeClr val="tx1"/>
                                      </a:solidFill>
                                      <a:effectLst/>
                                      <a:uLnTx/>
                                      <a:uFillTx/>
                                      <a:latin typeface="Cambria Math" panose="02040503050406030204" pitchFamily="18" charset="0"/>
                                    </a:rPr>
                                    <m:t>d</m:t>
                                  </m:r>
                                </m:e>
                              </m:mr>
                            </m:m>
                          </m:e>
                        </m:d>
                        <m:d>
                          <m:dPr>
                            <m:begChr m:val="["/>
                            <m:endChr m:val="]"/>
                            <m:ctrlPr>
                              <a:rPr lang="en-US" sz="4000" i="1">
                                <a:solidFill>
                                  <a:schemeClr val="tx1"/>
                                </a:solidFill>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sty m:val="p"/>
                                    </m:rPr>
                                    <a:rPr lang="en-US" sz="4000" b="0" i="0" smtClean="0">
                                      <a:ln w="0"/>
                                      <a:latin typeface="Cambria Math" panose="02040503050406030204" pitchFamily="18" charset="0"/>
                                    </a:rPr>
                                    <m:t>e</m:t>
                                  </m:r>
                                </m:e>
                                <m:e>
                                  <m:r>
                                    <m:rPr>
                                      <m:sty m:val="p"/>
                                    </m:rPr>
                                    <a:rPr lang="en-US" sz="4000" b="0" i="0" smtClean="0">
                                      <a:latin typeface="Cambria Math" panose="02040503050406030204" pitchFamily="18" charset="0"/>
                                    </a:rPr>
                                    <m:t>g</m:t>
                                  </m:r>
                                </m:e>
                              </m:mr>
                              <m:mr>
                                <m:e>
                                  <m:r>
                                    <m:rPr>
                                      <m:sty m:val="p"/>
                                    </m:rPr>
                                    <a:rPr lang="en-US" sz="4000" b="0" i="0" smtClean="0">
                                      <a:latin typeface="Cambria Math" panose="02040503050406030204" pitchFamily="18" charset="0"/>
                                    </a:rPr>
                                    <m:t>f</m:t>
                                  </m:r>
                                </m:e>
                                <m:e>
                                  <m:r>
                                    <m:rPr>
                                      <m:sty m:val="p"/>
                                    </m:rPr>
                                    <a:rPr lang="en-US" sz="4000" b="0" i="0" smtClean="0">
                                      <a:latin typeface="Cambria Math" panose="02040503050406030204" pitchFamily="18" charset="0"/>
                                    </a:rPr>
                                    <m:t>h</m:t>
                                  </m:r>
                                </m:e>
                              </m:mr>
                            </m:m>
                          </m:e>
                        </m:d>
                        <m:r>
                          <a:rPr lang="en-US" sz="4000" b="0" i="0" smtClean="0">
                            <a:solidFill>
                              <a:schemeClr val="tx1"/>
                            </a:solidFill>
                            <a:latin typeface="Cambria Math" panose="02040503050406030204" pitchFamily="18" charset="0"/>
                          </a:rPr>
                          <m:t>=</m:t>
                        </m:r>
                        <m:d>
                          <m:dPr>
                            <m:begChr m:val="["/>
                            <m:endChr m:val="]"/>
                            <m:ctrlPr>
                              <a:rPr lang="en-US" sz="4000" i="1">
                                <a:solidFill>
                                  <a:schemeClr val="tx1"/>
                                </a:solidFill>
                                <a:latin typeface="Cambria Math" panose="02040503050406030204" pitchFamily="18" charset="0"/>
                              </a:rPr>
                            </m:ctrlPr>
                          </m:dPr>
                          <m:e>
                            <m:m>
                              <m:mPr>
                                <m:mcs>
                                  <m:mc>
                                    <m:mcPr>
                                      <m:count m:val="2"/>
                                      <m:mcJc m:val="center"/>
                                    </m:mcPr>
                                  </m:mc>
                                </m:mcs>
                                <m:ctrlPr>
                                  <a:rPr lang="en-US" sz="4000" i="1">
                                    <a:solidFill>
                                      <a:schemeClr val="tx1"/>
                                    </a:solidFill>
                                    <a:latin typeface="Cambria Math" panose="02040503050406030204" pitchFamily="18" charset="0"/>
                                  </a:rPr>
                                </m:ctrlPr>
                              </m:mPr>
                              <m:mr>
                                <m:e>
                                  <m:r>
                                    <m:rPr>
                                      <m:sty m:val="p"/>
                                    </m:rPr>
                                    <a:rPr lang="en-US" sz="4000" i="0" smtClean="0">
                                      <a:ln w="0"/>
                                      <a:solidFill>
                                        <a:schemeClr val="tx1"/>
                                      </a:solidFill>
                                      <a:latin typeface="Cambria Math" panose="02040503050406030204" pitchFamily="18" charset="0"/>
                                    </a:rPr>
                                    <m:t>a</m:t>
                                  </m:r>
                                  <m:r>
                                    <m:rPr>
                                      <m:sty m:val="p"/>
                                    </m:rPr>
                                    <a:rPr lang="en-US" sz="4000" b="0" i="0" smtClean="0">
                                      <a:ln w="0"/>
                                      <a:solidFill>
                                        <a:schemeClr val="tx1"/>
                                      </a:solidFill>
                                      <a:latin typeface="Cambria Math" panose="02040503050406030204" pitchFamily="18" charset="0"/>
                                    </a:rPr>
                                    <m:t>e</m:t>
                                  </m:r>
                                  <m:r>
                                    <a:rPr lang="en-US" sz="4000" b="0" i="0" smtClean="0">
                                      <a:ln w="0"/>
                                      <a:solidFill>
                                        <a:schemeClr val="tx1"/>
                                      </a:solidFill>
                                      <a:latin typeface="Cambria Math" panose="02040503050406030204" pitchFamily="18" charset="0"/>
                                    </a:rPr>
                                    <m:t>+</m:t>
                                  </m:r>
                                  <m:r>
                                    <m:rPr>
                                      <m:sty m:val="p"/>
                                    </m:rPr>
                                    <a:rPr lang="en-US" sz="4000" b="0" i="0" smtClean="0">
                                      <a:ln w="0"/>
                                      <a:solidFill>
                                        <a:schemeClr val="tx1"/>
                                      </a:solidFill>
                                      <a:latin typeface="Cambria Math" panose="02040503050406030204" pitchFamily="18" charset="0"/>
                                    </a:rPr>
                                    <m:t>bf</m:t>
                                  </m:r>
                                </m:e>
                                <m:e>
                                  <m:r>
                                    <m:rPr>
                                      <m:sty m:val="p"/>
                                    </m:rPr>
                                    <a:rPr lang="en-US" sz="4000" i="0" smtClean="0">
                                      <a:solidFill>
                                        <a:schemeClr val="tx1"/>
                                      </a:solidFill>
                                      <a:latin typeface="Cambria Math" panose="02040503050406030204" pitchFamily="18" charset="0"/>
                                    </a:rPr>
                                    <m:t>a</m:t>
                                  </m:r>
                                  <m:r>
                                    <m:rPr>
                                      <m:sty m:val="p"/>
                                    </m:rPr>
                                    <a:rPr lang="en-US" sz="4000" b="0" i="0" smtClean="0">
                                      <a:solidFill>
                                        <a:schemeClr val="tx1"/>
                                      </a:solidFill>
                                      <a:latin typeface="Cambria Math" panose="02040503050406030204" pitchFamily="18" charset="0"/>
                                    </a:rPr>
                                    <m:t>g</m:t>
                                  </m:r>
                                  <m:r>
                                    <a:rPr lang="en-US" sz="4000" b="0" i="0" smtClean="0">
                                      <a:solidFill>
                                        <a:schemeClr val="tx1"/>
                                      </a:solidFill>
                                      <a:latin typeface="Cambria Math" panose="02040503050406030204" pitchFamily="18" charset="0"/>
                                    </a:rPr>
                                    <m:t>+</m:t>
                                  </m:r>
                                  <m:r>
                                    <m:rPr>
                                      <m:sty m:val="p"/>
                                    </m:rPr>
                                    <a:rPr lang="en-US" sz="4000" b="0" i="0" smtClean="0">
                                      <a:solidFill>
                                        <a:schemeClr val="tx1"/>
                                      </a:solidFill>
                                      <a:latin typeface="Cambria Math" panose="02040503050406030204" pitchFamily="18" charset="0"/>
                                    </a:rPr>
                                    <m:t>bh</m:t>
                                  </m:r>
                                </m:e>
                              </m:mr>
                              <m:mr>
                                <m:e>
                                  <m:r>
                                    <m:rPr>
                                      <m:sty m:val="p"/>
                                    </m:rPr>
                                    <a:rPr lang="en-US" sz="4000" i="0" smtClean="0">
                                      <a:solidFill>
                                        <a:schemeClr val="tx1"/>
                                      </a:solidFill>
                                      <a:latin typeface="Cambria Math" panose="02040503050406030204" pitchFamily="18" charset="0"/>
                                    </a:rPr>
                                    <m:t>c</m:t>
                                  </m:r>
                                  <m:r>
                                    <m:rPr>
                                      <m:sty m:val="p"/>
                                    </m:rPr>
                                    <a:rPr lang="en-US" sz="4000" b="0" i="0" smtClean="0">
                                      <a:solidFill>
                                        <a:schemeClr val="tx1"/>
                                      </a:solidFill>
                                      <a:latin typeface="Cambria Math" panose="02040503050406030204" pitchFamily="18" charset="0"/>
                                    </a:rPr>
                                    <m:t>e</m:t>
                                  </m:r>
                                  <m:r>
                                    <a:rPr lang="en-US" sz="4000" b="0" i="0" smtClean="0">
                                      <a:solidFill>
                                        <a:schemeClr val="tx1"/>
                                      </a:solidFill>
                                      <a:latin typeface="Cambria Math" panose="02040503050406030204" pitchFamily="18" charset="0"/>
                                    </a:rPr>
                                    <m:t>+</m:t>
                                  </m:r>
                                  <m:r>
                                    <m:rPr>
                                      <m:sty m:val="p"/>
                                    </m:rPr>
                                    <a:rPr lang="en-US" sz="4000" b="0" i="0" smtClean="0">
                                      <a:solidFill>
                                        <a:schemeClr val="tx1"/>
                                      </a:solidFill>
                                      <a:latin typeface="Cambria Math" panose="02040503050406030204" pitchFamily="18" charset="0"/>
                                    </a:rPr>
                                    <m:t>df</m:t>
                                  </m:r>
                                </m:e>
                                <m:e>
                                  <m:r>
                                    <m:rPr>
                                      <m:sty m:val="p"/>
                                    </m:rPr>
                                    <a:rPr lang="en-US" sz="4000" i="0" smtClean="0">
                                      <a:solidFill>
                                        <a:schemeClr val="tx1"/>
                                      </a:solidFill>
                                      <a:latin typeface="Cambria Math" panose="02040503050406030204" pitchFamily="18" charset="0"/>
                                    </a:rPr>
                                    <m:t>c</m:t>
                                  </m:r>
                                  <m:r>
                                    <m:rPr>
                                      <m:sty m:val="p"/>
                                    </m:rPr>
                                    <a:rPr lang="en-US" sz="4000" b="0" i="0" smtClean="0">
                                      <a:solidFill>
                                        <a:schemeClr val="tx1"/>
                                      </a:solidFill>
                                      <a:latin typeface="Cambria Math" panose="02040503050406030204" pitchFamily="18" charset="0"/>
                                    </a:rPr>
                                    <m:t>g</m:t>
                                  </m:r>
                                  <m:r>
                                    <a:rPr lang="en-US" sz="4000" b="0" i="0" smtClean="0">
                                      <a:solidFill>
                                        <a:schemeClr val="tx1"/>
                                      </a:solidFill>
                                      <a:latin typeface="Cambria Math" panose="02040503050406030204" pitchFamily="18" charset="0"/>
                                    </a:rPr>
                                    <m:t>+</m:t>
                                  </m:r>
                                  <m:r>
                                    <m:rPr>
                                      <m:sty m:val="p"/>
                                    </m:rPr>
                                    <a:rPr lang="en-US" sz="4000" b="0" i="0" smtClean="0">
                                      <a:solidFill>
                                        <a:schemeClr val="tx1"/>
                                      </a:solidFill>
                                      <a:latin typeface="Cambria Math" panose="02040503050406030204" pitchFamily="18" charset="0"/>
                                    </a:rPr>
                                    <m:t>dh</m:t>
                                  </m:r>
                                </m:e>
                              </m:mr>
                            </m:m>
                          </m:e>
                        </m:d>
                      </m:oMath>
                    </m:oMathPara>
                  </a14:m>
                  <a:endParaRPr kumimoji="0" lang="en-US" sz="4000" b="0" u="none" strike="noStrike" kern="1200" cap="none" spc="0" normalizeH="0" baseline="0" noProof="0" dirty="0">
                    <a:ln>
                      <a:noFill/>
                    </a:ln>
                    <a:solidFill>
                      <a:schemeClr val="tx1"/>
                    </a:solidFill>
                    <a:effectLst/>
                    <a:uLnTx/>
                    <a:uFillTx/>
                    <a:latin typeface="Calibri Light" panose="020F0302020204030204"/>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A9BC5DCC-8D79-0298-75CC-B765756B443F}"/>
                    </a:ext>
                  </a:extLst>
                </p:cNvPr>
                <p:cNvSpPr txBox="1">
                  <a:spLocks noRot="1" noChangeAspect="1" noMove="1" noResize="1" noEditPoints="1" noAdjustHandles="1" noChangeArrowheads="1" noChangeShapeType="1" noTextEdit="1"/>
                </p:cNvSpPr>
                <p:nvPr/>
              </p:nvSpPr>
              <p:spPr>
                <a:xfrm>
                  <a:off x="1148079" y="2791987"/>
                  <a:ext cx="9895841" cy="1267335"/>
                </a:xfrm>
                <a:prstGeom prst="rect">
                  <a:avLst/>
                </a:prstGeom>
                <a:blipFill>
                  <a:blip r:embed="rId2"/>
                  <a:stretch>
                    <a:fillRect/>
                  </a:stretch>
                </a:blipFill>
              </p:spPr>
              <p:txBody>
                <a:bodyPr/>
                <a:lstStyle/>
                <a:p>
                  <a:r>
                    <a:rPr lang="en-US">
                      <a:noFill/>
                    </a:rPr>
                    <a:t> </a:t>
                  </a:r>
                </a:p>
              </p:txBody>
            </p:sp>
          </mc:Fallback>
        </mc:AlternateContent>
      </p:grpSp>
      <p:sp>
        <p:nvSpPr>
          <p:cNvPr id="10" name="TextBox 9">
            <a:extLst>
              <a:ext uri="{FF2B5EF4-FFF2-40B4-BE49-F238E27FC236}">
                <a16:creationId xmlns:a16="http://schemas.microsoft.com/office/drawing/2014/main" id="{8694ABCF-9735-53D0-F559-DB901E01D8F9}"/>
              </a:ext>
            </a:extLst>
          </p:cNvPr>
          <p:cNvSpPr txBox="1"/>
          <p:nvPr/>
        </p:nvSpPr>
        <p:spPr>
          <a:xfrm>
            <a:off x="1281554" y="375920"/>
            <a:ext cx="9628892"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Matrix operations: multiplication</a:t>
            </a:r>
          </a:p>
        </p:txBody>
      </p:sp>
    </p:spTree>
    <p:extLst>
      <p:ext uri="{BB962C8B-B14F-4D97-AF65-F5344CB8AC3E}">
        <p14:creationId xmlns:p14="http://schemas.microsoft.com/office/powerpoint/2010/main" val="707657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D79A9B-0EF9-76FA-5CED-1A8A61515C18}"/>
              </a:ext>
            </a:extLst>
          </p:cNvPr>
          <p:cNvGrpSpPr/>
          <p:nvPr/>
        </p:nvGrpSpPr>
        <p:grpSpPr>
          <a:xfrm>
            <a:off x="1148079" y="2802147"/>
            <a:ext cx="9895841" cy="1267335"/>
            <a:chOff x="1148079" y="2791987"/>
            <a:chExt cx="9895841" cy="1267335"/>
          </a:xfrm>
        </p:grpSpPr>
        <p:sp>
          <p:nvSpPr>
            <p:cNvPr id="4" name="Rectangle: Rounded Corners 3">
              <a:extLst>
                <a:ext uri="{FF2B5EF4-FFF2-40B4-BE49-F238E27FC236}">
                  <a16:creationId xmlns:a16="http://schemas.microsoft.com/office/drawing/2014/main" id="{C7AA2E51-4D74-05CC-C83C-D50D1DE22260}"/>
                </a:ext>
              </a:extLst>
            </p:cNvPr>
            <p:cNvSpPr/>
            <p:nvPr/>
          </p:nvSpPr>
          <p:spPr>
            <a:xfrm>
              <a:off x="2372360" y="2966720"/>
              <a:ext cx="1102360" cy="37592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41EABF9-4195-1136-4733-431507C0973D}"/>
                </a:ext>
              </a:extLst>
            </p:cNvPr>
            <p:cNvSpPr/>
            <p:nvPr/>
          </p:nvSpPr>
          <p:spPr>
            <a:xfrm>
              <a:off x="2372360" y="3576320"/>
              <a:ext cx="1102360" cy="375920"/>
            </a:xfrm>
            <a:prstGeom prst="round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6514E2C-0B35-88CC-2F50-B986174B5C8C}"/>
                </a:ext>
              </a:extLst>
            </p:cNvPr>
            <p:cNvSpPr/>
            <p:nvPr/>
          </p:nvSpPr>
          <p:spPr>
            <a:xfrm rot="5400000">
              <a:off x="3525520" y="3237694"/>
              <a:ext cx="1102360" cy="375920"/>
            </a:xfrm>
            <a:prstGeom prst="roundRect">
              <a:avLst/>
            </a:prstGeom>
            <a:solidFill>
              <a:srgbClr val="0070C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223243A-7523-7613-34F2-0A66208DF214}"/>
                </a:ext>
              </a:extLst>
            </p:cNvPr>
            <p:cNvSpPr/>
            <p:nvPr/>
          </p:nvSpPr>
          <p:spPr>
            <a:xfrm rot="5400000">
              <a:off x="4211320" y="3237694"/>
              <a:ext cx="1102360" cy="375920"/>
            </a:xfrm>
            <a:prstGeom prst="roundRect">
              <a:avLst/>
            </a:prstGeom>
            <a:solidFill>
              <a:srgbClr val="00B0F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9BC5DCC-8D79-0298-75CC-B765756B443F}"/>
                    </a:ext>
                  </a:extLst>
                </p:cNvPr>
                <p:cNvSpPr txBox="1"/>
                <p:nvPr/>
              </p:nvSpPr>
              <p:spPr>
                <a:xfrm>
                  <a:off x="1148079" y="2791987"/>
                  <a:ext cx="9895841" cy="1267335"/>
                </a:xfrm>
                <a:prstGeom prst="rect">
                  <a:avLst/>
                </a:prstGeom>
                <a:noFill/>
              </p:spPr>
              <p:txBody>
                <a:bodyPr wrap="square">
                  <a:spAutoFit/>
                </a:bodyPr>
                <a:lstStyle/>
                <a:p>
                  <a:pPr lvl="0" algn="ctr">
                    <a:defRPr/>
                  </a:pPr>
                  <a14:m>
                    <m:oMathPara xmlns:m="http://schemas.openxmlformats.org/officeDocument/2006/math">
                      <m:oMathParaPr>
                        <m:jc m:val="center"/>
                      </m:oMathParaPr>
                      <m:oMath xmlns:m="http://schemas.openxmlformats.org/officeDocument/2006/math">
                        <m:d>
                          <m:dPr>
                            <m:begChr m:val="["/>
                            <m:endChr m:val="]"/>
                            <m:ctrlPr>
                              <a:rPr kumimoji="0" lang="en-US" sz="4000" b="0" i="1" u="none" strike="noStrike" kern="1200" cap="none" spc="0" normalizeH="0" baseline="0" noProof="0" smtClean="0">
                                <a:ln>
                                  <a:noFill/>
                                </a:ln>
                                <a:solidFill>
                                  <a:schemeClr val="tx1"/>
                                </a:solidFill>
                                <a:effectLst/>
                                <a:uLnTx/>
                                <a:uFillTx/>
                                <a:latin typeface="Cambria Math" panose="02040503050406030204" pitchFamily="18" charset="0"/>
                              </a:rPr>
                            </m:ctrlPr>
                          </m:dPr>
                          <m:e>
                            <m:m>
                              <m:mPr>
                                <m:mcs>
                                  <m:mc>
                                    <m:mcPr>
                                      <m:count m:val="2"/>
                                      <m:mcJc m:val="center"/>
                                    </m:mcPr>
                                  </m:mc>
                                </m:mcs>
                                <m:ctrlPr>
                                  <a:rPr kumimoji="0" lang="en-US" sz="4000" b="0" i="1" u="none" strike="noStrike" kern="1200" cap="none" spc="0" normalizeH="0" baseline="0" noProof="0" smtClean="0">
                                    <a:ln>
                                      <a:noFill/>
                                    </a:ln>
                                    <a:solidFill>
                                      <a:schemeClr val="tx1"/>
                                    </a:solidFill>
                                    <a:effectLst/>
                                    <a:uLnTx/>
                                    <a:uFillTx/>
                                    <a:latin typeface="Cambria Math" panose="02040503050406030204" pitchFamily="18" charset="0"/>
                                  </a:rPr>
                                </m:ctrlPr>
                              </m:mPr>
                              <m:mr>
                                <m:e>
                                  <m:r>
                                    <m:rPr>
                                      <m:sty m:val="p"/>
                                    </m:rPr>
                                    <a:rPr kumimoji="0" lang="en-US" sz="4000" b="0" i="0" u="none" strike="noStrike" kern="1200" cap="none" spc="0" normalizeH="0" baseline="0" noProof="0" smtClean="0">
                                      <a:ln w="0"/>
                                      <a:solidFill>
                                        <a:schemeClr val="tx1"/>
                                      </a:solidFill>
                                      <a:effectLst/>
                                      <a:uLnTx/>
                                      <a:uFillTx/>
                                      <a:latin typeface="Cambria Math" panose="02040503050406030204" pitchFamily="18" charset="0"/>
                                    </a:rPr>
                                    <m:t>a</m:t>
                                  </m:r>
                                </m:e>
                                <m:e>
                                  <m:r>
                                    <m:rPr>
                                      <m:sty m:val="p"/>
                                    </m:rPr>
                                    <a:rPr kumimoji="0" lang="en-US" sz="4000" b="0" i="0" u="none" strike="noStrike" kern="1200" cap="none" spc="0" normalizeH="0" baseline="0" noProof="0" smtClean="0">
                                      <a:ln>
                                        <a:noFill/>
                                      </a:ln>
                                      <a:solidFill>
                                        <a:schemeClr val="tx1"/>
                                      </a:solidFill>
                                      <a:effectLst/>
                                      <a:uLnTx/>
                                      <a:uFillTx/>
                                      <a:latin typeface="Cambria Math" panose="02040503050406030204" pitchFamily="18" charset="0"/>
                                    </a:rPr>
                                    <m:t>b</m:t>
                                  </m:r>
                                </m:e>
                              </m:mr>
                              <m:mr>
                                <m:e>
                                  <m:r>
                                    <m:rPr>
                                      <m:sty m:val="p"/>
                                    </m:rPr>
                                    <a:rPr kumimoji="0" lang="en-US" sz="4000" b="0" i="0" u="none" strike="noStrike" kern="1200" cap="none" spc="0" normalizeH="0" baseline="0" noProof="0" smtClean="0">
                                      <a:ln>
                                        <a:noFill/>
                                      </a:ln>
                                      <a:solidFill>
                                        <a:schemeClr val="tx1"/>
                                      </a:solidFill>
                                      <a:effectLst/>
                                      <a:uLnTx/>
                                      <a:uFillTx/>
                                      <a:latin typeface="Cambria Math" panose="02040503050406030204" pitchFamily="18" charset="0"/>
                                    </a:rPr>
                                    <m:t>c</m:t>
                                  </m:r>
                                </m:e>
                                <m:e>
                                  <m:r>
                                    <m:rPr>
                                      <m:sty m:val="p"/>
                                    </m:rPr>
                                    <a:rPr kumimoji="0" lang="en-US" sz="4000" b="0" i="0" u="none" strike="noStrike" kern="1200" cap="none" spc="0" normalizeH="0" baseline="0" noProof="0" smtClean="0">
                                      <a:ln>
                                        <a:noFill/>
                                      </a:ln>
                                      <a:solidFill>
                                        <a:schemeClr val="tx1"/>
                                      </a:solidFill>
                                      <a:effectLst/>
                                      <a:uLnTx/>
                                      <a:uFillTx/>
                                      <a:latin typeface="Cambria Math" panose="02040503050406030204" pitchFamily="18" charset="0"/>
                                    </a:rPr>
                                    <m:t>d</m:t>
                                  </m:r>
                                </m:e>
                              </m:mr>
                            </m:m>
                          </m:e>
                        </m:d>
                        <m:d>
                          <m:dPr>
                            <m:begChr m:val="["/>
                            <m:endChr m:val="]"/>
                            <m:ctrlPr>
                              <a:rPr lang="en-US" sz="4000" i="1">
                                <a:solidFill>
                                  <a:schemeClr val="tx1"/>
                                </a:solidFill>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sty m:val="p"/>
                                    </m:rPr>
                                    <a:rPr lang="en-US" sz="4000" b="0" i="0" smtClean="0">
                                      <a:ln w="0"/>
                                      <a:latin typeface="Cambria Math" panose="02040503050406030204" pitchFamily="18" charset="0"/>
                                    </a:rPr>
                                    <m:t>e</m:t>
                                  </m:r>
                                </m:e>
                                <m:e>
                                  <m:r>
                                    <m:rPr>
                                      <m:sty m:val="p"/>
                                    </m:rPr>
                                    <a:rPr lang="en-US" sz="4000" b="0" i="0" smtClean="0">
                                      <a:latin typeface="Cambria Math" panose="02040503050406030204" pitchFamily="18" charset="0"/>
                                    </a:rPr>
                                    <m:t>g</m:t>
                                  </m:r>
                                </m:e>
                              </m:mr>
                              <m:mr>
                                <m:e>
                                  <m:r>
                                    <m:rPr>
                                      <m:sty m:val="p"/>
                                    </m:rPr>
                                    <a:rPr lang="en-US" sz="4000" b="0" i="0" smtClean="0">
                                      <a:latin typeface="Cambria Math" panose="02040503050406030204" pitchFamily="18" charset="0"/>
                                    </a:rPr>
                                    <m:t>f</m:t>
                                  </m:r>
                                </m:e>
                                <m:e>
                                  <m:r>
                                    <m:rPr>
                                      <m:sty m:val="p"/>
                                    </m:rPr>
                                    <a:rPr lang="en-US" sz="4000" b="0" i="0" smtClean="0">
                                      <a:latin typeface="Cambria Math" panose="02040503050406030204" pitchFamily="18" charset="0"/>
                                    </a:rPr>
                                    <m:t>h</m:t>
                                  </m:r>
                                </m:e>
                              </m:mr>
                            </m:m>
                          </m:e>
                        </m:d>
                        <m:r>
                          <a:rPr lang="en-US" sz="4000" b="0" i="0" smtClean="0">
                            <a:solidFill>
                              <a:schemeClr val="tx1"/>
                            </a:solidFill>
                            <a:latin typeface="Cambria Math" panose="02040503050406030204" pitchFamily="18" charset="0"/>
                          </a:rPr>
                          <m:t>=</m:t>
                        </m:r>
                        <m:d>
                          <m:dPr>
                            <m:begChr m:val="["/>
                            <m:endChr m:val="]"/>
                            <m:ctrlPr>
                              <a:rPr lang="en-US" sz="4000" i="1">
                                <a:solidFill>
                                  <a:schemeClr val="tx1"/>
                                </a:solidFill>
                                <a:latin typeface="Cambria Math" panose="02040503050406030204" pitchFamily="18" charset="0"/>
                              </a:rPr>
                            </m:ctrlPr>
                          </m:dPr>
                          <m:e>
                            <m:m>
                              <m:mPr>
                                <m:mcs>
                                  <m:mc>
                                    <m:mcPr>
                                      <m:count m:val="2"/>
                                      <m:mcJc m:val="center"/>
                                    </m:mcPr>
                                  </m:mc>
                                </m:mcs>
                                <m:ctrlPr>
                                  <a:rPr lang="en-US" sz="4000" i="1">
                                    <a:solidFill>
                                      <a:schemeClr val="tx1"/>
                                    </a:solidFill>
                                    <a:latin typeface="Cambria Math" panose="02040503050406030204" pitchFamily="18" charset="0"/>
                                  </a:rPr>
                                </m:ctrlPr>
                              </m:mPr>
                              <m:mr>
                                <m:e>
                                  <m:r>
                                    <m:rPr>
                                      <m:sty m:val="p"/>
                                    </m:rPr>
                                    <a:rPr lang="en-US" sz="4000" i="0" smtClean="0">
                                      <a:ln w="0"/>
                                      <a:solidFill>
                                        <a:schemeClr val="tx1"/>
                                      </a:solidFill>
                                      <a:latin typeface="Cambria Math" panose="02040503050406030204" pitchFamily="18" charset="0"/>
                                    </a:rPr>
                                    <m:t>a</m:t>
                                  </m:r>
                                  <m:r>
                                    <m:rPr>
                                      <m:sty m:val="p"/>
                                    </m:rPr>
                                    <a:rPr lang="en-US" sz="4000" b="0" i="0" smtClean="0">
                                      <a:ln w="0"/>
                                      <a:solidFill>
                                        <a:schemeClr val="tx1"/>
                                      </a:solidFill>
                                      <a:latin typeface="Cambria Math" panose="02040503050406030204" pitchFamily="18" charset="0"/>
                                    </a:rPr>
                                    <m:t>e</m:t>
                                  </m:r>
                                  <m:r>
                                    <a:rPr lang="en-US" sz="4000" b="0" i="0" smtClean="0">
                                      <a:ln w="0"/>
                                      <a:solidFill>
                                        <a:schemeClr val="tx1"/>
                                      </a:solidFill>
                                      <a:latin typeface="Cambria Math" panose="02040503050406030204" pitchFamily="18" charset="0"/>
                                    </a:rPr>
                                    <m:t>+</m:t>
                                  </m:r>
                                  <m:r>
                                    <m:rPr>
                                      <m:sty m:val="p"/>
                                    </m:rPr>
                                    <a:rPr lang="en-US" sz="4000" b="0" i="0" smtClean="0">
                                      <a:ln w="0"/>
                                      <a:solidFill>
                                        <a:schemeClr val="tx1"/>
                                      </a:solidFill>
                                      <a:latin typeface="Cambria Math" panose="02040503050406030204" pitchFamily="18" charset="0"/>
                                    </a:rPr>
                                    <m:t>bf</m:t>
                                  </m:r>
                                </m:e>
                                <m:e>
                                  <m:r>
                                    <m:rPr>
                                      <m:sty m:val="p"/>
                                    </m:rPr>
                                    <a:rPr lang="en-US" sz="4000" i="0" smtClean="0">
                                      <a:solidFill>
                                        <a:schemeClr val="tx1"/>
                                      </a:solidFill>
                                      <a:latin typeface="Cambria Math" panose="02040503050406030204" pitchFamily="18" charset="0"/>
                                    </a:rPr>
                                    <m:t>a</m:t>
                                  </m:r>
                                  <m:r>
                                    <m:rPr>
                                      <m:sty m:val="p"/>
                                    </m:rPr>
                                    <a:rPr lang="en-US" sz="4000" b="0" i="0" smtClean="0">
                                      <a:solidFill>
                                        <a:schemeClr val="tx1"/>
                                      </a:solidFill>
                                      <a:latin typeface="Cambria Math" panose="02040503050406030204" pitchFamily="18" charset="0"/>
                                    </a:rPr>
                                    <m:t>g</m:t>
                                  </m:r>
                                  <m:r>
                                    <a:rPr lang="en-US" sz="4000" b="0" i="0" smtClean="0">
                                      <a:solidFill>
                                        <a:schemeClr val="tx1"/>
                                      </a:solidFill>
                                      <a:latin typeface="Cambria Math" panose="02040503050406030204" pitchFamily="18" charset="0"/>
                                    </a:rPr>
                                    <m:t>+</m:t>
                                  </m:r>
                                  <m:r>
                                    <m:rPr>
                                      <m:sty m:val="p"/>
                                    </m:rPr>
                                    <a:rPr lang="en-US" sz="4000" b="0" i="0" smtClean="0">
                                      <a:solidFill>
                                        <a:schemeClr val="tx1"/>
                                      </a:solidFill>
                                      <a:latin typeface="Cambria Math" panose="02040503050406030204" pitchFamily="18" charset="0"/>
                                    </a:rPr>
                                    <m:t>bh</m:t>
                                  </m:r>
                                </m:e>
                              </m:mr>
                              <m:mr>
                                <m:e>
                                  <m:r>
                                    <m:rPr>
                                      <m:sty m:val="p"/>
                                    </m:rPr>
                                    <a:rPr lang="en-US" sz="4000" i="0" smtClean="0">
                                      <a:solidFill>
                                        <a:schemeClr val="tx1"/>
                                      </a:solidFill>
                                      <a:latin typeface="Cambria Math" panose="02040503050406030204" pitchFamily="18" charset="0"/>
                                    </a:rPr>
                                    <m:t>c</m:t>
                                  </m:r>
                                  <m:r>
                                    <m:rPr>
                                      <m:sty m:val="p"/>
                                    </m:rPr>
                                    <a:rPr lang="en-US" sz="4000" b="0" i="0" smtClean="0">
                                      <a:solidFill>
                                        <a:schemeClr val="tx1"/>
                                      </a:solidFill>
                                      <a:latin typeface="Cambria Math" panose="02040503050406030204" pitchFamily="18" charset="0"/>
                                    </a:rPr>
                                    <m:t>e</m:t>
                                  </m:r>
                                  <m:r>
                                    <a:rPr lang="en-US" sz="4000" b="0" i="0" smtClean="0">
                                      <a:solidFill>
                                        <a:schemeClr val="tx1"/>
                                      </a:solidFill>
                                      <a:latin typeface="Cambria Math" panose="02040503050406030204" pitchFamily="18" charset="0"/>
                                    </a:rPr>
                                    <m:t>+</m:t>
                                  </m:r>
                                  <m:r>
                                    <m:rPr>
                                      <m:sty m:val="p"/>
                                    </m:rPr>
                                    <a:rPr lang="en-US" sz="4000" b="0" i="0" smtClean="0">
                                      <a:solidFill>
                                        <a:schemeClr val="tx1"/>
                                      </a:solidFill>
                                      <a:latin typeface="Cambria Math" panose="02040503050406030204" pitchFamily="18" charset="0"/>
                                    </a:rPr>
                                    <m:t>df</m:t>
                                  </m:r>
                                </m:e>
                                <m:e>
                                  <m:r>
                                    <m:rPr>
                                      <m:sty m:val="p"/>
                                    </m:rPr>
                                    <a:rPr lang="en-US" sz="4000" i="0" smtClean="0">
                                      <a:solidFill>
                                        <a:schemeClr val="tx1"/>
                                      </a:solidFill>
                                      <a:latin typeface="Cambria Math" panose="02040503050406030204" pitchFamily="18" charset="0"/>
                                    </a:rPr>
                                    <m:t>c</m:t>
                                  </m:r>
                                  <m:r>
                                    <m:rPr>
                                      <m:sty m:val="p"/>
                                    </m:rPr>
                                    <a:rPr lang="en-US" sz="4000" b="0" i="0" smtClean="0">
                                      <a:solidFill>
                                        <a:schemeClr val="tx1"/>
                                      </a:solidFill>
                                      <a:latin typeface="Cambria Math" panose="02040503050406030204" pitchFamily="18" charset="0"/>
                                    </a:rPr>
                                    <m:t>g</m:t>
                                  </m:r>
                                  <m:r>
                                    <a:rPr lang="en-US" sz="4000" b="0" i="0" smtClean="0">
                                      <a:solidFill>
                                        <a:schemeClr val="tx1"/>
                                      </a:solidFill>
                                      <a:latin typeface="Cambria Math" panose="02040503050406030204" pitchFamily="18" charset="0"/>
                                    </a:rPr>
                                    <m:t>+</m:t>
                                  </m:r>
                                  <m:r>
                                    <m:rPr>
                                      <m:sty m:val="p"/>
                                    </m:rPr>
                                    <a:rPr lang="en-US" sz="4000" b="0" i="0" smtClean="0">
                                      <a:solidFill>
                                        <a:schemeClr val="tx1"/>
                                      </a:solidFill>
                                      <a:latin typeface="Cambria Math" panose="02040503050406030204" pitchFamily="18" charset="0"/>
                                    </a:rPr>
                                    <m:t>dh</m:t>
                                  </m:r>
                                </m:e>
                              </m:mr>
                            </m:m>
                          </m:e>
                        </m:d>
                      </m:oMath>
                    </m:oMathPara>
                  </a14:m>
                  <a:endParaRPr kumimoji="0" lang="en-US" sz="4000" b="0" u="none" strike="noStrike" kern="1200" cap="none" spc="0" normalizeH="0" baseline="0" noProof="0" dirty="0">
                    <a:ln>
                      <a:noFill/>
                    </a:ln>
                    <a:solidFill>
                      <a:schemeClr val="tx1"/>
                    </a:solidFill>
                    <a:effectLst/>
                    <a:uLnTx/>
                    <a:uFillTx/>
                    <a:latin typeface="Calibri Light" panose="020F0302020204030204"/>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A9BC5DCC-8D79-0298-75CC-B765756B443F}"/>
                    </a:ext>
                  </a:extLst>
                </p:cNvPr>
                <p:cNvSpPr txBox="1">
                  <a:spLocks noRot="1" noChangeAspect="1" noMove="1" noResize="1" noEditPoints="1" noAdjustHandles="1" noChangeArrowheads="1" noChangeShapeType="1" noTextEdit="1"/>
                </p:cNvSpPr>
                <p:nvPr/>
              </p:nvSpPr>
              <p:spPr>
                <a:xfrm>
                  <a:off x="1148079" y="2791987"/>
                  <a:ext cx="9895841" cy="1267335"/>
                </a:xfrm>
                <a:prstGeom prst="rect">
                  <a:avLst/>
                </a:prstGeom>
                <a:blipFill>
                  <a:blip r:embed="rId2"/>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A0C3E268-9112-A976-82F9-710C918D171B}"/>
              </a:ext>
            </a:extLst>
          </p:cNvPr>
          <p:cNvSpPr txBox="1"/>
          <p:nvPr/>
        </p:nvSpPr>
        <p:spPr>
          <a:xfrm>
            <a:off x="1281554" y="375920"/>
            <a:ext cx="9628892"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Matrix operations: multiplication</a:t>
            </a:r>
          </a:p>
        </p:txBody>
      </p:sp>
    </p:spTree>
    <p:extLst>
      <p:ext uri="{BB962C8B-B14F-4D97-AF65-F5344CB8AC3E}">
        <p14:creationId xmlns:p14="http://schemas.microsoft.com/office/powerpoint/2010/main" val="3490117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1281554" y="375920"/>
            <a:ext cx="9628892"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Matrix operations: multiplication</a:t>
            </a:r>
          </a:p>
        </p:txBody>
      </p:sp>
      <p:pic>
        <p:nvPicPr>
          <p:cNvPr id="30722" name="Picture 2" descr="Epsilons, no. 2: Understanding matrix multiplication">
            <a:extLst>
              <a:ext uri="{FF2B5EF4-FFF2-40B4-BE49-F238E27FC236}">
                <a16:creationId xmlns:a16="http://schemas.microsoft.com/office/drawing/2014/main" id="{F96F7FE6-B932-45CA-9EB7-BFE49E2DC8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2" t="3133" r="1731" b="31790"/>
          <a:stretch/>
        </p:blipFill>
        <p:spPr bwMode="auto">
          <a:xfrm>
            <a:off x="1951989" y="1714833"/>
            <a:ext cx="8288020" cy="31496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p:cNvSpPr/>
              <p:nvPr/>
            </p:nvSpPr>
            <p:spPr>
              <a:xfrm>
                <a:off x="812664" y="5433906"/>
                <a:ext cx="10566671" cy="859531"/>
              </a:xfrm>
              <a:prstGeom prst="rect">
                <a:avLst/>
              </a:prstGeom>
            </p:spPr>
            <p:txBody>
              <a:bodyPr wrap="square">
                <a:spAutoFit/>
              </a:bodyPr>
              <a:lstStyle/>
              <a:p>
                <a:pPr>
                  <a:defRPr/>
                </a:pPr>
                <a:r>
                  <a:rPr kumimoji="0" lang="en-US" sz="2400" b="0" i="0" u="none" strike="noStrike" kern="1200" cap="none" spc="0" normalizeH="0" baseline="0" noProof="0" dirty="0">
                    <a:ln>
                      <a:noFill/>
                    </a:ln>
                    <a:effectLst/>
                    <a:uLnTx/>
                    <a:uFillTx/>
                    <a:latin typeface="Helvetica" panose="020B0500000000000000" pitchFamily="34" charset="0"/>
                    <a:cs typeface="Times New Roman" panose="02020603050405020304" pitchFamily="18" charset="0"/>
                  </a:rPr>
                  <a:t>You can only multiply matrices if the number of columns of the first matrix is the same as the number of rows as the second matrix: </a:t>
                </a:r>
                <a14:m>
                  <m:oMath xmlns:m="http://schemas.openxmlformats.org/officeDocument/2006/math">
                    <m:sSub>
                      <m:sSub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𝐴</m:t>
                        </m:r>
                      </m:e>
                      <m:sub>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𝑚</m:t>
                        </m:r>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𝑛</m:t>
                        </m:r>
                      </m:sub>
                    </m:sSub>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𝐵</m:t>
                        </m:r>
                      </m:e>
                      <m:sub>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𝑛</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𝑝</m:t>
                        </m:r>
                      </m:sub>
                    </m:sSub>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𝐶</m:t>
                        </m:r>
                      </m:e>
                      <m:sub>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𝑚</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𝑝</m:t>
                        </m:r>
                      </m:sub>
                    </m:sSub>
                  </m:oMath>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Rectangle 11"/>
              <p:cNvSpPr>
                <a:spLocks noRot="1" noChangeAspect="1" noMove="1" noResize="1" noEditPoints="1" noAdjustHandles="1" noChangeArrowheads="1" noChangeShapeType="1" noTextEdit="1"/>
              </p:cNvSpPr>
              <p:nvPr/>
            </p:nvSpPr>
            <p:spPr>
              <a:xfrm>
                <a:off x="812664" y="5433906"/>
                <a:ext cx="10566671" cy="859531"/>
              </a:xfrm>
              <a:prstGeom prst="rect">
                <a:avLst/>
              </a:prstGeom>
              <a:blipFill>
                <a:blip r:embed="rId3"/>
                <a:stretch>
                  <a:fillRect l="-865" t="-6383" b="-11348"/>
                </a:stretch>
              </a:blipFill>
            </p:spPr>
            <p:txBody>
              <a:bodyPr/>
              <a:lstStyle/>
              <a:p>
                <a:r>
                  <a:rPr lang="en-US">
                    <a:noFill/>
                  </a:rPr>
                  <a:t> </a:t>
                </a:r>
              </a:p>
            </p:txBody>
          </p:sp>
        </mc:Fallback>
      </mc:AlternateContent>
    </p:spTree>
    <p:extLst>
      <p:ext uri="{BB962C8B-B14F-4D97-AF65-F5344CB8AC3E}">
        <p14:creationId xmlns:p14="http://schemas.microsoft.com/office/powerpoint/2010/main" val="4063131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Epsilons, no. 2: Understanding matrix multiplication">
            <a:extLst>
              <a:ext uri="{FF2B5EF4-FFF2-40B4-BE49-F238E27FC236}">
                <a16:creationId xmlns:a16="http://schemas.microsoft.com/office/drawing/2014/main" id="{F96F7FE6-B932-45CA-9EB7-BFE49E2DC8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2" t="3133" r="1731" b="31790"/>
          <a:stretch/>
        </p:blipFill>
        <p:spPr bwMode="auto">
          <a:xfrm>
            <a:off x="1951990" y="3171099"/>
            <a:ext cx="8288020" cy="31496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6ACD41-9D39-0199-994E-2C569DA2B8E8}"/>
              </a:ext>
            </a:extLst>
          </p:cNvPr>
          <p:cNvSpPr txBox="1"/>
          <p:nvPr/>
        </p:nvSpPr>
        <p:spPr>
          <a:xfrm>
            <a:off x="1888066" y="1558065"/>
            <a:ext cx="8351944" cy="1200329"/>
          </a:xfrm>
          <a:prstGeom prst="rect">
            <a:avLst/>
          </a:prstGeom>
          <a:noFill/>
        </p:spPr>
        <p:txBody>
          <a:bodyPr wrap="square">
            <a:spAutoFit/>
          </a:bodyPr>
          <a:lstStyle/>
          <a:p>
            <a:r>
              <a:rPr lang="en-US" sz="2400" dirty="0">
                <a:latin typeface="Helvetica" panose="020B0500000000000000" pitchFamily="34" charset="0"/>
              </a:rPr>
              <a:t>we can operationally define matrix multiplication as the dot product of the rows of the first matrix with the columns of the second matrix.</a:t>
            </a:r>
          </a:p>
        </p:txBody>
      </p:sp>
      <p:sp>
        <p:nvSpPr>
          <p:cNvPr id="2" name="TextBox 1">
            <a:extLst>
              <a:ext uri="{FF2B5EF4-FFF2-40B4-BE49-F238E27FC236}">
                <a16:creationId xmlns:a16="http://schemas.microsoft.com/office/drawing/2014/main" id="{BA433167-E279-297D-05EA-CB5BF241D3B4}"/>
              </a:ext>
            </a:extLst>
          </p:cNvPr>
          <p:cNvSpPr txBox="1"/>
          <p:nvPr/>
        </p:nvSpPr>
        <p:spPr>
          <a:xfrm>
            <a:off x="1281554" y="375920"/>
            <a:ext cx="9628892"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Matrix operations: multiplication</a:t>
            </a:r>
          </a:p>
        </p:txBody>
      </p:sp>
    </p:spTree>
    <p:extLst>
      <p:ext uri="{BB962C8B-B14F-4D97-AF65-F5344CB8AC3E}">
        <p14:creationId xmlns:p14="http://schemas.microsoft.com/office/powerpoint/2010/main" val="1966262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D37EB-CDB8-7C3E-AD0C-AF2BCFF7EB79}"/>
              </a:ext>
            </a:extLst>
          </p:cNvPr>
          <p:cNvSpPr txBox="1"/>
          <p:nvPr/>
        </p:nvSpPr>
        <p:spPr>
          <a:xfrm>
            <a:off x="685800" y="445169"/>
            <a:ext cx="8948283" cy="584775"/>
          </a:xfrm>
          <a:prstGeom prst="rect">
            <a:avLst/>
          </a:prstGeom>
          <a:noFill/>
        </p:spPr>
        <p:txBody>
          <a:bodyPr wrap="none" rtlCol="0">
            <a:spAutoFit/>
          </a:bodyPr>
          <a:lstStyle/>
          <a:p>
            <a:r>
              <a:rPr lang="en-US" sz="3200" b="1" dirty="0">
                <a:latin typeface="Helvetica" panose="020B0500000000000000" pitchFamily="34" charset="0"/>
              </a:rPr>
              <a:t>Discover patterns in nature and explain them</a:t>
            </a:r>
          </a:p>
        </p:txBody>
      </p:sp>
      <p:pic>
        <p:nvPicPr>
          <p:cNvPr id="10" name="Picture 9" descr="A black and white image of a black and white image of a black and white image of a black and white image of a black and white image of a black and white image of a black and&#10;&#10;Description automatically generated">
            <a:extLst>
              <a:ext uri="{FF2B5EF4-FFF2-40B4-BE49-F238E27FC236}">
                <a16:creationId xmlns:a16="http://schemas.microsoft.com/office/drawing/2014/main" id="{8E2B0EE9-7728-47FD-ADBD-916F370E4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082593"/>
            <a:ext cx="2152650" cy="2157752"/>
          </a:xfrm>
          <a:prstGeom prst="rect">
            <a:avLst/>
          </a:prstGeom>
        </p:spPr>
      </p:pic>
      <p:pic>
        <p:nvPicPr>
          <p:cNvPr id="12" name="Picture 11" descr="A group of birds flying in the sky&#10;&#10;Description automatically generated">
            <a:extLst>
              <a:ext uri="{FF2B5EF4-FFF2-40B4-BE49-F238E27FC236}">
                <a16:creationId xmlns:a16="http://schemas.microsoft.com/office/drawing/2014/main" id="{AD6D11AE-E3ED-1770-EA9B-ABAF10DC1FA8}"/>
              </a:ext>
            </a:extLst>
          </p:cNvPr>
          <p:cNvPicPr>
            <a:picLocks noChangeAspect="1"/>
          </p:cNvPicPr>
          <p:nvPr/>
        </p:nvPicPr>
        <p:blipFill rotWithShape="1">
          <a:blip r:embed="rId3">
            <a:extLst>
              <a:ext uri="{28A0092B-C50C-407E-A947-70E740481C1C}">
                <a14:useLocalDpi xmlns:a14="http://schemas.microsoft.com/office/drawing/2010/main" val="0"/>
              </a:ext>
            </a:extLst>
          </a:blip>
          <a:srcRect b="12001"/>
          <a:stretch/>
        </p:blipFill>
        <p:spPr>
          <a:xfrm>
            <a:off x="685800" y="1546892"/>
            <a:ext cx="4324772" cy="2140732"/>
          </a:xfrm>
          <a:prstGeom prst="rect">
            <a:avLst/>
          </a:prstGeom>
        </p:spPr>
      </p:pic>
      <p:pic>
        <p:nvPicPr>
          <p:cNvPr id="18" name="Picture 17">
            <a:extLst>
              <a:ext uri="{FF2B5EF4-FFF2-40B4-BE49-F238E27FC236}">
                <a16:creationId xmlns:a16="http://schemas.microsoft.com/office/drawing/2014/main" id="{6633426E-A086-EB1D-08BF-1EEA2BD022EB}"/>
              </a:ext>
            </a:extLst>
          </p:cNvPr>
          <p:cNvPicPr>
            <a:picLocks noChangeAspect="1"/>
          </p:cNvPicPr>
          <p:nvPr/>
        </p:nvPicPr>
        <p:blipFill>
          <a:blip r:embed="rId4"/>
          <a:stretch>
            <a:fillRect/>
          </a:stretch>
        </p:blipFill>
        <p:spPr>
          <a:xfrm>
            <a:off x="5969000" y="1546892"/>
            <a:ext cx="5619750" cy="2136877"/>
          </a:xfrm>
          <a:prstGeom prst="rect">
            <a:avLst/>
          </a:prstGeom>
        </p:spPr>
      </p:pic>
      <p:pic>
        <p:nvPicPr>
          <p:cNvPr id="6148" name="Picture 4" descr="digitized photo of light intensities of microarray">
            <a:extLst>
              <a:ext uri="{FF2B5EF4-FFF2-40B4-BE49-F238E27FC236}">
                <a16:creationId xmlns:a16="http://schemas.microsoft.com/office/drawing/2014/main" id="{489C9D19-EFEF-E18D-EC67-C33AB41A208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84922" y="4082592"/>
            <a:ext cx="2025650" cy="21577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34C657A-412C-7BF6-18A7-5A196B4D6E82}"/>
              </a:ext>
            </a:extLst>
          </p:cNvPr>
          <p:cNvPicPr>
            <a:picLocks noChangeAspect="1"/>
          </p:cNvPicPr>
          <p:nvPr/>
        </p:nvPicPr>
        <p:blipFill>
          <a:blip r:embed="rId7"/>
          <a:stretch>
            <a:fillRect/>
          </a:stretch>
        </p:blipFill>
        <p:spPr>
          <a:xfrm>
            <a:off x="6098513" y="4080200"/>
            <a:ext cx="5360723" cy="2160143"/>
          </a:xfrm>
          <a:prstGeom prst="rect">
            <a:avLst/>
          </a:prstGeom>
        </p:spPr>
      </p:pic>
    </p:spTree>
    <p:extLst>
      <p:ext uri="{BB962C8B-B14F-4D97-AF65-F5344CB8AC3E}">
        <p14:creationId xmlns:p14="http://schemas.microsoft.com/office/powerpoint/2010/main" val="4012977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A42E59B-5B2B-2701-E5F7-DF6B650601EF}"/>
              </a:ext>
            </a:extLst>
          </p:cNvPr>
          <p:cNvGrpSpPr/>
          <p:nvPr/>
        </p:nvGrpSpPr>
        <p:grpSpPr>
          <a:xfrm>
            <a:off x="3204941" y="2604606"/>
            <a:ext cx="6021263" cy="1539240"/>
            <a:chOff x="2976015" y="2336800"/>
            <a:chExt cx="6021263" cy="153924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A9C1A6-8D27-04E0-399F-CBF5E089EAFD}"/>
                    </a:ext>
                  </a:extLst>
                </p:cNvPr>
                <p:cNvSpPr txBox="1"/>
                <p:nvPr/>
              </p:nvSpPr>
              <p:spPr>
                <a:xfrm>
                  <a:off x="2976015" y="2336800"/>
                  <a:ext cx="2160463" cy="146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m:rPr>
                                      <m:brk m:alnAt="7"/>
                                    </m:rPr>
                                    <a:rPr lang="en-US" sz="3600" b="0" i="1" smtClean="0">
                                      <a:latin typeface="Cambria Math" panose="02040503050406030204" pitchFamily="18" charset="0"/>
                                    </a:rPr>
                                    <m:t>1</m:t>
                                  </m:r>
                                </m:e>
                                <m:e>
                                  <m:r>
                                    <a:rPr lang="en-US" sz="3600" b="0" i="1" smtClean="0">
                                      <a:latin typeface="Cambria Math" panose="02040503050406030204" pitchFamily="18" charset="0"/>
                                    </a:rPr>
                                    <m:t>2</m:t>
                                  </m:r>
                                </m:e>
                                <m:e>
                                  <m:r>
                                    <a:rPr lang="en-US" sz="3600" b="0" i="1" smtClean="0">
                                      <a:latin typeface="Cambria Math" panose="02040503050406030204" pitchFamily="18" charset="0"/>
                                    </a:rPr>
                                    <m:t>3</m:t>
                                  </m:r>
                                </m:e>
                              </m:mr>
                              <m:mr>
                                <m:e>
                                  <m:r>
                                    <a:rPr lang="en-US" sz="3600" b="0" i="1" smtClean="0">
                                      <a:latin typeface="Cambria Math" panose="02040503050406030204" pitchFamily="18" charset="0"/>
                                    </a:rPr>
                                    <m:t>4</m:t>
                                  </m:r>
                                </m:e>
                                <m:e>
                                  <m:r>
                                    <a:rPr lang="en-US" sz="3600" b="0" i="1" smtClean="0">
                                      <a:latin typeface="Cambria Math" panose="02040503050406030204" pitchFamily="18" charset="0"/>
                                    </a:rPr>
                                    <m:t>5</m:t>
                                  </m:r>
                                </m:e>
                                <m:e>
                                  <m:r>
                                    <a:rPr lang="en-US" sz="3600" b="0" i="1" smtClean="0">
                                      <a:latin typeface="Cambria Math" panose="02040503050406030204" pitchFamily="18" charset="0"/>
                                    </a:rPr>
                                    <m:t>6</m:t>
                                  </m:r>
                                </m:e>
                              </m:mr>
                              <m:mr>
                                <m:e>
                                  <m:r>
                                    <a:rPr lang="en-US" sz="3600" b="0" i="1" smtClean="0">
                                      <a:latin typeface="Cambria Math" panose="02040503050406030204" pitchFamily="18" charset="0"/>
                                    </a:rPr>
                                    <m:t>7</m:t>
                                  </m:r>
                                </m:e>
                                <m:e>
                                  <m:r>
                                    <a:rPr lang="en-US" sz="3600" b="0" i="1" smtClean="0">
                                      <a:latin typeface="Cambria Math" panose="02040503050406030204" pitchFamily="18" charset="0"/>
                                    </a:rPr>
                                    <m:t>8</m:t>
                                  </m:r>
                                </m:e>
                                <m:e>
                                  <m:r>
                                    <a:rPr lang="en-US" sz="3600" b="0" i="1" smtClean="0">
                                      <a:latin typeface="Cambria Math" panose="02040503050406030204" pitchFamily="18" charset="0"/>
                                    </a:rPr>
                                    <m:t>9</m:t>
                                  </m:r>
                                </m:e>
                              </m:mr>
                            </m:m>
                          </m:e>
                        </m:d>
                      </m:oMath>
                    </m:oMathPara>
                  </a14:m>
                  <a:endParaRPr lang="en-US" sz="3600" dirty="0"/>
                </a:p>
              </p:txBody>
            </p:sp>
          </mc:Choice>
          <mc:Fallback xmlns="">
            <p:sp>
              <p:nvSpPr>
                <p:cNvPr id="2" name="TextBox 1">
                  <a:extLst>
                    <a:ext uri="{FF2B5EF4-FFF2-40B4-BE49-F238E27FC236}">
                      <a16:creationId xmlns:a16="http://schemas.microsoft.com/office/drawing/2014/main" id="{D9A9C1A6-8D27-04E0-399F-CBF5E089EAFD}"/>
                    </a:ext>
                  </a:extLst>
                </p:cNvPr>
                <p:cNvSpPr txBox="1">
                  <a:spLocks noRot="1" noChangeAspect="1" noMove="1" noResize="1" noEditPoints="1" noAdjustHandles="1" noChangeArrowheads="1" noChangeShapeType="1" noTextEdit="1"/>
                </p:cNvSpPr>
                <p:nvPr/>
              </p:nvSpPr>
              <p:spPr>
                <a:xfrm>
                  <a:off x="2976015" y="2336800"/>
                  <a:ext cx="2160463" cy="14650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D099A1-4C76-DFB4-9032-BB2963DD5B38}"/>
                    </a:ext>
                  </a:extLst>
                </p:cNvPr>
                <p:cNvSpPr txBox="1"/>
                <p:nvPr/>
              </p:nvSpPr>
              <p:spPr>
                <a:xfrm>
                  <a:off x="6836815" y="2336800"/>
                  <a:ext cx="2160463" cy="146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m:rPr>
                                      <m:brk m:alnAt="7"/>
                                    </m:rPr>
                                    <a:rPr lang="en-US" sz="3600" b="0" i="1" smtClean="0">
                                      <a:latin typeface="Cambria Math" panose="02040503050406030204" pitchFamily="18" charset="0"/>
                                    </a:rPr>
                                    <m:t>1</m:t>
                                  </m:r>
                                </m:e>
                                <m:e>
                                  <m:r>
                                    <a:rPr lang="en-US" sz="3600" b="0" i="1" smtClean="0">
                                      <a:latin typeface="Cambria Math" panose="02040503050406030204" pitchFamily="18" charset="0"/>
                                    </a:rPr>
                                    <m:t>4</m:t>
                                  </m:r>
                                </m:e>
                                <m:e>
                                  <m:r>
                                    <a:rPr lang="en-US" sz="3600" b="0" i="1" smtClean="0">
                                      <a:latin typeface="Cambria Math" panose="02040503050406030204" pitchFamily="18" charset="0"/>
                                    </a:rPr>
                                    <m:t>7</m:t>
                                  </m:r>
                                </m:e>
                              </m:mr>
                              <m:mr>
                                <m:e>
                                  <m:r>
                                    <a:rPr lang="en-US" sz="3600" b="0" i="1" smtClean="0">
                                      <a:latin typeface="Cambria Math" panose="02040503050406030204" pitchFamily="18" charset="0"/>
                                    </a:rPr>
                                    <m:t>2</m:t>
                                  </m:r>
                                </m:e>
                                <m:e>
                                  <m:r>
                                    <a:rPr lang="en-US" sz="3600" b="0" i="1" smtClean="0">
                                      <a:latin typeface="Cambria Math" panose="02040503050406030204" pitchFamily="18" charset="0"/>
                                    </a:rPr>
                                    <m:t>5</m:t>
                                  </m:r>
                                </m:e>
                                <m:e>
                                  <m:r>
                                    <a:rPr lang="en-US" sz="3600" b="0" i="1" smtClean="0">
                                      <a:latin typeface="Cambria Math" panose="02040503050406030204" pitchFamily="18" charset="0"/>
                                    </a:rPr>
                                    <m:t>8</m:t>
                                  </m:r>
                                </m:e>
                              </m:mr>
                              <m:mr>
                                <m:e>
                                  <m:r>
                                    <a:rPr lang="en-US" sz="3600" b="0" i="1" smtClean="0">
                                      <a:latin typeface="Cambria Math" panose="02040503050406030204" pitchFamily="18" charset="0"/>
                                    </a:rPr>
                                    <m:t>3</m:t>
                                  </m:r>
                                </m:e>
                                <m:e>
                                  <m:r>
                                    <a:rPr lang="en-US" sz="3600" b="0" i="1" smtClean="0">
                                      <a:latin typeface="Cambria Math" panose="02040503050406030204" pitchFamily="18" charset="0"/>
                                    </a:rPr>
                                    <m:t>6</m:t>
                                  </m:r>
                                </m:e>
                                <m:e>
                                  <m:r>
                                    <a:rPr lang="en-US" sz="3600" b="0" i="1" smtClean="0">
                                      <a:latin typeface="Cambria Math" panose="02040503050406030204" pitchFamily="18" charset="0"/>
                                    </a:rPr>
                                    <m:t>9</m:t>
                                  </m:r>
                                </m:e>
                              </m:mr>
                            </m:m>
                          </m:e>
                        </m:d>
                      </m:oMath>
                    </m:oMathPara>
                  </a14:m>
                  <a:endParaRPr lang="en-US" sz="3600" dirty="0"/>
                </a:p>
              </p:txBody>
            </p:sp>
          </mc:Choice>
          <mc:Fallback xmlns="">
            <p:sp>
              <p:nvSpPr>
                <p:cNvPr id="3" name="TextBox 2">
                  <a:extLst>
                    <a:ext uri="{FF2B5EF4-FFF2-40B4-BE49-F238E27FC236}">
                      <a16:creationId xmlns:a16="http://schemas.microsoft.com/office/drawing/2014/main" id="{E2D099A1-4C76-DFB4-9032-BB2963DD5B38}"/>
                    </a:ext>
                  </a:extLst>
                </p:cNvPr>
                <p:cNvSpPr txBox="1">
                  <a:spLocks noRot="1" noChangeAspect="1" noMove="1" noResize="1" noEditPoints="1" noAdjustHandles="1" noChangeArrowheads="1" noChangeShapeType="1" noTextEdit="1"/>
                </p:cNvSpPr>
                <p:nvPr/>
              </p:nvSpPr>
              <p:spPr>
                <a:xfrm>
                  <a:off x="6836815" y="2336800"/>
                  <a:ext cx="2160463" cy="1465016"/>
                </a:xfrm>
                <a:prstGeom prst="rect">
                  <a:avLst/>
                </a:prstGeom>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FB07388-A485-8A11-AF11-737DFBA3AB13}"/>
                </a:ext>
              </a:extLst>
            </p:cNvPr>
            <p:cNvSpPr/>
            <p:nvPr/>
          </p:nvSpPr>
          <p:spPr>
            <a:xfrm>
              <a:off x="3175000" y="2336800"/>
              <a:ext cx="340360" cy="153924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316364-35D7-AAB5-5CFE-25AEB2D73EFA}"/>
                </a:ext>
              </a:extLst>
            </p:cNvPr>
            <p:cNvSpPr/>
            <p:nvPr/>
          </p:nvSpPr>
          <p:spPr>
            <a:xfrm rot="5400000">
              <a:off x="7752080" y="1757680"/>
              <a:ext cx="340360" cy="162052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92B804A-9D01-E792-F41E-98ADC762E006}"/>
              </a:ext>
            </a:extLst>
          </p:cNvPr>
          <p:cNvGrpSpPr/>
          <p:nvPr/>
        </p:nvGrpSpPr>
        <p:grpSpPr>
          <a:xfrm>
            <a:off x="3212368" y="4624967"/>
            <a:ext cx="5304720" cy="1500576"/>
            <a:chOff x="3085368" y="4466339"/>
            <a:chExt cx="5304720" cy="1500576"/>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3A8F3E-55B7-E49E-9701-24EBD094AD80}"/>
                    </a:ext>
                  </a:extLst>
                </p:cNvPr>
                <p:cNvSpPr txBox="1"/>
                <p:nvPr/>
              </p:nvSpPr>
              <p:spPr>
                <a:xfrm>
                  <a:off x="6946168" y="4501899"/>
                  <a:ext cx="1443920" cy="146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m:rPr>
                                      <m:brk m:alnAt="7"/>
                                    </m:rPr>
                                    <a:rPr lang="en-US" sz="3600" b="0" i="1" smtClean="0">
                                      <a:latin typeface="Cambria Math" panose="02040503050406030204" pitchFamily="18" charset="0"/>
                                    </a:rPr>
                                    <m:t>1</m:t>
                                  </m:r>
                                </m:e>
                                <m:e>
                                  <m:r>
                                    <a:rPr lang="en-US" sz="3600" b="0" i="1" smtClean="0">
                                      <a:latin typeface="Cambria Math" panose="02040503050406030204" pitchFamily="18" charset="0"/>
                                    </a:rPr>
                                    <m:t>4</m:t>
                                  </m:r>
                                </m:e>
                              </m:mr>
                              <m:mr>
                                <m:e>
                                  <m:r>
                                    <a:rPr lang="en-US" sz="3600" b="0" i="1" smtClean="0">
                                      <a:latin typeface="Cambria Math" panose="02040503050406030204" pitchFamily="18" charset="0"/>
                                    </a:rPr>
                                    <m:t>2</m:t>
                                  </m:r>
                                </m:e>
                                <m:e>
                                  <m:r>
                                    <a:rPr lang="en-US" sz="3600" b="0" i="1" smtClean="0">
                                      <a:latin typeface="Cambria Math" panose="02040503050406030204" pitchFamily="18" charset="0"/>
                                    </a:rPr>
                                    <m:t>5</m:t>
                                  </m:r>
                                </m:e>
                              </m:mr>
                              <m:mr>
                                <m:e>
                                  <m:r>
                                    <a:rPr lang="en-US" sz="3600" b="0" i="1" smtClean="0">
                                      <a:latin typeface="Cambria Math" panose="02040503050406030204" pitchFamily="18" charset="0"/>
                                    </a:rPr>
                                    <m:t>3</m:t>
                                  </m:r>
                                </m:e>
                                <m:e>
                                  <m:r>
                                    <a:rPr lang="en-US" sz="3600" b="0" i="1" smtClean="0">
                                      <a:latin typeface="Cambria Math" panose="02040503050406030204" pitchFamily="18" charset="0"/>
                                    </a:rPr>
                                    <m:t>6</m:t>
                                  </m:r>
                                </m:e>
                              </m:mr>
                            </m:m>
                          </m:e>
                        </m:d>
                      </m:oMath>
                    </m:oMathPara>
                  </a14:m>
                  <a:endParaRPr lang="en-US" sz="3600" dirty="0"/>
                </a:p>
              </p:txBody>
            </p:sp>
          </mc:Choice>
          <mc:Fallback xmlns="">
            <p:sp>
              <p:nvSpPr>
                <p:cNvPr id="12" name="TextBox 11">
                  <a:extLst>
                    <a:ext uri="{FF2B5EF4-FFF2-40B4-BE49-F238E27FC236}">
                      <a16:creationId xmlns:a16="http://schemas.microsoft.com/office/drawing/2014/main" id="{703A8F3E-55B7-E49E-9701-24EBD094AD80}"/>
                    </a:ext>
                  </a:extLst>
                </p:cNvPr>
                <p:cNvSpPr txBox="1">
                  <a:spLocks noRot="1" noChangeAspect="1" noMove="1" noResize="1" noEditPoints="1" noAdjustHandles="1" noChangeArrowheads="1" noChangeShapeType="1" noTextEdit="1"/>
                </p:cNvSpPr>
                <p:nvPr/>
              </p:nvSpPr>
              <p:spPr>
                <a:xfrm>
                  <a:off x="6946168" y="4501899"/>
                  <a:ext cx="1443920" cy="1465016"/>
                </a:xfrm>
                <a:prstGeom prst="rect">
                  <a:avLst/>
                </a:prstGeom>
                <a:blipFill>
                  <a:blip r:embed="rId4"/>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0ADBDCE0-CCC2-5DA1-3A5A-7EC6890AA018}"/>
                </a:ext>
              </a:extLst>
            </p:cNvPr>
            <p:cNvGrpSpPr/>
            <p:nvPr/>
          </p:nvGrpSpPr>
          <p:grpSpPr>
            <a:xfrm>
              <a:off x="3085368" y="4466339"/>
              <a:ext cx="5093432" cy="1136901"/>
              <a:chOff x="2976015" y="2336800"/>
              <a:chExt cx="5093432" cy="113690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9433F7-CDB5-6E25-839D-2FAFF8976A08}"/>
                      </a:ext>
                    </a:extLst>
                  </p:cNvPr>
                  <p:cNvSpPr txBox="1"/>
                  <p:nvPr/>
                </p:nvSpPr>
                <p:spPr>
                  <a:xfrm>
                    <a:off x="2976015" y="2336800"/>
                    <a:ext cx="2141997" cy="98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m:rPr>
                                        <m:brk m:alnAt="7"/>
                                      </m:rPr>
                                      <a:rPr lang="en-US" sz="3600" b="0" i="1" smtClean="0">
                                        <a:latin typeface="Cambria Math" panose="02040503050406030204" pitchFamily="18" charset="0"/>
                                      </a:rPr>
                                      <m:t>1</m:t>
                                    </m:r>
                                  </m:e>
                                  <m:e>
                                    <m:r>
                                      <a:rPr lang="en-US" sz="3600" b="0" i="1" smtClean="0">
                                        <a:latin typeface="Cambria Math" panose="02040503050406030204" pitchFamily="18" charset="0"/>
                                      </a:rPr>
                                      <m:t>2</m:t>
                                    </m:r>
                                  </m:e>
                                  <m:e>
                                    <m:r>
                                      <a:rPr lang="en-US" sz="3600" b="0" i="1" smtClean="0">
                                        <a:latin typeface="Cambria Math" panose="02040503050406030204" pitchFamily="18" charset="0"/>
                                      </a:rPr>
                                      <m:t>3</m:t>
                                    </m:r>
                                  </m:e>
                                </m:mr>
                                <m:mr>
                                  <m:e>
                                    <m:r>
                                      <a:rPr lang="en-US" sz="3600" b="0" i="1" smtClean="0">
                                        <a:latin typeface="Cambria Math" panose="02040503050406030204" pitchFamily="18" charset="0"/>
                                      </a:rPr>
                                      <m:t>4</m:t>
                                    </m:r>
                                  </m:e>
                                  <m:e>
                                    <m:r>
                                      <a:rPr lang="en-US" sz="3600" b="0" i="1" smtClean="0">
                                        <a:latin typeface="Cambria Math" panose="02040503050406030204" pitchFamily="18" charset="0"/>
                                      </a:rPr>
                                      <m:t>5</m:t>
                                    </m:r>
                                  </m:e>
                                  <m:e>
                                    <m:r>
                                      <a:rPr lang="en-US" sz="3600" b="0" i="1" smtClean="0">
                                        <a:latin typeface="Cambria Math" panose="02040503050406030204" pitchFamily="18" charset="0"/>
                                      </a:rPr>
                                      <m:t>6</m:t>
                                    </m:r>
                                  </m:e>
                                </m:mr>
                              </m:m>
                            </m:e>
                          </m:d>
                        </m:oMath>
                      </m:oMathPara>
                    </a14:m>
                    <a:endParaRPr lang="en-US" sz="3600" dirty="0"/>
                  </a:p>
                </p:txBody>
              </p:sp>
            </mc:Choice>
            <mc:Fallback xmlns="">
              <p:sp>
                <p:nvSpPr>
                  <p:cNvPr id="8" name="TextBox 7">
                    <a:extLst>
                      <a:ext uri="{FF2B5EF4-FFF2-40B4-BE49-F238E27FC236}">
                        <a16:creationId xmlns:a16="http://schemas.microsoft.com/office/drawing/2014/main" id="{C79433F7-CDB5-6E25-839D-2FAFF8976A08}"/>
                      </a:ext>
                    </a:extLst>
                  </p:cNvPr>
                  <p:cNvSpPr txBox="1">
                    <a:spLocks noRot="1" noChangeAspect="1" noMove="1" noResize="1" noEditPoints="1" noAdjustHandles="1" noChangeArrowheads="1" noChangeShapeType="1" noTextEdit="1"/>
                  </p:cNvSpPr>
                  <p:nvPr/>
                </p:nvSpPr>
                <p:spPr>
                  <a:xfrm>
                    <a:off x="2976015" y="2336800"/>
                    <a:ext cx="2141997" cy="986039"/>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9D16B72C-C76F-5EE7-AB74-4E1CE40086B8}"/>
                  </a:ext>
                </a:extLst>
              </p:cNvPr>
              <p:cNvSpPr/>
              <p:nvPr/>
            </p:nvSpPr>
            <p:spPr>
              <a:xfrm>
                <a:off x="3175000" y="2336800"/>
                <a:ext cx="340360" cy="1136901"/>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22713C-74D5-412A-3DA9-D73D37F5FD1D}"/>
                  </a:ext>
                </a:extLst>
              </p:cNvPr>
              <p:cNvSpPr/>
              <p:nvPr/>
            </p:nvSpPr>
            <p:spPr>
              <a:xfrm rot="5400000">
                <a:off x="7397684" y="2086677"/>
                <a:ext cx="340360" cy="1003167"/>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BBF8E7-86F1-A3F5-D001-A84942BBE3AB}"/>
                  </a:ext>
                </a:extLst>
              </p:cNvPr>
              <p:cNvSpPr txBox="1"/>
              <p:nvPr/>
            </p:nvSpPr>
            <p:spPr>
              <a:xfrm>
                <a:off x="4037753" y="1649826"/>
                <a:ext cx="49122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𝐴</m:t>
                      </m:r>
                    </m:oMath>
                  </m:oMathPara>
                </a14:m>
                <a:endParaRPr lang="en-US" sz="4400" dirty="0"/>
              </a:p>
            </p:txBody>
          </p:sp>
        </mc:Choice>
        <mc:Fallback xmlns="">
          <p:sp>
            <p:nvSpPr>
              <p:cNvPr id="15" name="TextBox 14">
                <a:extLst>
                  <a:ext uri="{FF2B5EF4-FFF2-40B4-BE49-F238E27FC236}">
                    <a16:creationId xmlns:a16="http://schemas.microsoft.com/office/drawing/2014/main" id="{AABBF8E7-86F1-A3F5-D001-A84942BBE3AB}"/>
                  </a:ext>
                </a:extLst>
              </p:cNvPr>
              <p:cNvSpPr txBox="1">
                <a:spLocks noRot="1" noChangeAspect="1" noMove="1" noResize="1" noEditPoints="1" noAdjustHandles="1" noChangeArrowheads="1" noChangeShapeType="1" noTextEdit="1"/>
              </p:cNvSpPr>
              <p:nvPr/>
            </p:nvSpPr>
            <p:spPr>
              <a:xfrm>
                <a:off x="4037753" y="1649826"/>
                <a:ext cx="491225" cy="67710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842DBB4-DD88-1082-45DB-575491C2DB2A}"/>
                  </a:ext>
                </a:extLst>
              </p:cNvPr>
              <p:cNvSpPr txBox="1"/>
              <p:nvPr/>
            </p:nvSpPr>
            <p:spPr>
              <a:xfrm>
                <a:off x="7804218" y="1649826"/>
                <a:ext cx="769313"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b="0" i="1" smtClean="0">
                              <a:latin typeface="Cambria Math" panose="02040503050406030204" pitchFamily="18" charset="0"/>
                            </a:rPr>
                          </m:ctrlPr>
                        </m:sSupPr>
                        <m:e>
                          <m:r>
                            <a:rPr lang="en-US" sz="4400" i="1">
                              <a:latin typeface="Cambria Math" panose="02040503050406030204" pitchFamily="18" charset="0"/>
                            </a:rPr>
                            <m:t>𝐴</m:t>
                          </m:r>
                        </m:e>
                        <m:sup>
                          <m:r>
                            <a:rPr lang="en-US" sz="4400" b="0" i="1" smtClean="0">
                              <a:latin typeface="Cambria Math" panose="02040503050406030204" pitchFamily="18" charset="0"/>
                            </a:rPr>
                            <m:t>𝑇</m:t>
                          </m:r>
                        </m:sup>
                      </m:sSup>
                    </m:oMath>
                  </m:oMathPara>
                </a14:m>
                <a:endParaRPr lang="en-US" sz="4400" dirty="0"/>
              </a:p>
            </p:txBody>
          </p:sp>
        </mc:Choice>
        <mc:Fallback xmlns="">
          <p:sp>
            <p:nvSpPr>
              <p:cNvPr id="16" name="TextBox 15">
                <a:extLst>
                  <a:ext uri="{FF2B5EF4-FFF2-40B4-BE49-F238E27FC236}">
                    <a16:creationId xmlns:a16="http://schemas.microsoft.com/office/drawing/2014/main" id="{4842DBB4-DD88-1082-45DB-575491C2DB2A}"/>
                  </a:ext>
                </a:extLst>
              </p:cNvPr>
              <p:cNvSpPr txBox="1">
                <a:spLocks noRot="1" noChangeAspect="1" noMove="1" noResize="1" noEditPoints="1" noAdjustHandles="1" noChangeArrowheads="1" noChangeShapeType="1" noTextEdit="1"/>
              </p:cNvSpPr>
              <p:nvPr/>
            </p:nvSpPr>
            <p:spPr>
              <a:xfrm>
                <a:off x="7804218" y="1649826"/>
                <a:ext cx="769313" cy="677108"/>
              </a:xfrm>
              <a:prstGeom prst="rect">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71CAD54-6B73-10CF-AE5D-22C059FD8D10}"/>
              </a:ext>
            </a:extLst>
          </p:cNvPr>
          <p:cNvSpPr txBox="1"/>
          <p:nvPr/>
        </p:nvSpPr>
        <p:spPr>
          <a:xfrm>
            <a:off x="1491197" y="375920"/>
            <a:ext cx="9209606"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Matrix operations: Transpose</a:t>
            </a:r>
          </a:p>
        </p:txBody>
      </p:sp>
    </p:spTree>
    <p:extLst>
      <p:ext uri="{BB962C8B-B14F-4D97-AF65-F5344CB8AC3E}">
        <p14:creationId xmlns:p14="http://schemas.microsoft.com/office/powerpoint/2010/main" val="2994313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Linear transformations</a:t>
            </a:r>
          </a:p>
        </p:txBody>
      </p:sp>
    </p:spTree>
    <p:extLst>
      <p:ext uri="{BB962C8B-B14F-4D97-AF65-F5344CB8AC3E}">
        <p14:creationId xmlns:p14="http://schemas.microsoft.com/office/powerpoint/2010/main" val="3247933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27CE00-970F-0729-CF36-3E205B3F91C7}"/>
              </a:ext>
            </a:extLst>
          </p:cNvPr>
          <p:cNvGrpSpPr/>
          <p:nvPr/>
        </p:nvGrpSpPr>
        <p:grpSpPr>
          <a:xfrm>
            <a:off x="1145540" y="1904529"/>
            <a:ext cx="9900920" cy="3772903"/>
            <a:chOff x="1145540" y="1609889"/>
            <a:chExt cx="9900920" cy="3772903"/>
          </a:xfrm>
        </p:grpSpPr>
        <p:pic>
          <p:nvPicPr>
            <p:cNvPr id="2050" name="Picture 2">
              <a:extLst>
                <a:ext uri="{FF2B5EF4-FFF2-40B4-BE49-F238E27FC236}">
                  <a16:creationId xmlns:a16="http://schemas.microsoft.com/office/drawing/2014/main" id="{139DF24B-7395-91F2-2BB3-B02344EAF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540" y="1609889"/>
              <a:ext cx="9900920" cy="2910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9A3ED8-403B-0535-62E1-F14BB9B5E4D4}"/>
                </a:ext>
              </a:extLst>
            </p:cNvPr>
            <p:cNvSpPr txBox="1"/>
            <p:nvPr/>
          </p:nvSpPr>
          <p:spPr>
            <a:xfrm>
              <a:off x="1145540" y="4736461"/>
              <a:ext cx="9900920" cy="646331"/>
            </a:xfrm>
            <a:prstGeom prst="rect">
              <a:avLst/>
            </a:prstGeom>
            <a:noFill/>
          </p:spPr>
          <p:txBody>
            <a:bodyPr wrap="square">
              <a:spAutoFit/>
            </a:bodyPr>
            <a:lstStyle/>
            <a:p>
              <a:r>
                <a:rPr lang="en-US" b="0" i="0" dirty="0">
                  <a:effectLst/>
                  <a:latin typeface="Helvetica" panose="020B0500000000000000" pitchFamily="34" charset="0"/>
                </a:rPr>
                <a:t>Our original square under different types of transformations: (A) stretched, (B) compressed, (C) rotated, (D) reflected or flipped, and (E) sheared.</a:t>
              </a:r>
              <a:endParaRPr lang="en-US" dirty="0">
                <a:latin typeface="Helvetica" panose="020B0500000000000000" pitchFamily="34" charset="0"/>
              </a:endParaRPr>
            </a:p>
          </p:txBody>
        </p:sp>
      </p:grpSp>
      <p:sp>
        <p:nvSpPr>
          <p:cNvPr id="7" name="TextBox 6">
            <a:extLst>
              <a:ext uri="{FF2B5EF4-FFF2-40B4-BE49-F238E27FC236}">
                <a16:creationId xmlns:a16="http://schemas.microsoft.com/office/drawing/2014/main" id="{23656624-D75E-5EFD-9404-58115B2756DE}"/>
              </a:ext>
            </a:extLst>
          </p:cNvPr>
          <p:cNvSpPr txBox="1"/>
          <p:nvPr/>
        </p:nvSpPr>
        <p:spPr>
          <a:xfrm>
            <a:off x="3048000" y="6221214"/>
            <a:ext cx="6096000" cy="307777"/>
          </a:xfrm>
          <a:prstGeom prst="rect">
            <a:avLst/>
          </a:prstGeom>
          <a:noFill/>
        </p:spPr>
        <p:txBody>
          <a:bodyPr wrap="square">
            <a:spAutoFit/>
          </a:bodyPr>
          <a:lstStyle/>
          <a:p>
            <a:pPr algn="ctr"/>
            <a:r>
              <a:rPr lang="en-US" sz="1400" dirty="0">
                <a:latin typeface="+mj-lt"/>
              </a:rPr>
              <a:t>https://gregorygundersen.com/blog/2018/12/10/svd/</a:t>
            </a:r>
          </a:p>
        </p:txBody>
      </p:sp>
      <p:sp>
        <p:nvSpPr>
          <p:cNvPr id="9" name="TextBox 8">
            <a:extLst>
              <a:ext uri="{FF2B5EF4-FFF2-40B4-BE49-F238E27FC236}">
                <a16:creationId xmlns:a16="http://schemas.microsoft.com/office/drawing/2014/main" id="{240FDE51-DF21-C142-1569-A354908B9133}"/>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Transformation</a:t>
            </a:r>
          </a:p>
        </p:txBody>
      </p:sp>
    </p:spTree>
    <p:extLst>
      <p:ext uri="{BB962C8B-B14F-4D97-AF65-F5344CB8AC3E}">
        <p14:creationId xmlns:p14="http://schemas.microsoft.com/office/powerpoint/2010/main" val="1414688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656624-D75E-5EFD-9404-58115B2756DE}"/>
              </a:ext>
            </a:extLst>
          </p:cNvPr>
          <p:cNvSpPr txBox="1"/>
          <p:nvPr/>
        </p:nvSpPr>
        <p:spPr>
          <a:xfrm>
            <a:off x="3048000" y="6221214"/>
            <a:ext cx="6096000" cy="307777"/>
          </a:xfrm>
          <a:prstGeom prst="rect">
            <a:avLst/>
          </a:prstGeom>
          <a:noFill/>
        </p:spPr>
        <p:txBody>
          <a:bodyPr wrap="square">
            <a:spAutoFit/>
          </a:bodyPr>
          <a:lstStyle/>
          <a:p>
            <a:pPr algn="ctr"/>
            <a:r>
              <a:rPr lang="en-US" sz="1400" dirty="0">
                <a:latin typeface="+mj-lt"/>
              </a:rPr>
              <a:t>https://gregorygundersen.com/blog/2018/12/10/svd/</a:t>
            </a:r>
          </a:p>
        </p:txBody>
      </p:sp>
      <p:pic>
        <p:nvPicPr>
          <p:cNvPr id="3074" name="Picture 2">
            <a:extLst>
              <a:ext uri="{FF2B5EF4-FFF2-40B4-BE49-F238E27FC236}">
                <a16:creationId xmlns:a16="http://schemas.microsoft.com/office/drawing/2014/main" id="{EB394D2D-2584-329A-70D4-83D3413AF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040" y="1455480"/>
            <a:ext cx="8503920" cy="29841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0FF892-A748-3C7D-7779-55D8C5F249EC}"/>
              </a:ext>
            </a:extLst>
          </p:cNvPr>
          <p:cNvSpPr txBox="1"/>
          <p:nvPr/>
        </p:nvSpPr>
        <p:spPr>
          <a:xfrm>
            <a:off x="1844040" y="4836477"/>
            <a:ext cx="8503920" cy="646331"/>
          </a:xfrm>
          <a:prstGeom prst="rect">
            <a:avLst/>
          </a:prstGeom>
          <a:noFill/>
        </p:spPr>
        <p:txBody>
          <a:bodyPr wrap="square">
            <a:spAutoFit/>
          </a:bodyPr>
          <a:lstStyle/>
          <a:p>
            <a:r>
              <a:rPr lang="en-US" b="0" i="0" dirty="0">
                <a:effectLst/>
                <a:latin typeface="Helvetica" panose="020B0500000000000000" pitchFamily="34" charset="0"/>
              </a:rPr>
              <a:t>(A) Our original square under a linear transformation </a:t>
            </a:r>
            <a:r>
              <a:rPr lang="en-US" b="0" i="1" dirty="0">
                <a:effectLst/>
                <a:latin typeface="Helvetica" panose="020B0500000000000000" pitchFamily="34" charset="0"/>
              </a:rPr>
              <a:t>M</a:t>
            </a:r>
            <a:r>
              <a:rPr lang="en-US" b="0" i="0" dirty="0">
                <a:effectLst/>
                <a:latin typeface="Helvetica" panose="020B0500000000000000" pitchFamily="34" charset="0"/>
              </a:rPr>
              <a:t> (B) and a nonlinear transformation </a:t>
            </a:r>
            <a:r>
              <a:rPr lang="en-US" b="0" i="1" dirty="0">
                <a:effectLst/>
                <a:latin typeface="Helvetica" panose="020B0500000000000000" pitchFamily="34" charset="0"/>
              </a:rPr>
              <a:t>M</a:t>
            </a:r>
            <a:r>
              <a:rPr lang="en-US" b="0" i="0" dirty="0">
                <a:effectLst/>
                <a:latin typeface="Helvetica" panose="020B0500000000000000" pitchFamily="34" charset="0"/>
              </a:rPr>
              <a:t> (C).</a:t>
            </a:r>
            <a:endParaRPr lang="en-US" dirty="0">
              <a:latin typeface="Helvetica" panose="020B0500000000000000" pitchFamily="34" charset="0"/>
            </a:endParaRPr>
          </a:p>
        </p:txBody>
      </p:sp>
      <p:sp>
        <p:nvSpPr>
          <p:cNvPr id="5" name="TextBox 4">
            <a:extLst>
              <a:ext uri="{FF2B5EF4-FFF2-40B4-BE49-F238E27FC236}">
                <a16:creationId xmlns:a16="http://schemas.microsoft.com/office/drawing/2014/main" id="{A788BA1F-1514-9935-E51C-D35B37FA2492}"/>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Linear and Nonlinear Transformation</a:t>
            </a:r>
          </a:p>
        </p:txBody>
      </p:sp>
    </p:spTree>
    <p:extLst>
      <p:ext uri="{BB962C8B-B14F-4D97-AF65-F5344CB8AC3E}">
        <p14:creationId xmlns:p14="http://schemas.microsoft.com/office/powerpoint/2010/main" val="1564021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A8D794-AF0C-71AC-4CF0-0BDA08AFCE3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605" b="60494"/>
          <a:stretch/>
        </p:blipFill>
        <p:spPr>
          <a:xfrm>
            <a:off x="1150346" y="1501372"/>
            <a:ext cx="9891308" cy="2223961"/>
          </a:xfrm>
          <a:prstGeom prst="rect">
            <a:avLst/>
          </a:prstGeom>
        </p:spPr>
      </p:pic>
      <p:pic>
        <p:nvPicPr>
          <p:cNvPr id="6" name="Graphic 5">
            <a:extLst>
              <a:ext uri="{FF2B5EF4-FFF2-40B4-BE49-F238E27FC236}">
                <a16:creationId xmlns:a16="http://schemas.microsoft.com/office/drawing/2014/main" id="{5F4657F3-5A85-8B21-915D-EA2B3822B7B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4988" b="60994"/>
          <a:stretch/>
        </p:blipFill>
        <p:spPr>
          <a:xfrm>
            <a:off x="1150346" y="4221620"/>
            <a:ext cx="9891308" cy="1960646"/>
          </a:xfrm>
          <a:prstGeom prst="rect">
            <a:avLst/>
          </a:prstGeom>
        </p:spPr>
      </p:pic>
      <p:sp>
        <p:nvSpPr>
          <p:cNvPr id="2" name="TextBox 1">
            <a:extLst>
              <a:ext uri="{FF2B5EF4-FFF2-40B4-BE49-F238E27FC236}">
                <a16:creationId xmlns:a16="http://schemas.microsoft.com/office/drawing/2014/main" id="{1730C9A6-1AB9-B6C3-BADA-44262F1ABB54}"/>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Linear Transformation</a:t>
            </a:r>
          </a:p>
        </p:txBody>
      </p:sp>
    </p:spTree>
    <p:extLst>
      <p:ext uri="{BB962C8B-B14F-4D97-AF65-F5344CB8AC3E}">
        <p14:creationId xmlns:p14="http://schemas.microsoft.com/office/powerpoint/2010/main" val="640633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AA865E7-9FDB-91E1-74AB-F55B027C089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0694" b="35555"/>
          <a:stretch/>
        </p:blipFill>
        <p:spPr>
          <a:xfrm>
            <a:off x="1861746" y="1371599"/>
            <a:ext cx="8468507" cy="5238751"/>
          </a:xfrm>
          <a:prstGeom prst="rect">
            <a:avLst/>
          </a:prstGeom>
        </p:spPr>
      </p:pic>
      <p:sp>
        <p:nvSpPr>
          <p:cNvPr id="2" name="TextBox 1">
            <a:extLst>
              <a:ext uri="{FF2B5EF4-FFF2-40B4-BE49-F238E27FC236}">
                <a16:creationId xmlns:a16="http://schemas.microsoft.com/office/drawing/2014/main" id="{08D4531A-3B98-BEAF-2BE9-F3EBA09629FD}"/>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Linear Transformation</a:t>
            </a:r>
          </a:p>
        </p:txBody>
      </p:sp>
    </p:spTree>
    <p:extLst>
      <p:ext uri="{BB962C8B-B14F-4D97-AF65-F5344CB8AC3E}">
        <p14:creationId xmlns:p14="http://schemas.microsoft.com/office/powerpoint/2010/main" val="42866126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76466D7-4DCE-6CA1-C5AD-0F7B08321DC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0694" b="35000"/>
          <a:stretch/>
        </p:blipFill>
        <p:spPr>
          <a:xfrm>
            <a:off x="1990861" y="1419224"/>
            <a:ext cx="8210277" cy="5143501"/>
          </a:xfrm>
          <a:prstGeom prst="rect">
            <a:avLst/>
          </a:prstGeom>
        </p:spPr>
      </p:pic>
      <p:sp>
        <p:nvSpPr>
          <p:cNvPr id="2" name="TextBox 1">
            <a:extLst>
              <a:ext uri="{FF2B5EF4-FFF2-40B4-BE49-F238E27FC236}">
                <a16:creationId xmlns:a16="http://schemas.microsoft.com/office/drawing/2014/main" id="{3C19D536-D9E4-EA75-3F3B-1FD086E86D21}"/>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Linear Transformation</a:t>
            </a:r>
          </a:p>
        </p:txBody>
      </p:sp>
    </p:spTree>
    <p:extLst>
      <p:ext uri="{BB962C8B-B14F-4D97-AF65-F5344CB8AC3E}">
        <p14:creationId xmlns:p14="http://schemas.microsoft.com/office/powerpoint/2010/main" val="31345460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77922" y="6165811"/>
            <a:ext cx="703615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https://mathinsight.org/applet/linear_transformation_2d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https://integral-domain.org/lwilliams/Applets/algebra/linearTransformations.php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D6087-CA04-0651-1E83-BCD3E12F08FD}"/>
                  </a:ext>
                </a:extLst>
              </p:cNvPr>
              <p:cNvSpPr txBox="1"/>
              <p:nvPr/>
            </p:nvSpPr>
            <p:spPr>
              <a:xfrm>
                <a:off x="2244548" y="1524000"/>
                <a:ext cx="2353746" cy="1465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m:rPr>
                                    <m:brk m:alnAt="7"/>
                                  </m:rPr>
                                  <a:rPr lang="en-US" sz="3600" b="0" i="1" smtClean="0">
                                    <a:latin typeface="Cambria Math" panose="02040503050406030204" pitchFamily="18" charset="0"/>
                                  </a:rPr>
                                  <m:t>1</m:t>
                                </m:r>
                              </m:e>
                              <m:e>
                                <m:r>
                                  <a:rPr lang="en-US" sz="3600" i="1" smtClean="0">
                                    <a:latin typeface="Cambria Math" panose="02040503050406030204" pitchFamily="18" charset="0"/>
                                  </a:rPr>
                                  <m:t>⋯</m:t>
                                </m:r>
                              </m:e>
                              <m:e>
                                <m:r>
                                  <a:rPr lang="en-US" sz="3600" b="0" i="1" smtClean="0">
                                    <a:latin typeface="Cambria Math" panose="02040503050406030204" pitchFamily="18" charset="0"/>
                                  </a:rPr>
                                  <m:t>0</m:t>
                                </m:r>
                              </m:e>
                            </m:mr>
                            <m:mr>
                              <m:e>
                                <m:r>
                                  <a:rPr lang="en-US" sz="3600" i="1" smtClean="0">
                                    <a:latin typeface="Cambria Math" panose="02040503050406030204" pitchFamily="18" charset="0"/>
                                  </a:rPr>
                                  <m:t>⋮</m:t>
                                </m:r>
                              </m:e>
                              <m:e>
                                <m:r>
                                  <a:rPr lang="en-US" sz="3600" i="1" smtClean="0">
                                    <a:latin typeface="Cambria Math" panose="02040503050406030204" pitchFamily="18" charset="0"/>
                                  </a:rPr>
                                  <m:t>⋱</m:t>
                                </m:r>
                              </m:e>
                              <m:e>
                                <m:r>
                                  <a:rPr lang="en-US" sz="3600" i="1" smtClean="0">
                                    <a:latin typeface="Cambria Math" panose="02040503050406030204" pitchFamily="18" charset="0"/>
                                  </a:rPr>
                                  <m:t>⋮</m:t>
                                </m:r>
                              </m:e>
                            </m:mr>
                            <m:mr>
                              <m:e>
                                <m:r>
                                  <a:rPr lang="en-US" sz="3600" b="0" i="1" smtClean="0">
                                    <a:latin typeface="Cambria Math" panose="02040503050406030204" pitchFamily="18" charset="0"/>
                                  </a:rPr>
                                  <m:t>0</m:t>
                                </m:r>
                              </m:e>
                              <m:e>
                                <m:r>
                                  <a:rPr lang="en-US" sz="3600" i="1" smtClean="0">
                                    <a:latin typeface="Cambria Math" panose="02040503050406030204" pitchFamily="18" charset="0"/>
                                  </a:rPr>
                                  <m:t>⋯</m:t>
                                </m:r>
                              </m:e>
                              <m:e>
                                <m:r>
                                  <a:rPr lang="en-US" sz="3600" b="0" i="1" smtClean="0">
                                    <a:latin typeface="Cambria Math" panose="02040503050406030204" pitchFamily="18" charset="0"/>
                                  </a:rPr>
                                  <m:t>1</m:t>
                                </m:r>
                              </m:e>
                            </m:mr>
                          </m:m>
                        </m:e>
                      </m:d>
                    </m:oMath>
                  </m:oMathPara>
                </a14:m>
                <a:endParaRPr lang="en-US" sz="3600" dirty="0"/>
              </a:p>
            </p:txBody>
          </p:sp>
        </mc:Choice>
        <mc:Fallback xmlns="">
          <p:sp>
            <p:nvSpPr>
              <p:cNvPr id="2" name="TextBox 1">
                <a:extLst>
                  <a:ext uri="{FF2B5EF4-FFF2-40B4-BE49-F238E27FC236}">
                    <a16:creationId xmlns:a16="http://schemas.microsoft.com/office/drawing/2014/main" id="{7E2D6087-CA04-0651-1E83-BCD3E12F08FD}"/>
                  </a:ext>
                </a:extLst>
              </p:cNvPr>
              <p:cNvSpPr txBox="1">
                <a:spLocks noRot="1" noChangeAspect="1" noMove="1" noResize="1" noEditPoints="1" noAdjustHandles="1" noChangeArrowheads="1" noChangeShapeType="1" noTextEdit="1"/>
              </p:cNvSpPr>
              <p:nvPr/>
            </p:nvSpPr>
            <p:spPr>
              <a:xfrm>
                <a:off x="2244548" y="1524000"/>
                <a:ext cx="2353746" cy="14650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F4A514C-0FDC-1EEA-F739-A2C964958CDE}"/>
                  </a:ext>
                </a:extLst>
              </p:cNvPr>
              <p:cNvSpPr txBox="1"/>
              <p:nvPr/>
            </p:nvSpPr>
            <p:spPr>
              <a:xfrm>
                <a:off x="4484829" y="1512714"/>
                <a:ext cx="5859321" cy="1476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a:rPr lang="en-US" sz="3600" b="0" i="1" smtClean="0">
                                    <a:latin typeface="Cambria Math" panose="02040503050406030204" pitchFamily="18" charset="0"/>
                                  </a:rPr>
                                  <m:t>𝑎</m:t>
                                </m:r>
                              </m:e>
                              <m:e>
                                <m:r>
                                  <a:rPr lang="en-US" sz="3600" i="1" smtClean="0">
                                    <a:latin typeface="Cambria Math" panose="02040503050406030204" pitchFamily="18" charset="0"/>
                                  </a:rPr>
                                  <m:t>⋯</m:t>
                                </m:r>
                              </m:e>
                              <m:e>
                                <m:r>
                                  <a:rPr lang="en-US" sz="3600" b="0" i="1" smtClean="0">
                                    <a:latin typeface="Cambria Math" panose="02040503050406030204" pitchFamily="18" charset="0"/>
                                  </a:rPr>
                                  <m:t>𝑏</m:t>
                                </m:r>
                              </m:e>
                            </m:mr>
                            <m:mr>
                              <m:e>
                                <m:r>
                                  <a:rPr lang="en-US" sz="3600" i="1" smtClean="0">
                                    <a:latin typeface="Cambria Math" panose="02040503050406030204" pitchFamily="18" charset="0"/>
                                  </a:rPr>
                                  <m:t>⋮</m:t>
                                </m:r>
                              </m:e>
                              <m:e>
                                <m:r>
                                  <a:rPr lang="en-US" sz="3600" i="1" smtClean="0">
                                    <a:latin typeface="Cambria Math" panose="02040503050406030204" pitchFamily="18" charset="0"/>
                                  </a:rPr>
                                  <m:t>⋱</m:t>
                                </m:r>
                              </m:e>
                              <m:e>
                                <m:r>
                                  <a:rPr lang="en-US" sz="3600" i="1" smtClean="0">
                                    <a:latin typeface="Cambria Math" panose="02040503050406030204" pitchFamily="18" charset="0"/>
                                  </a:rPr>
                                  <m:t>⋮</m:t>
                                </m:r>
                              </m:e>
                            </m:mr>
                            <m:mr>
                              <m:e>
                                <m:r>
                                  <a:rPr lang="en-US" sz="3600" b="0" i="1" smtClean="0">
                                    <a:latin typeface="Cambria Math" panose="02040503050406030204" pitchFamily="18" charset="0"/>
                                  </a:rPr>
                                  <m:t>𝑐</m:t>
                                </m:r>
                              </m:e>
                              <m:e>
                                <m:r>
                                  <a:rPr lang="en-US" sz="3600" i="1" smtClean="0">
                                    <a:latin typeface="Cambria Math" panose="02040503050406030204" pitchFamily="18" charset="0"/>
                                  </a:rPr>
                                  <m:t>⋯</m:t>
                                </m:r>
                              </m:e>
                              <m:e>
                                <m:r>
                                  <a:rPr lang="en-US" sz="3600" b="0" i="1" smtClean="0">
                                    <a:latin typeface="Cambria Math" panose="02040503050406030204" pitchFamily="18" charset="0"/>
                                  </a:rPr>
                                  <m:t>𝑑</m:t>
                                </m:r>
                              </m:e>
                            </m:mr>
                          </m:m>
                        </m:e>
                      </m:d>
                      <m:r>
                        <a:rPr lang="en-US" sz="3600" b="0" i="1" smtClean="0">
                          <a:latin typeface="Cambria Math" panose="02040503050406030204" pitchFamily="18" charset="0"/>
                        </a:rPr>
                        <m:t>=</m:t>
                      </m:r>
                      <m:d>
                        <m:dPr>
                          <m:begChr m:val="["/>
                          <m:endChr m:val="]"/>
                          <m:ctrlPr>
                            <a:rPr lang="en-US" sz="3600" i="1">
                              <a:latin typeface="Cambria Math" panose="02040503050406030204" pitchFamily="18" charset="0"/>
                            </a:rPr>
                          </m:ctrlPr>
                        </m:dPr>
                        <m:e>
                          <m:m>
                            <m:mPr>
                              <m:mcs>
                                <m:mc>
                                  <m:mcPr>
                                    <m:count m:val="3"/>
                                    <m:mcJc m:val="center"/>
                                  </m:mcPr>
                                </m:mc>
                              </m:mcs>
                              <m:ctrlPr>
                                <a:rPr lang="en-US" sz="3600" i="1">
                                  <a:latin typeface="Cambria Math" panose="02040503050406030204" pitchFamily="18" charset="0"/>
                                </a:rPr>
                              </m:ctrlPr>
                            </m:mPr>
                            <m:mr>
                              <m:e>
                                <m:r>
                                  <a:rPr lang="en-US" sz="3600" i="1">
                                    <a:latin typeface="Cambria Math" panose="02040503050406030204" pitchFamily="18" charset="0"/>
                                  </a:rPr>
                                  <m:t>𝑎</m:t>
                                </m:r>
                              </m:e>
                              <m:e>
                                <m:r>
                                  <a:rPr lang="en-US" sz="3600" i="1">
                                    <a:latin typeface="Cambria Math" panose="02040503050406030204" pitchFamily="18" charset="0"/>
                                  </a:rPr>
                                  <m:t>⋯</m:t>
                                </m:r>
                              </m:e>
                              <m:e>
                                <m:r>
                                  <a:rPr lang="en-US" sz="3600" i="1">
                                    <a:latin typeface="Cambria Math" panose="02040503050406030204" pitchFamily="18" charset="0"/>
                                  </a:rPr>
                                  <m:t>𝑏</m:t>
                                </m:r>
                              </m:e>
                            </m:mr>
                            <m:mr>
                              <m:e>
                                <m:r>
                                  <a:rPr lang="en-US" sz="3600" i="1">
                                    <a:latin typeface="Cambria Math" panose="02040503050406030204" pitchFamily="18" charset="0"/>
                                  </a:rPr>
                                  <m:t>⋮</m:t>
                                </m:r>
                              </m:e>
                              <m:e>
                                <m:r>
                                  <a:rPr lang="en-US" sz="3600" i="1">
                                    <a:latin typeface="Cambria Math" panose="02040503050406030204" pitchFamily="18" charset="0"/>
                                  </a:rPr>
                                  <m:t>⋱</m:t>
                                </m:r>
                              </m:e>
                              <m:e>
                                <m:r>
                                  <a:rPr lang="en-US" sz="3600" i="1">
                                    <a:latin typeface="Cambria Math" panose="02040503050406030204" pitchFamily="18" charset="0"/>
                                  </a:rPr>
                                  <m:t>⋮</m:t>
                                </m:r>
                              </m:e>
                            </m:mr>
                            <m:mr>
                              <m:e>
                                <m:r>
                                  <a:rPr lang="en-US" sz="3600" i="1">
                                    <a:latin typeface="Cambria Math" panose="02040503050406030204" pitchFamily="18" charset="0"/>
                                  </a:rPr>
                                  <m:t>𝑐</m:t>
                                </m:r>
                              </m:e>
                              <m:e>
                                <m:r>
                                  <a:rPr lang="en-US" sz="3600" i="1">
                                    <a:latin typeface="Cambria Math" panose="02040503050406030204" pitchFamily="18" charset="0"/>
                                  </a:rPr>
                                  <m:t>⋯</m:t>
                                </m:r>
                              </m:e>
                              <m:e>
                                <m:r>
                                  <a:rPr lang="en-US" sz="3600" i="1">
                                    <a:latin typeface="Cambria Math" panose="02040503050406030204" pitchFamily="18" charset="0"/>
                                  </a:rPr>
                                  <m:t>𝑑</m:t>
                                </m:r>
                              </m:e>
                            </m:mr>
                          </m:m>
                        </m:e>
                      </m:d>
                    </m:oMath>
                  </m:oMathPara>
                </a14:m>
                <a:endParaRPr lang="en-US" sz="3600" dirty="0"/>
              </a:p>
            </p:txBody>
          </p:sp>
        </mc:Choice>
        <mc:Fallback xmlns="">
          <p:sp>
            <p:nvSpPr>
              <p:cNvPr id="3" name="TextBox 2">
                <a:extLst>
                  <a:ext uri="{FF2B5EF4-FFF2-40B4-BE49-F238E27FC236}">
                    <a16:creationId xmlns:a16="http://schemas.microsoft.com/office/drawing/2014/main" id="{0F4A514C-0FDC-1EEA-F739-A2C964958CDE}"/>
                  </a:ext>
                </a:extLst>
              </p:cNvPr>
              <p:cNvSpPr txBox="1">
                <a:spLocks noRot="1" noChangeAspect="1" noMove="1" noResize="1" noEditPoints="1" noAdjustHandles="1" noChangeArrowheads="1" noChangeShapeType="1" noTextEdit="1"/>
              </p:cNvSpPr>
              <p:nvPr/>
            </p:nvSpPr>
            <p:spPr>
              <a:xfrm>
                <a:off x="4484829" y="1512714"/>
                <a:ext cx="5859321" cy="1476302"/>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9378BD8-7DA7-361C-2622-75545D0315C4}"/>
              </a:ext>
            </a:extLst>
          </p:cNvPr>
          <p:cNvPicPr>
            <a:picLocks noChangeAspect="1"/>
          </p:cNvPicPr>
          <p:nvPr/>
        </p:nvPicPr>
        <p:blipFill>
          <a:blip r:embed="rId4"/>
          <a:stretch>
            <a:fillRect/>
          </a:stretch>
        </p:blipFill>
        <p:spPr>
          <a:xfrm>
            <a:off x="3700525" y="3429000"/>
            <a:ext cx="4790949" cy="2511118"/>
          </a:xfrm>
          <a:prstGeom prst="rect">
            <a:avLst/>
          </a:prstGeom>
        </p:spPr>
      </p:pic>
      <p:sp>
        <p:nvSpPr>
          <p:cNvPr id="4" name="TextBox 3">
            <a:extLst>
              <a:ext uri="{FF2B5EF4-FFF2-40B4-BE49-F238E27FC236}">
                <a16:creationId xmlns:a16="http://schemas.microsoft.com/office/drawing/2014/main" id="{660EFBD0-423F-E677-D8C7-31607F7988CB}"/>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Identity Matrix</a:t>
            </a:r>
          </a:p>
        </p:txBody>
      </p:sp>
    </p:spTree>
    <p:extLst>
      <p:ext uri="{BB962C8B-B14F-4D97-AF65-F5344CB8AC3E}">
        <p14:creationId xmlns:p14="http://schemas.microsoft.com/office/powerpoint/2010/main" val="352847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77922" y="6165811"/>
            <a:ext cx="703615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https://mathinsight.org/applet/linear_transformation_2d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https://integral-domain.org/lwilliams/Applets/algebra/linearTransformations.php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2D6087-CA04-0651-1E83-BCD3E12F08FD}"/>
                  </a:ext>
                </a:extLst>
              </p:cNvPr>
              <p:cNvSpPr txBox="1"/>
              <p:nvPr/>
            </p:nvSpPr>
            <p:spPr>
              <a:xfrm>
                <a:off x="2214068" y="1524000"/>
                <a:ext cx="2353746" cy="1465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a:rPr lang="en-US" sz="3600" b="0" i="1" smtClean="0">
                                    <a:latin typeface="Cambria Math" panose="02040503050406030204" pitchFamily="18" charset="0"/>
                                  </a:rPr>
                                  <m:t>𝐶</m:t>
                                </m:r>
                              </m:e>
                              <m:e>
                                <m:r>
                                  <a:rPr lang="en-US" sz="3600" i="1" smtClean="0">
                                    <a:latin typeface="Cambria Math" panose="02040503050406030204" pitchFamily="18" charset="0"/>
                                  </a:rPr>
                                  <m:t>⋯</m:t>
                                </m:r>
                              </m:e>
                              <m:e>
                                <m:r>
                                  <a:rPr lang="en-US" sz="3600" b="0" i="1" smtClean="0">
                                    <a:latin typeface="Cambria Math" panose="02040503050406030204" pitchFamily="18" charset="0"/>
                                  </a:rPr>
                                  <m:t>0</m:t>
                                </m:r>
                              </m:e>
                            </m:mr>
                            <m:mr>
                              <m:e>
                                <m:r>
                                  <a:rPr lang="en-US" sz="3600" i="1" smtClean="0">
                                    <a:latin typeface="Cambria Math" panose="02040503050406030204" pitchFamily="18" charset="0"/>
                                  </a:rPr>
                                  <m:t>⋮</m:t>
                                </m:r>
                              </m:e>
                              <m:e>
                                <m:r>
                                  <a:rPr lang="en-US" sz="3600" i="1" smtClean="0">
                                    <a:latin typeface="Cambria Math" panose="02040503050406030204" pitchFamily="18" charset="0"/>
                                  </a:rPr>
                                  <m:t>⋱</m:t>
                                </m:r>
                              </m:e>
                              <m:e>
                                <m:r>
                                  <a:rPr lang="en-US" sz="3600" i="1" smtClean="0">
                                    <a:latin typeface="Cambria Math" panose="02040503050406030204" pitchFamily="18" charset="0"/>
                                  </a:rPr>
                                  <m:t>⋮</m:t>
                                </m:r>
                              </m:e>
                            </m:mr>
                            <m:mr>
                              <m:e>
                                <m:r>
                                  <a:rPr lang="en-US" sz="3600" b="0" i="1" smtClean="0">
                                    <a:latin typeface="Cambria Math" panose="02040503050406030204" pitchFamily="18" charset="0"/>
                                  </a:rPr>
                                  <m:t>0</m:t>
                                </m:r>
                              </m:e>
                              <m:e>
                                <m:r>
                                  <a:rPr lang="en-US" sz="3600" i="1" smtClean="0">
                                    <a:latin typeface="Cambria Math" panose="02040503050406030204" pitchFamily="18" charset="0"/>
                                  </a:rPr>
                                  <m:t>⋯</m:t>
                                </m:r>
                              </m:e>
                              <m:e>
                                <m:r>
                                  <a:rPr lang="en-US" sz="3600" b="0" i="1" smtClean="0">
                                    <a:latin typeface="Cambria Math" panose="02040503050406030204" pitchFamily="18" charset="0"/>
                                  </a:rPr>
                                  <m:t>𝐶</m:t>
                                </m:r>
                              </m:e>
                            </m:mr>
                          </m:m>
                        </m:e>
                      </m:d>
                    </m:oMath>
                  </m:oMathPara>
                </a14:m>
                <a:endParaRPr lang="en-US" sz="3600" dirty="0"/>
              </a:p>
            </p:txBody>
          </p:sp>
        </mc:Choice>
        <mc:Fallback xmlns="">
          <p:sp>
            <p:nvSpPr>
              <p:cNvPr id="2" name="TextBox 1">
                <a:extLst>
                  <a:ext uri="{FF2B5EF4-FFF2-40B4-BE49-F238E27FC236}">
                    <a16:creationId xmlns:a16="http://schemas.microsoft.com/office/drawing/2014/main" id="{7E2D6087-CA04-0651-1E83-BCD3E12F08FD}"/>
                  </a:ext>
                </a:extLst>
              </p:cNvPr>
              <p:cNvSpPr txBox="1">
                <a:spLocks noRot="1" noChangeAspect="1" noMove="1" noResize="1" noEditPoints="1" noAdjustHandles="1" noChangeArrowheads="1" noChangeShapeType="1" noTextEdit="1"/>
              </p:cNvSpPr>
              <p:nvPr/>
            </p:nvSpPr>
            <p:spPr>
              <a:xfrm>
                <a:off x="2214068" y="1524000"/>
                <a:ext cx="2353746" cy="14650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F4A514C-0FDC-1EEA-F739-A2C964958CDE}"/>
                  </a:ext>
                </a:extLst>
              </p:cNvPr>
              <p:cNvSpPr txBox="1"/>
              <p:nvPr/>
            </p:nvSpPr>
            <p:spPr>
              <a:xfrm>
                <a:off x="4561029" y="1512714"/>
                <a:ext cx="5859321" cy="1476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a:rPr lang="en-US" sz="3600" b="0" i="1" smtClean="0">
                                    <a:latin typeface="Cambria Math" panose="02040503050406030204" pitchFamily="18" charset="0"/>
                                  </a:rPr>
                                  <m:t>𝑎</m:t>
                                </m:r>
                              </m:e>
                              <m:e>
                                <m:r>
                                  <a:rPr lang="en-US" sz="3600" i="1" smtClean="0">
                                    <a:latin typeface="Cambria Math" panose="02040503050406030204" pitchFamily="18" charset="0"/>
                                  </a:rPr>
                                  <m:t>⋯</m:t>
                                </m:r>
                              </m:e>
                              <m:e>
                                <m:r>
                                  <a:rPr lang="en-US" sz="3600" b="0" i="1" smtClean="0">
                                    <a:latin typeface="Cambria Math" panose="02040503050406030204" pitchFamily="18" charset="0"/>
                                  </a:rPr>
                                  <m:t>𝑏</m:t>
                                </m:r>
                              </m:e>
                            </m:mr>
                            <m:mr>
                              <m:e>
                                <m:r>
                                  <a:rPr lang="en-US" sz="3600" i="1" smtClean="0">
                                    <a:latin typeface="Cambria Math" panose="02040503050406030204" pitchFamily="18" charset="0"/>
                                  </a:rPr>
                                  <m:t>⋮</m:t>
                                </m:r>
                              </m:e>
                              <m:e>
                                <m:r>
                                  <a:rPr lang="en-US" sz="3600" i="1" smtClean="0">
                                    <a:latin typeface="Cambria Math" panose="02040503050406030204" pitchFamily="18" charset="0"/>
                                  </a:rPr>
                                  <m:t>⋱</m:t>
                                </m:r>
                              </m:e>
                              <m:e>
                                <m:r>
                                  <a:rPr lang="en-US" sz="3600" i="1" smtClean="0">
                                    <a:latin typeface="Cambria Math" panose="02040503050406030204" pitchFamily="18" charset="0"/>
                                  </a:rPr>
                                  <m:t>⋮</m:t>
                                </m:r>
                              </m:e>
                            </m:mr>
                            <m:mr>
                              <m:e>
                                <m:r>
                                  <a:rPr lang="en-US" sz="3600" b="0" i="1" smtClean="0">
                                    <a:latin typeface="Cambria Math" panose="02040503050406030204" pitchFamily="18" charset="0"/>
                                  </a:rPr>
                                  <m:t>𝑐</m:t>
                                </m:r>
                              </m:e>
                              <m:e>
                                <m:r>
                                  <a:rPr lang="en-US" sz="3600" i="1" smtClean="0">
                                    <a:latin typeface="Cambria Math" panose="02040503050406030204" pitchFamily="18" charset="0"/>
                                  </a:rPr>
                                  <m:t>⋯</m:t>
                                </m:r>
                              </m:e>
                              <m:e>
                                <m:r>
                                  <a:rPr lang="en-US" sz="3600" b="0" i="1" smtClean="0">
                                    <a:latin typeface="Cambria Math" panose="02040503050406030204" pitchFamily="18" charset="0"/>
                                  </a:rPr>
                                  <m:t>𝑑</m:t>
                                </m:r>
                              </m:e>
                            </m:mr>
                          </m:m>
                        </m:e>
                      </m:d>
                      <m:r>
                        <a:rPr lang="en-US" sz="3600" b="0" i="1" smtClean="0">
                          <a:latin typeface="Cambria Math" panose="02040503050406030204" pitchFamily="18" charset="0"/>
                        </a:rPr>
                        <m:t>=</m:t>
                      </m:r>
                      <m:d>
                        <m:dPr>
                          <m:begChr m:val="["/>
                          <m:endChr m:val="]"/>
                          <m:ctrlPr>
                            <a:rPr lang="en-US" sz="3600" i="1">
                              <a:latin typeface="Cambria Math" panose="02040503050406030204" pitchFamily="18" charset="0"/>
                            </a:rPr>
                          </m:ctrlPr>
                        </m:dPr>
                        <m:e>
                          <m:m>
                            <m:mPr>
                              <m:mcs>
                                <m:mc>
                                  <m:mcPr>
                                    <m:count m:val="3"/>
                                    <m:mcJc m:val="center"/>
                                  </m:mcPr>
                                </m:mc>
                              </m:mcs>
                              <m:ctrlPr>
                                <a:rPr lang="en-US" sz="3600" i="1">
                                  <a:latin typeface="Cambria Math" panose="02040503050406030204" pitchFamily="18" charset="0"/>
                                </a:rPr>
                              </m:ctrlPr>
                            </m:mPr>
                            <m:mr>
                              <m:e>
                                <m:r>
                                  <a:rPr lang="en-US" sz="3600" b="0" i="1" smtClean="0">
                                    <a:latin typeface="Cambria Math" panose="02040503050406030204" pitchFamily="18" charset="0"/>
                                  </a:rPr>
                                  <m:t>𝐶</m:t>
                                </m:r>
                                <m:r>
                                  <a:rPr lang="en-US" sz="3600" i="1">
                                    <a:latin typeface="Cambria Math" panose="02040503050406030204" pitchFamily="18" charset="0"/>
                                  </a:rPr>
                                  <m:t>𝑎</m:t>
                                </m:r>
                              </m:e>
                              <m:e>
                                <m:r>
                                  <a:rPr lang="en-US" sz="3600" i="1">
                                    <a:latin typeface="Cambria Math" panose="02040503050406030204" pitchFamily="18" charset="0"/>
                                  </a:rPr>
                                  <m:t>⋯</m:t>
                                </m:r>
                              </m:e>
                              <m:e>
                                <m:r>
                                  <a:rPr lang="en-US" sz="3600" b="0" i="1" smtClean="0">
                                    <a:latin typeface="Cambria Math" panose="02040503050406030204" pitchFamily="18" charset="0"/>
                                  </a:rPr>
                                  <m:t>𝐶</m:t>
                                </m:r>
                                <m:r>
                                  <a:rPr lang="en-US" sz="3600" i="1">
                                    <a:latin typeface="Cambria Math" panose="02040503050406030204" pitchFamily="18" charset="0"/>
                                  </a:rPr>
                                  <m:t>𝑏</m:t>
                                </m:r>
                              </m:e>
                            </m:mr>
                            <m:mr>
                              <m:e>
                                <m:r>
                                  <a:rPr lang="en-US" sz="3600" i="1">
                                    <a:latin typeface="Cambria Math" panose="02040503050406030204" pitchFamily="18" charset="0"/>
                                  </a:rPr>
                                  <m:t>⋮</m:t>
                                </m:r>
                              </m:e>
                              <m:e>
                                <m:r>
                                  <a:rPr lang="en-US" sz="3600" i="1">
                                    <a:latin typeface="Cambria Math" panose="02040503050406030204" pitchFamily="18" charset="0"/>
                                  </a:rPr>
                                  <m:t>⋱</m:t>
                                </m:r>
                              </m:e>
                              <m:e>
                                <m:r>
                                  <a:rPr lang="en-US" sz="3600" i="1">
                                    <a:latin typeface="Cambria Math" panose="02040503050406030204" pitchFamily="18" charset="0"/>
                                  </a:rPr>
                                  <m:t>⋮</m:t>
                                </m:r>
                              </m:e>
                            </m:mr>
                            <m:mr>
                              <m:e>
                                <m:r>
                                  <a:rPr lang="en-US" sz="3600" b="0" i="1" smtClean="0">
                                    <a:latin typeface="Cambria Math" panose="02040503050406030204" pitchFamily="18" charset="0"/>
                                  </a:rPr>
                                  <m:t>𝐶</m:t>
                                </m:r>
                                <m:r>
                                  <a:rPr lang="en-US" sz="3600" i="1">
                                    <a:latin typeface="Cambria Math" panose="02040503050406030204" pitchFamily="18" charset="0"/>
                                  </a:rPr>
                                  <m:t>𝑐</m:t>
                                </m:r>
                              </m:e>
                              <m:e>
                                <m:r>
                                  <a:rPr lang="en-US" sz="3600" i="1">
                                    <a:latin typeface="Cambria Math" panose="02040503050406030204" pitchFamily="18" charset="0"/>
                                  </a:rPr>
                                  <m:t>⋯</m:t>
                                </m:r>
                              </m:e>
                              <m:e>
                                <m:r>
                                  <a:rPr lang="en-US" sz="3600" b="0" i="1" smtClean="0">
                                    <a:latin typeface="Cambria Math" panose="02040503050406030204" pitchFamily="18" charset="0"/>
                                  </a:rPr>
                                  <m:t>𝐶</m:t>
                                </m:r>
                                <m:r>
                                  <a:rPr lang="en-US" sz="3600" i="1">
                                    <a:latin typeface="Cambria Math" panose="02040503050406030204" pitchFamily="18" charset="0"/>
                                  </a:rPr>
                                  <m:t>𝑑</m:t>
                                </m:r>
                              </m:e>
                            </m:mr>
                          </m:m>
                        </m:e>
                      </m:d>
                    </m:oMath>
                  </m:oMathPara>
                </a14:m>
                <a:endParaRPr lang="en-US" sz="3600" dirty="0"/>
              </a:p>
            </p:txBody>
          </p:sp>
        </mc:Choice>
        <mc:Fallback xmlns="">
          <p:sp>
            <p:nvSpPr>
              <p:cNvPr id="3" name="TextBox 2">
                <a:extLst>
                  <a:ext uri="{FF2B5EF4-FFF2-40B4-BE49-F238E27FC236}">
                    <a16:creationId xmlns:a16="http://schemas.microsoft.com/office/drawing/2014/main" id="{0F4A514C-0FDC-1EEA-F739-A2C964958CDE}"/>
                  </a:ext>
                </a:extLst>
              </p:cNvPr>
              <p:cNvSpPr txBox="1">
                <a:spLocks noRot="1" noChangeAspect="1" noMove="1" noResize="1" noEditPoints="1" noAdjustHandles="1" noChangeArrowheads="1" noChangeShapeType="1" noTextEdit="1"/>
              </p:cNvSpPr>
              <p:nvPr/>
            </p:nvSpPr>
            <p:spPr>
              <a:xfrm>
                <a:off x="4561029" y="1512714"/>
                <a:ext cx="5859321" cy="1476302"/>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F23578F-F8C9-4B41-DE8A-5F71021F9E39}"/>
              </a:ext>
            </a:extLst>
          </p:cNvPr>
          <p:cNvPicPr>
            <a:picLocks noChangeAspect="1"/>
          </p:cNvPicPr>
          <p:nvPr/>
        </p:nvPicPr>
        <p:blipFill>
          <a:blip r:embed="rId4"/>
          <a:stretch>
            <a:fillRect/>
          </a:stretch>
        </p:blipFill>
        <p:spPr>
          <a:xfrm>
            <a:off x="3740299" y="3429000"/>
            <a:ext cx="4711402" cy="2463233"/>
          </a:xfrm>
          <a:prstGeom prst="rect">
            <a:avLst/>
          </a:prstGeom>
        </p:spPr>
      </p:pic>
      <p:sp>
        <p:nvSpPr>
          <p:cNvPr id="4" name="TextBox 3">
            <a:extLst>
              <a:ext uri="{FF2B5EF4-FFF2-40B4-BE49-F238E27FC236}">
                <a16:creationId xmlns:a16="http://schemas.microsoft.com/office/drawing/2014/main" id="{BAC64B72-D8D9-9034-3CBE-71CA6C5FACF9}"/>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Scalar Matrix</a:t>
            </a:r>
          </a:p>
        </p:txBody>
      </p:sp>
    </p:spTree>
    <p:extLst>
      <p:ext uri="{BB962C8B-B14F-4D97-AF65-F5344CB8AC3E}">
        <p14:creationId xmlns:p14="http://schemas.microsoft.com/office/powerpoint/2010/main" val="2377339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77922" y="6165811"/>
            <a:ext cx="703615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https://mathinsight.org/applet/linear_transformation_2d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https://integral-domain.org/lwilliams/Applets/algebra/linearTransformations.php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FF2069-8838-0DB9-E0F1-D8C937DE189B}"/>
                  </a:ext>
                </a:extLst>
              </p:cNvPr>
              <p:cNvSpPr txBox="1"/>
              <p:nvPr/>
            </p:nvSpPr>
            <p:spPr>
              <a:xfrm>
                <a:off x="760926" y="2702135"/>
                <a:ext cx="2353746" cy="1465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a:rPr lang="en-US" sz="3600" b="0" i="1" smtClean="0">
                                    <a:solidFill>
                                      <a:srgbClr val="C00000"/>
                                    </a:solidFill>
                                    <a:latin typeface="Cambria Math" panose="02040503050406030204" pitchFamily="18" charset="0"/>
                                  </a:rPr>
                                  <m:t>2</m:t>
                                </m:r>
                              </m:e>
                              <m:e>
                                <m:r>
                                  <a:rPr lang="en-US" sz="3600" i="1" smtClean="0">
                                    <a:latin typeface="Cambria Math" panose="02040503050406030204" pitchFamily="18" charset="0"/>
                                  </a:rPr>
                                  <m:t>⋯</m:t>
                                </m:r>
                              </m:e>
                              <m:e>
                                <m:r>
                                  <a:rPr lang="en-US" sz="3600" b="0" i="1" smtClean="0">
                                    <a:latin typeface="Cambria Math" panose="02040503050406030204" pitchFamily="18" charset="0"/>
                                  </a:rPr>
                                  <m:t>0</m:t>
                                </m:r>
                              </m:e>
                            </m:mr>
                            <m:mr>
                              <m:e>
                                <m:r>
                                  <a:rPr lang="en-US" sz="3600" i="1" smtClean="0">
                                    <a:latin typeface="Cambria Math" panose="02040503050406030204" pitchFamily="18" charset="0"/>
                                  </a:rPr>
                                  <m:t>⋮</m:t>
                                </m:r>
                              </m:e>
                              <m:e>
                                <m:r>
                                  <a:rPr lang="en-US" sz="3600" i="1">
                                    <a:latin typeface="Cambria Math" panose="02040503050406030204" pitchFamily="18" charset="0"/>
                                  </a:rPr>
                                  <m:t>⋱</m:t>
                                </m:r>
                              </m:e>
                              <m:e>
                                <m:r>
                                  <a:rPr lang="en-US" sz="3600" i="1" smtClean="0">
                                    <a:latin typeface="Cambria Math" panose="02040503050406030204" pitchFamily="18" charset="0"/>
                                  </a:rPr>
                                  <m:t>⋮</m:t>
                                </m:r>
                              </m:e>
                            </m:mr>
                            <m:mr>
                              <m:e>
                                <m:r>
                                  <a:rPr lang="en-US" sz="3600" b="0" i="1" smtClean="0">
                                    <a:latin typeface="Cambria Math" panose="02040503050406030204" pitchFamily="18" charset="0"/>
                                  </a:rPr>
                                  <m:t>0</m:t>
                                </m:r>
                              </m:e>
                              <m:e>
                                <m:r>
                                  <a:rPr lang="en-US" sz="3600" i="1" smtClean="0">
                                    <a:latin typeface="Cambria Math" panose="02040503050406030204" pitchFamily="18" charset="0"/>
                                  </a:rPr>
                                  <m:t>⋯</m:t>
                                </m:r>
                              </m:e>
                              <m:e>
                                <m:r>
                                  <a:rPr lang="en-US" sz="3600" b="0" i="1" smtClean="0">
                                    <a:latin typeface="Cambria Math" panose="02040503050406030204" pitchFamily="18" charset="0"/>
                                  </a:rPr>
                                  <m:t>1</m:t>
                                </m:r>
                              </m:e>
                            </m:mr>
                          </m:m>
                        </m:e>
                      </m:d>
                    </m:oMath>
                  </m:oMathPara>
                </a14:m>
                <a:endParaRPr lang="en-US" sz="3600" dirty="0"/>
              </a:p>
            </p:txBody>
          </p:sp>
        </mc:Choice>
        <mc:Fallback xmlns="">
          <p:sp>
            <p:nvSpPr>
              <p:cNvPr id="4" name="TextBox 3">
                <a:extLst>
                  <a:ext uri="{FF2B5EF4-FFF2-40B4-BE49-F238E27FC236}">
                    <a16:creationId xmlns:a16="http://schemas.microsoft.com/office/drawing/2014/main" id="{F0FF2069-8838-0DB9-E0F1-D8C937DE189B}"/>
                  </a:ext>
                </a:extLst>
              </p:cNvPr>
              <p:cNvSpPr txBox="1">
                <a:spLocks noRot="1" noChangeAspect="1" noMove="1" noResize="1" noEditPoints="1" noAdjustHandles="1" noChangeArrowheads="1" noChangeShapeType="1" noTextEdit="1"/>
              </p:cNvSpPr>
              <p:nvPr/>
            </p:nvSpPr>
            <p:spPr>
              <a:xfrm>
                <a:off x="760926" y="2702135"/>
                <a:ext cx="2353746" cy="14650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12ABB1-9351-DDFE-9CAC-4CCCEEAB5926}"/>
                  </a:ext>
                </a:extLst>
              </p:cNvPr>
              <p:cNvSpPr txBox="1"/>
              <p:nvPr/>
            </p:nvSpPr>
            <p:spPr>
              <a:xfrm>
                <a:off x="3001207" y="2690849"/>
                <a:ext cx="2502711" cy="1476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a:rPr lang="en-US" sz="3600" b="0" i="1" smtClean="0">
                                    <a:latin typeface="Cambria Math" panose="02040503050406030204" pitchFamily="18" charset="0"/>
                                  </a:rPr>
                                  <m:t>𝑎</m:t>
                                </m:r>
                              </m:e>
                              <m:e>
                                <m:r>
                                  <a:rPr lang="en-US" sz="3600" i="1" smtClean="0">
                                    <a:latin typeface="Cambria Math" panose="02040503050406030204" pitchFamily="18" charset="0"/>
                                  </a:rPr>
                                  <m:t>⋯</m:t>
                                </m:r>
                              </m:e>
                              <m:e>
                                <m:r>
                                  <a:rPr lang="en-US" sz="3600" b="0" i="1" smtClean="0">
                                    <a:latin typeface="Cambria Math" panose="02040503050406030204" pitchFamily="18" charset="0"/>
                                  </a:rPr>
                                  <m:t>𝑏</m:t>
                                </m:r>
                              </m:e>
                            </m:mr>
                            <m:mr>
                              <m:e>
                                <m:r>
                                  <a:rPr lang="en-US" sz="3600" i="1" smtClean="0">
                                    <a:latin typeface="Cambria Math" panose="02040503050406030204" pitchFamily="18" charset="0"/>
                                  </a:rPr>
                                  <m:t>⋮</m:t>
                                </m:r>
                              </m:e>
                              <m:e>
                                <m:r>
                                  <a:rPr lang="en-US" sz="3600" i="1" smtClean="0">
                                    <a:latin typeface="Cambria Math" panose="02040503050406030204" pitchFamily="18" charset="0"/>
                                  </a:rPr>
                                  <m:t>⋱</m:t>
                                </m:r>
                              </m:e>
                              <m:e>
                                <m:r>
                                  <a:rPr lang="en-US" sz="3600" i="1" smtClean="0">
                                    <a:latin typeface="Cambria Math" panose="02040503050406030204" pitchFamily="18" charset="0"/>
                                  </a:rPr>
                                  <m:t>⋮</m:t>
                                </m:r>
                              </m:e>
                            </m:mr>
                            <m:mr>
                              <m:e>
                                <m:r>
                                  <a:rPr lang="en-US" sz="3600" b="0" i="1" smtClean="0">
                                    <a:latin typeface="Cambria Math" panose="02040503050406030204" pitchFamily="18" charset="0"/>
                                  </a:rPr>
                                  <m:t>𝑐</m:t>
                                </m:r>
                              </m:e>
                              <m:e>
                                <m:r>
                                  <a:rPr lang="en-US" sz="3600" i="1" smtClean="0">
                                    <a:latin typeface="Cambria Math" panose="02040503050406030204" pitchFamily="18" charset="0"/>
                                  </a:rPr>
                                  <m:t>⋯</m:t>
                                </m:r>
                              </m:e>
                              <m:e>
                                <m:r>
                                  <a:rPr lang="en-US" sz="3600" b="0" i="1" smtClean="0">
                                    <a:latin typeface="Cambria Math" panose="02040503050406030204" pitchFamily="18" charset="0"/>
                                  </a:rPr>
                                  <m:t>𝑑</m:t>
                                </m:r>
                              </m:e>
                            </m:mr>
                          </m:m>
                        </m:e>
                      </m:d>
                    </m:oMath>
                  </m:oMathPara>
                </a14:m>
                <a:endParaRPr lang="en-US" sz="3600" dirty="0"/>
              </a:p>
            </p:txBody>
          </p:sp>
        </mc:Choice>
        <mc:Fallback xmlns="">
          <p:sp>
            <p:nvSpPr>
              <p:cNvPr id="6" name="TextBox 5">
                <a:extLst>
                  <a:ext uri="{FF2B5EF4-FFF2-40B4-BE49-F238E27FC236}">
                    <a16:creationId xmlns:a16="http://schemas.microsoft.com/office/drawing/2014/main" id="{FD12ABB1-9351-DDFE-9CAC-4CCCEEAB5926}"/>
                  </a:ext>
                </a:extLst>
              </p:cNvPr>
              <p:cNvSpPr txBox="1">
                <a:spLocks noRot="1" noChangeAspect="1" noMove="1" noResize="1" noEditPoints="1" noAdjustHandles="1" noChangeArrowheads="1" noChangeShapeType="1" noTextEdit="1"/>
              </p:cNvSpPr>
              <p:nvPr/>
            </p:nvSpPr>
            <p:spPr>
              <a:xfrm>
                <a:off x="3001207" y="2690849"/>
                <a:ext cx="2502711" cy="1476302"/>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AA42F87-8EA1-A329-7931-E9EFE5524929}"/>
              </a:ext>
            </a:extLst>
          </p:cNvPr>
          <p:cNvPicPr>
            <a:picLocks noChangeAspect="1"/>
          </p:cNvPicPr>
          <p:nvPr/>
        </p:nvPicPr>
        <p:blipFill>
          <a:blip r:embed="rId5"/>
          <a:stretch>
            <a:fillRect/>
          </a:stretch>
        </p:blipFill>
        <p:spPr>
          <a:xfrm>
            <a:off x="6997314" y="692189"/>
            <a:ext cx="4684145" cy="2448982"/>
          </a:xfrm>
          <a:prstGeom prst="rect">
            <a:avLst/>
          </a:prstGeom>
        </p:spPr>
      </p:pic>
      <p:pic>
        <p:nvPicPr>
          <p:cNvPr id="12" name="Picture 11">
            <a:extLst>
              <a:ext uri="{FF2B5EF4-FFF2-40B4-BE49-F238E27FC236}">
                <a16:creationId xmlns:a16="http://schemas.microsoft.com/office/drawing/2014/main" id="{B4AD147F-9F5C-D8F6-17BB-21990A6EEB54}"/>
              </a:ext>
            </a:extLst>
          </p:cNvPr>
          <p:cNvPicPr>
            <a:picLocks noChangeAspect="1"/>
          </p:cNvPicPr>
          <p:nvPr/>
        </p:nvPicPr>
        <p:blipFill>
          <a:blip r:embed="rId6"/>
          <a:stretch>
            <a:fillRect/>
          </a:stretch>
        </p:blipFill>
        <p:spPr>
          <a:xfrm>
            <a:off x="6997314" y="3429000"/>
            <a:ext cx="4700545" cy="2448982"/>
          </a:xfrm>
          <a:prstGeom prst="rect">
            <a:avLst/>
          </a:prstGeom>
        </p:spPr>
      </p:pic>
      <p:sp>
        <p:nvSpPr>
          <p:cNvPr id="5" name="TextBox 4">
            <a:extLst>
              <a:ext uri="{FF2B5EF4-FFF2-40B4-BE49-F238E27FC236}">
                <a16:creationId xmlns:a16="http://schemas.microsoft.com/office/drawing/2014/main" id="{476BC1DB-A27A-4753-9244-199ABBB87A7A}"/>
              </a:ext>
            </a:extLst>
          </p:cNvPr>
          <p:cNvSpPr txBox="1"/>
          <p:nvPr/>
        </p:nvSpPr>
        <p:spPr>
          <a:xfrm>
            <a:off x="760926" y="548644"/>
            <a:ext cx="5233474" cy="769441"/>
          </a:xfrm>
          <a:prstGeom prst="rect">
            <a:avLst/>
          </a:prstGeom>
          <a:noFill/>
        </p:spPr>
        <p:txBody>
          <a:bodyPr wrap="square">
            <a:spAutoFit/>
          </a:bodyPr>
          <a:lstStyle/>
          <a:p>
            <a:pPr>
              <a:defRPr/>
            </a:pPr>
            <a:r>
              <a:rPr lang="en-US" sz="4400" b="1" dirty="0">
                <a:latin typeface="Helvetica" panose="020B0500000000000000" pitchFamily="34" charset="0"/>
              </a:rPr>
              <a:t>Off by one matrix</a:t>
            </a:r>
          </a:p>
        </p:txBody>
      </p:sp>
    </p:spTree>
    <p:extLst>
      <p:ext uri="{BB962C8B-B14F-4D97-AF65-F5344CB8AC3E}">
        <p14:creationId xmlns:p14="http://schemas.microsoft.com/office/powerpoint/2010/main" val="3904908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D37EB-CDB8-7C3E-AD0C-AF2BCFF7EB79}"/>
              </a:ext>
            </a:extLst>
          </p:cNvPr>
          <p:cNvSpPr txBox="1"/>
          <p:nvPr/>
        </p:nvSpPr>
        <p:spPr>
          <a:xfrm>
            <a:off x="783896" y="991965"/>
            <a:ext cx="1824538" cy="584775"/>
          </a:xfrm>
          <a:prstGeom prst="rect">
            <a:avLst/>
          </a:prstGeom>
          <a:noFill/>
        </p:spPr>
        <p:txBody>
          <a:bodyPr wrap="none" rtlCol="0">
            <a:spAutoFit/>
          </a:bodyPr>
          <a:lstStyle/>
          <a:p>
            <a:r>
              <a:rPr lang="en-US" sz="3200" b="1" dirty="0">
                <a:latin typeface="Helvetica" panose="020B0500000000000000" pitchFamily="34" charset="0"/>
              </a:rPr>
              <a:t>Patterns</a:t>
            </a:r>
          </a:p>
        </p:txBody>
      </p:sp>
      <p:sp>
        <p:nvSpPr>
          <p:cNvPr id="3" name="TextBox 2">
            <a:extLst>
              <a:ext uri="{FF2B5EF4-FFF2-40B4-BE49-F238E27FC236}">
                <a16:creationId xmlns:a16="http://schemas.microsoft.com/office/drawing/2014/main" id="{3E62D933-6CC2-BBA0-5CEA-8D299E388F2F}"/>
              </a:ext>
            </a:extLst>
          </p:cNvPr>
          <p:cNvSpPr txBox="1"/>
          <p:nvPr/>
        </p:nvSpPr>
        <p:spPr>
          <a:xfrm>
            <a:off x="783896" y="3873713"/>
            <a:ext cx="3968750" cy="2031325"/>
          </a:xfrm>
          <a:prstGeom prst="rect">
            <a:avLst/>
          </a:prstGeom>
          <a:noFill/>
        </p:spPr>
        <p:txBody>
          <a:bodyPr wrap="square">
            <a:spAutoFit/>
          </a:bodyPr>
          <a:lstStyle/>
          <a:p>
            <a:r>
              <a:rPr lang="en-US" dirty="0">
                <a:latin typeface="Helvetica" panose="020B0500000000000000" pitchFamily="34" charset="0"/>
              </a:rPr>
              <a:t>In terms of correlation, a pattern can be defined as a statistical relationship between two or more variables where changes in one variable are systematically associated with changes in another variable.</a:t>
            </a:r>
          </a:p>
        </p:txBody>
      </p:sp>
      <p:sp>
        <p:nvSpPr>
          <p:cNvPr id="6" name="TextBox 5">
            <a:extLst>
              <a:ext uri="{FF2B5EF4-FFF2-40B4-BE49-F238E27FC236}">
                <a16:creationId xmlns:a16="http://schemas.microsoft.com/office/drawing/2014/main" id="{FA1FF0EC-BDCC-008C-0E6F-E06CBD81E0E8}"/>
              </a:ext>
            </a:extLst>
          </p:cNvPr>
          <p:cNvSpPr txBox="1"/>
          <p:nvPr/>
        </p:nvSpPr>
        <p:spPr>
          <a:xfrm>
            <a:off x="783896" y="1910958"/>
            <a:ext cx="3968750" cy="923330"/>
          </a:xfrm>
          <a:prstGeom prst="rect">
            <a:avLst/>
          </a:prstGeom>
          <a:noFill/>
        </p:spPr>
        <p:txBody>
          <a:bodyPr wrap="square">
            <a:spAutoFit/>
          </a:bodyPr>
          <a:lstStyle/>
          <a:p>
            <a:r>
              <a:rPr lang="en-US" b="1" dirty="0">
                <a:latin typeface="Helvetica" panose="020B0500000000000000" pitchFamily="34" charset="0"/>
              </a:rPr>
              <a:t>Regularity and Predictability</a:t>
            </a:r>
            <a:r>
              <a:rPr lang="en-US" dirty="0">
                <a:latin typeface="Helvetica" panose="020B0500000000000000" pitchFamily="34" charset="0"/>
              </a:rPr>
              <a:t>: patterns involve a predictable and repeatable arrangement of elements.</a:t>
            </a:r>
          </a:p>
        </p:txBody>
      </p:sp>
      <p:grpSp>
        <p:nvGrpSpPr>
          <p:cNvPr id="10" name="Group 9">
            <a:extLst>
              <a:ext uri="{FF2B5EF4-FFF2-40B4-BE49-F238E27FC236}">
                <a16:creationId xmlns:a16="http://schemas.microsoft.com/office/drawing/2014/main" id="{67A9CDD1-89BB-15F0-EE86-2D4D7DB25E51}"/>
              </a:ext>
            </a:extLst>
          </p:cNvPr>
          <p:cNvGrpSpPr/>
          <p:nvPr/>
        </p:nvGrpSpPr>
        <p:grpSpPr>
          <a:xfrm>
            <a:off x="5260114" y="1080233"/>
            <a:ext cx="6521776" cy="4961953"/>
            <a:chOff x="4853993" y="896980"/>
            <a:chExt cx="7317834" cy="5567617"/>
          </a:xfrm>
        </p:grpSpPr>
        <p:pic>
          <p:nvPicPr>
            <p:cNvPr id="7170" name="Picture 2">
              <a:extLst>
                <a:ext uri="{FF2B5EF4-FFF2-40B4-BE49-F238E27FC236}">
                  <a16:creationId xmlns:a16="http://schemas.microsoft.com/office/drawing/2014/main" id="{B5D9C252-28AE-6856-698D-4EFE8A2AD9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1" r="54154"/>
            <a:stretch/>
          </p:blipFill>
          <p:spPr bwMode="auto">
            <a:xfrm>
              <a:off x="4853993" y="896980"/>
              <a:ext cx="3434440" cy="556761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D16BB59-59C4-4519-AD53-67BA5E17BA53}"/>
                </a:ext>
              </a:extLst>
            </p:cNvPr>
            <p:cNvGrpSpPr/>
            <p:nvPr/>
          </p:nvGrpSpPr>
          <p:grpSpPr>
            <a:xfrm>
              <a:off x="8597186" y="1300805"/>
              <a:ext cx="3574641" cy="5163792"/>
              <a:chOff x="7171721" y="918546"/>
              <a:chExt cx="3574641" cy="5163792"/>
            </a:xfrm>
          </p:grpSpPr>
          <p:sp>
            <p:nvSpPr>
              <p:cNvPr id="5" name="TextBox 4">
                <a:extLst>
                  <a:ext uri="{FF2B5EF4-FFF2-40B4-BE49-F238E27FC236}">
                    <a16:creationId xmlns:a16="http://schemas.microsoft.com/office/drawing/2014/main" id="{376216B9-74CA-66B7-75C4-8E55DE040C91}"/>
                  </a:ext>
                </a:extLst>
              </p:cNvPr>
              <p:cNvSpPr txBox="1"/>
              <p:nvPr/>
            </p:nvSpPr>
            <p:spPr>
              <a:xfrm>
                <a:off x="8192933" y="5774561"/>
                <a:ext cx="1532214" cy="307777"/>
              </a:xfrm>
              <a:prstGeom prst="rect">
                <a:avLst/>
              </a:prstGeom>
              <a:noFill/>
            </p:spPr>
            <p:txBody>
              <a:bodyPr wrap="none" rtlCol="0">
                <a:spAutoFit/>
              </a:bodyPr>
              <a:lstStyle/>
              <a:p>
                <a:pPr algn="ctr"/>
                <a:r>
                  <a:rPr lang="en-US" sz="1400" dirty="0">
                    <a:latin typeface="Helvetica" panose="020B0500000000000000" pitchFamily="34" charset="0"/>
                  </a:rPr>
                  <a:t>Gene expression</a:t>
                </a:r>
              </a:p>
            </p:txBody>
          </p:sp>
          <p:grpSp>
            <p:nvGrpSpPr>
              <p:cNvPr id="7" name="Group 6">
                <a:extLst>
                  <a:ext uri="{FF2B5EF4-FFF2-40B4-BE49-F238E27FC236}">
                    <a16:creationId xmlns:a16="http://schemas.microsoft.com/office/drawing/2014/main" id="{F1675130-BAEA-8F9A-E4A1-44DBA35FBA00}"/>
                  </a:ext>
                </a:extLst>
              </p:cNvPr>
              <p:cNvGrpSpPr/>
              <p:nvPr/>
            </p:nvGrpSpPr>
            <p:grpSpPr>
              <a:xfrm>
                <a:off x="7171721" y="918546"/>
                <a:ext cx="3574641" cy="4856015"/>
                <a:chOff x="7162800" y="1289050"/>
                <a:chExt cx="3574641" cy="4856015"/>
              </a:xfrm>
            </p:grpSpPr>
            <p:pic>
              <p:nvPicPr>
                <p:cNvPr id="8" name="Picture 7">
                  <a:extLst>
                    <a:ext uri="{FF2B5EF4-FFF2-40B4-BE49-F238E27FC236}">
                      <a16:creationId xmlns:a16="http://schemas.microsoft.com/office/drawing/2014/main" id="{76BD8F71-D87F-3AB2-ADE2-35387742553C}"/>
                    </a:ext>
                  </a:extLst>
                </p:cNvPr>
                <p:cNvPicPr>
                  <a:picLocks noChangeAspect="1"/>
                </p:cNvPicPr>
                <p:nvPr/>
              </p:nvPicPr>
              <p:blipFill>
                <a:blip r:embed="rId3"/>
                <a:stretch>
                  <a:fillRect/>
                </a:stretch>
              </p:blipFill>
              <p:spPr>
                <a:xfrm>
                  <a:off x="7162800" y="1341407"/>
                  <a:ext cx="3574641" cy="4803658"/>
                </a:xfrm>
                <a:prstGeom prst="rect">
                  <a:avLst/>
                </a:prstGeom>
              </p:spPr>
            </p:pic>
            <p:sp>
              <p:nvSpPr>
                <p:cNvPr id="9" name="Rectangle 8">
                  <a:extLst>
                    <a:ext uri="{FF2B5EF4-FFF2-40B4-BE49-F238E27FC236}">
                      <a16:creationId xmlns:a16="http://schemas.microsoft.com/office/drawing/2014/main" id="{4165F053-C507-1638-4ABE-3D7676D159AB}"/>
                    </a:ext>
                  </a:extLst>
                </p:cNvPr>
                <p:cNvSpPr/>
                <p:nvPr/>
              </p:nvSpPr>
              <p:spPr>
                <a:xfrm>
                  <a:off x="7162800" y="1289050"/>
                  <a:ext cx="355600" cy="127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3286796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77922" y="6165811"/>
            <a:ext cx="703615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https://mathinsight.org/applet/linear_transformation_2d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https://integral-domain.org/lwilliams/Applets/algebra/linearTransformations.php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FF2069-8838-0DB9-E0F1-D8C937DE189B}"/>
                  </a:ext>
                </a:extLst>
              </p:cNvPr>
              <p:cNvSpPr txBox="1"/>
              <p:nvPr/>
            </p:nvSpPr>
            <p:spPr>
              <a:xfrm>
                <a:off x="760926" y="2702135"/>
                <a:ext cx="2353746" cy="1465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a:rPr lang="en-US" sz="3600" b="0" i="1" smtClean="0">
                                    <a:solidFill>
                                      <a:srgbClr val="C00000"/>
                                    </a:solidFill>
                                    <a:latin typeface="Cambria Math" panose="02040503050406030204" pitchFamily="18" charset="0"/>
                                  </a:rPr>
                                  <m:t>−1</m:t>
                                </m:r>
                              </m:e>
                              <m:e>
                                <m:r>
                                  <a:rPr lang="en-US" sz="3600" i="1" smtClean="0">
                                    <a:latin typeface="Cambria Math" panose="02040503050406030204" pitchFamily="18" charset="0"/>
                                  </a:rPr>
                                  <m:t>⋯</m:t>
                                </m:r>
                              </m:e>
                              <m:e>
                                <m:r>
                                  <a:rPr lang="en-US" sz="3600" b="0" i="1" smtClean="0">
                                    <a:latin typeface="Cambria Math" panose="02040503050406030204" pitchFamily="18" charset="0"/>
                                  </a:rPr>
                                  <m:t>0</m:t>
                                </m:r>
                              </m:e>
                            </m:mr>
                            <m:mr>
                              <m:e>
                                <m:r>
                                  <a:rPr lang="en-US" sz="3600" i="1" smtClean="0">
                                    <a:latin typeface="Cambria Math" panose="02040503050406030204" pitchFamily="18" charset="0"/>
                                  </a:rPr>
                                  <m:t>⋮</m:t>
                                </m:r>
                              </m:e>
                              <m:e>
                                <m:r>
                                  <a:rPr lang="en-US" sz="3600" i="1">
                                    <a:latin typeface="Cambria Math" panose="02040503050406030204" pitchFamily="18" charset="0"/>
                                  </a:rPr>
                                  <m:t>⋱</m:t>
                                </m:r>
                              </m:e>
                              <m:e>
                                <m:r>
                                  <a:rPr lang="en-US" sz="3600" i="1" smtClean="0">
                                    <a:latin typeface="Cambria Math" panose="02040503050406030204" pitchFamily="18" charset="0"/>
                                  </a:rPr>
                                  <m:t>⋮</m:t>
                                </m:r>
                              </m:e>
                            </m:mr>
                            <m:mr>
                              <m:e>
                                <m:r>
                                  <a:rPr lang="en-US" sz="3600" b="0" i="1" smtClean="0">
                                    <a:latin typeface="Cambria Math" panose="02040503050406030204" pitchFamily="18" charset="0"/>
                                  </a:rPr>
                                  <m:t>0</m:t>
                                </m:r>
                              </m:e>
                              <m:e>
                                <m:r>
                                  <a:rPr lang="en-US" sz="3600" i="1" smtClean="0">
                                    <a:latin typeface="Cambria Math" panose="02040503050406030204" pitchFamily="18" charset="0"/>
                                  </a:rPr>
                                  <m:t>⋯</m:t>
                                </m:r>
                              </m:e>
                              <m:e>
                                <m:r>
                                  <a:rPr lang="en-US" sz="3600" b="0" i="1" smtClean="0">
                                    <a:latin typeface="Cambria Math" panose="02040503050406030204" pitchFamily="18" charset="0"/>
                                  </a:rPr>
                                  <m:t>1</m:t>
                                </m:r>
                              </m:e>
                            </m:mr>
                          </m:m>
                        </m:e>
                      </m:d>
                    </m:oMath>
                  </m:oMathPara>
                </a14:m>
                <a:endParaRPr lang="en-US" sz="3600" dirty="0"/>
              </a:p>
            </p:txBody>
          </p:sp>
        </mc:Choice>
        <mc:Fallback xmlns="">
          <p:sp>
            <p:nvSpPr>
              <p:cNvPr id="4" name="TextBox 3">
                <a:extLst>
                  <a:ext uri="{FF2B5EF4-FFF2-40B4-BE49-F238E27FC236}">
                    <a16:creationId xmlns:a16="http://schemas.microsoft.com/office/drawing/2014/main" id="{F0FF2069-8838-0DB9-E0F1-D8C937DE189B}"/>
                  </a:ext>
                </a:extLst>
              </p:cNvPr>
              <p:cNvSpPr txBox="1">
                <a:spLocks noRot="1" noChangeAspect="1" noMove="1" noResize="1" noEditPoints="1" noAdjustHandles="1" noChangeArrowheads="1" noChangeShapeType="1" noTextEdit="1"/>
              </p:cNvSpPr>
              <p:nvPr/>
            </p:nvSpPr>
            <p:spPr>
              <a:xfrm>
                <a:off x="760926" y="2702135"/>
                <a:ext cx="2353746" cy="1465016"/>
              </a:xfrm>
              <a:prstGeom prst="rect">
                <a:avLst/>
              </a:prstGeom>
              <a:blipFill>
                <a:blip r:embed="rId3"/>
                <a:stretch>
                  <a:fillRect r="-51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12ABB1-9351-DDFE-9CAC-4CCCEEAB5926}"/>
                  </a:ext>
                </a:extLst>
              </p:cNvPr>
              <p:cNvSpPr txBox="1"/>
              <p:nvPr/>
            </p:nvSpPr>
            <p:spPr>
              <a:xfrm>
                <a:off x="3209487" y="2701710"/>
                <a:ext cx="2502711" cy="14763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a:rPr lang="en-US" sz="3600" b="0" i="1" smtClean="0">
                                    <a:latin typeface="Cambria Math" panose="02040503050406030204" pitchFamily="18" charset="0"/>
                                  </a:rPr>
                                  <m:t>𝑎</m:t>
                                </m:r>
                              </m:e>
                              <m:e>
                                <m:r>
                                  <a:rPr lang="en-US" sz="3600" i="1" smtClean="0">
                                    <a:latin typeface="Cambria Math" panose="02040503050406030204" pitchFamily="18" charset="0"/>
                                  </a:rPr>
                                  <m:t>⋯</m:t>
                                </m:r>
                              </m:e>
                              <m:e>
                                <m:r>
                                  <a:rPr lang="en-US" sz="3600" b="0" i="1" smtClean="0">
                                    <a:latin typeface="Cambria Math" panose="02040503050406030204" pitchFamily="18" charset="0"/>
                                  </a:rPr>
                                  <m:t>𝑏</m:t>
                                </m:r>
                              </m:e>
                            </m:mr>
                            <m:mr>
                              <m:e>
                                <m:r>
                                  <a:rPr lang="en-US" sz="3600" i="1" smtClean="0">
                                    <a:latin typeface="Cambria Math" panose="02040503050406030204" pitchFamily="18" charset="0"/>
                                  </a:rPr>
                                  <m:t>⋮</m:t>
                                </m:r>
                              </m:e>
                              <m:e>
                                <m:r>
                                  <a:rPr lang="en-US" sz="3600" i="1" smtClean="0">
                                    <a:latin typeface="Cambria Math" panose="02040503050406030204" pitchFamily="18" charset="0"/>
                                  </a:rPr>
                                  <m:t>⋱</m:t>
                                </m:r>
                              </m:e>
                              <m:e>
                                <m:r>
                                  <a:rPr lang="en-US" sz="3600" i="1" smtClean="0">
                                    <a:latin typeface="Cambria Math" panose="02040503050406030204" pitchFamily="18" charset="0"/>
                                  </a:rPr>
                                  <m:t>⋮</m:t>
                                </m:r>
                              </m:e>
                            </m:mr>
                            <m:mr>
                              <m:e>
                                <m:r>
                                  <a:rPr lang="en-US" sz="3600" b="0" i="1" smtClean="0">
                                    <a:latin typeface="Cambria Math" panose="02040503050406030204" pitchFamily="18" charset="0"/>
                                  </a:rPr>
                                  <m:t>𝑐</m:t>
                                </m:r>
                              </m:e>
                              <m:e>
                                <m:r>
                                  <a:rPr lang="en-US" sz="3600" i="1" smtClean="0">
                                    <a:latin typeface="Cambria Math" panose="02040503050406030204" pitchFamily="18" charset="0"/>
                                  </a:rPr>
                                  <m:t>⋯</m:t>
                                </m:r>
                              </m:e>
                              <m:e>
                                <m:r>
                                  <a:rPr lang="en-US" sz="3600" b="0" i="1" smtClean="0">
                                    <a:latin typeface="Cambria Math" panose="02040503050406030204" pitchFamily="18" charset="0"/>
                                  </a:rPr>
                                  <m:t>𝑑</m:t>
                                </m:r>
                              </m:e>
                            </m:mr>
                          </m:m>
                        </m:e>
                      </m:d>
                    </m:oMath>
                  </m:oMathPara>
                </a14:m>
                <a:endParaRPr lang="en-US" sz="3600" dirty="0"/>
              </a:p>
            </p:txBody>
          </p:sp>
        </mc:Choice>
        <mc:Fallback xmlns="">
          <p:sp>
            <p:nvSpPr>
              <p:cNvPr id="6" name="TextBox 5">
                <a:extLst>
                  <a:ext uri="{FF2B5EF4-FFF2-40B4-BE49-F238E27FC236}">
                    <a16:creationId xmlns:a16="http://schemas.microsoft.com/office/drawing/2014/main" id="{FD12ABB1-9351-DDFE-9CAC-4CCCEEAB5926}"/>
                  </a:ext>
                </a:extLst>
              </p:cNvPr>
              <p:cNvSpPr txBox="1">
                <a:spLocks noRot="1" noChangeAspect="1" noMove="1" noResize="1" noEditPoints="1" noAdjustHandles="1" noChangeArrowheads="1" noChangeShapeType="1" noTextEdit="1"/>
              </p:cNvSpPr>
              <p:nvPr/>
            </p:nvSpPr>
            <p:spPr>
              <a:xfrm>
                <a:off x="3209487" y="2701710"/>
                <a:ext cx="2502711" cy="1476302"/>
              </a:xfrm>
              <a:prstGeom prst="rect">
                <a:avLst/>
              </a:prstGeom>
              <a:blipFill>
                <a:blip r:embed="rId4"/>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42DB83F-E1C4-0543-01C7-24E8F8D3B877}"/>
              </a:ext>
            </a:extLst>
          </p:cNvPr>
          <p:cNvPicPr>
            <a:picLocks noChangeAspect="1"/>
          </p:cNvPicPr>
          <p:nvPr/>
        </p:nvPicPr>
        <p:blipFill>
          <a:blip r:embed="rId5"/>
          <a:stretch>
            <a:fillRect/>
          </a:stretch>
        </p:blipFill>
        <p:spPr>
          <a:xfrm>
            <a:off x="6096000" y="1976403"/>
            <a:ext cx="5556735" cy="2905193"/>
          </a:xfrm>
          <a:prstGeom prst="rect">
            <a:avLst/>
          </a:prstGeom>
        </p:spPr>
      </p:pic>
      <p:sp>
        <p:nvSpPr>
          <p:cNvPr id="2" name="TextBox 1">
            <a:extLst>
              <a:ext uri="{FF2B5EF4-FFF2-40B4-BE49-F238E27FC236}">
                <a16:creationId xmlns:a16="http://schemas.microsoft.com/office/drawing/2014/main" id="{D38AFD1A-E663-3DF7-1E6B-2C895DCB1295}"/>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Off by one matrix</a:t>
            </a:r>
          </a:p>
        </p:txBody>
      </p:sp>
    </p:spTree>
    <p:extLst>
      <p:ext uri="{BB962C8B-B14F-4D97-AF65-F5344CB8AC3E}">
        <p14:creationId xmlns:p14="http://schemas.microsoft.com/office/powerpoint/2010/main" val="2681049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77921" y="6184861"/>
            <a:ext cx="703615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Visualize Different Matrices part2 | SEE Matrix, Chapter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https://www.desmos.com/calculator/u8wt5rnw9n</a:t>
            </a:r>
          </a:p>
        </p:txBody>
      </p:sp>
      <p:sp>
        <p:nvSpPr>
          <p:cNvPr id="2" name="TextBox 1">
            <a:extLst>
              <a:ext uri="{FF2B5EF4-FFF2-40B4-BE49-F238E27FC236}">
                <a16:creationId xmlns:a16="http://schemas.microsoft.com/office/drawing/2014/main" id="{4D18470D-E367-274A-3E83-DF973B285929}"/>
              </a:ext>
            </a:extLst>
          </p:cNvPr>
          <p:cNvSpPr txBox="1"/>
          <p:nvPr/>
        </p:nvSpPr>
        <p:spPr>
          <a:xfrm>
            <a:off x="4439808" y="1246397"/>
            <a:ext cx="3312382" cy="646331"/>
          </a:xfrm>
          <a:prstGeom prst="rect">
            <a:avLst/>
          </a:prstGeom>
          <a:noFill/>
        </p:spPr>
        <p:txBody>
          <a:bodyPr wrap="none" rtlCol="0">
            <a:spAutoFit/>
          </a:bodyPr>
          <a:lstStyle/>
          <a:p>
            <a:pPr algn="ctr"/>
            <a:r>
              <a:rPr lang="en-US" dirty="0">
                <a:latin typeface="+mj-lt"/>
              </a:rPr>
              <a:t>Square matrix</a:t>
            </a:r>
          </a:p>
          <a:p>
            <a:pPr algn="ctr"/>
            <a:r>
              <a:rPr lang="en-US" dirty="0">
                <a:latin typeface="+mj-lt"/>
              </a:rPr>
              <a:t>All column vectors are orthogonal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10B8B0-084F-D259-763A-C2EFBE03CA6E}"/>
                  </a:ext>
                </a:extLst>
              </p:cNvPr>
              <p:cNvSpPr txBox="1"/>
              <p:nvPr/>
            </p:nvSpPr>
            <p:spPr>
              <a:xfrm>
                <a:off x="1106883" y="3390091"/>
                <a:ext cx="2603500" cy="12974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smtClean="0">
                                  <a:latin typeface="Cambria Math" panose="02040503050406030204" pitchFamily="18" charset="0"/>
                                </a:rPr>
                              </m:ctrlPr>
                            </m:mPr>
                            <m:mr>
                              <m:e>
                                <m:r>
                                  <a:rPr lang="en-US" sz="4400" i="1" smtClean="0">
                                    <a:latin typeface="Cambria Math" panose="02040503050406030204" pitchFamily="18" charset="0"/>
                                  </a:rPr>
                                  <m:t>−</m:t>
                                </m:r>
                                <m:r>
                                  <a:rPr lang="en-US" sz="4400" b="0" i="1" smtClean="0">
                                    <a:latin typeface="Cambria Math" panose="02040503050406030204" pitchFamily="18" charset="0"/>
                                  </a:rPr>
                                  <m:t>2</m:t>
                                </m:r>
                              </m:e>
                              <m:e>
                                <m:r>
                                  <a:rPr lang="en-US" sz="4400" b="0" i="1" smtClean="0">
                                    <a:latin typeface="Cambria Math" panose="02040503050406030204" pitchFamily="18" charset="0"/>
                                  </a:rPr>
                                  <m:t>3</m:t>
                                </m:r>
                              </m:e>
                            </m:mr>
                            <m:mr>
                              <m:e>
                                <m:r>
                                  <a:rPr lang="en-US" sz="4400" b="0" i="1" smtClean="0">
                                    <a:latin typeface="Cambria Math" panose="02040503050406030204" pitchFamily="18" charset="0"/>
                                  </a:rPr>
                                  <m:t>3</m:t>
                                </m:r>
                              </m:e>
                              <m:e>
                                <m:r>
                                  <a:rPr lang="en-US" sz="4400" b="0" i="1" smtClean="0">
                                    <a:latin typeface="Cambria Math" panose="02040503050406030204" pitchFamily="18" charset="0"/>
                                  </a:rPr>
                                  <m:t>2</m:t>
                                </m:r>
                              </m:e>
                            </m:mr>
                          </m:m>
                        </m:e>
                      </m:d>
                    </m:oMath>
                  </m:oMathPara>
                </a14:m>
                <a:endParaRPr lang="en-US" sz="4400" dirty="0"/>
              </a:p>
            </p:txBody>
          </p:sp>
        </mc:Choice>
        <mc:Fallback xmlns="">
          <p:sp>
            <p:nvSpPr>
              <p:cNvPr id="5" name="TextBox 4">
                <a:extLst>
                  <a:ext uri="{FF2B5EF4-FFF2-40B4-BE49-F238E27FC236}">
                    <a16:creationId xmlns:a16="http://schemas.microsoft.com/office/drawing/2014/main" id="{5A10B8B0-084F-D259-763A-C2EFBE03CA6E}"/>
                  </a:ext>
                </a:extLst>
              </p:cNvPr>
              <p:cNvSpPr txBox="1">
                <a:spLocks noRot="1" noChangeAspect="1" noMove="1" noResize="1" noEditPoints="1" noAdjustHandles="1" noChangeArrowheads="1" noChangeShapeType="1" noTextEdit="1"/>
              </p:cNvSpPr>
              <p:nvPr/>
            </p:nvSpPr>
            <p:spPr>
              <a:xfrm>
                <a:off x="1106883" y="3390091"/>
                <a:ext cx="2603500" cy="1297406"/>
              </a:xfrm>
              <a:prstGeom prst="rect">
                <a:avLst/>
              </a:prstGeo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6FA1219-0799-950A-2670-99BFFFD8F8D3}"/>
              </a:ext>
            </a:extLst>
          </p:cNvPr>
          <p:cNvPicPr>
            <a:picLocks noChangeAspect="1"/>
          </p:cNvPicPr>
          <p:nvPr/>
        </p:nvPicPr>
        <p:blipFill>
          <a:blip r:embed="rId4"/>
          <a:stretch>
            <a:fillRect/>
          </a:stretch>
        </p:blipFill>
        <p:spPr>
          <a:xfrm>
            <a:off x="4588678" y="2337920"/>
            <a:ext cx="6714322" cy="3401748"/>
          </a:xfrm>
          <a:prstGeom prst="rect">
            <a:avLst/>
          </a:prstGeom>
        </p:spPr>
      </p:pic>
      <p:sp>
        <p:nvSpPr>
          <p:cNvPr id="4" name="TextBox 3">
            <a:extLst>
              <a:ext uri="{FF2B5EF4-FFF2-40B4-BE49-F238E27FC236}">
                <a16:creationId xmlns:a16="http://schemas.microsoft.com/office/drawing/2014/main" id="{C1519C28-29A1-D928-6014-6C5F46F80B11}"/>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Orthogonal Matrix</a:t>
            </a:r>
          </a:p>
        </p:txBody>
      </p:sp>
    </p:spTree>
    <p:extLst>
      <p:ext uri="{BB962C8B-B14F-4D97-AF65-F5344CB8AC3E}">
        <p14:creationId xmlns:p14="http://schemas.microsoft.com/office/powerpoint/2010/main" val="1089895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77921" y="6045161"/>
            <a:ext cx="7036157"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Visualize Different Matrices part2 | SEE Matrix, Chapter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https://www.desmos.com/calculator/u8wt5rnw9n</a:t>
            </a:r>
            <a:b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https://integral-domain.org/lwilliams/Applets/algebra/linearTransformations.php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10B8B0-084F-D259-763A-C2EFBE03CA6E}"/>
                  </a:ext>
                </a:extLst>
              </p:cNvPr>
              <p:cNvSpPr txBox="1"/>
              <p:nvPr/>
            </p:nvSpPr>
            <p:spPr>
              <a:xfrm>
                <a:off x="1147523" y="3417083"/>
                <a:ext cx="2603500" cy="10783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a:rPr lang="en-US" sz="3600" i="1" smtClean="0">
                                    <a:latin typeface="Cambria Math" panose="02040503050406030204" pitchFamily="18" charset="0"/>
                                  </a:rPr>
                                  <m:t>−</m:t>
                                </m:r>
                                <m:r>
                                  <a:rPr lang="en-US" sz="3600" b="0" i="1" smtClean="0">
                                    <a:latin typeface="Cambria Math" panose="02040503050406030204" pitchFamily="18" charset="0"/>
                                  </a:rPr>
                                  <m:t>2</m:t>
                                </m:r>
                              </m:e>
                              <m:e>
                                <m:r>
                                  <a:rPr lang="en-US" sz="3600" b="0" i="1" smtClean="0">
                                    <a:latin typeface="Cambria Math" panose="02040503050406030204" pitchFamily="18" charset="0"/>
                                  </a:rPr>
                                  <m:t>3</m:t>
                                </m:r>
                              </m:e>
                            </m:mr>
                            <m:mr>
                              <m:e>
                                <m:r>
                                  <a:rPr lang="en-US" sz="3600" b="0" i="1" smtClean="0">
                                    <a:latin typeface="Cambria Math" panose="02040503050406030204" pitchFamily="18" charset="0"/>
                                  </a:rPr>
                                  <m:t>3</m:t>
                                </m:r>
                              </m:e>
                              <m:e>
                                <m:r>
                                  <a:rPr lang="en-US" sz="3600" b="0" i="1" smtClean="0">
                                    <a:latin typeface="Cambria Math" panose="02040503050406030204" pitchFamily="18" charset="0"/>
                                  </a:rPr>
                                  <m:t>2</m:t>
                                </m:r>
                              </m:e>
                            </m:mr>
                          </m:m>
                        </m:e>
                      </m:d>
                    </m:oMath>
                  </m:oMathPara>
                </a14:m>
                <a:endParaRPr lang="en-US" sz="3600" dirty="0"/>
              </a:p>
            </p:txBody>
          </p:sp>
        </mc:Choice>
        <mc:Fallback xmlns="">
          <p:sp>
            <p:nvSpPr>
              <p:cNvPr id="5" name="TextBox 4">
                <a:extLst>
                  <a:ext uri="{FF2B5EF4-FFF2-40B4-BE49-F238E27FC236}">
                    <a16:creationId xmlns:a16="http://schemas.microsoft.com/office/drawing/2014/main" id="{5A10B8B0-084F-D259-763A-C2EFBE03CA6E}"/>
                  </a:ext>
                </a:extLst>
              </p:cNvPr>
              <p:cNvSpPr txBox="1">
                <a:spLocks noRot="1" noChangeAspect="1" noMove="1" noResize="1" noEditPoints="1" noAdjustHandles="1" noChangeArrowheads="1" noChangeShapeType="1" noTextEdit="1"/>
              </p:cNvSpPr>
              <p:nvPr/>
            </p:nvSpPr>
            <p:spPr>
              <a:xfrm>
                <a:off x="1147523" y="3417083"/>
                <a:ext cx="2603500" cy="1078372"/>
              </a:xfrm>
              <a:prstGeom prst="rect">
                <a:avLst/>
              </a:prstGeom>
              <a:blipFill>
                <a:blip r:embed="rId3"/>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49E6C491-6F96-A66F-55A5-0A5FF53126B8}"/>
              </a:ext>
            </a:extLst>
          </p:cNvPr>
          <p:cNvGrpSpPr/>
          <p:nvPr/>
        </p:nvGrpSpPr>
        <p:grpSpPr>
          <a:xfrm>
            <a:off x="4712648" y="2046611"/>
            <a:ext cx="6850278" cy="3844666"/>
            <a:chOff x="4905688" y="1601662"/>
            <a:chExt cx="6850278" cy="3844666"/>
          </a:xfrm>
        </p:grpSpPr>
        <p:pic>
          <p:nvPicPr>
            <p:cNvPr id="4" name="Picture 3">
              <a:extLst>
                <a:ext uri="{FF2B5EF4-FFF2-40B4-BE49-F238E27FC236}">
                  <a16:creationId xmlns:a16="http://schemas.microsoft.com/office/drawing/2014/main" id="{8C5FCDDF-8FF6-5918-A6DB-0DAF23B25927}"/>
                </a:ext>
              </a:extLst>
            </p:cNvPr>
            <p:cNvPicPr>
              <a:picLocks noChangeAspect="1"/>
            </p:cNvPicPr>
            <p:nvPr/>
          </p:nvPicPr>
          <p:blipFill>
            <a:blip r:embed="rId4"/>
            <a:stretch>
              <a:fillRect/>
            </a:stretch>
          </p:blipFill>
          <p:spPr>
            <a:xfrm>
              <a:off x="4905688" y="1601662"/>
              <a:ext cx="6850278" cy="3844666"/>
            </a:xfrm>
            <a:prstGeom prst="rect">
              <a:avLst/>
            </a:prstGeom>
          </p:spPr>
        </p:pic>
        <p:sp>
          <p:nvSpPr>
            <p:cNvPr id="6" name="Rectangle 5">
              <a:extLst>
                <a:ext uri="{FF2B5EF4-FFF2-40B4-BE49-F238E27FC236}">
                  <a16:creationId xmlns:a16="http://schemas.microsoft.com/office/drawing/2014/main" id="{35F9A31C-9C2F-AB2B-05B0-A32DAE3586BB}"/>
                </a:ext>
              </a:extLst>
            </p:cNvPr>
            <p:cNvSpPr/>
            <p:nvPr/>
          </p:nvSpPr>
          <p:spPr>
            <a:xfrm>
              <a:off x="9150350" y="3892550"/>
              <a:ext cx="315913" cy="3159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14734D60-C074-D832-C327-6F250AB48EC5}"/>
              </a:ext>
            </a:extLst>
          </p:cNvPr>
          <p:cNvSpPr txBox="1"/>
          <p:nvPr/>
        </p:nvSpPr>
        <p:spPr>
          <a:xfrm>
            <a:off x="4439808" y="1246397"/>
            <a:ext cx="3312382" cy="646331"/>
          </a:xfrm>
          <a:prstGeom prst="rect">
            <a:avLst/>
          </a:prstGeom>
          <a:noFill/>
        </p:spPr>
        <p:txBody>
          <a:bodyPr wrap="none" rtlCol="0">
            <a:spAutoFit/>
          </a:bodyPr>
          <a:lstStyle/>
          <a:p>
            <a:pPr algn="ctr"/>
            <a:r>
              <a:rPr lang="en-US" dirty="0">
                <a:latin typeface="+mj-lt"/>
              </a:rPr>
              <a:t>Square matrix</a:t>
            </a:r>
          </a:p>
          <a:p>
            <a:pPr algn="ctr"/>
            <a:r>
              <a:rPr lang="en-US" dirty="0">
                <a:latin typeface="+mj-lt"/>
              </a:rPr>
              <a:t>All column vectors are orthogonal</a:t>
            </a:r>
          </a:p>
        </p:txBody>
      </p:sp>
      <p:sp>
        <p:nvSpPr>
          <p:cNvPr id="7" name="TextBox 6">
            <a:extLst>
              <a:ext uri="{FF2B5EF4-FFF2-40B4-BE49-F238E27FC236}">
                <a16:creationId xmlns:a16="http://schemas.microsoft.com/office/drawing/2014/main" id="{83AE5E57-67FC-0EC0-C9C1-6DCDD08EC75B}"/>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Orthogonal Matrix</a:t>
            </a:r>
          </a:p>
        </p:txBody>
      </p:sp>
    </p:spTree>
    <p:extLst>
      <p:ext uri="{BB962C8B-B14F-4D97-AF65-F5344CB8AC3E}">
        <p14:creationId xmlns:p14="http://schemas.microsoft.com/office/powerpoint/2010/main" val="2998545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77921" y="6045161"/>
            <a:ext cx="7036157"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Visualize Different Matrices part2 | SEE Matrix, Chapter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https://www.desmos.com/calculator/u8wt5rnw9n</a:t>
            </a:r>
            <a:b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https://www.geogebra.org/m/pDU4peV5</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10B8B0-084F-D259-763A-C2EFBE03CA6E}"/>
                  </a:ext>
                </a:extLst>
              </p:cNvPr>
              <p:cNvSpPr txBox="1"/>
              <p:nvPr/>
            </p:nvSpPr>
            <p:spPr>
              <a:xfrm>
                <a:off x="698077" y="3341113"/>
                <a:ext cx="3177002" cy="1733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i="1" smtClean="0">
                              <a:latin typeface="Cambria Math" panose="02040503050406030204" pitchFamily="18" charset="0"/>
                            </a:rPr>
                          </m:ctrlPr>
                        </m:dPr>
                        <m:e>
                          <m:m>
                            <m:mPr>
                              <m:mcs>
                                <m:mc>
                                  <m:mcPr>
                                    <m:count m:val="2"/>
                                    <m:mcJc m:val="center"/>
                                  </m:mcPr>
                                </m:mc>
                              </m:mcs>
                              <m:ctrlPr>
                                <a:rPr lang="en-US" sz="3200" i="1" smtClean="0">
                                  <a:latin typeface="Cambria Math" panose="02040503050406030204" pitchFamily="18" charset="0"/>
                                </a:rPr>
                              </m:ctrlPr>
                            </m:mPr>
                            <m:mr>
                              <m:e>
                                <m:r>
                                  <m:rPr>
                                    <m:brk m:alnAt="7"/>
                                  </m:rPr>
                                  <a:rPr lang="en-US" sz="3200" b="0" i="1" smtClean="0">
                                    <a:latin typeface="Cambria Math" panose="02040503050406030204" pitchFamily="18" charset="0"/>
                                  </a:rPr>
                                  <m:t>0</m:t>
                                </m:r>
                                <m:r>
                                  <a:rPr lang="en-US" sz="3200" b="0" i="1" smtClean="0">
                                    <a:latin typeface="Cambria Math" panose="02040503050406030204" pitchFamily="18" charset="0"/>
                                  </a:rPr>
                                  <m:t>.5</m:t>
                                </m:r>
                              </m:e>
                              <m:e>
                                <m:f>
                                  <m:fPr>
                                    <m:type m:val="skw"/>
                                    <m:ctrlPr>
                                      <a:rPr lang="en-US" sz="3200" i="1">
                                        <a:latin typeface="Cambria Math" panose="02040503050406030204" pitchFamily="18" charset="0"/>
                                      </a:rPr>
                                    </m:ctrlPr>
                                  </m:fPr>
                                  <m:num>
                                    <m:rad>
                                      <m:radPr>
                                        <m:degHide m:val="on"/>
                                        <m:ctrlPr>
                                          <a:rPr lang="en-US" sz="3200" i="1">
                                            <a:latin typeface="Cambria Math" panose="02040503050406030204" pitchFamily="18" charset="0"/>
                                          </a:rPr>
                                        </m:ctrlPr>
                                      </m:radPr>
                                      <m:deg/>
                                      <m:e>
                                        <m:r>
                                          <a:rPr lang="en-US" sz="3200" i="1">
                                            <a:latin typeface="Cambria Math" panose="02040503050406030204" pitchFamily="18" charset="0"/>
                                          </a:rPr>
                                          <m:t>3</m:t>
                                        </m:r>
                                      </m:e>
                                    </m:rad>
                                  </m:num>
                                  <m:den>
                                    <m:r>
                                      <a:rPr lang="en-US" sz="3200" i="1">
                                        <a:latin typeface="Cambria Math" panose="02040503050406030204" pitchFamily="18" charset="0"/>
                                      </a:rPr>
                                      <m:t>2</m:t>
                                    </m:r>
                                  </m:den>
                                </m:f>
                              </m:e>
                            </m:mr>
                            <m:mr>
                              <m:e>
                                <m:r>
                                  <a:rPr lang="en-US" sz="3200" b="0" i="1" smtClean="0">
                                    <a:latin typeface="Cambria Math" panose="02040503050406030204" pitchFamily="18" charset="0"/>
                                  </a:rPr>
                                  <m:t>−</m:t>
                                </m:r>
                                <m:f>
                                  <m:fPr>
                                    <m:type m:val="skw"/>
                                    <m:ctrlPr>
                                      <a:rPr lang="en-US" sz="3200" b="0" i="1" smtClean="0">
                                        <a:latin typeface="Cambria Math" panose="02040503050406030204" pitchFamily="18" charset="0"/>
                                      </a:rPr>
                                    </m:ctrlPr>
                                  </m:fPr>
                                  <m:num>
                                    <m:rad>
                                      <m:radPr>
                                        <m:degHide m:val="on"/>
                                        <m:ctrlPr>
                                          <a:rPr lang="en-US" sz="3200" b="0" i="1" smtClean="0">
                                            <a:latin typeface="Cambria Math" panose="02040503050406030204" pitchFamily="18" charset="0"/>
                                          </a:rPr>
                                        </m:ctrlPr>
                                      </m:radPr>
                                      <m:deg/>
                                      <m:e>
                                        <m:r>
                                          <a:rPr lang="en-US" sz="3200" b="0" i="1" smtClean="0">
                                            <a:latin typeface="Cambria Math" panose="02040503050406030204" pitchFamily="18" charset="0"/>
                                          </a:rPr>
                                          <m:t>3</m:t>
                                        </m:r>
                                      </m:e>
                                    </m:rad>
                                  </m:num>
                                  <m:den>
                                    <m:r>
                                      <a:rPr lang="en-US" sz="3200" b="0" i="1" smtClean="0">
                                        <a:latin typeface="Cambria Math" panose="02040503050406030204" pitchFamily="18" charset="0"/>
                                      </a:rPr>
                                      <m:t>2</m:t>
                                    </m:r>
                                  </m:den>
                                </m:f>
                              </m:e>
                              <m:e>
                                <m:r>
                                  <a:rPr lang="en-US" sz="3200" b="0" i="1" smtClean="0">
                                    <a:latin typeface="Cambria Math" panose="02040503050406030204" pitchFamily="18" charset="0"/>
                                  </a:rPr>
                                  <m:t>0.5</m:t>
                                </m:r>
                              </m:e>
                            </m:mr>
                          </m:m>
                        </m:e>
                      </m:d>
                    </m:oMath>
                  </m:oMathPara>
                </a14:m>
                <a:endParaRPr lang="en-US" sz="3200" dirty="0"/>
              </a:p>
            </p:txBody>
          </p:sp>
        </mc:Choice>
        <mc:Fallback xmlns="">
          <p:sp>
            <p:nvSpPr>
              <p:cNvPr id="5" name="TextBox 4">
                <a:extLst>
                  <a:ext uri="{FF2B5EF4-FFF2-40B4-BE49-F238E27FC236}">
                    <a16:creationId xmlns:a16="http://schemas.microsoft.com/office/drawing/2014/main" id="{5A10B8B0-084F-D259-763A-C2EFBE03CA6E}"/>
                  </a:ext>
                </a:extLst>
              </p:cNvPr>
              <p:cNvSpPr txBox="1">
                <a:spLocks noRot="1" noChangeAspect="1" noMove="1" noResize="1" noEditPoints="1" noAdjustHandles="1" noChangeArrowheads="1" noChangeShapeType="1" noTextEdit="1"/>
              </p:cNvSpPr>
              <p:nvPr/>
            </p:nvSpPr>
            <p:spPr>
              <a:xfrm>
                <a:off x="698077" y="3341113"/>
                <a:ext cx="3177002" cy="1733360"/>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33DC684-6D54-31F6-6DCB-F3A03FCCBB27}"/>
              </a:ext>
            </a:extLst>
          </p:cNvPr>
          <p:cNvPicPr>
            <a:picLocks noChangeAspect="1"/>
          </p:cNvPicPr>
          <p:nvPr/>
        </p:nvPicPr>
        <p:blipFill>
          <a:blip r:embed="rId4"/>
          <a:stretch>
            <a:fillRect/>
          </a:stretch>
        </p:blipFill>
        <p:spPr>
          <a:xfrm>
            <a:off x="4789871" y="2355116"/>
            <a:ext cx="6972554" cy="3586750"/>
          </a:xfrm>
          <a:prstGeom prst="rect">
            <a:avLst/>
          </a:prstGeom>
        </p:spPr>
      </p:pic>
      <p:sp>
        <p:nvSpPr>
          <p:cNvPr id="3" name="TextBox 2">
            <a:extLst>
              <a:ext uri="{FF2B5EF4-FFF2-40B4-BE49-F238E27FC236}">
                <a16:creationId xmlns:a16="http://schemas.microsoft.com/office/drawing/2014/main" id="{37574972-101E-B627-A42C-0125FEA0E2F8}"/>
              </a:ext>
            </a:extLst>
          </p:cNvPr>
          <p:cNvSpPr txBox="1"/>
          <p:nvPr/>
        </p:nvSpPr>
        <p:spPr>
          <a:xfrm>
            <a:off x="4407652" y="1246397"/>
            <a:ext cx="3376694" cy="923330"/>
          </a:xfrm>
          <a:prstGeom prst="rect">
            <a:avLst/>
          </a:prstGeom>
          <a:noFill/>
        </p:spPr>
        <p:txBody>
          <a:bodyPr wrap="none" rtlCol="0">
            <a:spAutoFit/>
          </a:bodyPr>
          <a:lstStyle/>
          <a:p>
            <a:pPr algn="ctr"/>
            <a:r>
              <a:rPr lang="en-US" dirty="0">
                <a:latin typeface="+mj-lt"/>
              </a:rPr>
              <a:t>Square matrix</a:t>
            </a:r>
          </a:p>
          <a:p>
            <a:pPr algn="ctr"/>
            <a:r>
              <a:rPr lang="en-US" dirty="0">
                <a:latin typeface="+mj-lt"/>
              </a:rPr>
              <a:t>All column vectors are orthogonal</a:t>
            </a:r>
          </a:p>
          <a:p>
            <a:pPr algn="ctr"/>
            <a:r>
              <a:rPr lang="en-US" dirty="0">
                <a:latin typeface="+mj-lt"/>
              </a:rPr>
              <a:t>All column vectors are unit vectors</a:t>
            </a:r>
          </a:p>
        </p:txBody>
      </p:sp>
      <p:sp>
        <p:nvSpPr>
          <p:cNvPr id="4" name="TextBox 3">
            <a:extLst>
              <a:ext uri="{FF2B5EF4-FFF2-40B4-BE49-F238E27FC236}">
                <a16:creationId xmlns:a16="http://schemas.microsoft.com/office/drawing/2014/main" id="{BC0A3052-593B-A2DE-EBC2-394BA5D9586C}"/>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latin typeface="Helvetica" panose="020B0500000000000000" pitchFamily="34" charset="0"/>
              </a:rPr>
              <a:t>Orthogonal Matrix</a:t>
            </a:r>
          </a:p>
        </p:txBody>
      </p:sp>
    </p:spTree>
    <p:extLst>
      <p:ext uri="{BB962C8B-B14F-4D97-AF65-F5344CB8AC3E}">
        <p14:creationId xmlns:p14="http://schemas.microsoft.com/office/powerpoint/2010/main" val="1006889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22DE35D-7961-F6CB-2FD0-724F73A25B8E}"/>
              </a:ext>
            </a:extLst>
          </p:cNvPr>
          <p:cNvSpPr txBox="1"/>
          <p:nvPr/>
        </p:nvSpPr>
        <p:spPr>
          <a:xfrm>
            <a:off x="760927" y="454164"/>
            <a:ext cx="609525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rPr>
              <a:t>Projection Matrix</a:t>
            </a:r>
          </a:p>
        </p:txBody>
      </p:sp>
      <p:sp>
        <p:nvSpPr>
          <p:cNvPr id="2" name="TextBox 1">
            <a:extLst>
              <a:ext uri="{FF2B5EF4-FFF2-40B4-BE49-F238E27FC236}">
                <a16:creationId xmlns:a16="http://schemas.microsoft.com/office/drawing/2014/main" id="{4D18470D-E367-274A-3E83-DF973B285929}"/>
              </a:ext>
            </a:extLst>
          </p:cNvPr>
          <p:cNvSpPr txBox="1"/>
          <p:nvPr/>
        </p:nvSpPr>
        <p:spPr>
          <a:xfrm>
            <a:off x="760927" y="1356453"/>
            <a:ext cx="3018314" cy="1477328"/>
          </a:xfrm>
          <a:prstGeom prst="rect">
            <a:avLst/>
          </a:prstGeom>
          <a:noFill/>
        </p:spPr>
        <p:txBody>
          <a:bodyPr wrap="square" rtlCol="0">
            <a:spAutoFit/>
          </a:bodyPr>
          <a:lstStyle/>
          <a:p>
            <a:r>
              <a:rPr lang="en-US" dirty="0">
                <a:latin typeface="+mj-lt"/>
              </a:rPr>
              <a:t>A projection matrix is a special type of square matrix that, when multiplied by a vector, projects that vector onto a certain subspace.</a:t>
            </a:r>
          </a:p>
        </p:txBody>
      </p:sp>
      <p:pic>
        <p:nvPicPr>
          <p:cNvPr id="4" name="Graphic 3">
            <a:extLst>
              <a:ext uri="{FF2B5EF4-FFF2-40B4-BE49-F238E27FC236}">
                <a16:creationId xmlns:a16="http://schemas.microsoft.com/office/drawing/2014/main" id="{A094A92C-04DF-5587-4378-2FE609A778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733" y="2976517"/>
            <a:ext cx="2868702" cy="2868702"/>
          </a:xfrm>
          <a:prstGeom prst="rect">
            <a:avLst/>
          </a:prstGeom>
        </p:spPr>
      </p:pic>
      <p:sp>
        <p:nvSpPr>
          <p:cNvPr id="9" name="Rectangle 8"/>
          <p:cNvSpPr/>
          <p:nvPr/>
        </p:nvSpPr>
        <p:spPr>
          <a:xfrm>
            <a:off x="2577921" y="6045161"/>
            <a:ext cx="7036157"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Visualize Different Matrices part2 | SEE Matrix, Chapter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https://www.desmos.com/calculator/u8wt5rnw9n</a:t>
            </a:r>
            <a:b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https://integral-domain.org/lwilliams/Applets/algebra/linearTransformations.php</a:t>
            </a:r>
          </a:p>
        </p:txBody>
      </p:sp>
      <p:pic>
        <p:nvPicPr>
          <p:cNvPr id="5" name="Picture 4" descr="A drawing of a triangle with arrows pointing to the center&#10;&#10;Description automatically generated">
            <a:extLst>
              <a:ext uri="{FF2B5EF4-FFF2-40B4-BE49-F238E27FC236}">
                <a16:creationId xmlns:a16="http://schemas.microsoft.com/office/drawing/2014/main" id="{136EC947-7532-FD3E-D3B7-B088350FA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284037"/>
            <a:ext cx="5264406" cy="4561182"/>
          </a:xfrm>
          <a:prstGeom prst="rect">
            <a:avLst/>
          </a:prstGeom>
        </p:spPr>
      </p:pic>
    </p:spTree>
    <p:extLst>
      <p:ext uri="{BB962C8B-B14F-4D97-AF65-F5344CB8AC3E}">
        <p14:creationId xmlns:p14="http://schemas.microsoft.com/office/powerpoint/2010/main" val="27203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22DE35D-7961-F6CB-2FD0-724F73A25B8E}"/>
              </a:ext>
            </a:extLst>
          </p:cNvPr>
          <p:cNvSpPr txBox="1"/>
          <p:nvPr/>
        </p:nvSpPr>
        <p:spPr>
          <a:xfrm>
            <a:off x="760927" y="454164"/>
            <a:ext cx="609525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rPr>
              <a:t>Projection Matrix</a:t>
            </a:r>
          </a:p>
        </p:txBody>
      </p:sp>
      <p:sp>
        <p:nvSpPr>
          <p:cNvPr id="2" name="TextBox 1">
            <a:extLst>
              <a:ext uri="{FF2B5EF4-FFF2-40B4-BE49-F238E27FC236}">
                <a16:creationId xmlns:a16="http://schemas.microsoft.com/office/drawing/2014/main" id="{4D18470D-E367-274A-3E83-DF973B285929}"/>
              </a:ext>
            </a:extLst>
          </p:cNvPr>
          <p:cNvSpPr txBox="1"/>
          <p:nvPr/>
        </p:nvSpPr>
        <p:spPr>
          <a:xfrm>
            <a:off x="760927" y="1356453"/>
            <a:ext cx="3018314" cy="1477328"/>
          </a:xfrm>
          <a:prstGeom prst="rect">
            <a:avLst/>
          </a:prstGeom>
          <a:noFill/>
        </p:spPr>
        <p:txBody>
          <a:bodyPr wrap="square" rtlCol="0">
            <a:spAutoFit/>
          </a:bodyPr>
          <a:lstStyle/>
          <a:p>
            <a:r>
              <a:rPr lang="en-US" dirty="0">
                <a:latin typeface="+mj-lt"/>
              </a:rPr>
              <a:t>A projection matrix is a special type of square matrix that, when multiplied by a vector, projects that vector onto a certain subspace.</a:t>
            </a:r>
          </a:p>
        </p:txBody>
      </p:sp>
      <p:pic>
        <p:nvPicPr>
          <p:cNvPr id="4" name="Graphic 3">
            <a:extLst>
              <a:ext uri="{FF2B5EF4-FFF2-40B4-BE49-F238E27FC236}">
                <a16:creationId xmlns:a16="http://schemas.microsoft.com/office/drawing/2014/main" id="{A094A92C-04DF-5587-4378-2FE609A778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733" y="2976517"/>
            <a:ext cx="2868702" cy="2868702"/>
          </a:xfrm>
          <a:prstGeom prst="rect">
            <a:avLst/>
          </a:prstGeom>
        </p:spPr>
      </p:pic>
      <p:sp>
        <p:nvSpPr>
          <p:cNvPr id="9" name="Rectangle 8"/>
          <p:cNvSpPr/>
          <p:nvPr/>
        </p:nvSpPr>
        <p:spPr>
          <a:xfrm>
            <a:off x="2577921" y="6045161"/>
            <a:ext cx="7036157"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Visualize Different Matrices part2 | SEE Matrix, Chapter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https://www.desmos.com/calculator/u8wt5rnw9n</a:t>
            </a:r>
            <a:b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https://integral-domain.org/lwilliams/Applets/algebra/linearTransformations.php</a:t>
            </a:r>
          </a:p>
        </p:txBody>
      </p:sp>
      <p:grpSp>
        <p:nvGrpSpPr>
          <p:cNvPr id="17" name="Group 16">
            <a:extLst>
              <a:ext uri="{FF2B5EF4-FFF2-40B4-BE49-F238E27FC236}">
                <a16:creationId xmlns:a16="http://schemas.microsoft.com/office/drawing/2014/main" id="{53C9DEF5-E7DB-8EB9-05A4-A3F48D97E136}"/>
              </a:ext>
            </a:extLst>
          </p:cNvPr>
          <p:cNvGrpSpPr/>
          <p:nvPr/>
        </p:nvGrpSpPr>
        <p:grpSpPr>
          <a:xfrm>
            <a:off x="5433850" y="1162050"/>
            <a:ext cx="6492138" cy="4952185"/>
            <a:chOff x="5196254" y="1194615"/>
            <a:chExt cx="6358893" cy="4850546"/>
          </a:xfrm>
        </p:grpSpPr>
        <p:grpSp>
          <p:nvGrpSpPr>
            <p:cNvPr id="15" name="Group 14">
              <a:extLst>
                <a:ext uri="{FF2B5EF4-FFF2-40B4-BE49-F238E27FC236}">
                  <a16:creationId xmlns:a16="http://schemas.microsoft.com/office/drawing/2014/main" id="{626217B8-144F-5BC8-D4DC-36E0A0B9E68E}"/>
                </a:ext>
              </a:extLst>
            </p:cNvPr>
            <p:cNvGrpSpPr/>
            <p:nvPr/>
          </p:nvGrpSpPr>
          <p:grpSpPr>
            <a:xfrm>
              <a:off x="5196254" y="1194615"/>
              <a:ext cx="6358893" cy="4850546"/>
              <a:chOff x="7011865" y="1793631"/>
              <a:chExt cx="4890578" cy="3730520"/>
            </a:xfrm>
          </p:grpSpPr>
          <p:pic>
            <p:nvPicPr>
              <p:cNvPr id="8" name="Picture 7">
                <a:extLst>
                  <a:ext uri="{FF2B5EF4-FFF2-40B4-BE49-F238E27FC236}">
                    <a16:creationId xmlns:a16="http://schemas.microsoft.com/office/drawing/2014/main" id="{0CDDE3B6-ED6F-625F-B471-DDC7EC95A1AF}"/>
                  </a:ext>
                </a:extLst>
              </p:cNvPr>
              <p:cNvPicPr>
                <a:picLocks noChangeAspect="1"/>
              </p:cNvPicPr>
              <p:nvPr/>
            </p:nvPicPr>
            <p:blipFill rotWithShape="1">
              <a:blip r:embed="rId5"/>
              <a:srcRect l="33074" t="9431"/>
              <a:stretch/>
            </p:blipFill>
            <p:spPr>
              <a:xfrm>
                <a:off x="7011865" y="1793631"/>
                <a:ext cx="4890578" cy="3730520"/>
              </a:xfrm>
              <a:prstGeom prst="rect">
                <a:avLst/>
              </a:prstGeom>
            </p:spPr>
          </p:pic>
          <p:sp>
            <p:nvSpPr>
              <p:cNvPr id="11" name="Rectangle 10">
                <a:extLst>
                  <a:ext uri="{FF2B5EF4-FFF2-40B4-BE49-F238E27FC236}">
                    <a16:creationId xmlns:a16="http://schemas.microsoft.com/office/drawing/2014/main" id="{611DBA35-D37E-0186-3CF7-22E27653AC31}"/>
                  </a:ext>
                </a:extLst>
              </p:cNvPr>
              <p:cNvSpPr/>
              <p:nvPr/>
            </p:nvSpPr>
            <p:spPr>
              <a:xfrm>
                <a:off x="9124950" y="3224213"/>
                <a:ext cx="957263" cy="9525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245B212-9795-75D0-0098-CFA1E59AC823}"/>
                  </a:ext>
                </a:extLst>
              </p:cNvPr>
              <p:cNvCxnSpPr/>
              <p:nvPr/>
            </p:nvCxnSpPr>
            <p:spPr>
              <a:xfrm flipV="1">
                <a:off x="9124950" y="3028950"/>
                <a:ext cx="573088" cy="1147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C635057B-D109-E803-1B67-FDBD9FE2F9D9}"/>
                  </a:ext>
                </a:extLst>
              </p:cNvPr>
              <p:cNvSpPr/>
              <p:nvPr/>
            </p:nvSpPr>
            <p:spPr>
              <a:xfrm>
                <a:off x="9567863" y="3498850"/>
                <a:ext cx="229321" cy="447675"/>
              </a:xfrm>
              <a:custGeom>
                <a:avLst/>
                <a:gdLst>
                  <a:gd name="connsiteX0" fmla="*/ 152400 w 229321"/>
                  <a:gd name="connsiteY0" fmla="*/ 447675 h 447675"/>
                  <a:gd name="connsiteX1" fmla="*/ 222250 w 229321"/>
                  <a:gd name="connsiteY1" fmla="*/ 207963 h 447675"/>
                  <a:gd name="connsiteX2" fmla="*/ 0 w 229321"/>
                  <a:gd name="connsiteY2" fmla="*/ 0 h 447675"/>
                </a:gdLst>
                <a:ahLst/>
                <a:cxnLst>
                  <a:cxn ang="0">
                    <a:pos x="connsiteX0" y="connsiteY0"/>
                  </a:cxn>
                  <a:cxn ang="0">
                    <a:pos x="connsiteX1" y="connsiteY1"/>
                  </a:cxn>
                  <a:cxn ang="0">
                    <a:pos x="connsiteX2" y="connsiteY2"/>
                  </a:cxn>
                </a:cxnLst>
                <a:rect l="l" t="t" r="r" b="b"/>
                <a:pathLst>
                  <a:path w="229321" h="447675">
                    <a:moveTo>
                      <a:pt x="152400" y="447675"/>
                    </a:moveTo>
                    <a:cubicBezTo>
                      <a:pt x="200025" y="365125"/>
                      <a:pt x="247650" y="282575"/>
                      <a:pt x="222250" y="207963"/>
                    </a:cubicBezTo>
                    <a:cubicBezTo>
                      <a:pt x="196850" y="133351"/>
                      <a:pt x="98425" y="66675"/>
                      <a:pt x="0" y="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F73B81-B84C-D51A-87B9-B3C4CC1C92CF}"/>
                    </a:ext>
                  </a:extLst>
                </p:cNvPr>
                <p:cNvSpPr txBox="1"/>
                <p:nvPr/>
              </p:nvSpPr>
              <p:spPr>
                <a:xfrm>
                  <a:off x="5268256" y="1722446"/>
                  <a:ext cx="2603500" cy="10783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a:rPr lang="en-US" sz="3600" i="1" smtClean="0">
                                      <a:latin typeface="Cambria Math" panose="02040503050406030204" pitchFamily="18" charset="0"/>
                                    </a:rPr>
                                    <m:t>0</m:t>
                                  </m:r>
                                  <m:r>
                                    <a:rPr lang="en-US" sz="3600" b="0" i="1" smtClean="0">
                                      <a:latin typeface="Cambria Math" panose="02040503050406030204" pitchFamily="18" charset="0"/>
                                    </a:rPr>
                                    <m:t>.2</m:t>
                                  </m:r>
                                </m:e>
                                <m:e>
                                  <m:r>
                                    <a:rPr lang="en-US" sz="3600" b="0" i="1" smtClean="0">
                                      <a:latin typeface="Cambria Math" panose="02040503050406030204" pitchFamily="18" charset="0"/>
                                    </a:rPr>
                                    <m:t>0.4</m:t>
                                  </m:r>
                                </m:e>
                              </m:mr>
                              <m:mr>
                                <m:e>
                                  <m:r>
                                    <a:rPr lang="en-US" sz="3600" b="0" i="1" smtClean="0">
                                      <a:latin typeface="Cambria Math" panose="02040503050406030204" pitchFamily="18" charset="0"/>
                                    </a:rPr>
                                    <m:t>0.4</m:t>
                                  </m:r>
                                </m:e>
                                <m:e>
                                  <m:r>
                                    <a:rPr lang="en-US" sz="3600" b="0" i="1" smtClean="0">
                                      <a:latin typeface="Cambria Math" panose="02040503050406030204" pitchFamily="18" charset="0"/>
                                    </a:rPr>
                                    <m:t>0.8</m:t>
                                  </m:r>
                                </m:e>
                              </m:mr>
                            </m:m>
                          </m:e>
                        </m:d>
                      </m:oMath>
                    </m:oMathPara>
                  </a14:m>
                  <a:endParaRPr lang="en-US" sz="3600" dirty="0"/>
                </a:p>
              </p:txBody>
            </p:sp>
          </mc:Choice>
          <mc:Fallback xmlns="">
            <p:sp>
              <p:nvSpPr>
                <p:cNvPr id="16" name="TextBox 15">
                  <a:extLst>
                    <a:ext uri="{FF2B5EF4-FFF2-40B4-BE49-F238E27FC236}">
                      <a16:creationId xmlns:a16="http://schemas.microsoft.com/office/drawing/2014/main" id="{EEF73B81-B84C-D51A-87B9-B3C4CC1C92CF}"/>
                    </a:ext>
                  </a:extLst>
                </p:cNvPr>
                <p:cNvSpPr txBox="1">
                  <a:spLocks noRot="1" noChangeAspect="1" noMove="1" noResize="1" noEditPoints="1" noAdjustHandles="1" noChangeArrowheads="1" noChangeShapeType="1" noTextEdit="1"/>
                </p:cNvSpPr>
                <p:nvPr/>
              </p:nvSpPr>
              <p:spPr>
                <a:xfrm>
                  <a:off x="5268256" y="1722446"/>
                  <a:ext cx="2603500" cy="107837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1970682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094A92C-04DF-5587-4378-2FE609A778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733" y="2976517"/>
            <a:ext cx="2868702" cy="2868702"/>
          </a:xfrm>
          <a:prstGeom prst="rect">
            <a:avLst/>
          </a:prstGeom>
        </p:spPr>
      </p:pic>
      <p:sp>
        <p:nvSpPr>
          <p:cNvPr id="9" name="Rectangle 8"/>
          <p:cNvSpPr/>
          <p:nvPr/>
        </p:nvSpPr>
        <p:spPr>
          <a:xfrm>
            <a:off x="2577921" y="6045161"/>
            <a:ext cx="7036157"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Visualize Different Matrices part2 | SEE Matrix, Chapter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https://www.desmos.com/calculator/u8wt5rnw9n</a:t>
            </a:r>
            <a:b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https://integral-domain.org/lwilliams/Applets/algebra/linearTransformations.php</a:t>
            </a:r>
          </a:p>
        </p:txBody>
      </p:sp>
      <p:grpSp>
        <p:nvGrpSpPr>
          <p:cNvPr id="50" name="Group 49">
            <a:extLst>
              <a:ext uri="{FF2B5EF4-FFF2-40B4-BE49-F238E27FC236}">
                <a16:creationId xmlns:a16="http://schemas.microsoft.com/office/drawing/2014/main" id="{AE00E349-1841-53D7-E937-9190B8172AAC}"/>
              </a:ext>
            </a:extLst>
          </p:cNvPr>
          <p:cNvGrpSpPr/>
          <p:nvPr/>
        </p:nvGrpSpPr>
        <p:grpSpPr>
          <a:xfrm>
            <a:off x="6798652" y="1499088"/>
            <a:ext cx="3767504" cy="3767504"/>
            <a:chOff x="6798652" y="1499088"/>
            <a:chExt cx="3767504" cy="3767504"/>
          </a:xfrm>
        </p:grpSpPr>
        <p:cxnSp>
          <p:nvCxnSpPr>
            <p:cNvPr id="7" name="Straight Arrow Connector 6">
              <a:extLst>
                <a:ext uri="{FF2B5EF4-FFF2-40B4-BE49-F238E27FC236}">
                  <a16:creationId xmlns:a16="http://schemas.microsoft.com/office/drawing/2014/main" id="{F2FB73AD-6257-EE4B-4D78-40C01DBBE788}"/>
                </a:ext>
              </a:extLst>
            </p:cNvPr>
            <p:cNvCxnSpPr>
              <a:cxnSpLocks/>
            </p:cNvCxnSpPr>
            <p:nvPr/>
          </p:nvCxnSpPr>
          <p:spPr>
            <a:xfrm flipV="1">
              <a:off x="8682404" y="1499088"/>
              <a:ext cx="0" cy="376750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3DF481-1007-C05B-B7E1-0C551B9AE77A}"/>
                </a:ext>
              </a:extLst>
            </p:cNvPr>
            <p:cNvCxnSpPr>
              <a:cxnSpLocks/>
            </p:cNvCxnSpPr>
            <p:nvPr/>
          </p:nvCxnSpPr>
          <p:spPr>
            <a:xfrm rot="5400000" flipV="1">
              <a:off x="8682404" y="1499088"/>
              <a:ext cx="0" cy="376750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39A7CE-1BAD-D82F-8E7D-AF12D7E71B98}"/>
                </a:ext>
              </a:extLst>
            </p:cNvPr>
            <p:cNvCxnSpPr/>
            <p:nvPr/>
          </p:nvCxnSpPr>
          <p:spPr>
            <a:xfrm flipV="1">
              <a:off x="7319596" y="1815612"/>
              <a:ext cx="2637692" cy="32399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B80206D-F475-EA6C-1D10-6D17743BF127}"/>
                </a:ext>
              </a:extLst>
            </p:cNvPr>
            <p:cNvSpPr/>
            <p:nvPr/>
          </p:nvSpPr>
          <p:spPr>
            <a:xfrm>
              <a:off x="9034096" y="4656851"/>
              <a:ext cx="114299" cy="11429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39339E-A04F-0C63-D43D-80DA3BA4D43E}"/>
                </a:ext>
              </a:extLst>
            </p:cNvPr>
            <p:cNvSpPr/>
            <p:nvPr/>
          </p:nvSpPr>
          <p:spPr>
            <a:xfrm>
              <a:off x="9034095" y="4353718"/>
              <a:ext cx="114299" cy="11429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9E80F01-5992-F859-5607-F2B89C3788A4}"/>
                </a:ext>
              </a:extLst>
            </p:cNvPr>
            <p:cNvSpPr/>
            <p:nvPr/>
          </p:nvSpPr>
          <p:spPr>
            <a:xfrm>
              <a:off x="7171716" y="4009353"/>
              <a:ext cx="114299" cy="11429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13EBC92-77B3-A805-867C-B8DAD47A897A}"/>
                </a:ext>
              </a:extLst>
            </p:cNvPr>
            <p:cNvSpPr/>
            <p:nvPr/>
          </p:nvSpPr>
          <p:spPr>
            <a:xfrm>
              <a:off x="7145338" y="2582228"/>
              <a:ext cx="114299" cy="11429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444338B-88C1-B512-BA7E-8D72301E3C06}"/>
                </a:ext>
              </a:extLst>
            </p:cNvPr>
            <p:cNvSpPr/>
            <p:nvPr/>
          </p:nvSpPr>
          <p:spPr>
            <a:xfrm>
              <a:off x="7780581" y="2582228"/>
              <a:ext cx="114299" cy="11429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1A3F789-8549-FAF7-A3A4-8BCF7E7A78C7}"/>
                </a:ext>
              </a:extLst>
            </p:cNvPr>
            <p:cNvSpPr/>
            <p:nvPr/>
          </p:nvSpPr>
          <p:spPr>
            <a:xfrm>
              <a:off x="8307633" y="1881851"/>
              <a:ext cx="114299" cy="11429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22F4889-408A-0FC1-01B0-2541C7A4C5A4}"/>
                </a:ext>
              </a:extLst>
            </p:cNvPr>
            <p:cNvSpPr/>
            <p:nvPr/>
          </p:nvSpPr>
          <p:spPr>
            <a:xfrm>
              <a:off x="10029278" y="3124497"/>
              <a:ext cx="114299" cy="11429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6A0AFAF-71DB-7F9E-6155-9BB4B1E90884}"/>
                </a:ext>
              </a:extLst>
            </p:cNvPr>
            <p:cNvSpPr/>
            <p:nvPr/>
          </p:nvSpPr>
          <p:spPr>
            <a:xfrm>
              <a:off x="9283580" y="1994531"/>
              <a:ext cx="114299" cy="11429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B53D0AF-6FD2-C93C-907B-EED77C590309}"/>
                </a:ext>
              </a:extLst>
            </p:cNvPr>
            <p:cNvCxnSpPr>
              <a:stCxn id="23" idx="5"/>
            </p:cNvCxnSpPr>
            <p:nvPr/>
          </p:nvCxnSpPr>
          <p:spPr>
            <a:xfrm>
              <a:off x="7269276" y="4106913"/>
              <a:ext cx="511305" cy="42112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5A14A6-04DB-453B-8C88-71C69C594FAD}"/>
                </a:ext>
              </a:extLst>
            </p:cNvPr>
            <p:cNvCxnSpPr>
              <a:stCxn id="24" idx="5"/>
            </p:cNvCxnSpPr>
            <p:nvPr/>
          </p:nvCxnSpPr>
          <p:spPr>
            <a:xfrm>
              <a:off x="7242898" y="2679788"/>
              <a:ext cx="1179034" cy="9997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4E12BB-CB37-2F5C-FB10-BDB19D40A00B}"/>
                </a:ext>
              </a:extLst>
            </p:cNvPr>
            <p:cNvCxnSpPr>
              <a:stCxn id="25" idx="5"/>
            </p:cNvCxnSpPr>
            <p:nvPr/>
          </p:nvCxnSpPr>
          <p:spPr>
            <a:xfrm>
              <a:off x="7878141" y="2679788"/>
              <a:ext cx="804263" cy="74081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48D824-DCD0-4714-2229-46768D4396ED}"/>
                </a:ext>
              </a:extLst>
            </p:cNvPr>
            <p:cNvCxnSpPr>
              <a:stCxn id="26" idx="5"/>
            </p:cNvCxnSpPr>
            <p:nvPr/>
          </p:nvCxnSpPr>
          <p:spPr>
            <a:xfrm>
              <a:off x="8405193" y="1979411"/>
              <a:ext cx="878387" cy="65996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36BE1B-2E50-F26F-848D-F841CB99E17D}"/>
                </a:ext>
              </a:extLst>
            </p:cNvPr>
            <p:cNvCxnSpPr>
              <a:stCxn id="28" idx="5"/>
            </p:cNvCxnSpPr>
            <p:nvPr/>
          </p:nvCxnSpPr>
          <p:spPr>
            <a:xfrm>
              <a:off x="9381140" y="2092091"/>
              <a:ext cx="232938" cy="17715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1B5454C-0DC6-B5C8-B8F5-2277BA76AA43}"/>
                </a:ext>
              </a:extLst>
            </p:cNvPr>
            <p:cNvCxnSpPr>
              <a:cxnSpLocks/>
              <a:stCxn id="22" idx="1"/>
            </p:cNvCxnSpPr>
            <p:nvPr/>
          </p:nvCxnSpPr>
          <p:spPr>
            <a:xfrm flipH="1" flipV="1">
              <a:off x="8364782" y="3823625"/>
              <a:ext cx="686052" cy="54683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6E4D80-F084-6D06-A1A2-56461839C543}"/>
                </a:ext>
              </a:extLst>
            </p:cNvPr>
            <p:cNvCxnSpPr>
              <a:cxnSpLocks/>
              <a:stCxn id="21" idx="2"/>
            </p:cNvCxnSpPr>
            <p:nvPr/>
          </p:nvCxnSpPr>
          <p:spPr>
            <a:xfrm flipH="1" flipV="1">
              <a:off x="8159750" y="4028216"/>
              <a:ext cx="874346" cy="68578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6ADE68-0F6E-330D-78F0-573BF23B1A5E}"/>
                </a:ext>
              </a:extLst>
            </p:cNvPr>
            <p:cNvCxnSpPr>
              <a:cxnSpLocks/>
              <a:stCxn id="27" idx="1"/>
            </p:cNvCxnSpPr>
            <p:nvPr/>
          </p:nvCxnSpPr>
          <p:spPr>
            <a:xfrm flipH="1" flipV="1">
              <a:off x="9311217" y="2598655"/>
              <a:ext cx="734800" cy="54258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3375BB9-21CC-A092-82EA-07FC1D8DDBC2}"/>
              </a:ext>
            </a:extLst>
          </p:cNvPr>
          <p:cNvSpPr txBox="1"/>
          <p:nvPr/>
        </p:nvSpPr>
        <p:spPr>
          <a:xfrm>
            <a:off x="760927" y="454164"/>
            <a:ext cx="609525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Helvetica" panose="020B0500000000000000" pitchFamily="34" charset="0"/>
              </a:rPr>
              <a:t>Projection Matrix</a:t>
            </a:r>
          </a:p>
        </p:txBody>
      </p:sp>
      <p:sp>
        <p:nvSpPr>
          <p:cNvPr id="5" name="TextBox 4">
            <a:extLst>
              <a:ext uri="{FF2B5EF4-FFF2-40B4-BE49-F238E27FC236}">
                <a16:creationId xmlns:a16="http://schemas.microsoft.com/office/drawing/2014/main" id="{5BEA935B-1FAD-1D74-1959-060806457E21}"/>
              </a:ext>
            </a:extLst>
          </p:cNvPr>
          <p:cNvSpPr txBox="1"/>
          <p:nvPr/>
        </p:nvSpPr>
        <p:spPr>
          <a:xfrm>
            <a:off x="760927" y="1356453"/>
            <a:ext cx="3018314" cy="1477328"/>
          </a:xfrm>
          <a:prstGeom prst="rect">
            <a:avLst/>
          </a:prstGeom>
          <a:noFill/>
        </p:spPr>
        <p:txBody>
          <a:bodyPr wrap="square" rtlCol="0">
            <a:spAutoFit/>
          </a:bodyPr>
          <a:lstStyle/>
          <a:p>
            <a:r>
              <a:rPr lang="en-US" dirty="0">
                <a:latin typeface="+mj-lt"/>
              </a:rPr>
              <a:t>A projection matrix is a special type of square matrix that, when multiplied by a vector, projects that vector onto a certain subspace.</a:t>
            </a:r>
          </a:p>
        </p:txBody>
      </p:sp>
    </p:spTree>
    <p:extLst>
      <p:ext uri="{BB962C8B-B14F-4D97-AF65-F5344CB8AC3E}">
        <p14:creationId xmlns:p14="http://schemas.microsoft.com/office/powerpoint/2010/main" val="2030305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22DE35D-7961-F6CB-2FD0-724F73A25B8E}"/>
              </a:ext>
            </a:extLst>
          </p:cNvPr>
          <p:cNvSpPr txBox="1"/>
          <p:nvPr/>
        </p:nvSpPr>
        <p:spPr>
          <a:xfrm>
            <a:off x="2026382" y="340514"/>
            <a:ext cx="8139234"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Helvetica" panose="020B0500000000000000" pitchFamily="34" charset="0"/>
              </a:rPr>
              <a:t>Composition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Helvetica" panose="020B0500000000000000" pitchFamily="34" charset="0"/>
              </a:rPr>
              <a:t>linear transformations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5BFB335-0959-6EAA-441B-954C35F28AE2}"/>
                  </a:ext>
                </a:extLst>
              </p:cNvPr>
              <p:cNvSpPr txBox="1"/>
              <p:nvPr/>
            </p:nvSpPr>
            <p:spPr>
              <a:xfrm>
                <a:off x="4460231" y="2715260"/>
                <a:ext cx="3271537"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latin typeface="Cambria Math" panose="02040503050406030204" pitchFamily="18" charset="0"/>
                        </a:rPr>
                        <m:t>𝐴</m:t>
                      </m:r>
                      <m:r>
                        <a:rPr lang="en-US" sz="6600" b="0" i="1" smtClean="0">
                          <a:latin typeface="Cambria Math" panose="02040503050406030204" pitchFamily="18" charset="0"/>
                        </a:rPr>
                        <m:t>.</m:t>
                      </m:r>
                      <m:r>
                        <a:rPr lang="en-US" sz="6600" b="0" i="1" smtClean="0">
                          <a:latin typeface="Cambria Math" panose="02040503050406030204" pitchFamily="18" charset="0"/>
                        </a:rPr>
                        <m:t>𝐵</m:t>
                      </m:r>
                      <m:r>
                        <a:rPr lang="en-US" sz="6600" b="0" i="1" smtClean="0">
                          <a:latin typeface="Cambria Math" panose="02040503050406030204" pitchFamily="18" charset="0"/>
                        </a:rPr>
                        <m:t>=</m:t>
                      </m:r>
                      <m:r>
                        <a:rPr lang="en-US" sz="6600" b="0" i="1" smtClean="0">
                          <a:latin typeface="Cambria Math" panose="02040503050406030204" pitchFamily="18" charset="0"/>
                        </a:rPr>
                        <m:t>𝐶</m:t>
                      </m:r>
                    </m:oMath>
                  </m:oMathPara>
                </a14:m>
                <a:endParaRPr lang="en-US" sz="6600" dirty="0"/>
              </a:p>
            </p:txBody>
          </p:sp>
        </mc:Choice>
        <mc:Fallback xmlns="">
          <p:sp>
            <p:nvSpPr>
              <p:cNvPr id="2" name="TextBox 1">
                <a:extLst>
                  <a:ext uri="{FF2B5EF4-FFF2-40B4-BE49-F238E27FC236}">
                    <a16:creationId xmlns:a16="http://schemas.microsoft.com/office/drawing/2014/main" id="{A5BFB335-0959-6EAA-441B-954C35F28AE2}"/>
                  </a:ext>
                </a:extLst>
              </p:cNvPr>
              <p:cNvSpPr txBox="1">
                <a:spLocks noRot="1" noChangeAspect="1" noMove="1" noResize="1" noEditPoints="1" noAdjustHandles="1" noChangeArrowheads="1" noChangeShapeType="1" noTextEdit="1"/>
              </p:cNvSpPr>
              <p:nvPr/>
            </p:nvSpPr>
            <p:spPr>
              <a:xfrm>
                <a:off x="4460231" y="2715260"/>
                <a:ext cx="3271537" cy="1015663"/>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43471CF-70E5-F744-775F-B7A69047E186}"/>
              </a:ext>
            </a:extLst>
          </p:cNvPr>
          <p:cNvSpPr txBox="1"/>
          <p:nvPr/>
        </p:nvSpPr>
        <p:spPr>
          <a:xfrm>
            <a:off x="1630680" y="4631720"/>
            <a:ext cx="1897571" cy="369332"/>
          </a:xfrm>
          <a:prstGeom prst="rect">
            <a:avLst/>
          </a:prstGeom>
          <a:noFill/>
        </p:spPr>
        <p:txBody>
          <a:bodyPr wrap="none" rtlCol="0">
            <a:spAutoFit/>
          </a:bodyPr>
          <a:lstStyle/>
          <a:p>
            <a:r>
              <a:rPr lang="en-US" dirty="0">
                <a:latin typeface="Helvetica" panose="020B0500000000000000" pitchFamily="34" charset="0"/>
              </a:rPr>
              <a:t>Transformation 1</a:t>
            </a:r>
          </a:p>
        </p:txBody>
      </p:sp>
      <p:sp>
        <p:nvSpPr>
          <p:cNvPr id="5" name="TextBox 4">
            <a:extLst>
              <a:ext uri="{FF2B5EF4-FFF2-40B4-BE49-F238E27FC236}">
                <a16:creationId xmlns:a16="http://schemas.microsoft.com/office/drawing/2014/main" id="{BB76A0AB-1D0B-B9EC-8377-FE5FDDA5B05F}"/>
              </a:ext>
            </a:extLst>
          </p:cNvPr>
          <p:cNvSpPr txBox="1"/>
          <p:nvPr/>
        </p:nvSpPr>
        <p:spPr>
          <a:xfrm>
            <a:off x="4381500" y="4631720"/>
            <a:ext cx="1897571" cy="369332"/>
          </a:xfrm>
          <a:prstGeom prst="rect">
            <a:avLst/>
          </a:prstGeom>
          <a:noFill/>
        </p:spPr>
        <p:txBody>
          <a:bodyPr wrap="none" rtlCol="0">
            <a:spAutoFit/>
          </a:bodyPr>
          <a:lstStyle/>
          <a:p>
            <a:r>
              <a:rPr lang="en-US" dirty="0">
                <a:latin typeface="Helvetica" panose="020B0500000000000000" pitchFamily="34" charset="0"/>
              </a:rPr>
              <a:t>Transformation 2</a:t>
            </a:r>
          </a:p>
        </p:txBody>
      </p:sp>
      <p:sp>
        <p:nvSpPr>
          <p:cNvPr id="6" name="TextBox 5">
            <a:extLst>
              <a:ext uri="{FF2B5EF4-FFF2-40B4-BE49-F238E27FC236}">
                <a16:creationId xmlns:a16="http://schemas.microsoft.com/office/drawing/2014/main" id="{3E8BFCD4-D4F2-2D3D-4FB0-89B970ADB210}"/>
              </a:ext>
            </a:extLst>
          </p:cNvPr>
          <p:cNvSpPr txBox="1"/>
          <p:nvPr/>
        </p:nvSpPr>
        <p:spPr>
          <a:xfrm>
            <a:off x="7731768" y="4631720"/>
            <a:ext cx="2809359" cy="369332"/>
          </a:xfrm>
          <a:prstGeom prst="rect">
            <a:avLst/>
          </a:prstGeom>
          <a:noFill/>
        </p:spPr>
        <p:txBody>
          <a:bodyPr wrap="none" rtlCol="0">
            <a:spAutoFit/>
          </a:bodyPr>
          <a:lstStyle/>
          <a:p>
            <a:r>
              <a:rPr lang="en-US" dirty="0">
                <a:latin typeface="Helvetica" panose="020B0500000000000000" pitchFamily="34" charset="0"/>
              </a:rPr>
              <a:t>Combined Transformation</a:t>
            </a:r>
          </a:p>
        </p:txBody>
      </p:sp>
      <p:cxnSp>
        <p:nvCxnSpPr>
          <p:cNvPr id="11" name="Straight Arrow Connector 10">
            <a:extLst>
              <a:ext uri="{FF2B5EF4-FFF2-40B4-BE49-F238E27FC236}">
                <a16:creationId xmlns:a16="http://schemas.microsoft.com/office/drawing/2014/main" id="{431E5962-5609-E4C9-0E37-47CBCE9601EB}"/>
              </a:ext>
            </a:extLst>
          </p:cNvPr>
          <p:cNvCxnSpPr>
            <a:endCxn id="3" idx="0"/>
          </p:cNvCxnSpPr>
          <p:nvPr/>
        </p:nvCxnSpPr>
        <p:spPr>
          <a:xfrm flipH="1">
            <a:off x="2579466" y="3730923"/>
            <a:ext cx="2053494" cy="900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87DA2B-EA40-F034-D850-58ABDCECCE74}"/>
              </a:ext>
            </a:extLst>
          </p:cNvPr>
          <p:cNvCxnSpPr>
            <a:endCxn id="5" idx="0"/>
          </p:cNvCxnSpPr>
          <p:nvPr/>
        </p:nvCxnSpPr>
        <p:spPr>
          <a:xfrm flipH="1">
            <a:off x="5330286" y="3730923"/>
            <a:ext cx="270414" cy="900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58F8F8-AB54-DD85-2C16-BBB7B49CDCB7}"/>
              </a:ext>
            </a:extLst>
          </p:cNvPr>
          <p:cNvCxnSpPr>
            <a:endCxn id="6" idx="0"/>
          </p:cNvCxnSpPr>
          <p:nvPr/>
        </p:nvCxnSpPr>
        <p:spPr>
          <a:xfrm>
            <a:off x="7383780" y="3616057"/>
            <a:ext cx="1752668" cy="10156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F4BF37C-8AF8-1BC2-7C4C-7C5AA1B5345E}"/>
              </a:ext>
            </a:extLst>
          </p:cNvPr>
          <p:cNvSpPr txBox="1"/>
          <p:nvPr/>
        </p:nvSpPr>
        <p:spPr>
          <a:xfrm>
            <a:off x="2923921" y="6142158"/>
            <a:ext cx="6710299" cy="369332"/>
          </a:xfrm>
          <a:prstGeom prst="rect">
            <a:avLst/>
          </a:prstGeom>
          <a:noFill/>
        </p:spPr>
        <p:txBody>
          <a:bodyPr wrap="none" rtlCol="0">
            <a:spAutoFit/>
          </a:bodyPr>
          <a:lstStyle/>
          <a:p>
            <a:r>
              <a:rPr lang="en-US" dirty="0">
                <a:latin typeface="Helvetica" panose="020B0500000000000000" pitchFamily="34" charset="0"/>
              </a:rPr>
              <a:t>Matrix multiplication: Composition of Sequential Transformations</a:t>
            </a:r>
          </a:p>
        </p:txBody>
      </p:sp>
    </p:spTree>
    <p:extLst>
      <p:ext uri="{BB962C8B-B14F-4D97-AF65-F5344CB8AC3E}">
        <p14:creationId xmlns:p14="http://schemas.microsoft.com/office/powerpoint/2010/main" val="3866899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B6786A-7222-27DC-E177-5CF43B06E487}"/>
                  </a:ext>
                </a:extLst>
              </p:cNvPr>
              <p:cNvSpPr txBox="1"/>
              <p:nvPr/>
            </p:nvSpPr>
            <p:spPr>
              <a:xfrm>
                <a:off x="1599244" y="1851660"/>
                <a:ext cx="9991005" cy="1095556"/>
              </a:xfrm>
              <a:prstGeom prst="rect">
                <a:avLst/>
              </a:prstGeom>
              <a:noFill/>
            </p:spPr>
            <p:txBody>
              <a:bodyPr wrap="none" lIns="0" tIns="0" rIns="0" bIns="0" rtlCol="0">
                <a:spAutoFit/>
              </a:bodyPr>
              <a:lstStyle/>
              <a:p>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smtClean="0">
                                <a:latin typeface="Cambria Math" panose="02040503050406030204" pitchFamily="18" charset="0"/>
                              </a:rPr>
                            </m:ctrlPr>
                          </m:mPr>
                          <m:mr>
                            <m:e>
                              <m:r>
                                <m:rPr>
                                  <m:brk m:alnAt="7"/>
                                </m:rPr>
                                <a:rPr lang="en-US" sz="4000" b="0" i="1" smtClean="0">
                                  <a:latin typeface="Cambria Math" panose="02040503050406030204" pitchFamily="18" charset="0"/>
                                </a:rPr>
                                <m:t>−</m:t>
                              </m:r>
                              <m:r>
                                <a:rPr lang="en-US" sz="4000" b="0" i="1" smtClean="0">
                                  <a:latin typeface="Cambria Math" panose="02040503050406030204" pitchFamily="18" charset="0"/>
                                </a:rPr>
                                <m:t>2</m:t>
                              </m:r>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r>
                                <a:rPr lang="en-US" sz="4000" b="0" i="1" smtClean="0">
                                  <a:latin typeface="Cambria Math" panose="02040503050406030204" pitchFamily="18" charset="0"/>
                                </a:rPr>
                                <m:t>−3</m:t>
                              </m:r>
                            </m:e>
                          </m:mr>
                        </m:m>
                      </m:e>
                    </m:d>
                    <m:r>
                      <a:rPr lang="en-US" sz="4000" b="0" i="1" smtClean="0">
                        <a:latin typeface="Cambria Math" panose="02040503050406030204" pitchFamily="18" charset="0"/>
                      </a:rPr>
                      <m:t>        =       </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brk m:alnAt="7"/>
                                </m:rPr>
                                <a:rPr lang="en-US" sz="4000" i="1">
                                  <a:latin typeface="Cambria Math" panose="02040503050406030204" pitchFamily="18" charset="0"/>
                                </a:rPr>
                                <m:t>−</m:t>
                              </m:r>
                              <m:r>
                                <a:rPr lang="en-US" sz="4000" b="0" i="1" smtClean="0">
                                  <a:latin typeface="Cambria Math" panose="02040503050406030204" pitchFamily="18" charset="0"/>
                                </a:rPr>
                                <m:t>1</m:t>
                              </m:r>
                            </m:e>
                            <m:e>
                              <m:r>
                                <a:rPr lang="en-US" sz="4000" i="1">
                                  <a:latin typeface="Cambria Math" panose="02040503050406030204" pitchFamily="18" charset="0"/>
                                </a:rPr>
                                <m:t>0</m:t>
                              </m:r>
                            </m:e>
                          </m:mr>
                          <m:mr>
                            <m:e>
                              <m:r>
                                <a:rPr lang="en-US" sz="4000" i="1">
                                  <a:latin typeface="Cambria Math" panose="02040503050406030204" pitchFamily="18" charset="0"/>
                                </a:rPr>
                                <m:t>0</m:t>
                              </m:r>
                            </m:e>
                            <m:e>
                              <m:r>
                                <a:rPr lang="en-US" sz="4000" i="1">
                                  <a:latin typeface="Cambria Math" panose="02040503050406030204" pitchFamily="18" charset="0"/>
                                </a:rPr>
                                <m:t>−</m:t>
                              </m:r>
                              <m:r>
                                <a:rPr lang="en-US" sz="4000" b="0" i="1" smtClean="0">
                                  <a:latin typeface="Cambria Math" panose="02040503050406030204" pitchFamily="18" charset="0"/>
                                </a:rPr>
                                <m:t>1</m:t>
                              </m:r>
                            </m:e>
                          </m:mr>
                        </m:m>
                      </m:e>
                    </m:d>
                  </m:oMath>
                </a14:m>
                <a:r>
                  <a:rPr lang="en-US" sz="4000" dirty="0"/>
                  <a:t> </a:t>
                </a:r>
                <a14:m>
                  <m:oMath xmlns:m="http://schemas.openxmlformats.org/officeDocument/2006/math">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brk m:alnAt="7"/>
                                </m:rPr>
                                <a:rPr lang="en-US" sz="4000" b="0" i="1" smtClean="0">
                                  <a:latin typeface="Cambria Math" panose="02040503050406030204" pitchFamily="18" charset="0"/>
                                </a:rPr>
                                <m:t>2</m:t>
                              </m:r>
                            </m:e>
                            <m:e>
                              <m:r>
                                <a:rPr lang="en-US" sz="4000" i="1">
                                  <a:latin typeface="Cambria Math" panose="02040503050406030204" pitchFamily="18" charset="0"/>
                                </a:rPr>
                                <m:t>0</m:t>
                              </m:r>
                            </m:e>
                          </m:mr>
                          <m:mr>
                            <m:e>
                              <m:r>
                                <a:rPr lang="en-US" sz="4000" i="1">
                                  <a:latin typeface="Cambria Math" panose="02040503050406030204" pitchFamily="18" charset="0"/>
                                </a:rPr>
                                <m:t>0</m:t>
                              </m:r>
                            </m:e>
                            <m:e>
                              <m:r>
                                <a:rPr lang="en-US" sz="4000" b="0" i="1" smtClean="0">
                                  <a:latin typeface="Cambria Math" panose="02040503050406030204" pitchFamily="18" charset="0"/>
                                </a:rPr>
                                <m:t>1</m:t>
                              </m:r>
                            </m:e>
                          </m:mr>
                        </m:m>
                      </m:e>
                    </m:d>
                  </m:oMath>
                </a14:m>
                <a:r>
                  <a:rPr lang="en-US" sz="4000" dirty="0"/>
                  <a:t> </a:t>
                </a:r>
                <a14:m>
                  <m:oMath xmlns:m="http://schemas.openxmlformats.org/officeDocument/2006/math">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a:rPr lang="en-US" sz="4000" b="0" i="1" smtClean="0">
                                  <a:latin typeface="Cambria Math" panose="02040503050406030204" pitchFamily="18" charset="0"/>
                                </a:rPr>
                                <m:t>1</m:t>
                              </m:r>
                            </m:e>
                            <m:e>
                              <m:r>
                                <a:rPr lang="en-US" sz="4000" i="1">
                                  <a:latin typeface="Cambria Math" panose="02040503050406030204" pitchFamily="18" charset="0"/>
                                </a:rPr>
                                <m:t>0</m:t>
                              </m:r>
                            </m:e>
                          </m:mr>
                          <m:mr>
                            <m:e>
                              <m:r>
                                <a:rPr lang="en-US" sz="4000" i="1">
                                  <a:latin typeface="Cambria Math" panose="02040503050406030204" pitchFamily="18" charset="0"/>
                                </a:rPr>
                                <m:t>0</m:t>
                              </m:r>
                            </m:e>
                            <m:e>
                              <m:r>
                                <a:rPr lang="en-US" sz="4000" b="0" i="1" smtClean="0">
                                  <a:latin typeface="Cambria Math" panose="02040503050406030204" pitchFamily="18" charset="0"/>
                                </a:rPr>
                                <m:t>3</m:t>
                              </m:r>
                            </m:e>
                          </m:mr>
                        </m:m>
                      </m:e>
                    </m:d>
                  </m:oMath>
                </a14:m>
                <a:endParaRPr lang="en-US" sz="4000" dirty="0"/>
              </a:p>
            </p:txBody>
          </p:sp>
        </mc:Choice>
        <mc:Fallback xmlns="">
          <p:sp>
            <p:nvSpPr>
              <p:cNvPr id="4" name="TextBox 3">
                <a:extLst>
                  <a:ext uri="{FF2B5EF4-FFF2-40B4-BE49-F238E27FC236}">
                    <a16:creationId xmlns:a16="http://schemas.microsoft.com/office/drawing/2014/main" id="{C6B6786A-7222-27DC-E177-5CF43B06E487}"/>
                  </a:ext>
                </a:extLst>
              </p:cNvPr>
              <p:cNvSpPr txBox="1">
                <a:spLocks noRot="1" noChangeAspect="1" noMove="1" noResize="1" noEditPoints="1" noAdjustHandles="1" noChangeArrowheads="1" noChangeShapeType="1" noTextEdit="1"/>
              </p:cNvSpPr>
              <p:nvPr/>
            </p:nvSpPr>
            <p:spPr>
              <a:xfrm>
                <a:off x="1599244" y="1851660"/>
                <a:ext cx="9991005" cy="1095556"/>
              </a:xfrm>
              <a:prstGeom prst="rect">
                <a:avLst/>
              </a:prstGeom>
              <a:blipFill>
                <a:blip r:embed="rId2"/>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4A7A0E57-B0F9-2158-ADFF-66E46DCF3930}"/>
              </a:ext>
            </a:extLst>
          </p:cNvPr>
          <p:cNvPicPr>
            <a:picLocks noChangeAspect="1"/>
          </p:cNvPicPr>
          <p:nvPr/>
        </p:nvPicPr>
        <p:blipFill>
          <a:blip r:embed="rId3"/>
          <a:stretch>
            <a:fillRect/>
          </a:stretch>
        </p:blipFill>
        <p:spPr>
          <a:xfrm>
            <a:off x="5554740" y="4019339"/>
            <a:ext cx="1779510" cy="2014380"/>
          </a:xfrm>
          <a:prstGeom prst="rect">
            <a:avLst/>
          </a:prstGeom>
        </p:spPr>
      </p:pic>
      <p:pic>
        <p:nvPicPr>
          <p:cNvPr id="16" name="Picture 15">
            <a:extLst>
              <a:ext uri="{FF2B5EF4-FFF2-40B4-BE49-F238E27FC236}">
                <a16:creationId xmlns:a16="http://schemas.microsoft.com/office/drawing/2014/main" id="{95EDDB07-7788-78A5-67A2-7E6EF92115BF}"/>
              </a:ext>
            </a:extLst>
          </p:cNvPr>
          <p:cNvPicPr>
            <a:picLocks noChangeAspect="1"/>
          </p:cNvPicPr>
          <p:nvPr/>
        </p:nvPicPr>
        <p:blipFill>
          <a:blip r:embed="rId4"/>
          <a:stretch>
            <a:fillRect/>
          </a:stretch>
        </p:blipFill>
        <p:spPr>
          <a:xfrm>
            <a:off x="7508618" y="4000289"/>
            <a:ext cx="1808992" cy="2063750"/>
          </a:xfrm>
          <a:prstGeom prst="rect">
            <a:avLst/>
          </a:prstGeom>
        </p:spPr>
      </p:pic>
      <p:pic>
        <p:nvPicPr>
          <p:cNvPr id="19" name="Picture 18">
            <a:extLst>
              <a:ext uri="{FF2B5EF4-FFF2-40B4-BE49-F238E27FC236}">
                <a16:creationId xmlns:a16="http://schemas.microsoft.com/office/drawing/2014/main" id="{64224282-9895-E7D8-5B3E-84EFF4CDBFA8}"/>
              </a:ext>
            </a:extLst>
          </p:cNvPr>
          <p:cNvPicPr>
            <a:picLocks noChangeAspect="1"/>
          </p:cNvPicPr>
          <p:nvPr/>
        </p:nvPicPr>
        <p:blipFill>
          <a:blip r:embed="rId5"/>
          <a:stretch>
            <a:fillRect/>
          </a:stretch>
        </p:blipFill>
        <p:spPr>
          <a:xfrm>
            <a:off x="9562800" y="3999685"/>
            <a:ext cx="1808992" cy="2064354"/>
          </a:xfrm>
          <a:prstGeom prst="rect">
            <a:avLst/>
          </a:prstGeom>
        </p:spPr>
      </p:pic>
      <p:pic>
        <p:nvPicPr>
          <p:cNvPr id="21" name="Picture 20">
            <a:extLst>
              <a:ext uri="{FF2B5EF4-FFF2-40B4-BE49-F238E27FC236}">
                <a16:creationId xmlns:a16="http://schemas.microsoft.com/office/drawing/2014/main" id="{94D30660-48F4-9F2B-7607-96DEB1CC45B0}"/>
              </a:ext>
            </a:extLst>
          </p:cNvPr>
          <p:cNvPicPr>
            <a:picLocks noChangeAspect="1"/>
          </p:cNvPicPr>
          <p:nvPr/>
        </p:nvPicPr>
        <p:blipFill>
          <a:blip r:embed="rId6"/>
          <a:stretch>
            <a:fillRect/>
          </a:stretch>
        </p:blipFill>
        <p:spPr>
          <a:xfrm>
            <a:off x="547158" y="3999685"/>
            <a:ext cx="3901161" cy="2014379"/>
          </a:xfrm>
          <a:prstGeom prst="rect">
            <a:avLst/>
          </a:prstGeom>
        </p:spPr>
      </p:pic>
      <p:sp>
        <p:nvSpPr>
          <p:cNvPr id="2" name="TextBox 1">
            <a:extLst>
              <a:ext uri="{FF2B5EF4-FFF2-40B4-BE49-F238E27FC236}">
                <a16:creationId xmlns:a16="http://schemas.microsoft.com/office/drawing/2014/main" id="{23467D51-C239-300E-A63D-7FD82CD382A1}"/>
              </a:ext>
            </a:extLst>
          </p:cNvPr>
          <p:cNvSpPr txBox="1"/>
          <p:nvPr/>
        </p:nvSpPr>
        <p:spPr>
          <a:xfrm>
            <a:off x="242246" y="340514"/>
            <a:ext cx="11707509"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Helvetica" panose="020B0500000000000000" pitchFamily="34" charset="0"/>
              </a:rPr>
              <a:t>Composition of linear transformations</a:t>
            </a:r>
          </a:p>
        </p:txBody>
      </p:sp>
    </p:spTree>
    <p:extLst>
      <p:ext uri="{BB962C8B-B14F-4D97-AF65-F5344CB8AC3E}">
        <p14:creationId xmlns:p14="http://schemas.microsoft.com/office/powerpoint/2010/main" val="3224909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D4951C2-A628-0060-131D-6DEFF6ECE8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8800" y="1503045"/>
            <a:ext cx="8534400" cy="4800600"/>
          </a:xfrm>
          <a:prstGeom prst="rect">
            <a:avLst/>
          </a:prstGeom>
        </p:spPr>
      </p:pic>
      <p:sp>
        <p:nvSpPr>
          <p:cNvPr id="2" name="TextBox 1">
            <a:extLst>
              <a:ext uri="{FF2B5EF4-FFF2-40B4-BE49-F238E27FC236}">
                <a16:creationId xmlns:a16="http://schemas.microsoft.com/office/drawing/2014/main" id="{6CC2E92E-9820-159B-2400-C3871D9CDE8E}"/>
              </a:ext>
            </a:extLst>
          </p:cNvPr>
          <p:cNvSpPr txBox="1"/>
          <p:nvPr/>
        </p:nvSpPr>
        <p:spPr>
          <a:xfrm>
            <a:off x="999490" y="472440"/>
            <a:ext cx="101930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Linear transformations is a function</a:t>
            </a:r>
          </a:p>
        </p:txBody>
      </p:sp>
    </p:spTree>
    <p:extLst>
      <p:ext uri="{BB962C8B-B14F-4D97-AF65-F5344CB8AC3E}">
        <p14:creationId xmlns:p14="http://schemas.microsoft.com/office/powerpoint/2010/main" val="1597708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D37EB-CDB8-7C3E-AD0C-AF2BCFF7EB79}"/>
              </a:ext>
            </a:extLst>
          </p:cNvPr>
          <p:cNvSpPr txBox="1"/>
          <p:nvPr/>
        </p:nvSpPr>
        <p:spPr>
          <a:xfrm>
            <a:off x="2965175" y="445169"/>
            <a:ext cx="6261651" cy="584775"/>
          </a:xfrm>
          <a:prstGeom prst="rect">
            <a:avLst/>
          </a:prstGeom>
          <a:noFill/>
        </p:spPr>
        <p:txBody>
          <a:bodyPr wrap="none" rtlCol="0">
            <a:spAutoFit/>
          </a:bodyPr>
          <a:lstStyle/>
          <a:p>
            <a:pPr algn="ctr"/>
            <a:r>
              <a:rPr lang="en-US" sz="3200" b="1" dirty="0">
                <a:latin typeface="Helvetica" panose="020B0500000000000000" pitchFamily="34" charset="0"/>
              </a:rPr>
              <a:t>Observation and data structure</a:t>
            </a:r>
          </a:p>
        </p:txBody>
      </p:sp>
      <p:graphicFrame>
        <p:nvGraphicFramePr>
          <p:cNvPr id="5" name="Table 4">
            <a:extLst>
              <a:ext uri="{FF2B5EF4-FFF2-40B4-BE49-F238E27FC236}">
                <a16:creationId xmlns:a16="http://schemas.microsoft.com/office/drawing/2014/main" id="{358A6C21-A90C-534F-AB60-8B1D033B363B}"/>
              </a:ext>
            </a:extLst>
          </p:cNvPr>
          <p:cNvGraphicFramePr>
            <a:graphicFrameLocks noGrp="1"/>
          </p:cNvGraphicFramePr>
          <p:nvPr>
            <p:extLst>
              <p:ext uri="{D42A27DB-BD31-4B8C-83A1-F6EECF244321}">
                <p14:modId xmlns:p14="http://schemas.microsoft.com/office/powerpoint/2010/main" val="248072293"/>
              </p:ext>
            </p:extLst>
          </p:nvPr>
        </p:nvGraphicFramePr>
        <p:xfrm>
          <a:off x="7303051" y="3765328"/>
          <a:ext cx="2493500" cy="1836840"/>
        </p:xfrm>
        <a:graphic>
          <a:graphicData uri="http://schemas.openxmlformats.org/drawingml/2006/table">
            <a:tbl>
              <a:tblPr firstRow="1" bandRow="1">
                <a:tableStyleId>{5940675A-B579-460E-94D1-54222C63F5DA}</a:tableStyleId>
              </a:tblPr>
              <a:tblGrid>
                <a:gridCol w="249350">
                  <a:extLst>
                    <a:ext uri="{9D8B030D-6E8A-4147-A177-3AD203B41FA5}">
                      <a16:colId xmlns:a16="http://schemas.microsoft.com/office/drawing/2014/main" val="1033500110"/>
                    </a:ext>
                  </a:extLst>
                </a:gridCol>
                <a:gridCol w="249350">
                  <a:extLst>
                    <a:ext uri="{9D8B030D-6E8A-4147-A177-3AD203B41FA5}">
                      <a16:colId xmlns:a16="http://schemas.microsoft.com/office/drawing/2014/main" val="1301134144"/>
                    </a:ext>
                  </a:extLst>
                </a:gridCol>
                <a:gridCol w="249350">
                  <a:extLst>
                    <a:ext uri="{9D8B030D-6E8A-4147-A177-3AD203B41FA5}">
                      <a16:colId xmlns:a16="http://schemas.microsoft.com/office/drawing/2014/main" val="3273859258"/>
                    </a:ext>
                  </a:extLst>
                </a:gridCol>
                <a:gridCol w="249350">
                  <a:extLst>
                    <a:ext uri="{9D8B030D-6E8A-4147-A177-3AD203B41FA5}">
                      <a16:colId xmlns:a16="http://schemas.microsoft.com/office/drawing/2014/main" val="303872658"/>
                    </a:ext>
                  </a:extLst>
                </a:gridCol>
                <a:gridCol w="249350">
                  <a:extLst>
                    <a:ext uri="{9D8B030D-6E8A-4147-A177-3AD203B41FA5}">
                      <a16:colId xmlns:a16="http://schemas.microsoft.com/office/drawing/2014/main" val="643137274"/>
                    </a:ext>
                  </a:extLst>
                </a:gridCol>
                <a:gridCol w="249350">
                  <a:extLst>
                    <a:ext uri="{9D8B030D-6E8A-4147-A177-3AD203B41FA5}">
                      <a16:colId xmlns:a16="http://schemas.microsoft.com/office/drawing/2014/main" val="401188719"/>
                    </a:ext>
                  </a:extLst>
                </a:gridCol>
                <a:gridCol w="249350">
                  <a:extLst>
                    <a:ext uri="{9D8B030D-6E8A-4147-A177-3AD203B41FA5}">
                      <a16:colId xmlns:a16="http://schemas.microsoft.com/office/drawing/2014/main" val="33493210"/>
                    </a:ext>
                  </a:extLst>
                </a:gridCol>
                <a:gridCol w="249350">
                  <a:extLst>
                    <a:ext uri="{9D8B030D-6E8A-4147-A177-3AD203B41FA5}">
                      <a16:colId xmlns:a16="http://schemas.microsoft.com/office/drawing/2014/main" val="1945840216"/>
                    </a:ext>
                  </a:extLst>
                </a:gridCol>
                <a:gridCol w="249350">
                  <a:extLst>
                    <a:ext uri="{9D8B030D-6E8A-4147-A177-3AD203B41FA5}">
                      <a16:colId xmlns:a16="http://schemas.microsoft.com/office/drawing/2014/main" val="3496088095"/>
                    </a:ext>
                  </a:extLst>
                </a:gridCol>
                <a:gridCol w="249350">
                  <a:extLst>
                    <a:ext uri="{9D8B030D-6E8A-4147-A177-3AD203B41FA5}">
                      <a16:colId xmlns:a16="http://schemas.microsoft.com/office/drawing/2014/main" val="52567349"/>
                    </a:ext>
                  </a:extLst>
                </a:gridCol>
              </a:tblGrid>
              <a:tr h="229605">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extLst>
                  <a:ext uri="{0D108BD9-81ED-4DB2-BD59-A6C34878D82A}">
                    <a16:rowId xmlns:a16="http://schemas.microsoft.com/office/drawing/2014/main" val="106820525"/>
                  </a:ext>
                </a:extLst>
              </a:tr>
              <a:tr h="229605">
                <a:tc>
                  <a:txBody>
                    <a:bodyPr/>
                    <a:lstStyle/>
                    <a:p>
                      <a:endParaRPr lang="en-US" sz="1100" dirty="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extLst>
                  <a:ext uri="{0D108BD9-81ED-4DB2-BD59-A6C34878D82A}">
                    <a16:rowId xmlns:a16="http://schemas.microsoft.com/office/drawing/2014/main" val="1468058132"/>
                  </a:ext>
                </a:extLst>
              </a:tr>
              <a:tr h="229605">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extLst>
                  <a:ext uri="{0D108BD9-81ED-4DB2-BD59-A6C34878D82A}">
                    <a16:rowId xmlns:a16="http://schemas.microsoft.com/office/drawing/2014/main" val="2891897916"/>
                  </a:ext>
                </a:extLst>
              </a:tr>
              <a:tr h="229605">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extLst>
                  <a:ext uri="{0D108BD9-81ED-4DB2-BD59-A6C34878D82A}">
                    <a16:rowId xmlns:a16="http://schemas.microsoft.com/office/drawing/2014/main" val="1044211243"/>
                  </a:ext>
                </a:extLst>
              </a:tr>
              <a:tr h="229605">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dirty="0"/>
                    </a:p>
                  </a:txBody>
                  <a:tcPr marL="55326" marR="55326" marT="27663" marB="27663"/>
                </a:tc>
                <a:extLst>
                  <a:ext uri="{0D108BD9-81ED-4DB2-BD59-A6C34878D82A}">
                    <a16:rowId xmlns:a16="http://schemas.microsoft.com/office/drawing/2014/main" val="1634841640"/>
                  </a:ext>
                </a:extLst>
              </a:tr>
              <a:tr h="229605">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extLst>
                  <a:ext uri="{0D108BD9-81ED-4DB2-BD59-A6C34878D82A}">
                    <a16:rowId xmlns:a16="http://schemas.microsoft.com/office/drawing/2014/main" val="684384492"/>
                  </a:ext>
                </a:extLst>
              </a:tr>
              <a:tr h="229605">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extLst>
                  <a:ext uri="{0D108BD9-81ED-4DB2-BD59-A6C34878D82A}">
                    <a16:rowId xmlns:a16="http://schemas.microsoft.com/office/drawing/2014/main" val="2910544816"/>
                  </a:ext>
                </a:extLst>
              </a:tr>
              <a:tr h="229605">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dirty="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a:p>
                  </a:txBody>
                  <a:tcPr marL="55326" marR="55326" marT="27663" marB="27663"/>
                </a:tc>
                <a:tc>
                  <a:txBody>
                    <a:bodyPr/>
                    <a:lstStyle/>
                    <a:p>
                      <a:endParaRPr lang="en-US" sz="1100" dirty="0"/>
                    </a:p>
                  </a:txBody>
                  <a:tcPr marL="55326" marR="55326" marT="27663" marB="27663"/>
                </a:tc>
                <a:extLst>
                  <a:ext uri="{0D108BD9-81ED-4DB2-BD59-A6C34878D82A}">
                    <a16:rowId xmlns:a16="http://schemas.microsoft.com/office/drawing/2014/main" val="1413822658"/>
                  </a:ext>
                </a:extLst>
              </a:tr>
            </a:tbl>
          </a:graphicData>
        </a:graphic>
      </p:graphicFrame>
      <p:cxnSp>
        <p:nvCxnSpPr>
          <p:cNvPr id="7" name="Straight Arrow Connector 6">
            <a:extLst>
              <a:ext uri="{FF2B5EF4-FFF2-40B4-BE49-F238E27FC236}">
                <a16:creationId xmlns:a16="http://schemas.microsoft.com/office/drawing/2014/main" id="{462C97E3-25DF-FD86-EEC6-59618A061CC1}"/>
              </a:ext>
            </a:extLst>
          </p:cNvPr>
          <p:cNvCxnSpPr/>
          <p:nvPr/>
        </p:nvCxnSpPr>
        <p:spPr>
          <a:xfrm>
            <a:off x="6643069" y="4565151"/>
            <a:ext cx="863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12C8BC6-93D6-46B8-C2E3-847D5971A036}"/>
              </a:ext>
            </a:extLst>
          </p:cNvPr>
          <p:cNvCxnSpPr>
            <a:cxnSpLocks/>
          </p:cNvCxnSpPr>
          <p:nvPr/>
        </p:nvCxnSpPr>
        <p:spPr>
          <a:xfrm>
            <a:off x="8347769" y="3003051"/>
            <a:ext cx="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454517-AFAD-FC83-BC33-27D17A3EA196}"/>
              </a:ext>
            </a:extLst>
          </p:cNvPr>
          <p:cNvSpPr txBox="1"/>
          <p:nvPr/>
        </p:nvSpPr>
        <p:spPr>
          <a:xfrm>
            <a:off x="5768213" y="4334318"/>
            <a:ext cx="797206" cy="461665"/>
          </a:xfrm>
          <a:prstGeom prst="rect">
            <a:avLst/>
          </a:prstGeom>
          <a:noFill/>
        </p:spPr>
        <p:txBody>
          <a:bodyPr wrap="none" rtlCol="0">
            <a:spAutoFit/>
          </a:bodyPr>
          <a:lstStyle/>
          <a:p>
            <a:r>
              <a:rPr lang="en-US" sz="2400" dirty="0">
                <a:latin typeface="Helvetica" panose="020B0500000000000000" pitchFamily="34" charset="0"/>
              </a:rPr>
              <a:t>Row</a:t>
            </a:r>
          </a:p>
        </p:txBody>
      </p:sp>
      <p:sp>
        <p:nvSpPr>
          <p:cNvPr id="15" name="TextBox 14">
            <a:extLst>
              <a:ext uri="{FF2B5EF4-FFF2-40B4-BE49-F238E27FC236}">
                <a16:creationId xmlns:a16="http://schemas.microsoft.com/office/drawing/2014/main" id="{0EC5B397-4B8F-1156-533C-F2949CC3CDF8}"/>
              </a:ext>
            </a:extLst>
          </p:cNvPr>
          <p:cNvSpPr txBox="1"/>
          <p:nvPr/>
        </p:nvSpPr>
        <p:spPr>
          <a:xfrm>
            <a:off x="7724040" y="2461080"/>
            <a:ext cx="1247457" cy="461665"/>
          </a:xfrm>
          <a:prstGeom prst="rect">
            <a:avLst/>
          </a:prstGeom>
          <a:noFill/>
        </p:spPr>
        <p:txBody>
          <a:bodyPr wrap="none" rtlCol="0">
            <a:spAutoFit/>
          </a:bodyPr>
          <a:lstStyle/>
          <a:p>
            <a:r>
              <a:rPr lang="en-US" sz="2400" dirty="0">
                <a:latin typeface="Helvetica" panose="020B0500000000000000" pitchFamily="34" charset="0"/>
              </a:rPr>
              <a:t>Column</a:t>
            </a:r>
          </a:p>
        </p:txBody>
      </p:sp>
      <p:sp>
        <p:nvSpPr>
          <p:cNvPr id="16" name="TextBox 15">
            <a:extLst>
              <a:ext uri="{FF2B5EF4-FFF2-40B4-BE49-F238E27FC236}">
                <a16:creationId xmlns:a16="http://schemas.microsoft.com/office/drawing/2014/main" id="{A057DC1C-6562-61AA-2461-1CECFB428119}"/>
              </a:ext>
            </a:extLst>
          </p:cNvPr>
          <p:cNvSpPr txBox="1"/>
          <p:nvPr/>
        </p:nvSpPr>
        <p:spPr>
          <a:xfrm>
            <a:off x="10496021" y="4819162"/>
            <a:ext cx="951799" cy="461665"/>
          </a:xfrm>
          <a:prstGeom prst="rect">
            <a:avLst/>
          </a:prstGeom>
          <a:noFill/>
        </p:spPr>
        <p:txBody>
          <a:bodyPr wrap="none" rtlCol="0">
            <a:spAutoFit/>
          </a:bodyPr>
          <a:lstStyle/>
          <a:p>
            <a:r>
              <a:rPr lang="en-US" sz="2400" dirty="0">
                <a:latin typeface="Helvetica" panose="020B0500000000000000" pitchFamily="34" charset="0"/>
              </a:rPr>
              <a:t>Value</a:t>
            </a:r>
          </a:p>
        </p:txBody>
      </p:sp>
      <p:cxnSp>
        <p:nvCxnSpPr>
          <p:cNvPr id="17" name="Straight Arrow Connector 16">
            <a:extLst>
              <a:ext uri="{FF2B5EF4-FFF2-40B4-BE49-F238E27FC236}">
                <a16:creationId xmlns:a16="http://schemas.microsoft.com/office/drawing/2014/main" id="{FFE77974-0E57-5C93-7C2C-2EC3BE71815F}"/>
              </a:ext>
            </a:extLst>
          </p:cNvPr>
          <p:cNvCxnSpPr>
            <a:cxnSpLocks/>
          </p:cNvCxnSpPr>
          <p:nvPr/>
        </p:nvCxnSpPr>
        <p:spPr>
          <a:xfrm>
            <a:off x="9676346" y="5049995"/>
            <a:ext cx="723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1C0DF9C-50F6-A44C-E5E1-1D0023551FF2}"/>
              </a:ext>
            </a:extLst>
          </p:cNvPr>
          <p:cNvSpPr txBox="1"/>
          <p:nvPr/>
        </p:nvSpPr>
        <p:spPr>
          <a:xfrm>
            <a:off x="744180" y="3898918"/>
            <a:ext cx="4157505" cy="1569660"/>
          </a:xfrm>
          <a:prstGeom prst="rect">
            <a:avLst/>
          </a:prstGeom>
          <a:noFill/>
        </p:spPr>
        <p:txBody>
          <a:bodyPr wrap="square" rtlCol="0">
            <a:spAutoFit/>
          </a:bodyPr>
          <a:lstStyle/>
          <a:p>
            <a:r>
              <a:rPr lang="en-US" sz="2400" dirty="0">
                <a:latin typeface="Helvetica" panose="020B0500000000000000" pitchFamily="34" charset="0"/>
              </a:rPr>
              <a:t>Rows, Columns, and Values in a matrix are meaningful under the context of the data structure </a:t>
            </a:r>
          </a:p>
        </p:txBody>
      </p:sp>
      <p:sp>
        <p:nvSpPr>
          <p:cNvPr id="21" name="TextBox 20">
            <a:extLst>
              <a:ext uri="{FF2B5EF4-FFF2-40B4-BE49-F238E27FC236}">
                <a16:creationId xmlns:a16="http://schemas.microsoft.com/office/drawing/2014/main" id="{DBBC26D7-B969-0E68-924B-B4F8FA010D7B}"/>
              </a:ext>
            </a:extLst>
          </p:cNvPr>
          <p:cNvSpPr txBox="1"/>
          <p:nvPr/>
        </p:nvSpPr>
        <p:spPr>
          <a:xfrm>
            <a:off x="4262998" y="1166307"/>
            <a:ext cx="3666004" cy="461665"/>
          </a:xfrm>
          <a:prstGeom prst="rect">
            <a:avLst/>
          </a:prstGeom>
          <a:noFill/>
        </p:spPr>
        <p:txBody>
          <a:bodyPr wrap="none" rtlCol="0">
            <a:spAutoFit/>
          </a:bodyPr>
          <a:lstStyle/>
          <a:p>
            <a:r>
              <a:rPr lang="en-US" sz="2400" dirty="0">
                <a:latin typeface="Helvetica" panose="020B0500000000000000" pitchFamily="34" charset="0"/>
              </a:rPr>
              <a:t>Matrix as a data structure</a:t>
            </a:r>
          </a:p>
        </p:txBody>
      </p:sp>
    </p:spTree>
    <p:extLst>
      <p:ext uri="{BB962C8B-B14F-4D97-AF65-F5344CB8AC3E}">
        <p14:creationId xmlns:p14="http://schemas.microsoft.com/office/powerpoint/2010/main" val="1017044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999490" y="472440"/>
            <a:ext cx="101930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Linear transformations is a function</a:t>
            </a:r>
          </a:p>
        </p:txBody>
      </p:sp>
      <p:pic>
        <p:nvPicPr>
          <p:cNvPr id="3" name="Graphic 2">
            <a:extLst>
              <a:ext uri="{FF2B5EF4-FFF2-40B4-BE49-F238E27FC236}">
                <a16:creationId xmlns:a16="http://schemas.microsoft.com/office/drawing/2014/main" id="{45D4258C-B20C-9423-E044-1A8E2C548F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54530" y="1602105"/>
            <a:ext cx="8282940" cy="4659154"/>
          </a:xfrm>
          <a:prstGeom prst="rect">
            <a:avLst/>
          </a:prstGeom>
        </p:spPr>
      </p:pic>
    </p:spTree>
    <p:extLst>
      <p:ext uri="{BB962C8B-B14F-4D97-AF65-F5344CB8AC3E}">
        <p14:creationId xmlns:p14="http://schemas.microsoft.com/office/powerpoint/2010/main" val="4156241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514B29-AE13-2F20-5FA8-14963C477596}"/>
              </a:ext>
            </a:extLst>
          </p:cNvPr>
          <p:cNvPicPr>
            <a:picLocks noChangeAspect="1"/>
          </p:cNvPicPr>
          <p:nvPr/>
        </p:nvPicPr>
        <p:blipFill>
          <a:blip r:embed="rId2"/>
          <a:stretch>
            <a:fillRect/>
          </a:stretch>
        </p:blipFill>
        <p:spPr>
          <a:xfrm>
            <a:off x="709578" y="0"/>
            <a:ext cx="10772843" cy="6858000"/>
          </a:xfrm>
          <a:prstGeom prst="rect">
            <a:avLst/>
          </a:prstGeom>
        </p:spPr>
      </p:pic>
    </p:spTree>
    <p:extLst>
      <p:ext uri="{BB962C8B-B14F-4D97-AF65-F5344CB8AC3E}">
        <p14:creationId xmlns:p14="http://schemas.microsoft.com/office/powerpoint/2010/main" val="1924914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685D1-F095-4E20-8EF3-64C043D00BC1}"/>
              </a:ext>
            </a:extLst>
          </p:cNvPr>
          <p:cNvSpPr txBox="1"/>
          <p:nvPr/>
        </p:nvSpPr>
        <p:spPr>
          <a:xfrm>
            <a:off x="1231527" y="1982589"/>
            <a:ext cx="9728947" cy="923330"/>
          </a:xfrm>
          <a:prstGeom prst="rect">
            <a:avLst/>
          </a:prstGeom>
          <a:noFill/>
        </p:spPr>
        <p:txBody>
          <a:bodyPr wrap="square" rtlCol="0">
            <a:spAutoFit/>
          </a:bodyPr>
          <a:lstStyle/>
          <a:p>
            <a:pPr algn="ctr"/>
            <a:r>
              <a:rPr lang="en-US" sz="5400" b="1" dirty="0" err="1">
                <a:latin typeface="Helvetica" panose="020B0500000000000000" pitchFamily="34" charset="0"/>
              </a:rPr>
              <a:t>Neurosyntax</a:t>
            </a:r>
            <a:r>
              <a:rPr lang="en-US" sz="5400" b="1" dirty="0">
                <a:latin typeface="Helvetica" panose="020B0500000000000000" pitchFamily="34" charset="0"/>
              </a:rPr>
              <a:t> Academy</a:t>
            </a:r>
          </a:p>
        </p:txBody>
      </p:sp>
      <p:grpSp>
        <p:nvGrpSpPr>
          <p:cNvPr id="20" name="Group 19">
            <a:extLst>
              <a:ext uri="{FF2B5EF4-FFF2-40B4-BE49-F238E27FC236}">
                <a16:creationId xmlns:a16="http://schemas.microsoft.com/office/drawing/2014/main" id="{AECBF1E0-876B-4090-2A3A-3EE6E6829384}"/>
              </a:ext>
            </a:extLst>
          </p:cNvPr>
          <p:cNvGrpSpPr/>
          <p:nvPr/>
        </p:nvGrpSpPr>
        <p:grpSpPr>
          <a:xfrm>
            <a:off x="2295297" y="3320758"/>
            <a:ext cx="2382335" cy="1554654"/>
            <a:chOff x="2295297" y="3320758"/>
            <a:chExt cx="2382335" cy="1554654"/>
          </a:xfrm>
        </p:grpSpPr>
        <p:sp>
          <p:nvSpPr>
            <p:cNvPr id="4" name="TextBox 3">
              <a:extLst>
                <a:ext uri="{FF2B5EF4-FFF2-40B4-BE49-F238E27FC236}">
                  <a16:creationId xmlns:a16="http://schemas.microsoft.com/office/drawing/2014/main" id="{A47AC466-5BCC-D664-2165-4F5476F97432}"/>
                </a:ext>
              </a:extLst>
            </p:cNvPr>
            <p:cNvSpPr txBox="1"/>
            <p:nvPr/>
          </p:nvSpPr>
          <p:spPr>
            <a:xfrm>
              <a:off x="2295297" y="4506080"/>
              <a:ext cx="2382335" cy="369332"/>
            </a:xfrm>
            <a:prstGeom prst="rect">
              <a:avLst/>
            </a:prstGeom>
            <a:noFill/>
          </p:spPr>
          <p:txBody>
            <a:bodyPr wrap="square">
              <a:spAutoFit/>
            </a:bodyPr>
            <a:lstStyle/>
            <a:p>
              <a:pPr algn="ctr" fontAlgn="ctr"/>
              <a:r>
                <a:rPr lang="en-US" b="0" i="0" dirty="0">
                  <a:effectLst/>
                  <a:latin typeface="+mj-lt"/>
                </a:rPr>
                <a:t>@neurosyntaxacademy</a:t>
              </a:r>
            </a:p>
          </p:txBody>
        </p:sp>
        <p:pic>
          <p:nvPicPr>
            <p:cNvPr id="6" name="Graphic 5">
              <a:extLst>
                <a:ext uri="{FF2B5EF4-FFF2-40B4-BE49-F238E27FC236}">
                  <a16:creationId xmlns:a16="http://schemas.microsoft.com/office/drawing/2014/main" id="{5F98B361-0FBC-7370-412E-E9054BF454EF}"/>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7560" y="3320758"/>
              <a:ext cx="1257810" cy="867455"/>
            </a:xfrm>
            <a:prstGeom prst="rect">
              <a:avLst/>
            </a:prstGeom>
          </p:spPr>
        </p:pic>
      </p:grpSp>
      <p:grpSp>
        <p:nvGrpSpPr>
          <p:cNvPr id="18" name="Group 17">
            <a:extLst>
              <a:ext uri="{FF2B5EF4-FFF2-40B4-BE49-F238E27FC236}">
                <a16:creationId xmlns:a16="http://schemas.microsoft.com/office/drawing/2014/main" id="{F886F3A0-C0D6-0EE7-DA89-0FD398F9FA10}"/>
              </a:ext>
            </a:extLst>
          </p:cNvPr>
          <p:cNvGrpSpPr/>
          <p:nvPr/>
        </p:nvGrpSpPr>
        <p:grpSpPr>
          <a:xfrm>
            <a:off x="5496904" y="3317721"/>
            <a:ext cx="1663549" cy="1557691"/>
            <a:chOff x="5518914" y="3317721"/>
            <a:chExt cx="1663549" cy="1557691"/>
          </a:xfrm>
        </p:grpSpPr>
        <p:sp>
          <p:nvSpPr>
            <p:cNvPr id="8" name="TextBox 7">
              <a:extLst>
                <a:ext uri="{FF2B5EF4-FFF2-40B4-BE49-F238E27FC236}">
                  <a16:creationId xmlns:a16="http://schemas.microsoft.com/office/drawing/2014/main" id="{A8CFB58E-47C5-D17A-61FF-8972F9E96533}"/>
                </a:ext>
              </a:extLst>
            </p:cNvPr>
            <p:cNvSpPr txBox="1"/>
            <p:nvPr/>
          </p:nvSpPr>
          <p:spPr>
            <a:xfrm>
              <a:off x="5518914" y="4506080"/>
              <a:ext cx="1663549" cy="369332"/>
            </a:xfrm>
            <a:prstGeom prst="rect">
              <a:avLst/>
            </a:prstGeom>
            <a:noFill/>
          </p:spPr>
          <p:txBody>
            <a:bodyPr wrap="square">
              <a:spAutoFit/>
            </a:bodyPr>
            <a:lstStyle/>
            <a:p>
              <a:pPr algn="ctr" fontAlgn="ctr"/>
              <a:r>
                <a:rPr lang="en-US" dirty="0">
                  <a:latin typeface="+mj-lt"/>
                </a:rPr>
                <a:t>@</a:t>
              </a:r>
              <a:r>
                <a:rPr lang="en-US" b="0" i="0" dirty="0">
                  <a:effectLst/>
                  <a:latin typeface="+mj-lt"/>
                </a:rPr>
                <a:t>Neuro_Syntax</a:t>
              </a:r>
            </a:p>
          </p:txBody>
        </p:sp>
        <p:pic>
          <p:nvPicPr>
            <p:cNvPr id="10" name="Picture 9" descr="A blue circle with a white triangle in the middle&#10;&#10;Description automatically generated">
              <a:extLst>
                <a:ext uri="{FF2B5EF4-FFF2-40B4-BE49-F238E27FC236}">
                  <a16:creationId xmlns:a16="http://schemas.microsoft.com/office/drawing/2014/main" id="{17C817BE-ADC6-868B-EC4B-835D683D7BFA}"/>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14938" y="3317721"/>
              <a:ext cx="871503" cy="871503"/>
            </a:xfrm>
            <a:prstGeom prst="rect">
              <a:avLst/>
            </a:prstGeom>
          </p:spPr>
        </p:pic>
      </p:grpSp>
      <p:grpSp>
        <p:nvGrpSpPr>
          <p:cNvPr id="19" name="Group 18">
            <a:extLst>
              <a:ext uri="{FF2B5EF4-FFF2-40B4-BE49-F238E27FC236}">
                <a16:creationId xmlns:a16="http://schemas.microsoft.com/office/drawing/2014/main" id="{0A857EB8-EAE0-02EF-4AD2-E151CF90D4BB}"/>
              </a:ext>
            </a:extLst>
          </p:cNvPr>
          <p:cNvGrpSpPr/>
          <p:nvPr/>
        </p:nvGrpSpPr>
        <p:grpSpPr>
          <a:xfrm>
            <a:off x="7979725" y="3318733"/>
            <a:ext cx="1663549" cy="1556679"/>
            <a:chOff x="7979725" y="3318733"/>
            <a:chExt cx="1663549" cy="1556679"/>
          </a:xfrm>
        </p:grpSpPr>
        <p:sp>
          <p:nvSpPr>
            <p:cNvPr id="11" name="TextBox 10">
              <a:extLst>
                <a:ext uri="{FF2B5EF4-FFF2-40B4-BE49-F238E27FC236}">
                  <a16:creationId xmlns:a16="http://schemas.microsoft.com/office/drawing/2014/main" id="{575805F1-FFE9-C65E-E3C2-4D734A9EC489}"/>
                </a:ext>
              </a:extLst>
            </p:cNvPr>
            <p:cNvSpPr txBox="1"/>
            <p:nvPr/>
          </p:nvSpPr>
          <p:spPr>
            <a:xfrm>
              <a:off x="7979725" y="4506080"/>
              <a:ext cx="1663549" cy="369332"/>
            </a:xfrm>
            <a:prstGeom prst="rect">
              <a:avLst/>
            </a:prstGeom>
            <a:noFill/>
          </p:spPr>
          <p:txBody>
            <a:bodyPr wrap="square">
              <a:spAutoFit/>
            </a:bodyPr>
            <a:lstStyle/>
            <a:p>
              <a:pPr algn="ctr" fontAlgn="ctr"/>
              <a:r>
                <a:rPr lang="en-US" b="0" i="0" dirty="0" err="1">
                  <a:effectLst/>
                  <a:latin typeface="+mj-lt"/>
                </a:rPr>
                <a:t>neurosyntax</a:t>
              </a:r>
              <a:endParaRPr lang="en-US" b="0" i="0" dirty="0">
                <a:effectLst/>
                <a:latin typeface="+mj-lt"/>
              </a:endParaRPr>
            </a:p>
          </p:txBody>
        </p:sp>
        <p:pic>
          <p:nvPicPr>
            <p:cNvPr id="13" name="Graphic 12">
              <a:extLst>
                <a:ext uri="{FF2B5EF4-FFF2-40B4-BE49-F238E27FC236}">
                  <a16:creationId xmlns:a16="http://schemas.microsoft.com/office/drawing/2014/main" id="{5D31E01C-C1B9-8447-C43A-6D1776FB73C5}"/>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748" y="3318733"/>
              <a:ext cx="871504" cy="871504"/>
            </a:xfrm>
            <a:prstGeom prst="rect">
              <a:avLst/>
            </a:prstGeom>
          </p:spPr>
        </p:pic>
      </p:grpSp>
    </p:spTree>
    <p:extLst>
      <p:ext uri="{BB962C8B-B14F-4D97-AF65-F5344CB8AC3E}">
        <p14:creationId xmlns:p14="http://schemas.microsoft.com/office/powerpoint/2010/main" val="6644641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DA56-0B73-1B21-6C6D-164ACAC3D19B}"/>
              </a:ext>
            </a:extLst>
          </p:cNvPr>
          <p:cNvSpPr txBox="1"/>
          <p:nvPr/>
        </p:nvSpPr>
        <p:spPr>
          <a:xfrm>
            <a:off x="3187191" y="2421032"/>
            <a:ext cx="5817618" cy="2015936"/>
          </a:xfrm>
          <a:prstGeom prst="rect">
            <a:avLst/>
          </a:prstGeom>
          <a:noFill/>
        </p:spPr>
        <p:txBody>
          <a:bodyPr wrap="none" rtlCol="0">
            <a:spAutoFit/>
          </a:bodyPr>
          <a:lstStyle/>
          <a:p>
            <a:pPr algn="ctr"/>
            <a:r>
              <a:rPr lang="en-US" sz="10000" dirty="0">
                <a:latin typeface="Helvetica" panose="020B0500000000000000" pitchFamily="34" charset="0"/>
              </a:rPr>
              <a:t>Session </a:t>
            </a:r>
            <a:r>
              <a:rPr lang="fa-IR" sz="10000" dirty="0">
                <a:latin typeface="Helvetica" panose="020B0500000000000000" pitchFamily="34" charset="0"/>
              </a:rPr>
              <a:t>2</a:t>
            </a:r>
            <a:endParaRPr lang="en-US" sz="10000" dirty="0">
              <a:latin typeface="Helvetica" panose="020B0500000000000000" pitchFamily="34" charset="0"/>
            </a:endParaRPr>
          </a:p>
          <a:p>
            <a:pPr algn="ctr"/>
            <a:r>
              <a:rPr lang="en-US" sz="2500" dirty="0">
                <a:latin typeface="Helvetica" panose="020B0500000000000000" pitchFamily="34" charset="0"/>
              </a:rPr>
              <a:t>Lecturer: Saman Abbaspoor</a:t>
            </a:r>
          </a:p>
        </p:txBody>
      </p:sp>
    </p:spTree>
    <p:extLst>
      <p:ext uri="{BB962C8B-B14F-4D97-AF65-F5344CB8AC3E}">
        <p14:creationId xmlns:p14="http://schemas.microsoft.com/office/powerpoint/2010/main" val="739300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870136" y="1874728"/>
            <a:ext cx="3924888" cy="310854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Summary:</a:t>
            </a:r>
          </a:p>
          <a:p>
            <a:pPr marL="0" marR="0" lvl="0" indent="0" defTabSz="914400" rtl="0" eaLnBrk="1" fontAlgn="auto" latinLnBrk="0" hangingPunct="1">
              <a:lnSpc>
                <a:spcPct val="100000"/>
              </a:lnSpc>
              <a:spcBef>
                <a:spcPts val="0"/>
              </a:spcBef>
              <a:spcAft>
                <a:spcPts val="0"/>
              </a:spcAft>
              <a:buClrTx/>
              <a:buSzTx/>
              <a:buFontTx/>
              <a:buNone/>
              <a:tabLst/>
              <a:defRPr/>
            </a:pPr>
            <a:endParaRPr lang="en-US" sz="4400" b="1" dirty="0">
              <a:latin typeface="Helvetica" panose="020B0500000000000000"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3600" b="1" dirty="0">
                <a:latin typeface="Helvetica" panose="020B0500000000000000" pitchFamily="34" charset="0"/>
              </a:rPr>
              <a:t>Matrix as a Linear transformations</a:t>
            </a:r>
          </a:p>
        </p:txBody>
      </p:sp>
      <p:pic>
        <p:nvPicPr>
          <p:cNvPr id="4" name="Graphic 3">
            <a:extLst>
              <a:ext uri="{FF2B5EF4-FFF2-40B4-BE49-F238E27FC236}">
                <a16:creationId xmlns:a16="http://schemas.microsoft.com/office/drawing/2014/main" id="{A56922A0-6182-A875-9DA8-929A9C7B65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0410" y="281009"/>
            <a:ext cx="6295979" cy="6295979"/>
          </a:xfrm>
          <a:prstGeom prst="rect">
            <a:avLst/>
          </a:prstGeom>
        </p:spPr>
      </p:pic>
    </p:spTree>
    <p:extLst>
      <p:ext uri="{BB962C8B-B14F-4D97-AF65-F5344CB8AC3E}">
        <p14:creationId xmlns:p14="http://schemas.microsoft.com/office/powerpoint/2010/main" val="41820501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847833" y="527661"/>
            <a:ext cx="6788521" cy="144655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Magnitude of a vector</a:t>
            </a:r>
          </a:p>
          <a:p>
            <a:pPr marL="0" marR="0" lvl="0" indent="0"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(Euclidean norm)</a:t>
            </a:r>
            <a:endParaRPr lang="en-US" sz="3600" b="1" dirty="0">
              <a:latin typeface="Helvetica" panose="020B0500000000000000" pitchFamily="34" charset="0"/>
            </a:endParaRPr>
          </a:p>
        </p:txBody>
      </p:sp>
      <p:cxnSp>
        <p:nvCxnSpPr>
          <p:cNvPr id="10" name="Straight Arrow Connector 9">
            <a:extLst>
              <a:ext uri="{FF2B5EF4-FFF2-40B4-BE49-F238E27FC236}">
                <a16:creationId xmlns:a16="http://schemas.microsoft.com/office/drawing/2014/main" id="{1554C646-2C02-47A1-48AB-831E57FDB420}"/>
              </a:ext>
            </a:extLst>
          </p:cNvPr>
          <p:cNvCxnSpPr/>
          <p:nvPr/>
        </p:nvCxnSpPr>
        <p:spPr>
          <a:xfrm flipV="1">
            <a:off x="9261436" y="4078063"/>
            <a:ext cx="0" cy="14898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C349DC-5296-27A9-FFF5-AE1102BA4952}"/>
              </a:ext>
            </a:extLst>
          </p:cNvPr>
          <p:cNvCxnSpPr>
            <a:cxnSpLocks/>
          </p:cNvCxnSpPr>
          <p:nvPr/>
        </p:nvCxnSpPr>
        <p:spPr>
          <a:xfrm>
            <a:off x="9275394" y="5567701"/>
            <a:ext cx="17614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65D8F4-F906-B15F-291D-2FAC83B75FAB}"/>
              </a:ext>
            </a:extLst>
          </p:cNvPr>
          <p:cNvCxnSpPr/>
          <p:nvPr/>
        </p:nvCxnSpPr>
        <p:spPr>
          <a:xfrm flipV="1">
            <a:off x="9261436" y="4724916"/>
            <a:ext cx="979573" cy="84278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08C1BD8-9D50-5ACE-5BE9-25C3931C7C94}"/>
              </a:ext>
            </a:extLst>
          </p:cNvPr>
          <p:cNvGrpSpPr/>
          <p:nvPr/>
        </p:nvGrpSpPr>
        <p:grpSpPr>
          <a:xfrm>
            <a:off x="8239271" y="787903"/>
            <a:ext cx="2593829" cy="2641097"/>
            <a:chOff x="8682675" y="788247"/>
            <a:chExt cx="1761487" cy="1793587"/>
          </a:xfrm>
        </p:grpSpPr>
        <p:cxnSp>
          <p:nvCxnSpPr>
            <p:cNvPr id="3" name="Straight Arrow Connector 2">
              <a:extLst>
                <a:ext uri="{FF2B5EF4-FFF2-40B4-BE49-F238E27FC236}">
                  <a16:creationId xmlns:a16="http://schemas.microsoft.com/office/drawing/2014/main" id="{FDFA8E79-C6F1-6806-B7A7-48BCC467BA62}"/>
                </a:ext>
              </a:extLst>
            </p:cNvPr>
            <p:cNvCxnSpPr/>
            <p:nvPr/>
          </p:nvCxnSpPr>
          <p:spPr>
            <a:xfrm flipV="1">
              <a:off x="8689361" y="788247"/>
              <a:ext cx="0" cy="14898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B17816F-100B-1BFE-C01A-CC6936243072}"/>
                </a:ext>
              </a:extLst>
            </p:cNvPr>
            <p:cNvCxnSpPr>
              <a:cxnSpLocks/>
            </p:cNvCxnSpPr>
            <p:nvPr/>
          </p:nvCxnSpPr>
          <p:spPr>
            <a:xfrm>
              <a:off x="8682675" y="2277885"/>
              <a:ext cx="17614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32C06B5-22C3-A0CA-7D02-C571354E39F7}"/>
                </a:ext>
              </a:extLst>
            </p:cNvPr>
            <p:cNvCxnSpPr/>
            <p:nvPr/>
          </p:nvCxnSpPr>
          <p:spPr>
            <a:xfrm flipV="1">
              <a:off x="8696048" y="1419225"/>
              <a:ext cx="979573" cy="84278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D099E8-B470-6E86-77E0-8B0ADC41938B}"/>
                </a:ext>
              </a:extLst>
            </p:cNvPr>
            <p:cNvCxnSpPr/>
            <p:nvPr/>
          </p:nvCxnSpPr>
          <p:spPr>
            <a:xfrm>
              <a:off x="9675621" y="1419225"/>
              <a:ext cx="0" cy="858660"/>
            </a:xfrm>
            <a:prstGeom prst="line">
              <a:avLst/>
            </a:prstGeom>
            <a:ln w="38100">
              <a:solidFill>
                <a:srgbClr val="B5179E"/>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F77D01-EA42-1626-A7ED-31A78645C1C4}"/>
                </a:ext>
              </a:extLst>
            </p:cNvPr>
            <p:cNvCxnSpPr>
              <a:cxnSpLocks/>
            </p:cNvCxnSpPr>
            <p:nvPr/>
          </p:nvCxnSpPr>
          <p:spPr>
            <a:xfrm>
              <a:off x="8696048" y="2277885"/>
              <a:ext cx="979573"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53A76E-2F84-0338-E904-9564707956D2}"/>
                    </a:ext>
                  </a:extLst>
                </p:cNvPr>
                <p:cNvSpPr txBox="1"/>
                <p:nvPr/>
              </p:nvSpPr>
              <p:spPr>
                <a:xfrm>
                  <a:off x="8801100" y="1492250"/>
                  <a:ext cx="452034" cy="288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000" i="1" smtClean="0">
                                <a:latin typeface="Cambria Math" panose="02040503050406030204" pitchFamily="18" charset="0"/>
                              </a:rPr>
                            </m:ctrlPr>
                          </m:dPr>
                          <m:e>
                            <m:acc>
                              <m:accPr>
                                <m:chr m:val="⃗"/>
                                <m:ctrlPr>
                                  <a:rPr lang="en-US" sz="3000" i="1" smtClean="0">
                                    <a:latin typeface="Cambria Math" panose="02040503050406030204" pitchFamily="18" charset="0"/>
                                  </a:rPr>
                                </m:ctrlPr>
                              </m:accPr>
                              <m:e>
                                <m:r>
                                  <a:rPr lang="en-US" sz="3000" b="0" i="1" smtClean="0">
                                    <a:latin typeface="Cambria Math" panose="02040503050406030204" pitchFamily="18" charset="0"/>
                                  </a:rPr>
                                  <m:t>𝑢</m:t>
                                </m:r>
                              </m:e>
                            </m:acc>
                          </m:e>
                        </m:d>
                      </m:oMath>
                    </m:oMathPara>
                  </a14:m>
                  <a:endParaRPr lang="en-US" sz="3000" dirty="0"/>
                </a:p>
              </p:txBody>
            </p:sp>
          </mc:Choice>
          <mc:Fallback xmlns="">
            <p:sp>
              <p:nvSpPr>
                <p:cNvPr id="17" name="TextBox 16">
                  <a:extLst>
                    <a:ext uri="{FF2B5EF4-FFF2-40B4-BE49-F238E27FC236}">
                      <a16:creationId xmlns:a16="http://schemas.microsoft.com/office/drawing/2014/main" id="{0E53A76E-2F84-0338-E904-9564707956D2}"/>
                    </a:ext>
                  </a:extLst>
                </p:cNvPr>
                <p:cNvSpPr txBox="1">
                  <a:spLocks noRot="1" noChangeAspect="1" noMove="1" noResize="1" noEditPoints="1" noAdjustHandles="1" noChangeArrowheads="1" noChangeShapeType="1" noTextEdit="1"/>
                </p:cNvSpPr>
                <p:nvPr/>
              </p:nvSpPr>
              <p:spPr>
                <a:xfrm>
                  <a:off x="8801100" y="1492250"/>
                  <a:ext cx="452034" cy="2880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00A9BDA-1C06-4A3A-4EAD-3731A029EB06}"/>
                    </a:ext>
                  </a:extLst>
                </p:cNvPr>
                <p:cNvSpPr txBox="1"/>
                <p:nvPr/>
              </p:nvSpPr>
              <p:spPr>
                <a:xfrm>
                  <a:off x="9782187" y="1769249"/>
                  <a:ext cx="293674" cy="288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2</m:t>
                            </m:r>
                          </m:sub>
                        </m:sSub>
                      </m:oMath>
                    </m:oMathPara>
                  </a14:m>
                  <a:endParaRPr lang="en-US" sz="3000" dirty="0"/>
                </a:p>
              </p:txBody>
            </p:sp>
          </mc:Choice>
          <mc:Fallback xmlns="">
            <p:sp>
              <p:nvSpPr>
                <p:cNvPr id="18" name="TextBox 17">
                  <a:extLst>
                    <a:ext uri="{FF2B5EF4-FFF2-40B4-BE49-F238E27FC236}">
                      <a16:creationId xmlns:a16="http://schemas.microsoft.com/office/drawing/2014/main" id="{C00A9BDA-1C06-4A3A-4EAD-3731A029EB06}"/>
                    </a:ext>
                  </a:extLst>
                </p:cNvPr>
                <p:cNvSpPr txBox="1">
                  <a:spLocks noRot="1" noChangeAspect="1" noMove="1" noResize="1" noEditPoints="1" noAdjustHandles="1" noChangeArrowheads="1" noChangeShapeType="1" noTextEdit="1"/>
                </p:cNvSpPr>
                <p:nvPr/>
              </p:nvSpPr>
              <p:spPr>
                <a:xfrm>
                  <a:off x="9782187" y="1769249"/>
                  <a:ext cx="293674" cy="288073"/>
                </a:xfrm>
                <a:prstGeom prst="rect">
                  <a:avLst/>
                </a:prstGeom>
                <a:blipFill>
                  <a:blip r:embed="rId4"/>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BFDD74-9683-4516-B87B-78FCCD7DE91C}"/>
                    </a:ext>
                  </a:extLst>
                </p:cNvPr>
                <p:cNvSpPr txBox="1"/>
                <p:nvPr/>
              </p:nvSpPr>
              <p:spPr>
                <a:xfrm>
                  <a:off x="9098200" y="2293761"/>
                  <a:ext cx="288113" cy="288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1</m:t>
                            </m:r>
                          </m:sub>
                        </m:sSub>
                      </m:oMath>
                    </m:oMathPara>
                  </a14:m>
                  <a:endParaRPr lang="en-US" sz="3000" dirty="0"/>
                </a:p>
              </p:txBody>
            </p:sp>
          </mc:Choice>
          <mc:Fallback xmlns="">
            <p:sp>
              <p:nvSpPr>
                <p:cNvPr id="19" name="TextBox 18">
                  <a:extLst>
                    <a:ext uri="{FF2B5EF4-FFF2-40B4-BE49-F238E27FC236}">
                      <a16:creationId xmlns:a16="http://schemas.microsoft.com/office/drawing/2014/main" id="{30BFDD74-9683-4516-B87B-78FCCD7DE91C}"/>
                    </a:ext>
                  </a:extLst>
                </p:cNvPr>
                <p:cNvSpPr txBox="1">
                  <a:spLocks noRot="1" noChangeAspect="1" noMove="1" noResize="1" noEditPoints="1" noAdjustHandles="1" noChangeArrowheads="1" noChangeShapeType="1" noTextEdit="1"/>
                </p:cNvSpPr>
                <p:nvPr/>
              </p:nvSpPr>
              <p:spPr>
                <a:xfrm>
                  <a:off x="9098200" y="2293761"/>
                  <a:ext cx="288113" cy="288073"/>
                </a:xfrm>
                <a:prstGeom prst="rect">
                  <a:avLst/>
                </a:prstGeom>
                <a:blipFill>
                  <a:blip r:embed="rId5"/>
                  <a:stretch>
                    <a:fillRect b="-2857"/>
                  </a:stretch>
                </a:blipFill>
              </p:spPr>
              <p:txBody>
                <a:bodyPr/>
                <a:lstStyle/>
                <a:p>
                  <a:r>
                    <a:rPr lang="en-US">
                      <a:noFill/>
                    </a:rPr>
                    <a:t> </a:t>
                  </a:r>
                </a:p>
              </p:txBody>
            </p:sp>
          </mc:Fallback>
        </mc:AlternateContent>
      </p:grpSp>
      <p:cxnSp>
        <p:nvCxnSpPr>
          <p:cNvPr id="22" name="Straight Arrow Connector 21">
            <a:extLst>
              <a:ext uri="{FF2B5EF4-FFF2-40B4-BE49-F238E27FC236}">
                <a16:creationId xmlns:a16="http://schemas.microsoft.com/office/drawing/2014/main" id="{E675F415-97D3-8470-3D28-1E6ECD53F05E}"/>
              </a:ext>
            </a:extLst>
          </p:cNvPr>
          <p:cNvCxnSpPr/>
          <p:nvPr/>
        </p:nvCxnSpPr>
        <p:spPr>
          <a:xfrm flipH="1">
            <a:off x="8396442" y="5562600"/>
            <a:ext cx="875134" cy="7577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83181F-8A5C-9590-C73A-B6D0670E921C}"/>
              </a:ext>
            </a:extLst>
          </p:cNvPr>
          <p:cNvCxnSpPr/>
          <p:nvPr/>
        </p:nvCxnSpPr>
        <p:spPr>
          <a:xfrm>
            <a:off x="8797442" y="5990167"/>
            <a:ext cx="144356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84EA94-A95C-19C9-E265-EAA8C95A3897}"/>
              </a:ext>
            </a:extLst>
          </p:cNvPr>
          <p:cNvCxnSpPr>
            <a:cxnSpLocks/>
          </p:cNvCxnSpPr>
          <p:nvPr/>
        </p:nvCxnSpPr>
        <p:spPr>
          <a:xfrm flipH="1">
            <a:off x="10241009" y="5562600"/>
            <a:ext cx="444500" cy="431800"/>
          </a:xfrm>
          <a:prstGeom prst="line">
            <a:avLst/>
          </a:prstGeom>
          <a:ln w="28575">
            <a:solidFill>
              <a:srgbClr val="B5179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1FD9E8-17F6-EABC-AF55-722495549C34}"/>
              </a:ext>
            </a:extLst>
          </p:cNvPr>
          <p:cNvCxnSpPr/>
          <p:nvPr/>
        </p:nvCxnSpPr>
        <p:spPr>
          <a:xfrm flipV="1">
            <a:off x="10241009" y="4724751"/>
            <a:ext cx="0" cy="1265416"/>
          </a:xfrm>
          <a:prstGeom prst="line">
            <a:avLst/>
          </a:prstGeom>
          <a:ln w="28575">
            <a:solidFill>
              <a:srgbClr val="C252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296B096-A362-50E0-7D4D-A10D1CD18D82}"/>
                  </a:ext>
                </a:extLst>
              </p:cNvPr>
              <p:cNvSpPr txBox="1"/>
              <p:nvPr/>
            </p:nvSpPr>
            <p:spPr>
              <a:xfrm>
                <a:off x="9326557" y="4484966"/>
                <a:ext cx="665630" cy="42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000" i="1" smtClean="0">
                              <a:latin typeface="Cambria Math" panose="02040503050406030204" pitchFamily="18" charset="0"/>
                            </a:rPr>
                          </m:ctrlPr>
                        </m:dPr>
                        <m:e>
                          <m:acc>
                            <m:accPr>
                              <m:chr m:val="⃗"/>
                              <m:ctrlPr>
                                <a:rPr lang="en-US" sz="3000" i="1" smtClean="0">
                                  <a:latin typeface="Cambria Math" panose="02040503050406030204" pitchFamily="18" charset="0"/>
                                </a:rPr>
                              </m:ctrlPr>
                            </m:accPr>
                            <m:e>
                              <m:r>
                                <a:rPr lang="en-US" sz="3000" b="0" i="1" smtClean="0">
                                  <a:latin typeface="Cambria Math" panose="02040503050406030204" pitchFamily="18" charset="0"/>
                                </a:rPr>
                                <m:t>𝑢</m:t>
                              </m:r>
                            </m:e>
                          </m:acc>
                        </m:e>
                      </m:d>
                    </m:oMath>
                  </m:oMathPara>
                </a14:m>
                <a:endParaRPr lang="en-US" sz="3000" dirty="0"/>
              </a:p>
            </p:txBody>
          </p:sp>
        </mc:Choice>
        <mc:Fallback xmlns="">
          <p:sp>
            <p:nvSpPr>
              <p:cNvPr id="30" name="TextBox 29">
                <a:extLst>
                  <a:ext uri="{FF2B5EF4-FFF2-40B4-BE49-F238E27FC236}">
                    <a16:creationId xmlns:a16="http://schemas.microsoft.com/office/drawing/2014/main" id="{F296B096-A362-50E0-7D4D-A10D1CD18D82}"/>
                  </a:ext>
                </a:extLst>
              </p:cNvPr>
              <p:cNvSpPr txBox="1">
                <a:spLocks noRot="1" noChangeAspect="1" noMove="1" noResize="1" noEditPoints="1" noAdjustHandles="1" noChangeArrowheads="1" noChangeShapeType="1" noTextEdit="1"/>
              </p:cNvSpPr>
              <p:nvPr/>
            </p:nvSpPr>
            <p:spPr>
              <a:xfrm>
                <a:off x="9326557" y="4484966"/>
                <a:ext cx="665630" cy="4241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84ACB06-069E-BFC1-38D2-C88DE19EA58E}"/>
                  </a:ext>
                </a:extLst>
              </p:cNvPr>
              <p:cNvSpPr txBox="1"/>
              <p:nvPr/>
            </p:nvSpPr>
            <p:spPr>
              <a:xfrm>
                <a:off x="10550251" y="5653765"/>
                <a:ext cx="432442" cy="42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2</m:t>
                          </m:r>
                        </m:sub>
                      </m:sSub>
                    </m:oMath>
                  </m:oMathPara>
                </a14:m>
                <a:endParaRPr lang="en-US" sz="3000" dirty="0"/>
              </a:p>
            </p:txBody>
          </p:sp>
        </mc:Choice>
        <mc:Fallback xmlns="">
          <p:sp>
            <p:nvSpPr>
              <p:cNvPr id="31" name="TextBox 30">
                <a:extLst>
                  <a:ext uri="{FF2B5EF4-FFF2-40B4-BE49-F238E27FC236}">
                    <a16:creationId xmlns:a16="http://schemas.microsoft.com/office/drawing/2014/main" id="{384ACB06-069E-BFC1-38D2-C88DE19EA58E}"/>
                  </a:ext>
                </a:extLst>
              </p:cNvPr>
              <p:cNvSpPr txBox="1">
                <a:spLocks noRot="1" noChangeAspect="1" noMove="1" noResize="1" noEditPoints="1" noAdjustHandles="1" noChangeArrowheads="1" noChangeShapeType="1" noTextEdit="1"/>
              </p:cNvSpPr>
              <p:nvPr/>
            </p:nvSpPr>
            <p:spPr>
              <a:xfrm>
                <a:off x="10550251" y="5653765"/>
                <a:ext cx="432442" cy="424194"/>
              </a:xfrm>
              <a:prstGeom prst="rect">
                <a:avLst/>
              </a:prstGeom>
              <a:blipFill>
                <a:blip r:embed="rId7"/>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66D5CE8-15FF-39D5-26C3-056E55D095A6}"/>
                  </a:ext>
                </a:extLst>
              </p:cNvPr>
              <p:cNvSpPr txBox="1"/>
              <p:nvPr/>
            </p:nvSpPr>
            <p:spPr>
              <a:xfrm>
                <a:off x="9281699" y="5941483"/>
                <a:ext cx="424253" cy="42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1</m:t>
                          </m:r>
                        </m:sub>
                      </m:sSub>
                    </m:oMath>
                  </m:oMathPara>
                </a14:m>
                <a:endParaRPr lang="en-US" sz="3000" dirty="0"/>
              </a:p>
            </p:txBody>
          </p:sp>
        </mc:Choice>
        <mc:Fallback xmlns="">
          <p:sp>
            <p:nvSpPr>
              <p:cNvPr id="32" name="TextBox 31">
                <a:extLst>
                  <a:ext uri="{FF2B5EF4-FFF2-40B4-BE49-F238E27FC236}">
                    <a16:creationId xmlns:a16="http://schemas.microsoft.com/office/drawing/2014/main" id="{266D5CE8-15FF-39D5-26C3-056E55D095A6}"/>
                  </a:ext>
                </a:extLst>
              </p:cNvPr>
              <p:cNvSpPr txBox="1">
                <a:spLocks noRot="1" noChangeAspect="1" noMove="1" noResize="1" noEditPoints="1" noAdjustHandles="1" noChangeArrowheads="1" noChangeShapeType="1" noTextEdit="1"/>
              </p:cNvSpPr>
              <p:nvPr/>
            </p:nvSpPr>
            <p:spPr>
              <a:xfrm>
                <a:off x="9281699" y="5941483"/>
                <a:ext cx="424253" cy="424194"/>
              </a:xfrm>
              <a:prstGeom prst="rect">
                <a:avLst/>
              </a:prstGeom>
              <a:blipFill>
                <a:blip r:embed="rId8"/>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002E74C-E015-1427-1AA2-E1E9592A33DA}"/>
                  </a:ext>
                </a:extLst>
              </p:cNvPr>
              <p:cNvSpPr txBox="1"/>
              <p:nvPr/>
            </p:nvSpPr>
            <p:spPr>
              <a:xfrm>
                <a:off x="10306129" y="4842014"/>
                <a:ext cx="47064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3</m:t>
                          </m:r>
                        </m:sub>
                      </m:sSub>
                    </m:oMath>
                  </m:oMathPara>
                </a14:m>
                <a:endParaRPr lang="en-US" sz="3000" dirty="0"/>
              </a:p>
            </p:txBody>
          </p:sp>
        </mc:Choice>
        <mc:Fallback xmlns="">
          <p:sp>
            <p:nvSpPr>
              <p:cNvPr id="33" name="TextBox 32">
                <a:extLst>
                  <a:ext uri="{FF2B5EF4-FFF2-40B4-BE49-F238E27FC236}">
                    <a16:creationId xmlns:a16="http://schemas.microsoft.com/office/drawing/2014/main" id="{A002E74C-E015-1427-1AA2-E1E9592A33DA}"/>
                  </a:ext>
                </a:extLst>
              </p:cNvPr>
              <p:cNvSpPr txBox="1">
                <a:spLocks noRot="1" noChangeAspect="1" noMove="1" noResize="1" noEditPoints="1" noAdjustHandles="1" noChangeArrowheads="1" noChangeShapeType="1" noTextEdit="1"/>
              </p:cNvSpPr>
              <p:nvPr/>
            </p:nvSpPr>
            <p:spPr>
              <a:xfrm>
                <a:off x="10306129" y="4842014"/>
                <a:ext cx="470642"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1C75AA-C200-F6F9-D40D-B813A3E2F0EE}"/>
                  </a:ext>
                </a:extLst>
              </p:cNvPr>
              <p:cNvSpPr txBox="1"/>
              <p:nvPr/>
            </p:nvSpPr>
            <p:spPr>
              <a:xfrm>
                <a:off x="847833" y="2383362"/>
                <a:ext cx="2889829" cy="9394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000" i="1" smtClean="0">
                              <a:latin typeface="Cambria Math" panose="02040503050406030204" pitchFamily="18" charset="0"/>
                            </a:rPr>
                          </m:ctrlPr>
                        </m:dPr>
                        <m:e>
                          <m:acc>
                            <m:accPr>
                              <m:chr m:val="⃗"/>
                              <m:ctrlPr>
                                <a:rPr lang="en-US" sz="3000" i="1" smtClean="0">
                                  <a:latin typeface="Cambria Math" panose="02040503050406030204" pitchFamily="18" charset="0"/>
                                </a:rPr>
                              </m:ctrlPr>
                            </m:accPr>
                            <m:e>
                              <m:r>
                                <a:rPr lang="en-US" sz="3000" b="0" i="1" smtClean="0">
                                  <a:latin typeface="Cambria Math" panose="02040503050406030204" pitchFamily="18" charset="0"/>
                                </a:rPr>
                                <m:t>𝑢</m:t>
                              </m:r>
                            </m:e>
                          </m:acc>
                        </m:e>
                      </m:d>
                      <m:r>
                        <a:rPr lang="en-US" sz="3000" b="0" i="1" smtClean="0">
                          <a:latin typeface="Cambria Math" panose="02040503050406030204" pitchFamily="18" charset="0"/>
                        </a:rPr>
                        <m:t>=</m:t>
                      </m:r>
                      <m:rad>
                        <m:radPr>
                          <m:degHide m:val="on"/>
                          <m:ctrlPr>
                            <a:rPr lang="en-US" sz="3000" b="0" i="1" smtClean="0">
                              <a:latin typeface="Cambria Math" panose="02040503050406030204" pitchFamily="18" charset="0"/>
                            </a:rPr>
                          </m:ctrlPr>
                        </m:radPr>
                        <m:deg/>
                        <m:e>
                          <m:sSubSup>
                            <m:sSubSupPr>
                              <m:ctrlPr>
                                <a:rPr lang="en-US" sz="3000" b="0" i="1" smtClean="0">
                                  <a:latin typeface="Cambria Math" panose="02040503050406030204" pitchFamily="18" charset="0"/>
                                </a:rPr>
                              </m:ctrlPr>
                            </m:sSubSupPr>
                            <m:e>
                              <m:r>
                                <a:rPr lang="en-US" sz="3000" b="0" i="1" smtClean="0">
                                  <a:latin typeface="Cambria Math" panose="02040503050406030204" pitchFamily="18" charset="0"/>
                                </a:rPr>
                                <m:t>𝑣</m:t>
                              </m:r>
                            </m:e>
                            <m:sub>
                              <m:r>
                                <a:rPr lang="en-US" sz="3000" b="0" i="1" smtClean="0">
                                  <a:latin typeface="Cambria Math" panose="02040503050406030204" pitchFamily="18" charset="0"/>
                                </a:rPr>
                                <m:t>1</m:t>
                              </m:r>
                            </m:sub>
                            <m:sup>
                              <m:r>
                                <a:rPr lang="en-US" sz="3000" b="0" i="1" smtClean="0">
                                  <a:latin typeface="Cambria Math" panose="02040503050406030204" pitchFamily="18" charset="0"/>
                                </a:rPr>
                                <m:t>2</m:t>
                              </m:r>
                            </m:sup>
                          </m:sSubSup>
                          <m:r>
                            <a:rPr lang="en-US" sz="3000" b="0" i="1" smtClean="0">
                              <a:latin typeface="Cambria Math" panose="02040503050406030204" pitchFamily="18" charset="0"/>
                            </a:rPr>
                            <m:t>+</m:t>
                          </m:r>
                          <m:sSubSup>
                            <m:sSubSupPr>
                              <m:ctrlPr>
                                <a:rPr lang="en-US" sz="3000" i="1">
                                  <a:latin typeface="Cambria Math" panose="02040503050406030204" pitchFamily="18" charset="0"/>
                                </a:rPr>
                              </m:ctrlPr>
                            </m:sSubSupPr>
                            <m:e>
                              <m:r>
                                <a:rPr lang="en-US" sz="3000" i="1">
                                  <a:latin typeface="Cambria Math" panose="02040503050406030204" pitchFamily="18" charset="0"/>
                                </a:rPr>
                                <m:t>𝑣</m:t>
                              </m:r>
                            </m:e>
                            <m:sub>
                              <m:r>
                                <a:rPr lang="en-US" sz="3000" b="0" i="1" smtClean="0">
                                  <a:latin typeface="Cambria Math" panose="02040503050406030204" pitchFamily="18" charset="0"/>
                                </a:rPr>
                                <m:t>2</m:t>
                              </m:r>
                            </m:sub>
                            <m:sup>
                              <m:r>
                                <a:rPr lang="en-US" sz="3000" i="1">
                                  <a:latin typeface="Cambria Math" panose="02040503050406030204" pitchFamily="18" charset="0"/>
                                </a:rPr>
                                <m:t>2</m:t>
                              </m:r>
                            </m:sup>
                          </m:sSubSup>
                        </m:e>
                      </m:rad>
                    </m:oMath>
                  </m:oMathPara>
                </a14:m>
                <a:endParaRPr lang="en-US" sz="3000" dirty="0"/>
              </a:p>
            </p:txBody>
          </p:sp>
        </mc:Choice>
        <mc:Fallback xmlns="">
          <p:sp>
            <p:nvSpPr>
              <p:cNvPr id="34" name="TextBox 33">
                <a:extLst>
                  <a:ext uri="{FF2B5EF4-FFF2-40B4-BE49-F238E27FC236}">
                    <a16:creationId xmlns:a16="http://schemas.microsoft.com/office/drawing/2014/main" id="{E31C75AA-C200-F6F9-D40D-B813A3E2F0EE}"/>
                  </a:ext>
                </a:extLst>
              </p:cNvPr>
              <p:cNvSpPr txBox="1">
                <a:spLocks noRot="1" noChangeAspect="1" noMove="1" noResize="1" noEditPoints="1" noAdjustHandles="1" noChangeArrowheads="1" noChangeShapeType="1" noTextEdit="1"/>
              </p:cNvSpPr>
              <p:nvPr/>
            </p:nvSpPr>
            <p:spPr>
              <a:xfrm>
                <a:off x="847833" y="2383362"/>
                <a:ext cx="2889829" cy="9394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67C1CB7-5439-B682-44E6-826726614838}"/>
                  </a:ext>
                </a:extLst>
              </p:cNvPr>
              <p:cNvSpPr txBox="1"/>
              <p:nvPr/>
            </p:nvSpPr>
            <p:spPr>
              <a:xfrm>
                <a:off x="847833" y="3581717"/>
                <a:ext cx="3660939" cy="9394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000" i="1" smtClean="0">
                              <a:latin typeface="Cambria Math" panose="02040503050406030204" pitchFamily="18" charset="0"/>
                            </a:rPr>
                          </m:ctrlPr>
                        </m:dPr>
                        <m:e>
                          <m:acc>
                            <m:accPr>
                              <m:chr m:val="⃗"/>
                              <m:ctrlPr>
                                <a:rPr lang="en-US" sz="3000" i="1" smtClean="0">
                                  <a:latin typeface="Cambria Math" panose="02040503050406030204" pitchFamily="18" charset="0"/>
                                </a:rPr>
                              </m:ctrlPr>
                            </m:accPr>
                            <m:e>
                              <m:r>
                                <a:rPr lang="en-US" sz="3000" b="0" i="1" smtClean="0">
                                  <a:latin typeface="Cambria Math" panose="02040503050406030204" pitchFamily="18" charset="0"/>
                                </a:rPr>
                                <m:t>𝑢</m:t>
                              </m:r>
                            </m:e>
                          </m:acc>
                        </m:e>
                      </m:d>
                      <m:r>
                        <a:rPr lang="en-US" sz="3000" b="0" i="1" smtClean="0">
                          <a:latin typeface="Cambria Math" panose="02040503050406030204" pitchFamily="18" charset="0"/>
                        </a:rPr>
                        <m:t>=</m:t>
                      </m:r>
                      <m:rad>
                        <m:radPr>
                          <m:degHide m:val="on"/>
                          <m:ctrlPr>
                            <a:rPr lang="en-US" sz="3000" b="0" i="1" smtClean="0">
                              <a:latin typeface="Cambria Math" panose="02040503050406030204" pitchFamily="18" charset="0"/>
                            </a:rPr>
                          </m:ctrlPr>
                        </m:radPr>
                        <m:deg/>
                        <m:e>
                          <m:sSubSup>
                            <m:sSubSupPr>
                              <m:ctrlPr>
                                <a:rPr lang="en-US" sz="3000" b="0" i="1" smtClean="0">
                                  <a:latin typeface="Cambria Math" panose="02040503050406030204" pitchFamily="18" charset="0"/>
                                </a:rPr>
                              </m:ctrlPr>
                            </m:sSubSupPr>
                            <m:e>
                              <m:r>
                                <a:rPr lang="en-US" sz="3000" b="0" i="1" smtClean="0">
                                  <a:latin typeface="Cambria Math" panose="02040503050406030204" pitchFamily="18" charset="0"/>
                                </a:rPr>
                                <m:t>𝑣</m:t>
                              </m:r>
                            </m:e>
                            <m:sub>
                              <m:r>
                                <a:rPr lang="en-US" sz="3000" b="0" i="1" smtClean="0">
                                  <a:latin typeface="Cambria Math" panose="02040503050406030204" pitchFamily="18" charset="0"/>
                                </a:rPr>
                                <m:t>1</m:t>
                              </m:r>
                            </m:sub>
                            <m:sup>
                              <m:r>
                                <a:rPr lang="en-US" sz="3000" b="0" i="1" smtClean="0">
                                  <a:latin typeface="Cambria Math" panose="02040503050406030204" pitchFamily="18" charset="0"/>
                                </a:rPr>
                                <m:t>2</m:t>
                              </m:r>
                            </m:sup>
                          </m:sSubSup>
                          <m:r>
                            <a:rPr lang="en-US" sz="3000" b="0" i="1" smtClean="0">
                              <a:latin typeface="Cambria Math" panose="02040503050406030204" pitchFamily="18" charset="0"/>
                            </a:rPr>
                            <m:t>+</m:t>
                          </m:r>
                          <m:sSubSup>
                            <m:sSubSupPr>
                              <m:ctrlPr>
                                <a:rPr lang="en-US" sz="3000" i="1">
                                  <a:latin typeface="Cambria Math" panose="02040503050406030204" pitchFamily="18" charset="0"/>
                                </a:rPr>
                              </m:ctrlPr>
                            </m:sSubSupPr>
                            <m:e>
                              <m:r>
                                <a:rPr lang="en-US" sz="3000" i="1">
                                  <a:latin typeface="Cambria Math" panose="02040503050406030204" pitchFamily="18" charset="0"/>
                                </a:rPr>
                                <m:t>𝑣</m:t>
                              </m:r>
                            </m:e>
                            <m:sub>
                              <m:r>
                                <a:rPr lang="en-US" sz="3000" b="0" i="1" smtClean="0">
                                  <a:latin typeface="Cambria Math" panose="02040503050406030204" pitchFamily="18" charset="0"/>
                                </a:rPr>
                                <m:t>2</m:t>
                              </m:r>
                            </m:sub>
                            <m:sup>
                              <m:r>
                                <a:rPr lang="en-US" sz="3000" i="1">
                                  <a:latin typeface="Cambria Math" panose="02040503050406030204" pitchFamily="18" charset="0"/>
                                </a:rPr>
                                <m:t>2</m:t>
                              </m:r>
                            </m:sup>
                          </m:sSubSup>
                          <m:r>
                            <a:rPr lang="en-US" sz="3000" b="0" i="1" smtClean="0">
                              <a:latin typeface="Cambria Math" panose="02040503050406030204" pitchFamily="18" charset="0"/>
                            </a:rPr>
                            <m:t>+</m:t>
                          </m:r>
                          <m:sSubSup>
                            <m:sSubSupPr>
                              <m:ctrlPr>
                                <a:rPr lang="en-US" sz="3000" i="1">
                                  <a:latin typeface="Cambria Math" panose="02040503050406030204" pitchFamily="18" charset="0"/>
                                </a:rPr>
                              </m:ctrlPr>
                            </m:sSubSupPr>
                            <m:e>
                              <m:r>
                                <a:rPr lang="en-US" sz="3000" i="1">
                                  <a:latin typeface="Cambria Math" panose="02040503050406030204" pitchFamily="18" charset="0"/>
                                </a:rPr>
                                <m:t>𝑣</m:t>
                              </m:r>
                            </m:e>
                            <m:sub>
                              <m:r>
                                <a:rPr lang="en-US" sz="3000" b="0" i="1" smtClean="0">
                                  <a:latin typeface="Cambria Math" panose="02040503050406030204" pitchFamily="18" charset="0"/>
                                </a:rPr>
                                <m:t>3</m:t>
                              </m:r>
                            </m:sub>
                            <m:sup>
                              <m:r>
                                <a:rPr lang="en-US" sz="3000" i="1">
                                  <a:latin typeface="Cambria Math" panose="02040503050406030204" pitchFamily="18" charset="0"/>
                                </a:rPr>
                                <m:t>2</m:t>
                              </m:r>
                            </m:sup>
                          </m:sSubSup>
                        </m:e>
                      </m:rad>
                    </m:oMath>
                  </m:oMathPara>
                </a14:m>
                <a:endParaRPr lang="en-US" sz="3000" dirty="0"/>
              </a:p>
            </p:txBody>
          </p:sp>
        </mc:Choice>
        <mc:Fallback xmlns="">
          <p:sp>
            <p:nvSpPr>
              <p:cNvPr id="38" name="TextBox 37">
                <a:extLst>
                  <a:ext uri="{FF2B5EF4-FFF2-40B4-BE49-F238E27FC236}">
                    <a16:creationId xmlns:a16="http://schemas.microsoft.com/office/drawing/2014/main" id="{C67C1CB7-5439-B682-44E6-826726614838}"/>
                  </a:ext>
                </a:extLst>
              </p:cNvPr>
              <p:cNvSpPr txBox="1">
                <a:spLocks noRot="1" noChangeAspect="1" noMove="1" noResize="1" noEditPoints="1" noAdjustHandles="1" noChangeArrowheads="1" noChangeShapeType="1" noTextEdit="1"/>
              </p:cNvSpPr>
              <p:nvPr/>
            </p:nvSpPr>
            <p:spPr>
              <a:xfrm>
                <a:off x="847833" y="3581717"/>
                <a:ext cx="3660939" cy="9394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0BE333-136A-A014-F76E-15282C348304}"/>
                  </a:ext>
                </a:extLst>
              </p:cNvPr>
              <p:cNvSpPr txBox="1"/>
              <p:nvPr/>
            </p:nvSpPr>
            <p:spPr>
              <a:xfrm>
                <a:off x="847833" y="4804991"/>
                <a:ext cx="6727291" cy="1449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000" i="1" smtClean="0">
                              <a:latin typeface="Cambria Math" panose="02040503050406030204" pitchFamily="18" charset="0"/>
                            </a:rPr>
                          </m:ctrlPr>
                        </m:dPr>
                        <m:e>
                          <m:acc>
                            <m:accPr>
                              <m:chr m:val="⃗"/>
                              <m:ctrlPr>
                                <a:rPr lang="en-US" sz="3000" i="1" smtClean="0">
                                  <a:latin typeface="Cambria Math" panose="02040503050406030204" pitchFamily="18" charset="0"/>
                                </a:rPr>
                              </m:ctrlPr>
                            </m:accPr>
                            <m:e>
                              <m:r>
                                <a:rPr lang="en-US" sz="3000" b="0" i="1" smtClean="0">
                                  <a:latin typeface="Cambria Math" panose="02040503050406030204" pitchFamily="18" charset="0"/>
                                </a:rPr>
                                <m:t>𝑢</m:t>
                              </m:r>
                            </m:e>
                          </m:acc>
                        </m:e>
                      </m:d>
                      <m:r>
                        <a:rPr lang="en-US" sz="3000" b="0" i="1" smtClean="0">
                          <a:latin typeface="Cambria Math" panose="02040503050406030204" pitchFamily="18" charset="0"/>
                        </a:rPr>
                        <m:t>=</m:t>
                      </m:r>
                      <m:rad>
                        <m:radPr>
                          <m:degHide m:val="on"/>
                          <m:ctrlPr>
                            <a:rPr lang="en-US" sz="3000" b="0" i="1" smtClean="0">
                              <a:latin typeface="Cambria Math" panose="02040503050406030204" pitchFamily="18" charset="0"/>
                            </a:rPr>
                          </m:ctrlPr>
                        </m:radPr>
                        <m:deg/>
                        <m:e>
                          <m:sSubSup>
                            <m:sSubSupPr>
                              <m:ctrlPr>
                                <a:rPr lang="en-US" sz="3000" b="0" i="1" smtClean="0">
                                  <a:latin typeface="Cambria Math" panose="02040503050406030204" pitchFamily="18" charset="0"/>
                                </a:rPr>
                              </m:ctrlPr>
                            </m:sSubSupPr>
                            <m:e>
                              <m:r>
                                <a:rPr lang="en-US" sz="3000" b="0" i="1" smtClean="0">
                                  <a:latin typeface="Cambria Math" panose="02040503050406030204" pitchFamily="18" charset="0"/>
                                </a:rPr>
                                <m:t>𝑣</m:t>
                              </m:r>
                            </m:e>
                            <m:sub>
                              <m:r>
                                <a:rPr lang="en-US" sz="3000" b="0" i="1" smtClean="0">
                                  <a:latin typeface="Cambria Math" panose="02040503050406030204" pitchFamily="18" charset="0"/>
                                </a:rPr>
                                <m:t>1</m:t>
                              </m:r>
                            </m:sub>
                            <m:sup>
                              <m:r>
                                <a:rPr lang="en-US" sz="3000" b="0" i="1" smtClean="0">
                                  <a:latin typeface="Cambria Math" panose="02040503050406030204" pitchFamily="18" charset="0"/>
                                </a:rPr>
                                <m:t>2</m:t>
                              </m:r>
                            </m:sup>
                          </m:sSubSup>
                          <m:r>
                            <a:rPr lang="en-US" sz="3000" b="0" i="1" smtClean="0">
                              <a:latin typeface="Cambria Math" panose="02040503050406030204" pitchFamily="18" charset="0"/>
                            </a:rPr>
                            <m:t>+</m:t>
                          </m:r>
                          <m:sSubSup>
                            <m:sSubSupPr>
                              <m:ctrlPr>
                                <a:rPr lang="en-US" sz="3000" i="1">
                                  <a:latin typeface="Cambria Math" panose="02040503050406030204" pitchFamily="18" charset="0"/>
                                </a:rPr>
                              </m:ctrlPr>
                            </m:sSubSupPr>
                            <m:e>
                              <m:r>
                                <a:rPr lang="en-US" sz="3000" i="1">
                                  <a:latin typeface="Cambria Math" panose="02040503050406030204" pitchFamily="18" charset="0"/>
                                </a:rPr>
                                <m:t>𝑣</m:t>
                              </m:r>
                            </m:e>
                            <m:sub>
                              <m:r>
                                <a:rPr lang="en-US" sz="3000" b="0" i="1" smtClean="0">
                                  <a:latin typeface="Cambria Math" panose="02040503050406030204" pitchFamily="18" charset="0"/>
                                </a:rPr>
                                <m:t>2</m:t>
                              </m:r>
                            </m:sub>
                            <m:sup>
                              <m:r>
                                <a:rPr lang="en-US" sz="3000" i="1">
                                  <a:latin typeface="Cambria Math" panose="02040503050406030204" pitchFamily="18" charset="0"/>
                                </a:rPr>
                                <m:t>2</m:t>
                              </m:r>
                            </m:sup>
                          </m:sSubSup>
                          <m:r>
                            <a:rPr lang="en-US" sz="3000" b="0" i="1" smtClean="0">
                              <a:latin typeface="Cambria Math" panose="02040503050406030204" pitchFamily="18" charset="0"/>
                            </a:rPr>
                            <m:t>+…+</m:t>
                          </m:r>
                          <m:sSubSup>
                            <m:sSubSupPr>
                              <m:ctrlPr>
                                <a:rPr lang="en-US" sz="3000" i="1">
                                  <a:latin typeface="Cambria Math" panose="02040503050406030204" pitchFamily="18" charset="0"/>
                                </a:rPr>
                              </m:ctrlPr>
                            </m:sSubSupPr>
                            <m:e>
                              <m:r>
                                <a:rPr lang="en-US" sz="3000" i="1">
                                  <a:latin typeface="Cambria Math" panose="02040503050406030204" pitchFamily="18" charset="0"/>
                                </a:rPr>
                                <m:t>𝑣</m:t>
                              </m:r>
                            </m:e>
                            <m:sub>
                              <m:r>
                                <a:rPr lang="en-US" sz="3000" b="0" i="1" smtClean="0">
                                  <a:latin typeface="Cambria Math" panose="02040503050406030204" pitchFamily="18" charset="0"/>
                                </a:rPr>
                                <m:t>𝑛</m:t>
                              </m:r>
                            </m:sub>
                            <m:sup>
                              <m:r>
                                <a:rPr lang="en-US" sz="3000" i="1">
                                  <a:latin typeface="Cambria Math" panose="02040503050406030204" pitchFamily="18" charset="0"/>
                                </a:rPr>
                                <m:t>2</m:t>
                              </m:r>
                            </m:sup>
                          </m:sSubSup>
                        </m:e>
                      </m:rad>
                      <m:r>
                        <a:rPr lang="en-US" sz="3000" b="0" i="1" smtClean="0">
                          <a:latin typeface="Cambria Math" panose="02040503050406030204" pitchFamily="18" charset="0"/>
                        </a:rPr>
                        <m:t>=</m:t>
                      </m:r>
                      <m:rad>
                        <m:radPr>
                          <m:degHide m:val="on"/>
                          <m:ctrlPr>
                            <a:rPr lang="en-US" sz="3200" i="1">
                              <a:latin typeface="Cambria Math" panose="02040503050406030204" pitchFamily="18" charset="0"/>
                            </a:rPr>
                          </m:ctrlPr>
                        </m:radPr>
                        <m:deg/>
                        <m:e>
                          <m:nary>
                            <m:naryPr>
                              <m:chr m:val="∑"/>
                              <m:limLoc m:val="subSup"/>
                              <m:ctrlPr>
                                <a:rPr lang="en-US" sz="3200" i="1">
                                  <a:latin typeface="Cambria Math" panose="02040503050406030204" pitchFamily="18" charset="0"/>
                                </a:rPr>
                              </m:ctrlPr>
                            </m:naryPr>
                            <m:sub>
                              <m:r>
                                <m:rPr>
                                  <m:brk m:alnAt="25"/>
                                </m:rPr>
                                <a:rPr lang="en-US" sz="3200" i="1">
                                  <a:latin typeface="Cambria Math" panose="02040503050406030204" pitchFamily="18" charset="0"/>
                                </a:rPr>
                                <m:t>𝑖</m:t>
                              </m:r>
                              <m:r>
                                <a:rPr lang="en-US" sz="3200" i="1">
                                  <a:latin typeface="Cambria Math" panose="02040503050406030204" pitchFamily="18" charset="0"/>
                                </a:rPr>
                                <m:t>=1</m:t>
                              </m:r>
                            </m:sub>
                            <m:sup>
                              <m:r>
                                <a:rPr lang="en-US" sz="3200" i="1">
                                  <a:latin typeface="Cambria Math" panose="02040503050406030204" pitchFamily="18" charset="0"/>
                                </a:rPr>
                                <m:t>𝑛</m:t>
                              </m:r>
                            </m:sup>
                            <m:e>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𝑣</m:t>
                                  </m:r>
                                </m:e>
                                <m:sub>
                                  <m:r>
                                    <a:rPr lang="en-US" sz="3200" i="1">
                                      <a:latin typeface="Cambria Math" panose="02040503050406030204" pitchFamily="18" charset="0"/>
                                    </a:rPr>
                                    <m:t>𝑖</m:t>
                                  </m:r>
                                </m:sub>
                                <m:sup>
                                  <m:r>
                                    <a:rPr lang="en-US" sz="3200" i="1">
                                      <a:latin typeface="Cambria Math" panose="02040503050406030204" pitchFamily="18" charset="0"/>
                                    </a:rPr>
                                    <m:t>2</m:t>
                                  </m:r>
                                </m:sup>
                              </m:sSubSup>
                            </m:e>
                          </m:nary>
                        </m:e>
                      </m:rad>
                    </m:oMath>
                  </m:oMathPara>
                </a14:m>
                <a:endParaRPr lang="en-US" sz="3000" dirty="0"/>
              </a:p>
            </p:txBody>
          </p:sp>
        </mc:Choice>
        <mc:Fallback xmlns="">
          <p:sp>
            <p:nvSpPr>
              <p:cNvPr id="39" name="TextBox 38">
                <a:extLst>
                  <a:ext uri="{FF2B5EF4-FFF2-40B4-BE49-F238E27FC236}">
                    <a16:creationId xmlns:a16="http://schemas.microsoft.com/office/drawing/2014/main" id="{2A0BE333-136A-A014-F76E-15282C348304}"/>
                  </a:ext>
                </a:extLst>
              </p:cNvPr>
              <p:cNvSpPr txBox="1">
                <a:spLocks noRot="1" noChangeAspect="1" noMove="1" noResize="1" noEditPoints="1" noAdjustHandles="1" noChangeArrowheads="1" noChangeShapeType="1" noTextEdit="1"/>
              </p:cNvSpPr>
              <p:nvPr/>
            </p:nvSpPr>
            <p:spPr>
              <a:xfrm>
                <a:off x="847833" y="4804991"/>
                <a:ext cx="6727291" cy="1449564"/>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93060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F7BCCB-2D85-F25D-5406-F2E1F2D0DC5A}"/>
              </a:ext>
            </a:extLst>
          </p:cNvPr>
          <p:cNvSpPr txBox="1"/>
          <p:nvPr/>
        </p:nvSpPr>
        <p:spPr>
          <a:xfrm>
            <a:off x="1981783" y="514961"/>
            <a:ext cx="8228434"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Euclidean norm and variance</a:t>
            </a:r>
            <a:endParaRPr lang="en-US" sz="3600" b="1" dirty="0">
              <a:latin typeface="Helvetica" panose="020B0500000000000000" pitchFamily="34"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0BE333-136A-A014-F76E-15282C348304}"/>
                  </a:ext>
                </a:extLst>
              </p:cNvPr>
              <p:cNvSpPr txBox="1"/>
              <p:nvPr/>
            </p:nvSpPr>
            <p:spPr>
              <a:xfrm>
                <a:off x="2057397" y="1820613"/>
                <a:ext cx="6179833" cy="127304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800" i="1" smtClean="0">
                              <a:latin typeface="Cambria Math" panose="02040503050406030204" pitchFamily="18" charset="0"/>
                            </a:rPr>
                          </m:ctrlPr>
                        </m:dPr>
                        <m:e>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𝑢</m:t>
                              </m:r>
                            </m:e>
                          </m:acc>
                        </m:e>
                      </m:d>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𝑣</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2</m:t>
                              </m:r>
                            </m:sup>
                          </m:sSubSup>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𝑣</m:t>
                              </m:r>
                            </m:e>
                            <m:sub>
                              <m:r>
                                <a:rPr lang="en-US" sz="2800" b="0" i="1" smtClean="0">
                                  <a:latin typeface="Cambria Math" panose="02040503050406030204" pitchFamily="18" charset="0"/>
                                </a:rPr>
                                <m:t>2</m:t>
                              </m:r>
                            </m:sub>
                            <m:sup>
                              <m:r>
                                <a:rPr lang="en-US" sz="2800" i="1">
                                  <a:latin typeface="Cambria Math" panose="02040503050406030204" pitchFamily="18" charset="0"/>
                                </a:rPr>
                                <m:t>2</m:t>
                              </m:r>
                            </m:sup>
                          </m:sSubSup>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𝑣</m:t>
                              </m:r>
                            </m:e>
                            <m:sub>
                              <m:r>
                                <a:rPr lang="en-US" sz="2800" b="0" i="1" smtClean="0">
                                  <a:latin typeface="Cambria Math" panose="02040503050406030204" pitchFamily="18" charset="0"/>
                                </a:rPr>
                                <m:t>𝑛</m:t>
                              </m:r>
                            </m:sub>
                            <m:sup>
                              <m:r>
                                <a:rPr lang="en-US" sz="2800" i="1">
                                  <a:latin typeface="Cambria Math" panose="02040503050406030204" pitchFamily="18" charset="0"/>
                                </a:rPr>
                                <m:t>2</m:t>
                              </m:r>
                            </m:sup>
                          </m:sSubSup>
                        </m:e>
                      </m:rad>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nary>
                            <m:naryPr>
                              <m:chr m:val="∑"/>
                              <m:limLoc m:val="subSup"/>
                              <m:ctrlPr>
                                <a:rPr lang="en-US" sz="2800" i="1">
                                  <a:latin typeface="Cambria Math" panose="02040503050406030204" pitchFamily="18" charset="0"/>
                                </a:rPr>
                              </m:ctrlPr>
                            </m:naryPr>
                            <m:sub>
                              <m:r>
                                <m:rPr>
                                  <m:brk m:alnAt="25"/>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bSup>
                                <m:sSubSupPr>
                                  <m:ctrlPr>
                                    <a:rPr lang="en-US" sz="2800" i="1">
                                      <a:latin typeface="Cambria Math" panose="02040503050406030204" pitchFamily="18" charset="0"/>
                                    </a:rPr>
                                  </m:ctrlPr>
                                </m:sSubSupPr>
                                <m:e>
                                  <m:r>
                                    <a:rPr lang="en-US" sz="2800" b="0" i="1" smtClean="0">
                                      <a:latin typeface="Cambria Math" panose="02040503050406030204" pitchFamily="18" charset="0"/>
                                    </a:rPr>
                                    <m:t>𝑣</m:t>
                                  </m:r>
                                </m:e>
                                <m:sub>
                                  <m:r>
                                    <a:rPr lang="en-US" sz="2800" i="1">
                                      <a:latin typeface="Cambria Math" panose="02040503050406030204" pitchFamily="18" charset="0"/>
                                    </a:rPr>
                                    <m:t>𝑖</m:t>
                                  </m:r>
                                </m:sub>
                                <m:sup>
                                  <m:r>
                                    <a:rPr lang="en-US" sz="2800" i="1">
                                      <a:latin typeface="Cambria Math" panose="02040503050406030204" pitchFamily="18" charset="0"/>
                                    </a:rPr>
                                    <m:t>2</m:t>
                                  </m:r>
                                </m:sup>
                              </m:sSubSup>
                            </m:e>
                          </m:nary>
                        </m:e>
                      </m:rad>
                    </m:oMath>
                  </m:oMathPara>
                </a14:m>
                <a:endParaRPr lang="en-US" sz="2800" dirty="0"/>
              </a:p>
            </p:txBody>
          </p:sp>
        </mc:Choice>
        <mc:Fallback xmlns="">
          <p:sp>
            <p:nvSpPr>
              <p:cNvPr id="39" name="TextBox 38">
                <a:extLst>
                  <a:ext uri="{FF2B5EF4-FFF2-40B4-BE49-F238E27FC236}">
                    <a16:creationId xmlns:a16="http://schemas.microsoft.com/office/drawing/2014/main" id="{2A0BE333-136A-A014-F76E-15282C348304}"/>
                  </a:ext>
                </a:extLst>
              </p:cNvPr>
              <p:cNvSpPr txBox="1">
                <a:spLocks noRot="1" noChangeAspect="1" noMove="1" noResize="1" noEditPoints="1" noAdjustHandles="1" noChangeArrowheads="1" noChangeShapeType="1" noTextEdit="1"/>
              </p:cNvSpPr>
              <p:nvPr/>
            </p:nvSpPr>
            <p:spPr>
              <a:xfrm>
                <a:off x="2057397" y="1820613"/>
                <a:ext cx="6179833" cy="12730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105E67E-2CA2-EC58-4A1D-9A2853F27F31}"/>
                  </a:ext>
                </a:extLst>
              </p:cNvPr>
              <p:cNvSpPr txBox="1"/>
              <p:nvPr/>
            </p:nvSpPr>
            <p:spPr>
              <a:xfrm>
                <a:off x="2057397" y="3806046"/>
                <a:ext cx="3001847" cy="8645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nary>
                            <m:naryPr>
                              <m:chr m:val="∑"/>
                              <m:limLoc m:val="subSup"/>
                              <m:ctrlPr>
                                <a:rPr lang="en-US" sz="2800" i="1">
                                  <a:latin typeface="Cambria Math" panose="02040503050406030204" pitchFamily="18" charset="0"/>
                                </a:rPr>
                              </m:ctrlPr>
                            </m:naryPr>
                            <m:sub>
                              <m:r>
                                <m:rPr>
                                  <m:brk m:alnAt="25"/>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i="1" smtClean="0">
                                      <a:latin typeface="Cambria Math" panose="02040503050406030204" pitchFamily="18" charset="0"/>
                                    </a:rPr>
                                  </m:ctrlPr>
                                </m:sSupPr>
                                <m:e>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𝑣</m:t>
                                      </m:r>
                                    </m:e>
                                    <m:sub>
                                      <m:r>
                                        <a:rPr lang="en-US" sz="2800" i="1">
                                          <a:latin typeface="Cambria Math" panose="02040503050406030204" pitchFamily="18" charset="0"/>
                                        </a:rPr>
                                        <m:t>𝑖</m:t>
                                      </m:r>
                                    </m:sub>
                                  </m:sSub>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b="0" i="1" smtClean="0">
                                          <a:latin typeface="Cambria Math" panose="02040503050406030204" pitchFamily="18" charset="0"/>
                                        </a:rPr>
                                        <m:t>𝑣</m:t>
                                      </m:r>
                                    </m:e>
                                  </m:acc>
                                  <m:r>
                                    <a:rPr lang="en-US" sz="2800" i="1">
                                      <a:latin typeface="Cambria Math" panose="02040503050406030204" pitchFamily="18" charset="0"/>
                                    </a:rPr>
                                    <m:t>)</m:t>
                                  </m:r>
                                </m:e>
                                <m:sup>
                                  <m:r>
                                    <a:rPr lang="en-US" sz="2800" b="0" i="1" smtClean="0">
                                      <a:latin typeface="Cambria Math" panose="02040503050406030204" pitchFamily="18" charset="0"/>
                                    </a:rPr>
                                    <m:t>2</m:t>
                                  </m:r>
                                </m:sup>
                              </m:sSup>
                            </m:e>
                          </m:nary>
                        </m:num>
                        <m:den>
                          <m:r>
                            <a:rPr lang="en-US" sz="2800" b="0" i="1" smtClean="0">
                              <a:latin typeface="Cambria Math" panose="02040503050406030204" pitchFamily="18" charset="0"/>
                            </a:rPr>
                            <m:t>𝑛</m:t>
                          </m:r>
                          <m:r>
                            <a:rPr lang="en-US" sz="2800" b="0" i="1" smtClean="0">
                              <a:latin typeface="Cambria Math" panose="02040503050406030204" pitchFamily="18" charset="0"/>
                            </a:rPr>
                            <m:t>−1</m:t>
                          </m:r>
                        </m:den>
                      </m:f>
                    </m:oMath>
                  </m:oMathPara>
                </a14:m>
                <a:endParaRPr lang="en-US" sz="2800" dirty="0"/>
              </a:p>
            </p:txBody>
          </p:sp>
        </mc:Choice>
        <mc:Fallback xmlns="">
          <p:sp>
            <p:nvSpPr>
              <p:cNvPr id="2" name="TextBox 1">
                <a:extLst>
                  <a:ext uri="{FF2B5EF4-FFF2-40B4-BE49-F238E27FC236}">
                    <a16:creationId xmlns:a16="http://schemas.microsoft.com/office/drawing/2014/main" id="{9105E67E-2CA2-EC58-4A1D-9A2853F27F31}"/>
                  </a:ext>
                </a:extLst>
              </p:cNvPr>
              <p:cNvSpPr txBox="1">
                <a:spLocks noRot="1" noChangeAspect="1" noMove="1" noResize="1" noEditPoints="1" noAdjustHandles="1" noChangeArrowheads="1" noChangeShapeType="1" noTextEdit="1"/>
              </p:cNvSpPr>
              <p:nvPr/>
            </p:nvSpPr>
            <p:spPr>
              <a:xfrm>
                <a:off x="2057397" y="3806046"/>
                <a:ext cx="3001847" cy="8645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96E06C-BC42-DC15-A0FC-C6DDCE6BD99D}"/>
                  </a:ext>
                </a:extLst>
              </p:cNvPr>
              <p:cNvSpPr txBox="1"/>
              <p:nvPr/>
            </p:nvSpPr>
            <p:spPr>
              <a:xfrm>
                <a:off x="8754531" y="1820613"/>
                <a:ext cx="1335750" cy="28346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5000" i="1" smtClean="0">
                              <a:latin typeface="Cambria Math" panose="02040503050406030204" pitchFamily="18" charset="0"/>
                            </a:rPr>
                          </m:ctrlPr>
                        </m:dPr>
                        <m:e>
                          <m:m>
                            <m:mPr>
                              <m:mcs>
                                <m:mc>
                                  <m:mcPr>
                                    <m:count m:val="1"/>
                                    <m:mcJc m:val="center"/>
                                  </m:mcPr>
                                </m:mc>
                              </m:mcs>
                              <m:ctrlPr>
                                <a:rPr lang="en-US" sz="5000" i="1">
                                  <a:latin typeface="Cambria Math" panose="02040503050406030204" pitchFamily="18" charset="0"/>
                                </a:rPr>
                              </m:ctrlPr>
                            </m:mPr>
                            <m:mr>
                              <m:e>
                                <m:sSub>
                                  <m:sSubPr>
                                    <m:ctrlPr>
                                      <a:rPr lang="en-US" sz="5000" i="1">
                                        <a:latin typeface="Cambria Math" panose="02040503050406030204" pitchFamily="18" charset="0"/>
                                      </a:rPr>
                                    </m:ctrlPr>
                                  </m:sSubPr>
                                  <m:e>
                                    <m:r>
                                      <a:rPr lang="en-US" sz="5000" i="1">
                                        <a:latin typeface="Cambria Math" panose="02040503050406030204" pitchFamily="18" charset="0"/>
                                      </a:rPr>
                                      <m:t>𝑣</m:t>
                                    </m:r>
                                  </m:e>
                                  <m:sub>
                                    <m:r>
                                      <a:rPr lang="en-US" sz="5000" i="1">
                                        <a:latin typeface="Cambria Math" panose="02040503050406030204" pitchFamily="18" charset="0"/>
                                      </a:rPr>
                                      <m:t>1</m:t>
                                    </m:r>
                                  </m:sub>
                                </m:sSub>
                              </m:e>
                            </m:mr>
                            <m:mr>
                              <m:e>
                                <m:sSub>
                                  <m:sSubPr>
                                    <m:ctrlPr>
                                      <a:rPr lang="en-US" sz="5000" i="1">
                                        <a:latin typeface="Cambria Math" panose="02040503050406030204" pitchFamily="18" charset="0"/>
                                      </a:rPr>
                                    </m:ctrlPr>
                                  </m:sSubPr>
                                  <m:e>
                                    <m:r>
                                      <a:rPr lang="en-US" sz="5000" i="1">
                                        <a:latin typeface="Cambria Math" panose="02040503050406030204" pitchFamily="18" charset="0"/>
                                      </a:rPr>
                                      <m:t>𝑣</m:t>
                                    </m:r>
                                  </m:e>
                                  <m:sub>
                                    <m:r>
                                      <a:rPr lang="en-US" sz="5000" i="1">
                                        <a:latin typeface="Cambria Math" panose="02040503050406030204" pitchFamily="18" charset="0"/>
                                      </a:rPr>
                                      <m:t>2</m:t>
                                    </m:r>
                                  </m:sub>
                                </m:sSub>
                              </m:e>
                            </m:mr>
                            <m:mr>
                              <m:e>
                                <m:eqArr>
                                  <m:eqArrPr>
                                    <m:ctrlPr>
                                      <a:rPr lang="en-US" sz="5000" i="1">
                                        <a:latin typeface="Cambria Math" panose="02040503050406030204" pitchFamily="18" charset="0"/>
                                      </a:rPr>
                                    </m:ctrlPr>
                                  </m:eqArrPr>
                                  <m:e>
                                    <m:r>
                                      <a:rPr lang="en-US" sz="5000" i="1">
                                        <a:latin typeface="Cambria Math" panose="02040503050406030204" pitchFamily="18" charset="0"/>
                                      </a:rPr>
                                      <m:t>⋮</m:t>
                                    </m:r>
                                  </m:e>
                                  <m:e>
                                    <m:sSub>
                                      <m:sSubPr>
                                        <m:ctrlPr>
                                          <a:rPr lang="en-US" sz="5000" i="1">
                                            <a:latin typeface="Cambria Math" panose="02040503050406030204" pitchFamily="18" charset="0"/>
                                          </a:rPr>
                                        </m:ctrlPr>
                                      </m:sSubPr>
                                      <m:e>
                                        <m:r>
                                          <a:rPr lang="en-US" sz="5000" i="1">
                                            <a:latin typeface="Cambria Math" panose="02040503050406030204" pitchFamily="18" charset="0"/>
                                          </a:rPr>
                                          <m:t>𝑣</m:t>
                                        </m:r>
                                      </m:e>
                                      <m:sub>
                                        <m:r>
                                          <a:rPr lang="en-US" sz="5000" i="1">
                                            <a:latin typeface="Cambria Math" panose="02040503050406030204" pitchFamily="18" charset="0"/>
                                          </a:rPr>
                                          <m:t>𝑛</m:t>
                                        </m:r>
                                      </m:sub>
                                    </m:sSub>
                                  </m:e>
                                </m:eqArr>
                              </m:e>
                            </m:mr>
                          </m:m>
                        </m:e>
                      </m:d>
                    </m:oMath>
                  </m:oMathPara>
                </a14:m>
                <a:endParaRPr lang="en-US" sz="5000" dirty="0"/>
              </a:p>
            </p:txBody>
          </p:sp>
        </mc:Choice>
        <mc:Fallback xmlns="">
          <p:sp>
            <p:nvSpPr>
              <p:cNvPr id="4" name="TextBox 3">
                <a:extLst>
                  <a:ext uri="{FF2B5EF4-FFF2-40B4-BE49-F238E27FC236}">
                    <a16:creationId xmlns:a16="http://schemas.microsoft.com/office/drawing/2014/main" id="{1896E06C-BC42-DC15-A0FC-C6DDCE6BD99D}"/>
                  </a:ext>
                </a:extLst>
              </p:cNvPr>
              <p:cNvSpPr txBox="1">
                <a:spLocks noRot="1" noChangeAspect="1" noMove="1" noResize="1" noEditPoints="1" noAdjustHandles="1" noChangeArrowheads="1" noChangeShapeType="1" noTextEdit="1"/>
              </p:cNvSpPr>
              <p:nvPr/>
            </p:nvSpPr>
            <p:spPr>
              <a:xfrm>
                <a:off x="8754531" y="1820613"/>
                <a:ext cx="1335750" cy="28346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C32327-354F-3D4C-20CB-A43E0F0E9C50}"/>
                  </a:ext>
                </a:extLst>
              </p:cNvPr>
              <p:cNvSpPr txBox="1"/>
              <p:nvPr/>
            </p:nvSpPr>
            <p:spPr>
              <a:xfrm>
                <a:off x="2057397" y="5187333"/>
                <a:ext cx="2616200" cy="9017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800" i="1" smtClean="0">
                              <a:latin typeface="Cambria Math" panose="02040503050406030204" pitchFamily="18" charset="0"/>
                            </a:rPr>
                          </m:ctrlPr>
                        </m:sSupPr>
                        <m:e>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den>
                          </m:f>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𝑢</m:t>
                                  </m:r>
                                </m:e>
                              </m:acc>
                            </m:e>
                          </m:d>
                        </m:e>
                        <m:sup>
                          <m:r>
                            <a:rPr lang="en-US" sz="2800" i="1">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2</m:t>
                          </m:r>
                        </m:sup>
                      </m:sSup>
                    </m:oMath>
                  </m:oMathPara>
                </a14:m>
                <a:endParaRPr lang="en-US" sz="2800" dirty="0"/>
              </a:p>
            </p:txBody>
          </p:sp>
        </mc:Choice>
        <mc:Fallback xmlns="">
          <p:sp>
            <p:nvSpPr>
              <p:cNvPr id="8" name="TextBox 7">
                <a:extLst>
                  <a:ext uri="{FF2B5EF4-FFF2-40B4-BE49-F238E27FC236}">
                    <a16:creationId xmlns:a16="http://schemas.microsoft.com/office/drawing/2014/main" id="{F5C32327-354F-3D4C-20CB-A43E0F0E9C50}"/>
                  </a:ext>
                </a:extLst>
              </p:cNvPr>
              <p:cNvSpPr txBox="1">
                <a:spLocks noRot="1" noChangeAspect="1" noMove="1" noResize="1" noEditPoints="1" noAdjustHandles="1" noChangeArrowheads="1" noChangeShapeType="1" noTextEdit="1"/>
              </p:cNvSpPr>
              <p:nvPr/>
            </p:nvSpPr>
            <p:spPr>
              <a:xfrm>
                <a:off x="2057397" y="5187333"/>
                <a:ext cx="2616200" cy="90172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36562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84767" y="2235200"/>
            <a:ext cx="10422467" cy="2387600"/>
          </a:xfrm>
        </p:spPr>
        <p:txBody>
          <a:bodyPr>
            <a:normAutofit fontScale="90000"/>
          </a:bodyPr>
          <a:lstStyle/>
          <a:p>
            <a:pPr algn="ctr"/>
            <a:r>
              <a:rPr lang="en-US" sz="5400" b="1" dirty="0">
                <a:latin typeface="Helvetica" panose="020B0500000000000000" pitchFamily="34" charset="0"/>
                <a:cs typeface="Times New Roman" panose="02020603050405020304" pitchFamily="18" charset="0"/>
              </a:rPr>
              <a:t>Matrix decomposition</a:t>
            </a:r>
            <a:br>
              <a:rPr lang="en-US" sz="5400" b="1" dirty="0">
                <a:latin typeface="Helvetica" panose="020B0500000000000000" pitchFamily="34" charset="0"/>
                <a:cs typeface="Times New Roman" panose="02020603050405020304" pitchFamily="18" charset="0"/>
              </a:rPr>
            </a:br>
            <a:r>
              <a:rPr lang="en-US" sz="5400" b="1" dirty="0">
                <a:latin typeface="Helvetica" panose="020B0500000000000000" pitchFamily="34" charset="0"/>
                <a:cs typeface="Times New Roman" panose="02020603050405020304" pitchFamily="18" charset="0"/>
              </a:rPr>
              <a:t>and principal component analysis</a:t>
            </a:r>
            <a:br>
              <a:rPr lang="en-US" sz="5400" b="1" dirty="0">
                <a:latin typeface="Helvetica" panose="020B0500000000000000" pitchFamily="34" charset="0"/>
                <a:cs typeface="Times New Roman" panose="02020603050405020304" pitchFamily="18" charset="0"/>
              </a:rPr>
            </a:br>
            <a:r>
              <a:rPr lang="en-US" sz="5400" b="1" dirty="0">
                <a:latin typeface="Helvetica" panose="020B0500000000000000" pitchFamily="34" charset="0"/>
                <a:cs typeface="Times New Roman" panose="02020603050405020304" pitchFamily="18" charset="0"/>
              </a:rPr>
              <a:t>(PCA)</a:t>
            </a:r>
          </a:p>
        </p:txBody>
      </p:sp>
    </p:spTree>
    <p:extLst>
      <p:ext uri="{BB962C8B-B14F-4D97-AF65-F5344CB8AC3E}">
        <p14:creationId xmlns:p14="http://schemas.microsoft.com/office/powerpoint/2010/main" val="12121506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79" y="543061"/>
            <a:ext cx="10281425" cy="584775"/>
          </a:xfrm>
          <a:prstGeom prst="rect">
            <a:avLst/>
          </a:prstGeom>
          <a:noFill/>
        </p:spPr>
        <p:txBody>
          <a:bodyPr wrap="square">
            <a:spAutoFit/>
          </a:bodyPr>
          <a:lstStyle/>
          <a:p>
            <a:pPr algn="l"/>
            <a:r>
              <a:rPr lang="en-US" sz="3200" b="1" i="0" dirty="0">
                <a:effectLst/>
                <a:latin typeface="Helvetica" panose="020B0500000000000000" pitchFamily="34" charset="0"/>
              </a:rPr>
              <a:t>Patterns: correlated structures</a:t>
            </a:r>
          </a:p>
        </p:txBody>
      </p:sp>
      <p:graphicFrame>
        <p:nvGraphicFramePr>
          <p:cNvPr id="2" name="Table 1">
            <a:extLst>
              <a:ext uri="{FF2B5EF4-FFF2-40B4-BE49-F238E27FC236}">
                <a16:creationId xmlns:a16="http://schemas.microsoft.com/office/drawing/2014/main" id="{7DABB150-5BFE-7589-4E70-ADEB495426AF}"/>
              </a:ext>
            </a:extLst>
          </p:cNvPr>
          <p:cNvGraphicFramePr>
            <a:graphicFrameLocks noGrp="1"/>
          </p:cNvGraphicFramePr>
          <p:nvPr/>
        </p:nvGraphicFramePr>
        <p:xfrm>
          <a:off x="8904991" y="3051386"/>
          <a:ext cx="2194560" cy="219456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564488218"/>
                    </a:ext>
                  </a:extLst>
                </a:gridCol>
                <a:gridCol w="365760">
                  <a:extLst>
                    <a:ext uri="{9D8B030D-6E8A-4147-A177-3AD203B41FA5}">
                      <a16:colId xmlns:a16="http://schemas.microsoft.com/office/drawing/2014/main" val="1585714763"/>
                    </a:ext>
                  </a:extLst>
                </a:gridCol>
                <a:gridCol w="365760">
                  <a:extLst>
                    <a:ext uri="{9D8B030D-6E8A-4147-A177-3AD203B41FA5}">
                      <a16:colId xmlns:a16="http://schemas.microsoft.com/office/drawing/2014/main" val="2745988737"/>
                    </a:ext>
                  </a:extLst>
                </a:gridCol>
                <a:gridCol w="365760">
                  <a:extLst>
                    <a:ext uri="{9D8B030D-6E8A-4147-A177-3AD203B41FA5}">
                      <a16:colId xmlns:a16="http://schemas.microsoft.com/office/drawing/2014/main" val="656416640"/>
                    </a:ext>
                  </a:extLst>
                </a:gridCol>
                <a:gridCol w="365760">
                  <a:extLst>
                    <a:ext uri="{9D8B030D-6E8A-4147-A177-3AD203B41FA5}">
                      <a16:colId xmlns:a16="http://schemas.microsoft.com/office/drawing/2014/main" val="4159077036"/>
                    </a:ext>
                  </a:extLst>
                </a:gridCol>
                <a:gridCol w="365760">
                  <a:extLst>
                    <a:ext uri="{9D8B030D-6E8A-4147-A177-3AD203B41FA5}">
                      <a16:colId xmlns:a16="http://schemas.microsoft.com/office/drawing/2014/main" val="1405662969"/>
                    </a:ext>
                  </a:extLst>
                </a:gridCol>
              </a:tblGrid>
              <a:tr h="365760">
                <a:tc>
                  <a:txBody>
                    <a:bodyPr/>
                    <a:lstStyle/>
                    <a:p>
                      <a:endParaRPr lang="en-US" dirty="0"/>
                    </a:p>
                  </a:txBody>
                  <a:tcPr>
                    <a:solidFill>
                      <a:srgbClr val="A52422"/>
                    </a:solidFill>
                  </a:tcPr>
                </a:tc>
                <a:tc>
                  <a:txBody>
                    <a:bodyPr/>
                    <a:lstStyle/>
                    <a:p>
                      <a:endParaRPr lang="en-US" dirty="0"/>
                    </a:p>
                  </a:txBody>
                  <a:tcPr>
                    <a:solidFill>
                      <a:srgbClr val="E6615F"/>
                    </a:solidFill>
                  </a:tcPr>
                </a:tc>
                <a:tc>
                  <a:txBody>
                    <a:bodyPr/>
                    <a:lstStyle/>
                    <a:p>
                      <a:endParaRPr lang="en-US" dirty="0"/>
                    </a:p>
                  </a:txBody>
                  <a:tcPr>
                    <a:solidFill>
                      <a:srgbClr val="E6615F"/>
                    </a:solidFill>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70393504"/>
                  </a:ext>
                </a:extLst>
              </a:tr>
              <a:tr h="365760">
                <a:tc>
                  <a:txBody>
                    <a:bodyPr/>
                    <a:lstStyle/>
                    <a:p>
                      <a:endParaRPr lang="en-US" dirty="0"/>
                    </a:p>
                  </a:txBody>
                  <a:tcPr>
                    <a:solidFill>
                      <a:srgbClr val="E6615F"/>
                    </a:solidFill>
                  </a:tcPr>
                </a:tc>
                <a:tc>
                  <a:txBody>
                    <a:bodyPr/>
                    <a:lstStyle/>
                    <a:p>
                      <a:endParaRPr lang="en-US" dirty="0"/>
                    </a:p>
                  </a:txBody>
                  <a:tcPr>
                    <a:solidFill>
                      <a:srgbClr val="A52422"/>
                    </a:solidFill>
                  </a:tcPr>
                </a:tc>
                <a:tc>
                  <a:txBody>
                    <a:bodyPr/>
                    <a:lstStyle/>
                    <a:p>
                      <a:endParaRPr lang="en-US" dirty="0"/>
                    </a:p>
                  </a:txBody>
                  <a:tcPr>
                    <a:solidFill>
                      <a:srgbClr val="E6615F"/>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26386804"/>
                  </a:ext>
                </a:extLst>
              </a:tr>
              <a:tr h="365760">
                <a:tc>
                  <a:txBody>
                    <a:bodyPr/>
                    <a:lstStyle/>
                    <a:p>
                      <a:endParaRPr lang="en-US" dirty="0"/>
                    </a:p>
                  </a:txBody>
                  <a:tcPr>
                    <a:solidFill>
                      <a:srgbClr val="E6615F"/>
                    </a:solidFill>
                  </a:tcPr>
                </a:tc>
                <a:tc>
                  <a:txBody>
                    <a:bodyPr/>
                    <a:lstStyle/>
                    <a:p>
                      <a:endParaRPr lang="en-US" dirty="0"/>
                    </a:p>
                  </a:txBody>
                  <a:tcPr>
                    <a:solidFill>
                      <a:srgbClr val="E6615F"/>
                    </a:solidFill>
                  </a:tcPr>
                </a:tc>
                <a:tc>
                  <a:txBody>
                    <a:bodyPr/>
                    <a:lstStyle/>
                    <a:p>
                      <a:endParaRPr lang="en-US" dirty="0"/>
                    </a:p>
                  </a:txBody>
                  <a:tcPr>
                    <a:solidFill>
                      <a:srgbClr val="A52422"/>
                    </a:solidFill>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61473071"/>
                  </a:ext>
                </a:extLst>
              </a:tr>
              <a:tr h="36576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rgbClr val="A52422"/>
                    </a:solidFill>
                  </a:tcPr>
                </a:tc>
                <a:tc>
                  <a:txBody>
                    <a:bodyPr/>
                    <a:lstStyle/>
                    <a:p>
                      <a:endParaRPr lang="en-US" dirty="0"/>
                    </a:p>
                  </a:txBody>
                  <a:tcPr>
                    <a:solidFill>
                      <a:srgbClr val="E6615F"/>
                    </a:solidFill>
                  </a:tcPr>
                </a:tc>
                <a:tc>
                  <a:txBody>
                    <a:bodyPr/>
                    <a:lstStyle/>
                    <a:p>
                      <a:endParaRPr lang="en-US" dirty="0"/>
                    </a:p>
                  </a:txBody>
                  <a:tcPr>
                    <a:solidFill>
                      <a:srgbClr val="E6615F"/>
                    </a:solidFill>
                  </a:tcPr>
                </a:tc>
                <a:extLst>
                  <a:ext uri="{0D108BD9-81ED-4DB2-BD59-A6C34878D82A}">
                    <a16:rowId xmlns:a16="http://schemas.microsoft.com/office/drawing/2014/main" val="64230962"/>
                  </a:ext>
                </a:extLst>
              </a:tr>
              <a:tr h="36576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rgbClr val="E6615F"/>
                    </a:solidFill>
                  </a:tcPr>
                </a:tc>
                <a:tc>
                  <a:txBody>
                    <a:bodyPr/>
                    <a:lstStyle/>
                    <a:p>
                      <a:endParaRPr lang="en-US" dirty="0"/>
                    </a:p>
                  </a:txBody>
                  <a:tcPr>
                    <a:solidFill>
                      <a:srgbClr val="A52422"/>
                    </a:solidFill>
                  </a:tcPr>
                </a:tc>
                <a:tc>
                  <a:txBody>
                    <a:bodyPr/>
                    <a:lstStyle/>
                    <a:p>
                      <a:endParaRPr lang="en-US" dirty="0"/>
                    </a:p>
                  </a:txBody>
                  <a:tcPr>
                    <a:solidFill>
                      <a:srgbClr val="E6615F"/>
                    </a:solidFill>
                  </a:tcPr>
                </a:tc>
                <a:extLst>
                  <a:ext uri="{0D108BD9-81ED-4DB2-BD59-A6C34878D82A}">
                    <a16:rowId xmlns:a16="http://schemas.microsoft.com/office/drawing/2014/main" val="203055939"/>
                  </a:ext>
                </a:extLst>
              </a:tr>
              <a:tr h="36576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rgbClr val="E6615F"/>
                    </a:solidFill>
                  </a:tcPr>
                </a:tc>
                <a:tc>
                  <a:txBody>
                    <a:bodyPr/>
                    <a:lstStyle/>
                    <a:p>
                      <a:endParaRPr lang="en-US" dirty="0"/>
                    </a:p>
                  </a:txBody>
                  <a:tcPr>
                    <a:solidFill>
                      <a:srgbClr val="E6615F"/>
                    </a:solidFill>
                  </a:tcPr>
                </a:tc>
                <a:tc>
                  <a:txBody>
                    <a:bodyPr/>
                    <a:lstStyle/>
                    <a:p>
                      <a:endParaRPr lang="en-US" dirty="0"/>
                    </a:p>
                  </a:txBody>
                  <a:tcPr>
                    <a:solidFill>
                      <a:srgbClr val="A52422"/>
                    </a:solidFill>
                  </a:tcPr>
                </a:tc>
                <a:extLst>
                  <a:ext uri="{0D108BD9-81ED-4DB2-BD59-A6C34878D82A}">
                    <a16:rowId xmlns:a16="http://schemas.microsoft.com/office/drawing/2014/main" val="2320767794"/>
                  </a:ext>
                </a:extLst>
              </a:tr>
            </a:tbl>
          </a:graphicData>
        </a:graphic>
      </p:graphicFrame>
      <p:graphicFrame>
        <p:nvGraphicFramePr>
          <p:cNvPr id="3" name="Table 2">
            <a:extLst>
              <a:ext uri="{FF2B5EF4-FFF2-40B4-BE49-F238E27FC236}">
                <a16:creationId xmlns:a16="http://schemas.microsoft.com/office/drawing/2014/main" id="{FA42198F-B6F5-4ED7-B859-D16885078F29}"/>
              </a:ext>
            </a:extLst>
          </p:cNvPr>
          <p:cNvGraphicFramePr>
            <a:graphicFrameLocks noGrp="1"/>
          </p:cNvGraphicFramePr>
          <p:nvPr/>
        </p:nvGraphicFramePr>
        <p:xfrm>
          <a:off x="721360" y="3020906"/>
          <a:ext cx="6583680" cy="2225040"/>
        </p:xfrm>
        <a:graphic>
          <a:graphicData uri="http://schemas.openxmlformats.org/drawingml/2006/table">
            <a:tbl>
              <a:tblPr firstRow="1" bandRow="1">
                <a:tableStyleId>{5940675A-B579-460E-94D1-54222C63F5DA}</a:tableStyleId>
              </a:tblPr>
              <a:tblGrid>
                <a:gridCol w="658368">
                  <a:extLst>
                    <a:ext uri="{9D8B030D-6E8A-4147-A177-3AD203B41FA5}">
                      <a16:colId xmlns:a16="http://schemas.microsoft.com/office/drawing/2014/main" val="2376145547"/>
                    </a:ext>
                  </a:extLst>
                </a:gridCol>
                <a:gridCol w="658368">
                  <a:extLst>
                    <a:ext uri="{9D8B030D-6E8A-4147-A177-3AD203B41FA5}">
                      <a16:colId xmlns:a16="http://schemas.microsoft.com/office/drawing/2014/main" val="68562636"/>
                    </a:ext>
                  </a:extLst>
                </a:gridCol>
                <a:gridCol w="658368">
                  <a:extLst>
                    <a:ext uri="{9D8B030D-6E8A-4147-A177-3AD203B41FA5}">
                      <a16:colId xmlns:a16="http://schemas.microsoft.com/office/drawing/2014/main" val="8166370"/>
                    </a:ext>
                  </a:extLst>
                </a:gridCol>
                <a:gridCol w="658368">
                  <a:extLst>
                    <a:ext uri="{9D8B030D-6E8A-4147-A177-3AD203B41FA5}">
                      <a16:colId xmlns:a16="http://schemas.microsoft.com/office/drawing/2014/main" val="1329166800"/>
                    </a:ext>
                  </a:extLst>
                </a:gridCol>
                <a:gridCol w="658368">
                  <a:extLst>
                    <a:ext uri="{9D8B030D-6E8A-4147-A177-3AD203B41FA5}">
                      <a16:colId xmlns:a16="http://schemas.microsoft.com/office/drawing/2014/main" val="1663312564"/>
                    </a:ext>
                  </a:extLst>
                </a:gridCol>
                <a:gridCol w="658368">
                  <a:extLst>
                    <a:ext uri="{9D8B030D-6E8A-4147-A177-3AD203B41FA5}">
                      <a16:colId xmlns:a16="http://schemas.microsoft.com/office/drawing/2014/main" val="491922745"/>
                    </a:ext>
                  </a:extLst>
                </a:gridCol>
                <a:gridCol w="658368">
                  <a:extLst>
                    <a:ext uri="{9D8B030D-6E8A-4147-A177-3AD203B41FA5}">
                      <a16:colId xmlns:a16="http://schemas.microsoft.com/office/drawing/2014/main" val="611797979"/>
                    </a:ext>
                  </a:extLst>
                </a:gridCol>
                <a:gridCol w="658368">
                  <a:extLst>
                    <a:ext uri="{9D8B030D-6E8A-4147-A177-3AD203B41FA5}">
                      <a16:colId xmlns:a16="http://schemas.microsoft.com/office/drawing/2014/main" val="2789434002"/>
                    </a:ext>
                  </a:extLst>
                </a:gridCol>
                <a:gridCol w="658368">
                  <a:extLst>
                    <a:ext uri="{9D8B030D-6E8A-4147-A177-3AD203B41FA5}">
                      <a16:colId xmlns:a16="http://schemas.microsoft.com/office/drawing/2014/main" val="1425716806"/>
                    </a:ext>
                  </a:extLst>
                </a:gridCol>
                <a:gridCol w="658368">
                  <a:extLst>
                    <a:ext uri="{9D8B030D-6E8A-4147-A177-3AD203B41FA5}">
                      <a16:colId xmlns:a16="http://schemas.microsoft.com/office/drawing/2014/main" val="740979657"/>
                    </a:ext>
                  </a:extLst>
                </a:gridCol>
              </a:tblGrid>
              <a:tr h="370840">
                <a:tc>
                  <a:txBody>
                    <a:bodyPr/>
                    <a:lstStyle/>
                    <a:p>
                      <a:endParaRPr lang="en-US" dirty="0"/>
                    </a:p>
                  </a:txBody>
                  <a:tcPr>
                    <a:solidFill>
                      <a:schemeClr val="bg1">
                        <a:lumMod val="75000"/>
                      </a:schemeClr>
                    </a:solidFill>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lumMod val="75000"/>
                        <a:lumOff val="25000"/>
                      </a:schemeClr>
                    </a:solidFill>
                  </a:tcPr>
                </a:tc>
                <a:tc>
                  <a:txBody>
                    <a:bodyPr/>
                    <a:lstStyle/>
                    <a:p>
                      <a:endParaRPr lang="en-US"/>
                    </a:p>
                  </a:txBody>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1675370733"/>
                  </a:ext>
                </a:extLst>
              </a:tr>
              <a:tr h="370840">
                <a:tc>
                  <a:txBody>
                    <a:bodyPr/>
                    <a:lstStyle/>
                    <a:p>
                      <a:endParaRPr lang="en-US"/>
                    </a:p>
                  </a:txBody>
                  <a:tcPr/>
                </a:tc>
                <a:tc>
                  <a:txBody>
                    <a:bodyPr/>
                    <a:lstStyle/>
                    <a:p>
                      <a:endParaRPr lang="en-US" dirty="0"/>
                    </a:p>
                  </a:txBody>
                  <a:tcPr>
                    <a:solidFill>
                      <a:schemeClr val="tx1">
                        <a:lumMod val="75000"/>
                        <a:lumOff val="25000"/>
                      </a:schemeClr>
                    </a:solidFill>
                  </a:tcPr>
                </a:tc>
                <a:tc>
                  <a:txBody>
                    <a:bodyPr/>
                    <a:lstStyle/>
                    <a:p>
                      <a:endParaRPr lang="en-US" dirty="0"/>
                    </a:p>
                  </a:txBody>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75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2121359147"/>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solidFill>
                      <a:schemeClr val="bg1">
                        <a:lumMod val="85000"/>
                      </a:schemeClr>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3116339991"/>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bg1">
                        <a:lumMod val="75000"/>
                      </a:schemeClr>
                    </a:solidFill>
                  </a:tcPr>
                </a:tc>
                <a:tc>
                  <a:txBody>
                    <a:bodyPr/>
                    <a:lstStyle/>
                    <a:p>
                      <a:endParaRPr lang="en-US" dirty="0"/>
                    </a:p>
                  </a:txBody>
                  <a:tcPr>
                    <a:solidFill>
                      <a:schemeClr val="tx1"/>
                    </a:solidFill>
                  </a:tcPr>
                </a:tc>
                <a:extLst>
                  <a:ext uri="{0D108BD9-81ED-4DB2-BD59-A6C34878D82A}">
                    <a16:rowId xmlns:a16="http://schemas.microsoft.com/office/drawing/2014/main" val="2181526017"/>
                  </a:ext>
                </a:extLst>
              </a:tr>
              <a:tr h="370840">
                <a:tc>
                  <a:txBody>
                    <a:bodyPr/>
                    <a:lstStyle/>
                    <a:p>
                      <a:endParaRPr lang="en-US"/>
                    </a:p>
                  </a:txBody>
                  <a:tcPr/>
                </a:tc>
                <a:tc>
                  <a:txBody>
                    <a:bodyPr/>
                    <a:lstStyle/>
                    <a:p>
                      <a:endParaRPr lang="en-US"/>
                    </a:p>
                  </a:txBody>
                  <a:tcPr/>
                </a:tc>
                <a:tc>
                  <a:txBody>
                    <a:bodyPr/>
                    <a:lstStyle/>
                    <a:p>
                      <a:endParaRPr lang="en-US" dirty="0"/>
                    </a:p>
                  </a:txBody>
                  <a:tcPr>
                    <a:solidFill>
                      <a:schemeClr val="bg1">
                        <a:lumMod val="85000"/>
                      </a:schemeClr>
                    </a:solidFill>
                  </a:tcPr>
                </a:tc>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lumMod val="50000"/>
                        <a:lumOff val="5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tx1"/>
                    </a:solidFill>
                  </a:tcPr>
                </a:tc>
                <a:extLst>
                  <a:ext uri="{0D108BD9-81ED-4DB2-BD59-A6C34878D82A}">
                    <a16:rowId xmlns:a16="http://schemas.microsoft.com/office/drawing/2014/main" val="2430093482"/>
                  </a:ext>
                </a:extLst>
              </a:tr>
              <a:tr h="370840">
                <a:tc>
                  <a:txBody>
                    <a:bodyPr/>
                    <a:lstStyle/>
                    <a:p>
                      <a:endParaRPr lang="en-US" dirty="0"/>
                    </a:p>
                  </a:txBody>
                  <a:tcPr/>
                </a:tc>
                <a:tc>
                  <a:txBody>
                    <a:bodyPr/>
                    <a:lstStyle/>
                    <a:p>
                      <a:endParaRPr lang="en-US" dirty="0"/>
                    </a:p>
                  </a:txBody>
                  <a:tcPr>
                    <a:solidFill>
                      <a:schemeClr val="tx1">
                        <a:lumMod val="50000"/>
                        <a:lumOff val="50000"/>
                      </a:schemeClr>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77798202"/>
                  </a:ext>
                </a:extLst>
              </a:tr>
            </a:tbl>
          </a:graphicData>
        </a:graphic>
      </p:graphicFrame>
      <p:grpSp>
        <p:nvGrpSpPr>
          <p:cNvPr id="12" name="Group 11">
            <a:extLst>
              <a:ext uri="{FF2B5EF4-FFF2-40B4-BE49-F238E27FC236}">
                <a16:creationId xmlns:a16="http://schemas.microsoft.com/office/drawing/2014/main" id="{EF49FC11-59DA-3561-6D6C-203D0ABB963C}"/>
              </a:ext>
            </a:extLst>
          </p:cNvPr>
          <p:cNvGrpSpPr/>
          <p:nvPr/>
        </p:nvGrpSpPr>
        <p:grpSpPr>
          <a:xfrm>
            <a:off x="1717040" y="2223770"/>
            <a:ext cx="5247391" cy="3859530"/>
            <a:chOff x="1717040" y="2223770"/>
            <a:chExt cx="5247391" cy="3859530"/>
          </a:xfrm>
        </p:grpSpPr>
        <p:cxnSp>
          <p:nvCxnSpPr>
            <p:cNvPr id="4" name="Straight Arrow Connector 3">
              <a:extLst>
                <a:ext uri="{FF2B5EF4-FFF2-40B4-BE49-F238E27FC236}">
                  <a16:creationId xmlns:a16="http://schemas.microsoft.com/office/drawing/2014/main" id="{7B05DFC9-97EC-AAE0-6F5E-ABC3A69FD0C2}"/>
                </a:ext>
              </a:extLst>
            </p:cNvPr>
            <p:cNvCxnSpPr>
              <a:cxnSpLocks/>
            </p:cNvCxnSpPr>
            <p:nvPr/>
          </p:nvCxnSpPr>
          <p:spPr>
            <a:xfrm>
              <a:off x="1717040" y="2223770"/>
              <a:ext cx="0" cy="695960"/>
            </a:xfrm>
            <a:prstGeom prst="straightConnector1">
              <a:avLst/>
            </a:prstGeom>
            <a:ln w="38100">
              <a:solidFill>
                <a:srgbClr val="B5179E"/>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E6819F2-97D8-9786-470B-662054E490FC}"/>
                </a:ext>
              </a:extLst>
            </p:cNvPr>
            <p:cNvCxnSpPr>
              <a:cxnSpLocks/>
            </p:cNvCxnSpPr>
            <p:nvPr/>
          </p:nvCxnSpPr>
          <p:spPr>
            <a:xfrm>
              <a:off x="3672591" y="2223770"/>
              <a:ext cx="0" cy="695960"/>
            </a:xfrm>
            <a:prstGeom prst="straightConnector1">
              <a:avLst/>
            </a:prstGeom>
            <a:ln w="38100">
              <a:solidFill>
                <a:srgbClr val="B5179E"/>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AA48D7-3319-C34E-844A-0858B46A8BB8}"/>
                </a:ext>
              </a:extLst>
            </p:cNvPr>
            <p:cNvCxnSpPr>
              <a:cxnSpLocks/>
            </p:cNvCxnSpPr>
            <p:nvPr/>
          </p:nvCxnSpPr>
          <p:spPr>
            <a:xfrm>
              <a:off x="5669031" y="2223770"/>
              <a:ext cx="0" cy="695960"/>
            </a:xfrm>
            <a:prstGeom prst="straightConnector1">
              <a:avLst/>
            </a:prstGeom>
            <a:ln w="38100">
              <a:solidFill>
                <a:srgbClr val="B5179E"/>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44EB6B1-9D04-79F0-946A-23AAAB9E4857}"/>
                </a:ext>
              </a:extLst>
            </p:cNvPr>
            <p:cNvCxnSpPr>
              <a:cxnSpLocks/>
            </p:cNvCxnSpPr>
            <p:nvPr/>
          </p:nvCxnSpPr>
          <p:spPr>
            <a:xfrm flipV="1">
              <a:off x="2976631" y="5387340"/>
              <a:ext cx="0" cy="695960"/>
            </a:xfrm>
            <a:prstGeom prst="straightConnector1">
              <a:avLst/>
            </a:prstGeom>
            <a:ln w="38100">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F30759F-4047-ACCC-CA3F-EF2DED92AD74}"/>
                </a:ext>
              </a:extLst>
            </p:cNvPr>
            <p:cNvCxnSpPr>
              <a:cxnSpLocks/>
            </p:cNvCxnSpPr>
            <p:nvPr/>
          </p:nvCxnSpPr>
          <p:spPr>
            <a:xfrm flipV="1">
              <a:off x="6964431" y="5387340"/>
              <a:ext cx="0" cy="695960"/>
            </a:xfrm>
            <a:prstGeom prst="straightConnector1">
              <a:avLst/>
            </a:prstGeom>
            <a:ln w="38100">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6AF85B9-2624-8606-9EE1-11A424E9AD75}"/>
              </a:ext>
            </a:extLst>
          </p:cNvPr>
          <p:cNvGrpSpPr/>
          <p:nvPr/>
        </p:nvGrpSpPr>
        <p:grpSpPr>
          <a:xfrm>
            <a:off x="558800" y="3036146"/>
            <a:ext cx="0" cy="2225040"/>
            <a:chOff x="558800" y="3036146"/>
            <a:chExt cx="0" cy="2225040"/>
          </a:xfrm>
        </p:grpSpPr>
        <p:cxnSp>
          <p:nvCxnSpPr>
            <p:cNvPr id="10" name="Straight Connector 9">
              <a:extLst>
                <a:ext uri="{FF2B5EF4-FFF2-40B4-BE49-F238E27FC236}">
                  <a16:creationId xmlns:a16="http://schemas.microsoft.com/office/drawing/2014/main" id="{C87F77B5-FA41-9D8C-667F-8798ECD64BB1}"/>
                </a:ext>
              </a:extLst>
            </p:cNvPr>
            <p:cNvCxnSpPr/>
            <p:nvPr/>
          </p:nvCxnSpPr>
          <p:spPr>
            <a:xfrm>
              <a:off x="558800" y="3036146"/>
              <a:ext cx="0" cy="1068494"/>
            </a:xfrm>
            <a:prstGeom prst="line">
              <a:avLst/>
            </a:prstGeom>
            <a:ln w="57150">
              <a:solidFill>
                <a:srgbClr val="B5179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91A513-6A1A-A55C-DBC7-FAF0BD2D32BB}"/>
                </a:ext>
              </a:extLst>
            </p:cNvPr>
            <p:cNvCxnSpPr/>
            <p:nvPr/>
          </p:nvCxnSpPr>
          <p:spPr>
            <a:xfrm>
              <a:off x="558800" y="4192692"/>
              <a:ext cx="0" cy="1068494"/>
            </a:xfrm>
            <a:prstGeom prst="line">
              <a:avLst/>
            </a:prstGeom>
            <a:ln w="57150">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23C6788-971A-24A9-AD94-3450C8C6CC46}"/>
              </a:ext>
            </a:extLst>
          </p:cNvPr>
          <p:cNvSpPr txBox="1"/>
          <p:nvPr/>
        </p:nvSpPr>
        <p:spPr>
          <a:xfrm>
            <a:off x="2603251" y="1551151"/>
            <a:ext cx="2138680" cy="523220"/>
          </a:xfrm>
          <a:prstGeom prst="rect">
            <a:avLst/>
          </a:prstGeom>
          <a:noFill/>
        </p:spPr>
        <p:txBody>
          <a:bodyPr wrap="square">
            <a:spAutoFit/>
          </a:bodyPr>
          <a:lstStyle/>
          <a:p>
            <a:pPr algn="ctr"/>
            <a:r>
              <a:rPr lang="en-US" sz="2800" i="0" dirty="0">
                <a:effectLst/>
                <a:latin typeface="Helvetica" panose="020B0500000000000000" pitchFamily="34" charset="0"/>
              </a:rPr>
              <a:t>Data matrix</a:t>
            </a:r>
            <a:endParaRPr lang="en-US" sz="2800" dirty="0"/>
          </a:p>
        </p:txBody>
      </p:sp>
      <p:sp>
        <p:nvSpPr>
          <p:cNvPr id="14" name="TextBox 13">
            <a:extLst>
              <a:ext uri="{FF2B5EF4-FFF2-40B4-BE49-F238E27FC236}">
                <a16:creationId xmlns:a16="http://schemas.microsoft.com/office/drawing/2014/main" id="{61B8F2CB-3DD0-4A4E-514B-2054D218D3D2}"/>
              </a:ext>
            </a:extLst>
          </p:cNvPr>
          <p:cNvSpPr txBox="1"/>
          <p:nvPr/>
        </p:nvSpPr>
        <p:spPr>
          <a:xfrm>
            <a:off x="8932931" y="1551151"/>
            <a:ext cx="2138680" cy="954107"/>
          </a:xfrm>
          <a:prstGeom prst="rect">
            <a:avLst/>
          </a:prstGeom>
          <a:noFill/>
        </p:spPr>
        <p:txBody>
          <a:bodyPr wrap="square">
            <a:spAutoFit/>
          </a:bodyPr>
          <a:lstStyle/>
          <a:p>
            <a:pPr algn="ctr"/>
            <a:r>
              <a:rPr lang="en-US" sz="2800" i="0" dirty="0">
                <a:effectLst/>
                <a:latin typeface="Helvetica" panose="020B0500000000000000" pitchFamily="34" charset="0"/>
              </a:rPr>
              <a:t>Covariance matrix</a:t>
            </a:r>
            <a:endParaRPr lang="en-US" sz="2800" dirty="0"/>
          </a:p>
        </p:txBody>
      </p:sp>
      <p:grpSp>
        <p:nvGrpSpPr>
          <p:cNvPr id="20" name="Group 19">
            <a:extLst>
              <a:ext uri="{FF2B5EF4-FFF2-40B4-BE49-F238E27FC236}">
                <a16:creationId xmlns:a16="http://schemas.microsoft.com/office/drawing/2014/main" id="{95460290-25DE-4485-8D82-7B7A110218B4}"/>
              </a:ext>
            </a:extLst>
          </p:cNvPr>
          <p:cNvGrpSpPr/>
          <p:nvPr/>
        </p:nvGrpSpPr>
        <p:grpSpPr>
          <a:xfrm>
            <a:off x="8316854" y="3931920"/>
            <a:ext cx="3481197" cy="2240520"/>
            <a:chOff x="8316854" y="3931920"/>
            <a:chExt cx="3481197" cy="224052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F109183-5FB2-A554-FE9A-C22C536335B1}"/>
                    </a:ext>
                  </a:extLst>
                </p:cNvPr>
                <p:cNvSpPr txBox="1"/>
                <p:nvPr/>
              </p:nvSpPr>
              <p:spPr>
                <a:xfrm>
                  <a:off x="8316854" y="5780794"/>
                  <a:ext cx="1305561"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𝐶𝑜𝑣</m:t>
                        </m:r>
                        <m:r>
                          <a:rPr lang="en-US" sz="1800" i="1" dirty="0" smtClean="0">
                            <a:effectLst/>
                            <a:latin typeface="Cambria Math" panose="02040503050406030204" pitchFamily="18" charset="0"/>
                          </a:rPr>
                          <m:t>(</m:t>
                        </m:r>
                        <m:sSub>
                          <m:sSubPr>
                            <m:ctrlPr>
                              <a:rPr lang="en-US" sz="1800" i="1" dirty="0" smtClean="0">
                                <a:effectLst/>
                                <a:latin typeface="Cambria Math" panose="02040503050406030204" pitchFamily="18" charset="0"/>
                              </a:rPr>
                            </m:ctrlPr>
                          </m:sSubPr>
                          <m:e>
                            <m:r>
                              <a:rPr lang="en-US" sz="1800" b="0" i="1" dirty="0" smtClean="0">
                                <a:effectLst/>
                                <a:latin typeface="Cambria Math" panose="02040503050406030204" pitchFamily="18" charset="0"/>
                              </a:rPr>
                              <m:t>𝑥</m:t>
                            </m:r>
                          </m:e>
                          <m:sub>
                            <m:r>
                              <a:rPr lang="en-US" sz="1800" b="0" i="1" dirty="0" smtClean="0">
                                <a:effectLst/>
                                <a:latin typeface="Cambria Math" panose="02040503050406030204" pitchFamily="18" charset="0"/>
                              </a:rPr>
                              <m:t>𝑖</m:t>
                            </m:r>
                          </m:sub>
                        </m:sSub>
                        <m:r>
                          <a:rPr lang="en-US" sz="1800" b="0" i="1" dirty="0" smtClean="0">
                            <a:effectLst/>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𝑗</m:t>
                            </m:r>
                          </m:sub>
                        </m:sSub>
                        <m:r>
                          <a:rPr lang="en-US" sz="1800" i="1" dirty="0" smtClean="0">
                            <a:effectLst/>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0F109183-5FB2-A554-FE9A-C22C536335B1}"/>
                    </a:ext>
                  </a:extLst>
                </p:cNvPr>
                <p:cNvSpPr txBox="1">
                  <a:spLocks noRot="1" noChangeAspect="1" noMove="1" noResize="1" noEditPoints="1" noAdjustHandles="1" noChangeArrowheads="1" noChangeShapeType="1" noTextEdit="1"/>
                </p:cNvSpPr>
                <p:nvPr/>
              </p:nvSpPr>
              <p:spPr>
                <a:xfrm>
                  <a:off x="8316854" y="5780794"/>
                  <a:ext cx="1305561" cy="391646"/>
                </a:xfrm>
                <a:prstGeom prst="rect">
                  <a:avLst/>
                </a:prstGeom>
                <a:blipFill>
                  <a:blip r:embed="rId2"/>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EBDD0D4-F5C0-8E01-55DF-B22E2F48A3D3}"/>
                    </a:ext>
                  </a:extLst>
                </p:cNvPr>
                <p:cNvSpPr txBox="1"/>
                <p:nvPr/>
              </p:nvSpPr>
              <p:spPr>
                <a:xfrm>
                  <a:off x="10492490" y="5792074"/>
                  <a:ext cx="130556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𝐶𝑜𝑣</m:t>
                        </m:r>
                        <m:r>
                          <a:rPr lang="en-US" sz="1800" i="1" dirty="0" smtClean="0">
                            <a:effectLst/>
                            <a:latin typeface="Cambria Math" panose="02040503050406030204" pitchFamily="18" charset="0"/>
                          </a:rPr>
                          <m:t>(</m:t>
                        </m:r>
                        <m:sSub>
                          <m:sSubPr>
                            <m:ctrlPr>
                              <a:rPr lang="en-US" sz="1800" i="1" dirty="0" smtClean="0">
                                <a:effectLst/>
                                <a:latin typeface="Cambria Math" panose="02040503050406030204" pitchFamily="18" charset="0"/>
                              </a:rPr>
                            </m:ctrlPr>
                          </m:sSubPr>
                          <m:e>
                            <m:r>
                              <a:rPr lang="en-US" sz="1800" b="0" i="1" dirty="0" smtClean="0">
                                <a:effectLst/>
                                <a:latin typeface="Cambria Math" panose="02040503050406030204" pitchFamily="18" charset="0"/>
                              </a:rPr>
                              <m:t>𝑥</m:t>
                            </m:r>
                          </m:e>
                          <m:sub>
                            <m:r>
                              <a:rPr lang="en-US" sz="1800" b="0" i="1" dirty="0" smtClean="0">
                                <a:effectLst/>
                                <a:latin typeface="Cambria Math" panose="02040503050406030204" pitchFamily="18" charset="0"/>
                              </a:rPr>
                              <m:t>𝑖</m:t>
                            </m:r>
                          </m:sub>
                        </m:sSub>
                        <m:r>
                          <a:rPr lang="en-US" sz="1800" b="0" i="1" dirty="0" smtClean="0">
                            <a:effectLst/>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𝑖</m:t>
                            </m:r>
                          </m:sub>
                        </m:sSub>
                        <m:r>
                          <a:rPr lang="en-US" sz="1800" i="1" dirty="0" smtClean="0">
                            <a:effectLst/>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1EBDD0D4-F5C0-8E01-55DF-B22E2F48A3D3}"/>
                    </a:ext>
                  </a:extLst>
                </p:cNvPr>
                <p:cNvSpPr txBox="1">
                  <a:spLocks noRot="1" noChangeAspect="1" noMove="1" noResize="1" noEditPoints="1" noAdjustHandles="1" noChangeArrowheads="1" noChangeShapeType="1" noTextEdit="1"/>
                </p:cNvSpPr>
                <p:nvPr/>
              </p:nvSpPr>
              <p:spPr>
                <a:xfrm>
                  <a:off x="10492490" y="5792074"/>
                  <a:ext cx="1305561" cy="369332"/>
                </a:xfrm>
                <a:prstGeom prst="rect">
                  <a:avLst/>
                </a:prstGeom>
                <a:blipFill>
                  <a:blip r:embed="rId3"/>
                  <a:stretch>
                    <a:fillRect b="-13115"/>
                  </a:stretch>
                </a:blipFill>
              </p:spPr>
              <p:txBody>
                <a:bodyPr/>
                <a:lstStyle/>
                <a:p>
                  <a:r>
                    <a:rPr lang="en-US">
                      <a:noFill/>
                    </a:rPr>
                    <a:t> </a:t>
                  </a:r>
                </a:p>
              </p:txBody>
            </p:sp>
          </mc:Fallback>
        </mc:AlternateContent>
        <p:sp>
          <p:nvSpPr>
            <p:cNvPr id="18" name="Freeform: Shape 17">
              <a:extLst>
                <a:ext uri="{FF2B5EF4-FFF2-40B4-BE49-F238E27FC236}">
                  <a16:creationId xmlns:a16="http://schemas.microsoft.com/office/drawing/2014/main" id="{C87326E1-E834-7B7B-A109-982A0A18F870}"/>
                </a:ext>
              </a:extLst>
            </p:cNvPr>
            <p:cNvSpPr/>
            <p:nvPr/>
          </p:nvSpPr>
          <p:spPr>
            <a:xfrm>
              <a:off x="10927080" y="5003800"/>
              <a:ext cx="305824" cy="807720"/>
            </a:xfrm>
            <a:custGeom>
              <a:avLst/>
              <a:gdLst>
                <a:gd name="connsiteX0" fmla="*/ 0 w 305824"/>
                <a:gd name="connsiteY0" fmla="*/ 0 h 807720"/>
                <a:gd name="connsiteX1" fmla="*/ 289560 w 305824"/>
                <a:gd name="connsiteY1" fmla="*/ 411480 h 807720"/>
                <a:gd name="connsiteX2" fmla="*/ 243840 w 305824"/>
                <a:gd name="connsiteY2" fmla="*/ 807720 h 807720"/>
              </a:gdLst>
              <a:ahLst/>
              <a:cxnLst>
                <a:cxn ang="0">
                  <a:pos x="connsiteX0" y="connsiteY0"/>
                </a:cxn>
                <a:cxn ang="0">
                  <a:pos x="connsiteX1" y="connsiteY1"/>
                </a:cxn>
                <a:cxn ang="0">
                  <a:pos x="connsiteX2" y="connsiteY2"/>
                </a:cxn>
              </a:cxnLst>
              <a:rect l="l" t="t" r="r" b="b"/>
              <a:pathLst>
                <a:path w="305824" h="807720">
                  <a:moveTo>
                    <a:pt x="0" y="0"/>
                  </a:moveTo>
                  <a:cubicBezTo>
                    <a:pt x="124460" y="138430"/>
                    <a:pt x="248920" y="276860"/>
                    <a:pt x="289560" y="411480"/>
                  </a:cubicBezTo>
                  <a:cubicBezTo>
                    <a:pt x="330200" y="546100"/>
                    <a:pt x="287020" y="676910"/>
                    <a:pt x="243840" y="80772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7E1B108E-E1AB-CBB9-47FC-7BC41B2D85F9}"/>
                </a:ext>
              </a:extLst>
            </p:cNvPr>
            <p:cNvSpPr/>
            <p:nvPr/>
          </p:nvSpPr>
          <p:spPr>
            <a:xfrm>
              <a:off x="8647122" y="3931920"/>
              <a:ext cx="466398" cy="1828800"/>
            </a:xfrm>
            <a:custGeom>
              <a:avLst/>
              <a:gdLst>
                <a:gd name="connsiteX0" fmla="*/ 466398 w 466398"/>
                <a:gd name="connsiteY0" fmla="*/ 0 h 1828800"/>
                <a:gd name="connsiteX1" fmla="*/ 4118 w 466398"/>
                <a:gd name="connsiteY1" fmla="*/ 533400 h 1828800"/>
                <a:gd name="connsiteX2" fmla="*/ 278438 w 466398"/>
                <a:gd name="connsiteY2" fmla="*/ 1828800 h 1828800"/>
              </a:gdLst>
              <a:ahLst/>
              <a:cxnLst>
                <a:cxn ang="0">
                  <a:pos x="connsiteX0" y="connsiteY0"/>
                </a:cxn>
                <a:cxn ang="0">
                  <a:pos x="connsiteX1" y="connsiteY1"/>
                </a:cxn>
                <a:cxn ang="0">
                  <a:pos x="connsiteX2" y="connsiteY2"/>
                </a:cxn>
              </a:cxnLst>
              <a:rect l="l" t="t" r="r" b="b"/>
              <a:pathLst>
                <a:path w="466398" h="1828800">
                  <a:moveTo>
                    <a:pt x="466398" y="0"/>
                  </a:moveTo>
                  <a:cubicBezTo>
                    <a:pt x="250921" y="114300"/>
                    <a:pt x="35445" y="228600"/>
                    <a:pt x="4118" y="533400"/>
                  </a:cubicBezTo>
                  <a:cubicBezTo>
                    <a:pt x="-27209" y="838200"/>
                    <a:pt x="125614" y="1333500"/>
                    <a:pt x="278438" y="182880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366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06120" y="1955301"/>
            <a:ext cx="6096000" cy="1446550"/>
          </a:xfrm>
          <a:prstGeom prst="rect">
            <a:avLst/>
          </a:prstGeom>
          <a:noFill/>
        </p:spPr>
        <p:txBody>
          <a:bodyPr wrap="square">
            <a:spAutoFit/>
          </a:bodyPr>
          <a:lstStyle/>
          <a:p>
            <a:pPr algn="l"/>
            <a:r>
              <a:rPr lang="en-US" sz="4400" b="1" i="0" dirty="0">
                <a:effectLst/>
                <a:latin typeface="Helvetica" panose="020B0500000000000000" pitchFamily="34" charset="0"/>
              </a:rPr>
              <a:t>Principal component analysis (PCA)</a:t>
            </a:r>
          </a:p>
        </p:txBody>
      </p:sp>
      <p:sp>
        <p:nvSpPr>
          <p:cNvPr id="11" name="TextBox 10">
            <a:extLst>
              <a:ext uri="{FF2B5EF4-FFF2-40B4-BE49-F238E27FC236}">
                <a16:creationId xmlns:a16="http://schemas.microsoft.com/office/drawing/2014/main" id="{B5ACAB8D-1242-11C1-DF84-6BE246C6AA1C}"/>
              </a:ext>
            </a:extLst>
          </p:cNvPr>
          <p:cNvSpPr txBox="1"/>
          <p:nvPr/>
        </p:nvSpPr>
        <p:spPr>
          <a:xfrm>
            <a:off x="706120" y="3699524"/>
            <a:ext cx="6405880" cy="1446550"/>
          </a:xfrm>
          <a:prstGeom prst="rect">
            <a:avLst/>
          </a:prstGeom>
          <a:noFill/>
        </p:spPr>
        <p:txBody>
          <a:bodyPr wrap="square">
            <a:spAutoFit/>
          </a:bodyPr>
          <a:lstStyle/>
          <a:p>
            <a:r>
              <a:rPr lang="en-US" sz="4400" dirty="0" err="1">
                <a:solidFill>
                  <a:srgbClr val="3F37C9"/>
                </a:solidFill>
                <a:latin typeface="+mj-lt"/>
              </a:rPr>
              <a:t>E</a:t>
            </a:r>
            <a:r>
              <a:rPr lang="en-US" sz="4400" i="0" dirty="0" err="1">
                <a:solidFill>
                  <a:srgbClr val="3F37C9"/>
                </a:solidFill>
                <a:effectLst/>
                <a:latin typeface="+mj-lt"/>
              </a:rPr>
              <a:t>igendecomposition</a:t>
            </a:r>
            <a:r>
              <a:rPr lang="en-US" sz="4400" b="0" i="0" dirty="0">
                <a:solidFill>
                  <a:srgbClr val="202122"/>
                </a:solidFill>
                <a:effectLst/>
                <a:latin typeface="+mj-lt"/>
              </a:rPr>
              <a:t> of the data </a:t>
            </a:r>
            <a:r>
              <a:rPr lang="en-US" sz="4400" b="0" i="0" dirty="0">
                <a:solidFill>
                  <a:srgbClr val="C00000"/>
                </a:solidFill>
                <a:effectLst/>
                <a:latin typeface="+mj-lt"/>
              </a:rPr>
              <a:t>covariance</a:t>
            </a:r>
            <a:r>
              <a:rPr lang="en-US" sz="4400" b="0" i="0" dirty="0">
                <a:solidFill>
                  <a:srgbClr val="202122"/>
                </a:solidFill>
                <a:effectLst/>
                <a:latin typeface="+mj-lt"/>
              </a:rPr>
              <a:t> matrix</a:t>
            </a:r>
            <a:endParaRPr lang="en-US" sz="4400" dirty="0">
              <a:latin typeface="+mj-lt"/>
            </a:endParaRPr>
          </a:p>
        </p:txBody>
      </p:sp>
      <p:pic>
        <p:nvPicPr>
          <p:cNvPr id="5148" name="Graphic 5147">
            <a:extLst>
              <a:ext uri="{FF2B5EF4-FFF2-40B4-BE49-F238E27FC236}">
                <a16:creationId xmlns:a16="http://schemas.microsoft.com/office/drawing/2014/main" id="{C836180D-6833-87D8-93CB-58E8EDBA444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204" t="10540" r="9463" b="10663"/>
          <a:stretch/>
        </p:blipFill>
        <p:spPr>
          <a:xfrm>
            <a:off x="7736850" y="1722120"/>
            <a:ext cx="3688059" cy="3709902"/>
          </a:xfrm>
          <a:prstGeom prst="rect">
            <a:avLst/>
          </a:prstGeom>
        </p:spPr>
      </p:pic>
    </p:spTree>
    <p:extLst>
      <p:ext uri="{BB962C8B-B14F-4D97-AF65-F5344CB8AC3E}">
        <p14:creationId xmlns:p14="http://schemas.microsoft.com/office/powerpoint/2010/main" val="3670257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D37EB-CDB8-7C3E-AD0C-AF2BCFF7EB79}"/>
              </a:ext>
            </a:extLst>
          </p:cNvPr>
          <p:cNvSpPr txBox="1"/>
          <p:nvPr/>
        </p:nvSpPr>
        <p:spPr>
          <a:xfrm>
            <a:off x="2965175" y="445169"/>
            <a:ext cx="6261651" cy="584775"/>
          </a:xfrm>
          <a:prstGeom prst="rect">
            <a:avLst/>
          </a:prstGeom>
          <a:noFill/>
        </p:spPr>
        <p:txBody>
          <a:bodyPr wrap="none" rtlCol="0">
            <a:spAutoFit/>
          </a:bodyPr>
          <a:lstStyle/>
          <a:p>
            <a:pPr algn="ctr"/>
            <a:r>
              <a:rPr lang="en-US" sz="3200" b="1" dirty="0">
                <a:latin typeface="Helvetica" panose="020B0500000000000000" pitchFamily="34" charset="0"/>
              </a:rPr>
              <a:t>Observation and data structure</a:t>
            </a:r>
          </a:p>
        </p:txBody>
      </p:sp>
      <p:pic>
        <p:nvPicPr>
          <p:cNvPr id="9" name="Picture 8">
            <a:extLst>
              <a:ext uri="{FF2B5EF4-FFF2-40B4-BE49-F238E27FC236}">
                <a16:creationId xmlns:a16="http://schemas.microsoft.com/office/drawing/2014/main" id="{BFFEDD5E-347E-F8D4-9FD5-0358DC6597DC}"/>
              </a:ext>
            </a:extLst>
          </p:cNvPr>
          <p:cNvPicPr>
            <a:picLocks noChangeAspect="1"/>
          </p:cNvPicPr>
          <p:nvPr/>
        </p:nvPicPr>
        <p:blipFill rotWithShape="1">
          <a:blip r:embed="rId2"/>
          <a:srcRect r="6383"/>
          <a:stretch/>
        </p:blipFill>
        <p:spPr>
          <a:xfrm flipH="1" flipV="1">
            <a:off x="1320800" y="3024829"/>
            <a:ext cx="3910235" cy="2231263"/>
          </a:xfrm>
          <a:prstGeom prst="rect">
            <a:avLst/>
          </a:prstGeom>
        </p:spPr>
      </p:pic>
      <p:pic>
        <p:nvPicPr>
          <p:cNvPr id="11" name="Picture 10">
            <a:extLst>
              <a:ext uri="{FF2B5EF4-FFF2-40B4-BE49-F238E27FC236}">
                <a16:creationId xmlns:a16="http://schemas.microsoft.com/office/drawing/2014/main" id="{51E65239-7728-0638-BFF6-C71A20AAFA64}"/>
              </a:ext>
            </a:extLst>
          </p:cNvPr>
          <p:cNvPicPr>
            <a:picLocks noChangeAspect="1"/>
          </p:cNvPicPr>
          <p:nvPr/>
        </p:nvPicPr>
        <p:blipFill rotWithShape="1">
          <a:blip r:embed="rId3"/>
          <a:srcRect t="38070" r="17276"/>
          <a:stretch/>
        </p:blipFill>
        <p:spPr>
          <a:xfrm>
            <a:off x="6947451" y="3090300"/>
            <a:ext cx="3972339" cy="2100322"/>
          </a:xfrm>
          <a:prstGeom prst="rect">
            <a:avLst/>
          </a:prstGeom>
        </p:spPr>
      </p:pic>
      <p:sp>
        <p:nvSpPr>
          <p:cNvPr id="2" name="TextBox 1">
            <a:extLst>
              <a:ext uri="{FF2B5EF4-FFF2-40B4-BE49-F238E27FC236}">
                <a16:creationId xmlns:a16="http://schemas.microsoft.com/office/drawing/2014/main" id="{7E7698AA-3280-E201-394C-826F4176E5C5}"/>
              </a:ext>
            </a:extLst>
          </p:cNvPr>
          <p:cNvSpPr txBox="1"/>
          <p:nvPr/>
        </p:nvSpPr>
        <p:spPr>
          <a:xfrm>
            <a:off x="4262998" y="1166307"/>
            <a:ext cx="3666004" cy="461665"/>
          </a:xfrm>
          <a:prstGeom prst="rect">
            <a:avLst/>
          </a:prstGeom>
          <a:noFill/>
        </p:spPr>
        <p:txBody>
          <a:bodyPr wrap="none" rtlCol="0">
            <a:spAutoFit/>
          </a:bodyPr>
          <a:lstStyle/>
          <a:p>
            <a:r>
              <a:rPr lang="en-US" sz="2400" dirty="0">
                <a:latin typeface="Helvetica" panose="020B0500000000000000" pitchFamily="34" charset="0"/>
              </a:rPr>
              <a:t>Matrix as a data structure</a:t>
            </a:r>
          </a:p>
        </p:txBody>
      </p:sp>
      <p:sp>
        <p:nvSpPr>
          <p:cNvPr id="5" name="TextBox 4">
            <a:extLst>
              <a:ext uri="{FF2B5EF4-FFF2-40B4-BE49-F238E27FC236}">
                <a16:creationId xmlns:a16="http://schemas.microsoft.com/office/drawing/2014/main" id="{CEAFF889-2797-E4FC-E4EB-99E5E30F89EB}"/>
              </a:ext>
            </a:extLst>
          </p:cNvPr>
          <p:cNvSpPr txBox="1"/>
          <p:nvPr/>
        </p:nvSpPr>
        <p:spPr>
          <a:xfrm rot="16200000">
            <a:off x="6296188" y="4582906"/>
            <a:ext cx="7072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Cell #</a:t>
            </a:r>
          </a:p>
        </p:txBody>
      </p:sp>
      <p:sp>
        <p:nvSpPr>
          <p:cNvPr id="6" name="TextBox 5">
            <a:extLst>
              <a:ext uri="{FF2B5EF4-FFF2-40B4-BE49-F238E27FC236}">
                <a16:creationId xmlns:a16="http://schemas.microsoft.com/office/drawing/2014/main" id="{4B46A6F8-0072-4EFE-06B8-1861D8F52700}"/>
              </a:ext>
            </a:extLst>
          </p:cNvPr>
          <p:cNvSpPr txBox="1"/>
          <p:nvPr/>
        </p:nvSpPr>
        <p:spPr>
          <a:xfrm>
            <a:off x="7929242" y="2686276"/>
            <a:ext cx="200875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Spike Activity Matrix</a:t>
            </a:r>
          </a:p>
        </p:txBody>
      </p:sp>
      <p:sp>
        <p:nvSpPr>
          <p:cNvPr id="7" name="TextBox 6">
            <a:extLst>
              <a:ext uri="{FF2B5EF4-FFF2-40B4-BE49-F238E27FC236}">
                <a16:creationId xmlns:a16="http://schemas.microsoft.com/office/drawing/2014/main" id="{F0046BED-99C3-5896-5041-F946BF8CC2A2}"/>
              </a:ext>
            </a:extLst>
          </p:cNvPr>
          <p:cNvSpPr txBox="1"/>
          <p:nvPr/>
        </p:nvSpPr>
        <p:spPr>
          <a:xfrm>
            <a:off x="6924864" y="5353139"/>
            <a:ext cx="63228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Time</a:t>
            </a:r>
          </a:p>
        </p:txBody>
      </p:sp>
      <p:cxnSp>
        <p:nvCxnSpPr>
          <p:cNvPr id="10" name="Straight Arrow Connector 9">
            <a:extLst>
              <a:ext uri="{FF2B5EF4-FFF2-40B4-BE49-F238E27FC236}">
                <a16:creationId xmlns:a16="http://schemas.microsoft.com/office/drawing/2014/main" id="{250E8BAF-E45E-AC29-9D91-983B351AA4D4}"/>
              </a:ext>
            </a:extLst>
          </p:cNvPr>
          <p:cNvCxnSpPr/>
          <p:nvPr/>
        </p:nvCxnSpPr>
        <p:spPr>
          <a:xfrm>
            <a:off x="6905814" y="5203322"/>
            <a:ext cx="8768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BB98FB-744D-AD1F-618E-A80D3B46974C}"/>
              </a:ext>
            </a:extLst>
          </p:cNvPr>
          <p:cNvCxnSpPr>
            <a:cxnSpLocks/>
          </p:cNvCxnSpPr>
          <p:nvPr/>
        </p:nvCxnSpPr>
        <p:spPr>
          <a:xfrm rot="16200000">
            <a:off x="6486427" y="4764884"/>
            <a:ext cx="8768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A0A694-7683-F898-72FE-9DC7F975C3C6}"/>
              </a:ext>
            </a:extLst>
          </p:cNvPr>
          <p:cNvSpPr txBox="1"/>
          <p:nvPr/>
        </p:nvSpPr>
        <p:spPr>
          <a:xfrm>
            <a:off x="1910238" y="2686276"/>
            <a:ext cx="244156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mRNA expression matrix</a:t>
            </a:r>
          </a:p>
        </p:txBody>
      </p:sp>
      <p:sp>
        <p:nvSpPr>
          <p:cNvPr id="16" name="TextBox 15">
            <a:extLst>
              <a:ext uri="{FF2B5EF4-FFF2-40B4-BE49-F238E27FC236}">
                <a16:creationId xmlns:a16="http://schemas.microsoft.com/office/drawing/2014/main" id="{732887A1-3012-E915-2BC3-F2459955B088}"/>
              </a:ext>
            </a:extLst>
          </p:cNvPr>
          <p:cNvSpPr txBox="1"/>
          <p:nvPr/>
        </p:nvSpPr>
        <p:spPr>
          <a:xfrm rot="16200000">
            <a:off x="653996" y="4582906"/>
            <a:ext cx="68640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Gene</a:t>
            </a:r>
          </a:p>
        </p:txBody>
      </p:sp>
      <p:sp>
        <p:nvSpPr>
          <p:cNvPr id="17" name="TextBox 16">
            <a:extLst>
              <a:ext uri="{FF2B5EF4-FFF2-40B4-BE49-F238E27FC236}">
                <a16:creationId xmlns:a16="http://schemas.microsoft.com/office/drawing/2014/main" id="{C1846E3D-4FEB-C321-7796-0F2B401FEC86}"/>
              </a:ext>
            </a:extLst>
          </p:cNvPr>
          <p:cNvSpPr txBox="1"/>
          <p:nvPr/>
        </p:nvSpPr>
        <p:spPr>
          <a:xfrm>
            <a:off x="1272252" y="5353139"/>
            <a:ext cx="111319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Treatment</a:t>
            </a:r>
          </a:p>
        </p:txBody>
      </p:sp>
      <p:cxnSp>
        <p:nvCxnSpPr>
          <p:cNvPr id="18" name="Straight Arrow Connector 17">
            <a:extLst>
              <a:ext uri="{FF2B5EF4-FFF2-40B4-BE49-F238E27FC236}">
                <a16:creationId xmlns:a16="http://schemas.microsoft.com/office/drawing/2014/main" id="{6E019F8A-C653-2BD1-EAB4-D3EB69B9BFA5}"/>
              </a:ext>
            </a:extLst>
          </p:cNvPr>
          <p:cNvCxnSpPr/>
          <p:nvPr/>
        </p:nvCxnSpPr>
        <p:spPr>
          <a:xfrm>
            <a:off x="1253202" y="5203322"/>
            <a:ext cx="8768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6612A2-9BBF-6455-5ABE-D8A73C5C7D80}"/>
              </a:ext>
            </a:extLst>
          </p:cNvPr>
          <p:cNvCxnSpPr>
            <a:cxnSpLocks/>
          </p:cNvCxnSpPr>
          <p:nvPr/>
        </p:nvCxnSpPr>
        <p:spPr>
          <a:xfrm rot="16200000">
            <a:off x="833815" y="4764884"/>
            <a:ext cx="8768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523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3759448" y="543061"/>
            <a:ext cx="4673104" cy="584775"/>
          </a:xfrm>
          <a:prstGeom prst="rect">
            <a:avLst/>
          </a:prstGeom>
          <a:noFill/>
        </p:spPr>
        <p:txBody>
          <a:bodyPr wrap="square">
            <a:spAutoFit/>
          </a:bodyPr>
          <a:lstStyle/>
          <a:p>
            <a:pPr algn="ctr"/>
            <a:r>
              <a:rPr lang="en-US" sz="3200" b="1" i="0" dirty="0">
                <a:effectLst/>
                <a:latin typeface="Helvetica" panose="020B0500000000000000" pitchFamily="34" charset="0"/>
              </a:rPr>
              <a:t>Correlation space</a:t>
            </a:r>
          </a:p>
        </p:txBody>
      </p:sp>
      <p:pic>
        <p:nvPicPr>
          <p:cNvPr id="3" name="Graphic 2">
            <a:extLst>
              <a:ext uri="{FF2B5EF4-FFF2-40B4-BE49-F238E27FC236}">
                <a16:creationId xmlns:a16="http://schemas.microsoft.com/office/drawing/2014/main" id="{04090BA7-EB4C-09EA-0E7D-8077762B42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5583" y="1285239"/>
            <a:ext cx="10040833" cy="5172075"/>
          </a:xfrm>
          <a:prstGeom prst="rect">
            <a:avLst/>
          </a:prstGeom>
        </p:spPr>
      </p:pic>
    </p:spTree>
    <p:extLst>
      <p:ext uri="{BB962C8B-B14F-4D97-AF65-F5344CB8AC3E}">
        <p14:creationId xmlns:p14="http://schemas.microsoft.com/office/powerpoint/2010/main" val="31768151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79" y="543061"/>
            <a:ext cx="10281425" cy="584775"/>
          </a:xfrm>
          <a:prstGeom prst="rect">
            <a:avLst/>
          </a:prstGeom>
          <a:noFill/>
        </p:spPr>
        <p:txBody>
          <a:bodyPr wrap="square">
            <a:spAutoFit/>
          </a:bodyPr>
          <a:lstStyle/>
          <a:p>
            <a:pPr algn="l"/>
            <a:r>
              <a:rPr lang="en-US" sz="3200" b="1" i="0" dirty="0">
                <a:effectLst/>
                <a:latin typeface="Helvetica" panose="020B0500000000000000" pitchFamily="34" charset="0"/>
              </a:rPr>
              <a:t>Examples of covariance/correlation matrices</a:t>
            </a:r>
          </a:p>
        </p:txBody>
      </p:sp>
      <p:grpSp>
        <p:nvGrpSpPr>
          <p:cNvPr id="24" name="Group 23">
            <a:extLst>
              <a:ext uri="{FF2B5EF4-FFF2-40B4-BE49-F238E27FC236}">
                <a16:creationId xmlns:a16="http://schemas.microsoft.com/office/drawing/2014/main" id="{32BE3E93-C787-751C-82B3-E6B6C6C6484C}"/>
              </a:ext>
            </a:extLst>
          </p:cNvPr>
          <p:cNvGrpSpPr/>
          <p:nvPr/>
        </p:nvGrpSpPr>
        <p:grpSpPr>
          <a:xfrm>
            <a:off x="6694748" y="1832295"/>
            <a:ext cx="4186116" cy="4690530"/>
            <a:chOff x="7152640" y="1747520"/>
            <a:chExt cx="4186116" cy="4690530"/>
          </a:xfrm>
        </p:grpSpPr>
        <p:pic>
          <p:nvPicPr>
            <p:cNvPr id="15" name="Picture 14">
              <a:extLst>
                <a:ext uri="{FF2B5EF4-FFF2-40B4-BE49-F238E27FC236}">
                  <a16:creationId xmlns:a16="http://schemas.microsoft.com/office/drawing/2014/main" id="{204E9495-B740-EE0D-FB07-484FA732A526}"/>
                </a:ext>
              </a:extLst>
            </p:cNvPr>
            <p:cNvPicPr>
              <a:picLocks noChangeAspect="1"/>
            </p:cNvPicPr>
            <p:nvPr/>
          </p:nvPicPr>
          <p:blipFill rotWithShape="1">
            <a:blip r:embed="rId3"/>
            <a:srcRect l="553" t="4784"/>
            <a:stretch/>
          </p:blipFill>
          <p:spPr>
            <a:xfrm>
              <a:off x="7152640" y="1747520"/>
              <a:ext cx="4186116" cy="4246880"/>
            </a:xfrm>
            <a:prstGeom prst="rect">
              <a:avLst/>
            </a:prstGeom>
          </p:spPr>
        </p:pic>
        <p:sp>
          <p:nvSpPr>
            <p:cNvPr id="21" name="TextBox 20">
              <a:extLst>
                <a:ext uri="{FF2B5EF4-FFF2-40B4-BE49-F238E27FC236}">
                  <a16:creationId xmlns:a16="http://schemas.microsoft.com/office/drawing/2014/main" id="{20065A48-EAB7-119E-DB25-8E9909547499}"/>
                </a:ext>
              </a:extLst>
            </p:cNvPr>
            <p:cNvSpPr txBox="1"/>
            <p:nvPr/>
          </p:nvSpPr>
          <p:spPr>
            <a:xfrm>
              <a:off x="7567815" y="6130273"/>
              <a:ext cx="3332480" cy="307777"/>
            </a:xfrm>
            <a:prstGeom prst="rect">
              <a:avLst/>
            </a:prstGeom>
            <a:noFill/>
          </p:spPr>
          <p:txBody>
            <a:bodyPr wrap="square">
              <a:spAutoFit/>
            </a:bodyPr>
            <a:lstStyle/>
            <a:p>
              <a:pPr algn="ctr"/>
              <a:r>
                <a:rPr lang="en-US" sz="1400" dirty="0">
                  <a:latin typeface="+mj-lt"/>
                </a:rPr>
                <a:t>Li et al., Cell Research 2016</a:t>
              </a:r>
            </a:p>
          </p:txBody>
        </p:sp>
      </p:grpSp>
      <p:grpSp>
        <p:nvGrpSpPr>
          <p:cNvPr id="27" name="Group 26">
            <a:extLst>
              <a:ext uri="{FF2B5EF4-FFF2-40B4-BE49-F238E27FC236}">
                <a16:creationId xmlns:a16="http://schemas.microsoft.com/office/drawing/2014/main" id="{6D2A1C03-0F65-FBE8-D014-2165372689B5}"/>
              </a:ext>
            </a:extLst>
          </p:cNvPr>
          <p:cNvGrpSpPr/>
          <p:nvPr/>
        </p:nvGrpSpPr>
        <p:grpSpPr>
          <a:xfrm>
            <a:off x="1550715" y="1828800"/>
            <a:ext cx="3843725" cy="4663247"/>
            <a:chOff x="1493627" y="1828800"/>
            <a:chExt cx="3843725" cy="4663247"/>
          </a:xfrm>
        </p:grpSpPr>
        <p:pic>
          <p:nvPicPr>
            <p:cNvPr id="23" name="Picture 22">
              <a:extLst>
                <a:ext uri="{FF2B5EF4-FFF2-40B4-BE49-F238E27FC236}">
                  <a16:creationId xmlns:a16="http://schemas.microsoft.com/office/drawing/2014/main" id="{706BFCB2-5A47-98EC-8CC8-C092C0BFE9D3}"/>
                </a:ext>
              </a:extLst>
            </p:cNvPr>
            <p:cNvPicPr>
              <a:picLocks noChangeAspect="1"/>
            </p:cNvPicPr>
            <p:nvPr/>
          </p:nvPicPr>
          <p:blipFill>
            <a:blip r:embed="rId4"/>
            <a:stretch>
              <a:fillRect/>
            </a:stretch>
          </p:blipFill>
          <p:spPr>
            <a:xfrm>
              <a:off x="1493627" y="1828800"/>
              <a:ext cx="3843725" cy="3888110"/>
            </a:xfrm>
            <a:prstGeom prst="rect">
              <a:avLst/>
            </a:prstGeom>
          </p:spPr>
        </p:pic>
        <p:sp>
          <p:nvSpPr>
            <p:cNvPr id="26" name="TextBox 25">
              <a:extLst>
                <a:ext uri="{FF2B5EF4-FFF2-40B4-BE49-F238E27FC236}">
                  <a16:creationId xmlns:a16="http://schemas.microsoft.com/office/drawing/2014/main" id="{539DB971-DA8E-64E6-2FED-0FA9D6D47337}"/>
                </a:ext>
              </a:extLst>
            </p:cNvPr>
            <p:cNvSpPr txBox="1"/>
            <p:nvPr/>
          </p:nvSpPr>
          <p:spPr>
            <a:xfrm>
              <a:off x="1669698" y="6184270"/>
              <a:ext cx="3491582" cy="307777"/>
            </a:xfrm>
            <a:prstGeom prst="rect">
              <a:avLst/>
            </a:prstGeom>
            <a:noFill/>
          </p:spPr>
          <p:txBody>
            <a:bodyPr wrap="square">
              <a:spAutoFit/>
            </a:bodyPr>
            <a:lstStyle/>
            <a:p>
              <a:pPr algn="ctr"/>
              <a:r>
                <a:rPr lang="en-US" sz="1400" dirty="0" err="1">
                  <a:latin typeface="+mj-lt"/>
                </a:rPr>
                <a:t>Bullmore</a:t>
              </a:r>
              <a:r>
                <a:rPr lang="en-US" sz="1400" dirty="0">
                  <a:latin typeface="+mj-lt"/>
                </a:rPr>
                <a:t> and </a:t>
              </a:r>
              <a:r>
                <a:rPr lang="en-US" sz="1400" dirty="0" err="1">
                  <a:latin typeface="+mj-lt"/>
                </a:rPr>
                <a:t>Sporns</a:t>
              </a:r>
              <a:r>
                <a:rPr lang="en-US" sz="1400" dirty="0">
                  <a:latin typeface="+mj-lt"/>
                </a:rPr>
                <a:t>, Nature Reviews 2009</a:t>
              </a:r>
            </a:p>
          </p:txBody>
        </p:sp>
      </p:grpSp>
      <p:sp>
        <p:nvSpPr>
          <p:cNvPr id="28" name="TextBox 27">
            <a:extLst>
              <a:ext uri="{FF2B5EF4-FFF2-40B4-BE49-F238E27FC236}">
                <a16:creationId xmlns:a16="http://schemas.microsoft.com/office/drawing/2014/main" id="{6104C31C-33DF-C55B-ECDD-BAAA9F983074}"/>
              </a:ext>
            </a:extLst>
          </p:cNvPr>
          <p:cNvSpPr txBox="1"/>
          <p:nvPr/>
        </p:nvSpPr>
        <p:spPr>
          <a:xfrm>
            <a:off x="1573211" y="1459468"/>
            <a:ext cx="3798732" cy="369332"/>
          </a:xfrm>
          <a:prstGeom prst="rect">
            <a:avLst/>
          </a:prstGeom>
          <a:noFill/>
        </p:spPr>
        <p:txBody>
          <a:bodyPr wrap="none" rtlCol="0">
            <a:spAutoFit/>
          </a:bodyPr>
          <a:lstStyle/>
          <a:p>
            <a:r>
              <a:rPr lang="en-US" dirty="0">
                <a:latin typeface="Helvetica" panose="020B0500000000000000" pitchFamily="34" charset="0"/>
              </a:rPr>
              <a:t>Functional Connectivity in the Brain</a:t>
            </a:r>
          </a:p>
        </p:txBody>
      </p:sp>
      <p:sp>
        <p:nvSpPr>
          <p:cNvPr id="29" name="TextBox 28">
            <a:extLst>
              <a:ext uri="{FF2B5EF4-FFF2-40B4-BE49-F238E27FC236}">
                <a16:creationId xmlns:a16="http://schemas.microsoft.com/office/drawing/2014/main" id="{C4449EA5-E62C-3277-3116-75B5C439367D}"/>
              </a:ext>
            </a:extLst>
          </p:cNvPr>
          <p:cNvSpPr txBox="1"/>
          <p:nvPr/>
        </p:nvSpPr>
        <p:spPr>
          <a:xfrm>
            <a:off x="6909984" y="1459468"/>
            <a:ext cx="3755644" cy="369332"/>
          </a:xfrm>
          <a:prstGeom prst="rect">
            <a:avLst/>
          </a:prstGeom>
          <a:noFill/>
        </p:spPr>
        <p:txBody>
          <a:bodyPr wrap="none" rtlCol="0">
            <a:spAutoFit/>
          </a:bodyPr>
          <a:lstStyle/>
          <a:p>
            <a:r>
              <a:rPr lang="en-US" dirty="0">
                <a:latin typeface="Helvetica" panose="020B0500000000000000" pitchFamily="34" charset="0"/>
              </a:rPr>
              <a:t>Gene expression profile in neurons</a:t>
            </a:r>
          </a:p>
        </p:txBody>
      </p:sp>
    </p:spTree>
    <p:extLst>
      <p:ext uri="{BB962C8B-B14F-4D97-AF65-F5344CB8AC3E}">
        <p14:creationId xmlns:p14="http://schemas.microsoft.com/office/powerpoint/2010/main" val="266688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16" name="Group 10215">
            <a:extLst>
              <a:ext uri="{FF2B5EF4-FFF2-40B4-BE49-F238E27FC236}">
                <a16:creationId xmlns:a16="http://schemas.microsoft.com/office/drawing/2014/main" id="{B133E001-A252-D777-FAAA-83775FBF7DB0}"/>
              </a:ext>
            </a:extLst>
          </p:cNvPr>
          <p:cNvGrpSpPr/>
          <p:nvPr/>
        </p:nvGrpSpPr>
        <p:grpSpPr>
          <a:xfrm>
            <a:off x="3671806" y="3786177"/>
            <a:ext cx="4004157" cy="2167980"/>
            <a:chOff x="1334923" y="3528539"/>
            <a:chExt cx="4761077" cy="2577801"/>
          </a:xfrm>
        </p:grpSpPr>
        <p:sp>
          <p:nvSpPr>
            <p:cNvPr id="10197" name="Oval 10196">
              <a:extLst>
                <a:ext uri="{FF2B5EF4-FFF2-40B4-BE49-F238E27FC236}">
                  <a16:creationId xmlns:a16="http://schemas.microsoft.com/office/drawing/2014/main" id="{3E060801-36D4-1CA3-FDC0-F17FC5A6656B}"/>
                </a:ext>
              </a:extLst>
            </p:cNvPr>
            <p:cNvSpPr/>
            <p:nvPr/>
          </p:nvSpPr>
          <p:spPr>
            <a:xfrm rot="19614909">
              <a:off x="2371244" y="3528539"/>
              <a:ext cx="2174240" cy="548640"/>
            </a:xfrm>
            <a:prstGeom prst="ellipse">
              <a:avLst/>
            </a:prstGeom>
            <a:gradFill flip="none" rotWithShape="1">
              <a:gsLst>
                <a:gs pos="0">
                  <a:srgbClr val="C00000"/>
                </a:gs>
                <a:gs pos="100000">
                  <a:schemeClr val="bg1"/>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03" name="Oval 10202">
              <a:extLst>
                <a:ext uri="{FF2B5EF4-FFF2-40B4-BE49-F238E27FC236}">
                  <a16:creationId xmlns:a16="http://schemas.microsoft.com/office/drawing/2014/main" id="{D87C44ED-B819-8E5E-E715-EE4B37B7A5D9}"/>
                </a:ext>
              </a:extLst>
            </p:cNvPr>
            <p:cNvSpPr/>
            <p:nvPr/>
          </p:nvSpPr>
          <p:spPr>
            <a:xfrm rot="19614909">
              <a:off x="1334923" y="5557700"/>
              <a:ext cx="2174240" cy="548640"/>
            </a:xfrm>
            <a:prstGeom prst="ellipse">
              <a:avLst/>
            </a:prstGeom>
            <a:gradFill flip="none" rotWithShape="1">
              <a:gsLst>
                <a:gs pos="0">
                  <a:srgbClr val="C00000"/>
                </a:gs>
                <a:gs pos="100000">
                  <a:schemeClr val="bg1"/>
                </a:gs>
              </a:gsLst>
              <a:path path="circle">
                <a:fillToRect l="50000" t="50000" r="50000" b="50000"/>
              </a:path>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98" name="Group 10197">
              <a:extLst>
                <a:ext uri="{FF2B5EF4-FFF2-40B4-BE49-F238E27FC236}">
                  <a16:creationId xmlns:a16="http://schemas.microsoft.com/office/drawing/2014/main" id="{7D3CCF4F-F83C-E096-ABB3-2ED85A8E6ABC}"/>
                </a:ext>
              </a:extLst>
            </p:cNvPr>
            <p:cNvGrpSpPr/>
            <p:nvPr/>
          </p:nvGrpSpPr>
          <p:grpSpPr>
            <a:xfrm>
              <a:off x="2097032" y="3551439"/>
              <a:ext cx="2545080" cy="2545080"/>
              <a:chOff x="8009630" y="3383280"/>
              <a:chExt cx="2545080" cy="2545080"/>
            </a:xfrm>
          </p:grpSpPr>
          <p:cxnSp>
            <p:nvCxnSpPr>
              <p:cNvPr id="10201" name="Straight Arrow Connector 10200">
                <a:extLst>
                  <a:ext uri="{FF2B5EF4-FFF2-40B4-BE49-F238E27FC236}">
                    <a16:creationId xmlns:a16="http://schemas.microsoft.com/office/drawing/2014/main" id="{3A3EF602-0845-D52F-CEFC-88BB7951FAF7}"/>
                  </a:ext>
                </a:extLst>
              </p:cNvPr>
              <p:cNvCxnSpPr>
                <a:cxnSpLocks/>
              </p:cNvCxnSpPr>
              <p:nvPr/>
            </p:nvCxnSpPr>
            <p:spPr>
              <a:xfrm rot="5400000" flipV="1">
                <a:off x="9282170" y="4419600"/>
                <a:ext cx="0" cy="2545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00" name="Straight Arrow Connector 10199">
                <a:extLst>
                  <a:ext uri="{FF2B5EF4-FFF2-40B4-BE49-F238E27FC236}">
                    <a16:creationId xmlns:a16="http://schemas.microsoft.com/office/drawing/2014/main" id="{9409635C-52AC-0CC6-FF4A-A0682857750C}"/>
                  </a:ext>
                </a:extLst>
              </p:cNvPr>
              <p:cNvCxnSpPr/>
              <p:nvPr/>
            </p:nvCxnSpPr>
            <p:spPr>
              <a:xfrm flipV="1">
                <a:off x="8271250" y="3383280"/>
                <a:ext cx="0" cy="2545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205" name="Straight Arrow Connector 10204">
              <a:extLst>
                <a:ext uri="{FF2B5EF4-FFF2-40B4-BE49-F238E27FC236}">
                  <a16:creationId xmlns:a16="http://schemas.microsoft.com/office/drawing/2014/main" id="{B6E1EFCA-0934-0935-8969-AD686AA58602}"/>
                </a:ext>
              </a:extLst>
            </p:cNvPr>
            <p:cNvCxnSpPr>
              <a:cxnSpLocks/>
              <a:endCxn id="10203" idx="6"/>
            </p:cNvCxnSpPr>
            <p:nvPr/>
          </p:nvCxnSpPr>
          <p:spPr>
            <a:xfrm flipV="1">
              <a:off x="2358652" y="5238582"/>
              <a:ext cx="974249" cy="621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06" name="Straight Arrow Connector 10205">
              <a:extLst>
                <a:ext uri="{FF2B5EF4-FFF2-40B4-BE49-F238E27FC236}">
                  <a16:creationId xmlns:a16="http://schemas.microsoft.com/office/drawing/2014/main" id="{68DF3F48-611D-825B-EF73-F4115F9DB62A}"/>
                </a:ext>
              </a:extLst>
            </p:cNvPr>
            <p:cNvCxnSpPr>
              <a:cxnSpLocks/>
            </p:cNvCxnSpPr>
            <p:nvPr/>
          </p:nvCxnSpPr>
          <p:spPr>
            <a:xfrm flipH="1" flipV="1">
              <a:off x="2174274" y="5549440"/>
              <a:ext cx="184377" cy="2929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11" name="Freeform: Shape 10210">
              <a:extLst>
                <a:ext uri="{FF2B5EF4-FFF2-40B4-BE49-F238E27FC236}">
                  <a16:creationId xmlns:a16="http://schemas.microsoft.com/office/drawing/2014/main" id="{B042EBC6-7CAD-5624-6F92-4EAE4798C4AA}"/>
                </a:ext>
              </a:extLst>
            </p:cNvPr>
            <p:cNvSpPr/>
            <p:nvPr/>
          </p:nvSpPr>
          <p:spPr>
            <a:xfrm>
              <a:off x="3505200" y="3865880"/>
              <a:ext cx="731196" cy="1290320"/>
            </a:xfrm>
            <a:custGeom>
              <a:avLst/>
              <a:gdLst>
                <a:gd name="connsiteX0" fmla="*/ 670560 w 731196"/>
                <a:gd name="connsiteY0" fmla="*/ 0 h 1290320"/>
                <a:gd name="connsiteX1" fmla="*/ 665480 w 731196"/>
                <a:gd name="connsiteY1" fmla="*/ 792480 h 1290320"/>
                <a:gd name="connsiteX2" fmla="*/ 0 w 731196"/>
                <a:gd name="connsiteY2" fmla="*/ 1290320 h 1290320"/>
              </a:gdLst>
              <a:ahLst/>
              <a:cxnLst>
                <a:cxn ang="0">
                  <a:pos x="connsiteX0" y="connsiteY0"/>
                </a:cxn>
                <a:cxn ang="0">
                  <a:pos x="connsiteX1" y="connsiteY1"/>
                </a:cxn>
                <a:cxn ang="0">
                  <a:pos x="connsiteX2" y="connsiteY2"/>
                </a:cxn>
              </a:cxnLst>
              <a:rect l="l" t="t" r="r" b="b"/>
              <a:pathLst>
                <a:path w="731196" h="1290320">
                  <a:moveTo>
                    <a:pt x="670560" y="0"/>
                  </a:moveTo>
                  <a:cubicBezTo>
                    <a:pt x="723900" y="288713"/>
                    <a:pt x="777240" y="577427"/>
                    <a:pt x="665480" y="792480"/>
                  </a:cubicBezTo>
                  <a:cubicBezTo>
                    <a:pt x="553720" y="1007533"/>
                    <a:pt x="276860" y="1148926"/>
                    <a:pt x="0" y="1290320"/>
                  </a:cubicBezTo>
                </a:path>
              </a:pathLst>
            </a:custGeom>
            <a:noFill/>
            <a:ln>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15" name="TextBox 10214">
              <a:extLst>
                <a:ext uri="{FF2B5EF4-FFF2-40B4-BE49-F238E27FC236}">
                  <a16:creationId xmlns:a16="http://schemas.microsoft.com/office/drawing/2014/main" id="{29A3ADC1-5E69-1998-9C37-BF269A77907D}"/>
                </a:ext>
              </a:extLst>
            </p:cNvPr>
            <p:cNvSpPr txBox="1"/>
            <p:nvPr/>
          </p:nvSpPr>
          <p:spPr>
            <a:xfrm>
              <a:off x="4236396" y="4482343"/>
              <a:ext cx="1859604" cy="369332"/>
            </a:xfrm>
            <a:prstGeom prst="rect">
              <a:avLst/>
            </a:prstGeom>
            <a:noFill/>
          </p:spPr>
          <p:txBody>
            <a:bodyPr wrap="square">
              <a:spAutoFit/>
            </a:bodyPr>
            <a:lstStyle/>
            <a:p>
              <a:r>
                <a:rPr lang="en-US" dirty="0">
                  <a:latin typeface="Helvetica" panose="020B0500000000000000" pitchFamily="34" charset="0"/>
                </a:rPr>
                <a:t>Mean Centering</a:t>
              </a:r>
            </a:p>
          </p:txBody>
        </p:sp>
      </p:grpSp>
      <mc:AlternateContent xmlns:mc="http://schemas.openxmlformats.org/markup-compatibility/2006" xmlns:a14="http://schemas.microsoft.com/office/drawing/2010/main">
        <mc:Choice Requires="a14">
          <p:sp>
            <p:nvSpPr>
              <p:cNvPr id="10217" name="TextBox 10216">
                <a:extLst>
                  <a:ext uri="{FF2B5EF4-FFF2-40B4-BE49-F238E27FC236}">
                    <a16:creationId xmlns:a16="http://schemas.microsoft.com/office/drawing/2014/main" id="{CDB363D0-AC5B-BFBC-6A64-DF8AAAEF98C6}"/>
                  </a:ext>
                </a:extLst>
              </p:cNvPr>
              <p:cNvSpPr txBox="1"/>
              <p:nvPr/>
            </p:nvSpPr>
            <p:spPr>
              <a:xfrm>
                <a:off x="1464976" y="1741501"/>
                <a:ext cx="1927579" cy="1225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i="1">
                              <a:latin typeface="Cambria Math" panose="02040503050406030204" pitchFamily="18" charset="0"/>
                            </a:rPr>
                            <m:t>𝑋</m:t>
                          </m:r>
                        </m:e>
                      </m:ac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b>
                            <m:sSubPr>
                              <m:ctrlPr>
                                <a:rPr lang="en-US" sz="2800" b="0" i="1" smtClean="0">
                                  <a:latin typeface="Cambria Math" panose="02040503050406030204" pitchFamily="18" charset="0"/>
                                </a:rPr>
                              </m:ctrlPr>
                            </m:sSubPr>
                            <m:e>
                              <m:r>
                                <a:rPr lang="en-US" sz="2800" i="1">
                                  <a:latin typeface="Cambria Math" panose="02040503050406030204" pitchFamily="18" charset="0"/>
                                </a:rPr>
                                <m:t>𝑋</m:t>
                              </m:r>
                            </m:e>
                            <m:sub>
                              <m:r>
                                <a:rPr lang="en-US" sz="2800" b="0" i="1" smtClean="0">
                                  <a:latin typeface="Cambria Math" panose="02040503050406030204" pitchFamily="18" charset="0"/>
                                </a:rPr>
                                <m:t>𝑗</m:t>
                              </m:r>
                            </m:sub>
                          </m:sSub>
                        </m:e>
                      </m:nary>
                    </m:oMath>
                  </m:oMathPara>
                </a14:m>
                <a:endParaRPr lang="en-US" sz="2800" dirty="0"/>
              </a:p>
            </p:txBody>
          </p:sp>
        </mc:Choice>
        <mc:Fallback xmlns="">
          <p:sp>
            <p:nvSpPr>
              <p:cNvPr id="10217" name="TextBox 10216">
                <a:extLst>
                  <a:ext uri="{FF2B5EF4-FFF2-40B4-BE49-F238E27FC236}">
                    <a16:creationId xmlns:a16="http://schemas.microsoft.com/office/drawing/2014/main" id="{CDB363D0-AC5B-BFBC-6A64-DF8AAAEF98C6}"/>
                  </a:ext>
                </a:extLst>
              </p:cNvPr>
              <p:cNvSpPr txBox="1">
                <a:spLocks noRot="1" noChangeAspect="1" noMove="1" noResize="1" noEditPoints="1" noAdjustHandles="1" noChangeArrowheads="1" noChangeShapeType="1" noTextEdit="1"/>
              </p:cNvSpPr>
              <p:nvPr/>
            </p:nvSpPr>
            <p:spPr>
              <a:xfrm>
                <a:off x="1464976" y="1741501"/>
                <a:ext cx="1927579" cy="122501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19" name="TextBox 10218">
                <a:extLst>
                  <a:ext uri="{FF2B5EF4-FFF2-40B4-BE49-F238E27FC236}">
                    <a16:creationId xmlns:a16="http://schemas.microsoft.com/office/drawing/2014/main" id="{23589FBB-5E3B-10CA-67F1-A27C1521C303}"/>
                  </a:ext>
                </a:extLst>
              </p:cNvPr>
              <p:cNvSpPr txBox="1"/>
              <p:nvPr/>
            </p:nvSpPr>
            <p:spPr>
              <a:xfrm>
                <a:off x="4039142" y="1890991"/>
                <a:ext cx="17007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i="1">
                              <a:latin typeface="Cambria Math" panose="02040503050406030204" pitchFamily="18" charset="0"/>
                            </a:rPr>
                            <m:t>𝑋</m:t>
                          </m:r>
                        </m:e>
                      </m:acc>
                    </m:oMath>
                  </m:oMathPara>
                </a14:m>
                <a:endParaRPr lang="en-US" sz="2800" dirty="0"/>
              </a:p>
            </p:txBody>
          </p:sp>
        </mc:Choice>
        <mc:Fallback xmlns="">
          <p:sp>
            <p:nvSpPr>
              <p:cNvPr id="10219" name="TextBox 10218">
                <a:extLst>
                  <a:ext uri="{FF2B5EF4-FFF2-40B4-BE49-F238E27FC236}">
                    <a16:creationId xmlns:a16="http://schemas.microsoft.com/office/drawing/2014/main" id="{23589FBB-5E3B-10CA-67F1-A27C1521C303}"/>
                  </a:ext>
                </a:extLst>
              </p:cNvPr>
              <p:cNvSpPr txBox="1">
                <a:spLocks noRot="1" noChangeAspect="1" noMove="1" noResize="1" noEditPoints="1" noAdjustHandles="1" noChangeArrowheads="1" noChangeShapeType="1" noTextEdit="1"/>
              </p:cNvSpPr>
              <p:nvPr/>
            </p:nvSpPr>
            <p:spPr>
              <a:xfrm>
                <a:off x="4039142" y="1890991"/>
                <a:ext cx="1700722"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20" name="TextBox 10219">
                <a:extLst>
                  <a:ext uri="{FF2B5EF4-FFF2-40B4-BE49-F238E27FC236}">
                    <a16:creationId xmlns:a16="http://schemas.microsoft.com/office/drawing/2014/main" id="{B3F60035-1579-3D7D-46C5-BEA97A991D27}"/>
                  </a:ext>
                </a:extLst>
              </p:cNvPr>
              <p:cNvSpPr txBox="1"/>
              <p:nvPr/>
            </p:nvSpPr>
            <p:spPr>
              <a:xfrm>
                <a:off x="8848195" y="2138566"/>
                <a:ext cx="14532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i="1">
                              <a:latin typeface="Cambria Math" panose="02040503050406030204" pitchFamily="18" charset="0"/>
                            </a:rPr>
                            <m:t>𝐵</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𝐵</m:t>
                      </m:r>
                    </m:oMath>
                  </m:oMathPara>
                </a14:m>
                <a:endParaRPr lang="en-US" sz="2800" dirty="0"/>
              </a:p>
            </p:txBody>
          </p:sp>
        </mc:Choice>
        <mc:Fallback xmlns="">
          <p:sp>
            <p:nvSpPr>
              <p:cNvPr id="10220" name="TextBox 10219">
                <a:extLst>
                  <a:ext uri="{FF2B5EF4-FFF2-40B4-BE49-F238E27FC236}">
                    <a16:creationId xmlns:a16="http://schemas.microsoft.com/office/drawing/2014/main" id="{B3F60035-1579-3D7D-46C5-BEA97A991D27}"/>
                  </a:ext>
                </a:extLst>
              </p:cNvPr>
              <p:cNvSpPr txBox="1">
                <a:spLocks noRot="1" noChangeAspect="1" noMove="1" noResize="1" noEditPoints="1" noAdjustHandles="1" noChangeArrowheads="1" noChangeShapeType="1" noTextEdit="1"/>
              </p:cNvSpPr>
              <p:nvPr/>
            </p:nvSpPr>
            <p:spPr>
              <a:xfrm>
                <a:off x="8848195" y="2138566"/>
                <a:ext cx="1453218" cy="430887"/>
              </a:xfrm>
              <a:prstGeom prst="rect">
                <a:avLst/>
              </a:prstGeom>
              <a:blipFill>
                <a:blip r:embed="rId4"/>
                <a:stretch>
                  <a:fillRect/>
                </a:stretch>
              </a:blipFill>
            </p:spPr>
            <p:txBody>
              <a:bodyPr/>
              <a:lstStyle/>
              <a:p>
                <a:r>
                  <a:rPr lang="en-US">
                    <a:noFill/>
                  </a:rPr>
                  <a:t> </a:t>
                </a:r>
              </a:p>
            </p:txBody>
          </p:sp>
        </mc:Fallback>
      </mc:AlternateContent>
      <p:pic>
        <p:nvPicPr>
          <p:cNvPr id="10223" name="Picture 2" descr="Risk Models — PyPortfolioOpt 1.5.4 documentation">
            <a:extLst>
              <a:ext uri="{FF2B5EF4-FFF2-40B4-BE49-F238E27FC236}">
                <a16:creationId xmlns:a16="http://schemas.microsoft.com/office/drawing/2014/main" id="{B65462AD-1764-BA5B-9C03-870789EC60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83" r="7721" b="10354"/>
          <a:stretch/>
        </p:blipFill>
        <p:spPr bwMode="auto">
          <a:xfrm>
            <a:off x="8458216" y="3642535"/>
            <a:ext cx="2622643" cy="22858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0BABD93-81D7-4B03-D431-314DF636186A}"/>
              </a:ext>
            </a:extLst>
          </p:cNvPr>
          <p:cNvSpPr txBox="1"/>
          <p:nvPr/>
        </p:nvSpPr>
        <p:spPr>
          <a:xfrm>
            <a:off x="693420" y="404601"/>
            <a:ext cx="10805159" cy="769441"/>
          </a:xfrm>
          <a:prstGeom prst="rect">
            <a:avLst/>
          </a:prstGeom>
          <a:noFill/>
        </p:spPr>
        <p:txBody>
          <a:bodyPr wrap="square">
            <a:spAutoFit/>
          </a:bodyPr>
          <a:lstStyle/>
          <a:p>
            <a:pPr algn="ctr"/>
            <a:r>
              <a:rPr lang="en-US" sz="4400" b="1" i="0" dirty="0">
                <a:effectLst/>
                <a:latin typeface="Helvetica" panose="020B0500000000000000" pitchFamily="34" charset="0"/>
              </a:rPr>
              <a:t>Compute covariance/correlation matrix</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FCCA282-32FA-A1B7-92F9-02488908C1FF}"/>
                  </a:ext>
                </a:extLst>
              </p:cNvPr>
              <p:cNvSpPr txBox="1"/>
              <p:nvPr/>
            </p:nvSpPr>
            <p:spPr>
              <a:xfrm>
                <a:off x="4015539" y="2329329"/>
                <a:ext cx="3586688" cy="420949"/>
              </a:xfrm>
              <a:prstGeom prst="rect">
                <a:avLst/>
              </a:prstGeom>
              <a:noFill/>
            </p:spPr>
            <p:txBody>
              <a:bodyPr wrap="none" lIns="0" tIns="0" rIns="0" bIns="0" rtlCol="0">
                <a:spAutoFit/>
              </a:bodyPr>
              <a:lstStyle/>
              <a:p>
                <a14:m>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𝑧𝑠𝑐𝑜𝑟𝑒</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oMath>
                </a14:m>
                <a:r>
                  <a:rPr lang="en-US" sz="1600" dirty="0">
                    <a:solidFill>
                      <a:schemeClr val="tx1">
                        <a:lumMod val="50000"/>
                        <a:lumOff val="50000"/>
                      </a:schemeClr>
                    </a:solidFill>
                    <a:latin typeface="+mj-lt"/>
                  </a:rPr>
                  <a:t>[for correlation]</a:t>
                </a:r>
                <a:endParaRPr lang="en-US" sz="2800" dirty="0">
                  <a:solidFill>
                    <a:schemeClr val="tx1">
                      <a:lumMod val="50000"/>
                      <a:lumOff val="50000"/>
                    </a:schemeClr>
                  </a:solidFill>
                  <a:latin typeface="+mj-lt"/>
                </a:endParaRPr>
              </a:p>
            </p:txBody>
          </p:sp>
        </mc:Choice>
        <mc:Fallback xmlns="">
          <p:sp>
            <p:nvSpPr>
              <p:cNvPr id="3" name="TextBox 2">
                <a:extLst>
                  <a:ext uri="{FF2B5EF4-FFF2-40B4-BE49-F238E27FC236}">
                    <a16:creationId xmlns:a16="http://schemas.microsoft.com/office/drawing/2014/main" id="{1FCCA282-32FA-A1B7-92F9-02488908C1FF}"/>
                  </a:ext>
                </a:extLst>
              </p:cNvPr>
              <p:cNvSpPr txBox="1">
                <a:spLocks noRot="1" noChangeAspect="1" noMove="1" noResize="1" noEditPoints="1" noAdjustHandles="1" noChangeArrowheads="1" noChangeShapeType="1" noTextEdit="1"/>
              </p:cNvSpPr>
              <p:nvPr/>
            </p:nvSpPr>
            <p:spPr>
              <a:xfrm>
                <a:off x="4015539" y="2329329"/>
                <a:ext cx="3586688" cy="420949"/>
              </a:xfrm>
              <a:prstGeom prst="rect">
                <a:avLst/>
              </a:prstGeom>
              <a:blipFill>
                <a:blip r:embed="rId6"/>
                <a:stretch>
                  <a:fillRect r="-1531" b="-23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1B3ADF-8BE1-C80B-85A1-DEDAB37AB507}"/>
                  </a:ext>
                </a:extLst>
              </p:cNvPr>
              <p:cNvSpPr txBox="1"/>
              <p:nvPr/>
            </p:nvSpPr>
            <p:spPr>
              <a:xfrm>
                <a:off x="1363287" y="3790377"/>
                <a:ext cx="2224192" cy="190654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3200" i="1" smtClean="0">
                              <a:latin typeface="Cambria Math" panose="02040503050406030204" pitchFamily="18" charset="0"/>
                            </a:rPr>
                          </m:ctrlPr>
                        </m:dPr>
                        <m:e>
                          <m:m>
                            <m:mPr>
                              <m:mcs>
                                <m:mc>
                                  <m:mcPr>
                                    <m:count m:val="2"/>
                                    <m:mcJc m:val="center"/>
                                  </m:mcPr>
                                </m:mc>
                              </m:mcs>
                              <m:ctrlPr>
                                <a:rPr lang="en-US" sz="3200" i="1" smtClean="0">
                                  <a:latin typeface="Cambria Math" panose="02040503050406030204" pitchFamily="18" charset="0"/>
                                </a:rPr>
                              </m:ctrlPr>
                            </m:mPr>
                            <m:mr>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sub>
                                </m:sSub>
                              </m:e>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𝑦</m:t>
                                    </m:r>
                                  </m:e>
                                  <m:sub>
                                    <m:r>
                                      <a:rPr lang="en-US" sz="3200" i="1">
                                        <a:latin typeface="Cambria Math" panose="02040503050406030204" pitchFamily="18" charset="0"/>
                                      </a:rPr>
                                      <m:t>1</m:t>
                                    </m:r>
                                  </m:sub>
                                </m:sSub>
                              </m:e>
                            </m:mr>
                            <m:mr>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2</m:t>
                                    </m:r>
                                  </m:sub>
                                </m:sSub>
                              </m:e>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b="0" i="1" smtClean="0">
                                        <a:latin typeface="Cambria Math" panose="02040503050406030204" pitchFamily="18" charset="0"/>
                                      </a:rPr>
                                      <m:t>2</m:t>
                                    </m:r>
                                  </m:sub>
                                </m:sSub>
                              </m:e>
                            </m:mr>
                            <m:mr>
                              <m:e>
                                <m:eqArr>
                                  <m:eqArrPr>
                                    <m:ctrlPr>
                                      <a:rPr lang="en-US" sz="3200" i="1" smtClean="0">
                                        <a:latin typeface="Cambria Math" panose="02040503050406030204" pitchFamily="18" charset="0"/>
                                      </a:rPr>
                                    </m:ctrlPr>
                                  </m:eqArrPr>
                                  <m:e>
                                    <m:r>
                                      <a:rPr lang="en-US" sz="3200" i="1" smtClean="0">
                                        <a:latin typeface="Cambria Math" panose="02040503050406030204" pitchFamily="18" charset="0"/>
                                      </a:rPr>
                                      <m:t>⋮</m:t>
                                    </m:r>
                                  </m:e>
                                  <m:e>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3</m:t>
                                        </m:r>
                                      </m:sub>
                                    </m:sSub>
                                  </m:e>
                                </m:eqArr>
                              </m:e>
                              <m:e>
                                <m:eqArr>
                                  <m:eqArrPr>
                                    <m:ctrlPr>
                                      <a:rPr lang="en-US" sz="3200" i="1" smtClean="0">
                                        <a:latin typeface="Cambria Math" panose="02040503050406030204" pitchFamily="18" charset="0"/>
                                      </a:rPr>
                                    </m:ctrlPr>
                                  </m:eqArrPr>
                                  <m:e>
                                    <m:r>
                                      <a:rPr lang="en-US" sz="3200" i="1" smtClean="0">
                                        <a:latin typeface="Cambria Math" panose="02040503050406030204" pitchFamily="18" charset="0"/>
                                      </a:rPr>
                                      <m:t>⋮</m:t>
                                    </m:r>
                                  </m:e>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b="0" i="1" smtClean="0">
                                            <a:latin typeface="Cambria Math" panose="02040503050406030204" pitchFamily="18" charset="0"/>
                                          </a:rPr>
                                          <m:t>3</m:t>
                                        </m:r>
                                      </m:sub>
                                    </m:sSub>
                                  </m:e>
                                </m:eqArr>
                              </m:e>
                            </m:mr>
                          </m:m>
                        </m:e>
                      </m:d>
                    </m:oMath>
                  </m:oMathPara>
                </a14:m>
                <a:endParaRPr lang="en-US" sz="3200" dirty="0"/>
              </a:p>
            </p:txBody>
          </p:sp>
        </mc:Choice>
        <mc:Fallback xmlns="">
          <p:sp>
            <p:nvSpPr>
              <p:cNvPr id="5" name="TextBox 4">
                <a:extLst>
                  <a:ext uri="{FF2B5EF4-FFF2-40B4-BE49-F238E27FC236}">
                    <a16:creationId xmlns:a16="http://schemas.microsoft.com/office/drawing/2014/main" id="{5C1B3ADF-8BE1-C80B-85A1-DEDAB37AB507}"/>
                  </a:ext>
                </a:extLst>
              </p:cNvPr>
              <p:cNvSpPr txBox="1">
                <a:spLocks noRot="1" noChangeAspect="1" noMove="1" noResize="1" noEditPoints="1" noAdjustHandles="1" noChangeArrowheads="1" noChangeShapeType="1" noTextEdit="1"/>
              </p:cNvSpPr>
              <p:nvPr/>
            </p:nvSpPr>
            <p:spPr>
              <a:xfrm>
                <a:off x="1363287" y="3790377"/>
                <a:ext cx="2224192" cy="190654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9879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682A888-6475-613D-C9F9-26BBA253694F}"/>
              </a:ext>
            </a:extLst>
          </p:cNvPr>
          <p:cNvGrpSpPr/>
          <p:nvPr/>
        </p:nvGrpSpPr>
        <p:grpSpPr>
          <a:xfrm>
            <a:off x="1941774" y="1786913"/>
            <a:ext cx="8308451" cy="1371497"/>
            <a:chOff x="2147391" y="1629791"/>
            <a:chExt cx="8308451" cy="1371497"/>
          </a:xfrm>
        </p:grpSpPr>
        <p:grpSp>
          <p:nvGrpSpPr>
            <p:cNvPr id="4" name="Group 3">
              <a:extLst>
                <a:ext uri="{FF2B5EF4-FFF2-40B4-BE49-F238E27FC236}">
                  <a16:creationId xmlns:a16="http://schemas.microsoft.com/office/drawing/2014/main" id="{86F8CA9C-FD71-E3CA-B7E7-DC613012B67E}"/>
                </a:ext>
              </a:extLst>
            </p:cNvPr>
            <p:cNvGrpSpPr/>
            <p:nvPr/>
          </p:nvGrpSpPr>
          <p:grpSpPr>
            <a:xfrm>
              <a:off x="2147391" y="1795397"/>
              <a:ext cx="4869538" cy="1001685"/>
              <a:chOff x="3661231" y="1696720"/>
              <a:chExt cx="4869538" cy="1001685"/>
            </a:xfrm>
          </p:grpSpPr>
          <p:sp>
            <p:nvSpPr>
              <p:cNvPr id="13" name="Rectangle 12">
                <a:extLst>
                  <a:ext uri="{FF2B5EF4-FFF2-40B4-BE49-F238E27FC236}">
                    <a16:creationId xmlns:a16="http://schemas.microsoft.com/office/drawing/2014/main" id="{23AD3CA1-8AE3-B5C7-5BAB-520A406E29F0}"/>
                  </a:ext>
                </a:extLst>
              </p:cNvPr>
              <p:cNvSpPr/>
              <p:nvPr/>
            </p:nvSpPr>
            <p:spPr>
              <a:xfrm>
                <a:off x="5318760" y="1696720"/>
                <a:ext cx="3169920" cy="55880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E1422D-761F-4EBD-3726-AFC001B1BFCC}"/>
                      </a:ext>
                    </a:extLst>
                  </p:cNvPr>
                  <p:cNvSpPr txBox="1"/>
                  <p:nvPr/>
                </p:nvSpPr>
                <p:spPr>
                  <a:xfrm>
                    <a:off x="3661231" y="1735321"/>
                    <a:ext cx="4869538" cy="963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a:latin typeface="Cambria Math" panose="02040503050406030204" pitchFamily="18" charset="0"/>
                                </a:rPr>
                                <m:t>𝐶𝑜𝑣</m:t>
                              </m:r>
                            </m:e>
                            <m:sub>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i="1">
                                          <a:latin typeface="Cambria Math" panose="02040503050406030204" pitchFamily="18" charset="0"/>
                                        </a:rPr>
                                        <m:t>𝑗</m:t>
                                      </m:r>
                                    </m:sub>
                                  </m:sSub>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𝑦</m:t>
                                      </m:r>
                                    </m:e>
                                    <m:sub>
                                      <m:r>
                                        <a:rPr lang="en-US" sz="3200" i="1" smtClean="0">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e>
                              </m:nary>
                            </m:num>
                            <m:den>
                              <m:r>
                                <a:rPr lang="en-US" sz="3200" b="0" i="1" smtClean="0">
                                  <a:latin typeface="Cambria Math" panose="02040503050406030204" pitchFamily="18" charset="0"/>
                                </a:rPr>
                                <m:t>𝑁</m:t>
                              </m:r>
                              <m:r>
                                <a:rPr lang="en-US" sz="3200" b="0" i="1" smtClean="0">
                                  <a:latin typeface="Cambria Math" panose="02040503050406030204" pitchFamily="18" charset="0"/>
                                </a:rPr>
                                <m:t>−1</m:t>
                              </m:r>
                            </m:den>
                          </m:f>
                        </m:oMath>
                      </m:oMathPara>
                    </a14:m>
                    <a:endParaRPr lang="en-US" sz="3200" dirty="0"/>
                  </a:p>
                </p:txBody>
              </p:sp>
            </mc:Choice>
            <mc:Fallback xmlns="">
              <p:sp>
                <p:nvSpPr>
                  <p:cNvPr id="2" name="TextBox 1">
                    <a:extLst>
                      <a:ext uri="{FF2B5EF4-FFF2-40B4-BE49-F238E27FC236}">
                        <a16:creationId xmlns:a16="http://schemas.microsoft.com/office/drawing/2014/main" id="{D9E1422D-761F-4EBD-3726-AFC001B1BFCC}"/>
                      </a:ext>
                    </a:extLst>
                  </p:cNvPr>
                  <p:cNvSpPr txBox="1">
                    <a:spLocks noRot="1" noChangeAspect="1" noMove="1" noResize="1" noEditPoints="1" noAdjustHandles="1" noChangeArrowheads="1" noChangeShapeType="1" noTextEdit="1"/>
                  </p:cNvSpPr>
                  <p:nvPr/>
                </p:nvSpPr>
                <p:spPr>
                  <a:xfrm>
                    <a:off x="3661231" y="1735321"/>
                    <a:ext cx="4869538" cy="963084"/>
                  </a:xfrm>
                  <a:prstGeom prst="rect">
                    <a:avLst/>
                  </a:prstGeom>
                  <a:blipFill>
                    <a:blip r:embed="rId2"/>
                    <a:stretch>
                      <a:fillRect/>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81B85F7C-E5CA-2D86-1C91-985C95EE4940}"/>
                </a:ext>
              </a:extLst>
            </p:cNvPr>
            <p:cNvGrpSpPr/>
            <p:nvPr/>
          </p:nvGrpSpPr>
          <p:grpSpPr>
            <a:xfrm>
              <a:off x="7494762" y="1629791"/>
              <a:ext cx="2961080" cy="1371497"/>
              <a:chOff x="2997199" y="1649365"/>
              <a:chExt cx="2961080" cy="1371497"/>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387DAA-A55D-99F4-62DC-41DA29B8A2E9}"/>
                      </a:ext>
                    </a:extLst>
                  </p:cNvPr>
                  <p:cNvSpPr txBox="1"/>
                  <p:nvPr/>
                </p:nvSpPr>
                <p:spPr>
                  <a:xfrm>
                    <a:off x="2997199" y="1651385"/>
                    <a:ext cx="1425455" cy="1369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x</m:t>
                          </m:r>
                          <m:r>
                            <a:rPr lang="en-US" sz="2800" b="0" i="0" smtClean="0">
                              <a:latin typeface="Cambria Math" panose="02040503050406030204" pitchFamily="18" charset="0"/>
                            </a:rPr>
                            <m:t>=</m:t>
                          </m:r>
                          <m:d>
                            <m:dPr>
                              <m:begChr m:val="["/>
                              <m:endChr m:val="]"/>
                              <m:ctrlPr>
                                <a:rPr lang="en-US" sz="2800" i="1" smtClean="0">
                                  <a:latin typeface="Cambria Math" panose="02040503050406030204" pitchFamily="18" charset="0"/>
                                </a:rPr>
                              </m:ctrlPr>
                            </m:dPr>
                            <m:e>
                              <m:m>
                                <m:mPr>
                                  <m:mcs>
                                    <m:mc>
                                      <m:mcPr>
                                        <m:count m:val="1"/>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x</m:t>
                                        </m:r>
                                      </m:e>
                                      <m:sub>
                                        <m:r>
                                          <a:rPr lang="en-US" sz="2800" b="0" i="0">
                                            <a:latin typeface="Cambria Math" panose="02040503050406030204" pitchFamily="18" charset="0"/>
                                          </a:rPr>
                                          <m:t>1</m:t>
                                        </m:r>
                                      </m:sub>
                                    </m:sSub>
                                  </m:e>
                                </m:mr>
                                <m:m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x</m:t>
                                            </m:r>
                                          </m:e>
                                          <m:sub>
                                            <m:r>
                                              <a:rPr lang="en-US" sz="2800" b="0" i="0">
                                                <a:latin typeface="Cambria Math" panose="02040503050406030204" pitchFamily="18" charset="0"/>
                                              </a:rPr>
                                              <m:t>2</m:t>
                                            </m:r>
                                          </m:sub>
                                        </m:sSub>
                                      </m:e>
                                      <m:e>
                                        <m:r>
                                          <a:rPr lang="en-US" sz="2800" b="0" i="0">
                                            <a:latin typeface="Cambria Math" panose="02040503050406030204" pitchFamily="18" charset="0"/>
                                          </a:rPr>
                                          <m:t>…</m:t>
                                        </m:r>
                                      </m:e>
                                    </m:eqArr>
                                  </m:e>
                                </m:mr>
                                <m:m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x</m:t>
                                        </m:r>
                                      </m:e>
                                      <m:sub>
                                        <m:r>
                                          <m:rPr>
                                            <m:sty m:val="p"/>
                                          </m:rPr>
                                          <a:rPr lang="en-US" sz="2800" b="0" i="0">
                                            <a:latin typeface="Cambria Math" panose="02040503050406030204" pitchFamily="18" charset="0"/>
                                          </a:rPr>
                                          <m:t>n</m:t>
                                        </m:r>
                                      </m:sub>
                                    </m:sSub>
                                  </m:e>
                                </m:mr>
                              </m:m>
                            </m:e>
                          </m:d>
                        </m:oMath>
                      </m:oMathPara>
                    </a14:m>
                    <a:endParaRPr lang="en-US" sz="2800" dirty="0"/>
                  </a:p>
                </p:txBody>
              </p:sp>
            </mc:Choice>
            <mc:Fallback xmlns="">
              <p:sp>
                <p:nvSpPr>
                  <p:cNvPr id="5" name="TextBox 4">
                    <a:extLst>
                      <a:ext uri="{FF2B5EF4-FFF2-40B4-BE49-F238E27FC236}">
                        <a16:creationId xmlns:a16="http://schemas.microsoft.com/office/drawing/2014/main" id="{AA387DAA-A55D-99F4-62DC-41DA29B8A2E9}"/>
                      </a:ext>
                    </a:extLst>
                  </p:cNvPr>
                  <p:cNvSpPr txBox="1">
                    <a:spLocks noRot="1" noChangeAspect="1" noMove="1" noResize="1" noEditPoints="1" noAdjustHandles="1" noChangeArrowheads="1" noChangeShapeType="1" noTextEdit="1"/>
                  </p:cNvSpPr>
                  <p:nvPr/>
                </p:nvSpPr>
                <p:spPr>
                  <a:xfrm>
                    <a:off x="2997199" y="1651385"/>
                    <a:ext cx="1425455" cy="13694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0C4F441-3E5F-41C2-ABE1-E8C15E51D0EF}"/>
                      </a:ext>
                    </a:extLst>
                  </p:cNvPr>
                  <p:cNvSpPr txBox="1"/>
                  <p:nvPr/>
                </p:nvSpPr>
                <p:spPr>
                  <a:xfrm>
                    <a:off x="4543212" y="1649365"/>
                    <a:ext cx="1415067" cy="1369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y</m:t>
                          </m:r>
                          <m:r>
                            <a:rPr lang="en-US" sz="2800" b="0" i="0" smtClean="0">
                              <a:latin typeface="Cambria Math" panose="02040503050406030204" pitchFamily="18" charset="0"/>
                            </a:rPr>
                            <m:t>=</m:t>
                          </m:r>
                          <m:d>
                            <m:dPr>
                              <m:begChr m:val="["/>
                              <m:endChr m:val="]"/>
                              <m:ctrlPr>
                                <a:rPr lang="en-US" sz="2800" i="1" smtClean="0">
                                  <a:latin typeface="Cambria Math" panose="02040503050406030204" pitchFamily="18" charset="0"/>
                                </a:rPr>
                              </m:ctrlPr>
                            </m:dPr>
                            <m:e>
                              <m:m>
                                <m:mPr>
                                  <m:mcs>
                                    <m:mc>
                                      <m:mcPr>
                                        <m:count m:val="1"/>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y</m:t>
                                        </m:r>
                                      </m:e>
                                      <m:sub>
                                        <m:r>
                                          <a:rPr lang="en-US" sz="2800" b="0" i="0">
                                            <a:latin typeface="Cambria Math" panose="02040503050406030204" pitchFamily="18" charset="0"/>
                                          </a:rPr>
                                          <m:t>1</m:t>
                                        </m:r>
                                      </m:sub>
                                    </m:sSub>
                                  </m:e>
                                </m:mr>
                                <m:mr>
                                  <m:e>
                                    <m:eqArr>
                                      <m:eqArrPr>
                                        <m:ctrlPr>
                                          <a:rPr lang="en-US" sz="2800" i="1">
                                            <a:latin typeface="Cambria Math" panose="02040503050406030204" pitchFamily="18" charset="0"/>
                                          </a:rPr>
                                        </m:ctrlPr>
                                      </m:eqArrP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y</m:t>
                                            </m:r>
                                          </m:e>
                                          <m:sub>
                                            <m:r>
                                              <a:rPr lang="en-US" sz="2800" b="0" i="0">
                                                <a:latin typeface="Cambria Math" panose="02040503050406030204" pitchFamily="18" charset="0"/>
                                              </a:rPr>
                                              <m:t>2</m:t>
                                            </m:r>
                                          </m:sub>
                                        </m:sSub>
                                      </m:e>
                                      <m:e>
                                        <m:r>
                                          <a:rPr lang="en-US" sz="2800" b="0" i="0">
                                            <a:latin typeface="Cambria Math" panose="02040503050406030204" pitchFamily="18" charset="0"/>
                                          </a:rPr>
                                          <m:t>…</m:t>
                                        </m:r>
                                      </m:e>
                                    </m:eqArr>
                                  </m:e>
                                </m:mr>
                                <m:mr>
                                  <m:e>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y</m:t>
                                        </m:r>
                                      </m:e>
                                      <m:sub>
                                        <m:r>
                                          <m:rPr>
                                            <m:sty m:val="p"/>
                                          </m:rPr>
                                          <a:rPr lang="en-US" sz="2800" b="0" i="0">
                                            <a:latin typeface="Cambria Math" panose="02040503050406030204" pitchFamily="18" charset="0"/>
                                          </a:rPr>
                                          <m:t>n</m:t>
                                        </m:r>
                                      </m:sub>
                                    </m:sSub>
                                  </m:e>
                                </m:mr>
                              </m:m>
                            </m:e>
                          </m:d>
                        </m:oMath>
                      </m:oMathPara>
                    </a14:m>
                    <a:endParaRPr lang="en-US" sz="2800" dirty="0"/>
                  </a:p>
                </p:txBody>
              </p:sp>
            </mc:Choice>
            <mc:Fallback xmlns="">
              <p:sp>
                <p:nvSpPr>
                  <p:cNvPr id="11" name="TextBox 10">
                    <a:extLst>
                      <a:ext uri="{FF2B5EF4-FFF2-40B4-BE49-F238E27FC236}">
                        <a16:creationId xmlns:a16="http://schemas.microsoft.com/office/drawing/2014/main" id="{80C4F441-3E5F-41C2-ABE1-E8C15E51D0EF}"/>
                      </a:ext>
                    </a:extLst>
                  </p:cNvPr>
                  <p:cNvSpPr txBox="1">
                    <a:spLocks noRot="1" noChangeAspect="1" noMove="1" noResize="1" noEditPoints="1" noAdjustHandles="1" noChangeArrowheads="1" noChangeShapeType="1" noTextEdit="1"/>
                  </p:cNvSpPr>
                  <p:nvPr/>
                </p:nvSpPr>
                <p:spPr>
                  <a:xfrm>
                    <a:off x="4543212" y="1649365"/>
                    <a:ext cx="1415067" cy="1369477"/>
                  </a:xfrm>
                  <a:prstGeom prst="rect">
                    <a:avLst/>
                  </a:prstGeom>
                  <a:blipFill>
                    <a:blip r:embed="rId4"/>
                    <a:stretch>
                      <a:fillRect/>
                    </a:stretch>
                  </a:blipFill>
                </p:spPr>
                <p:txBody>
                  <a:bodyPr/>
                  <a:lstStyle/>
                  <a:p>
                    <a:r>
                      <a:rPr lang="en-US">
                        <a:noFill/>
                      </a:rPr>
                      <a:t> </a:t>
                    </a:r>
                  </a:p>
                </p:txBody>
              </p:sp>
            </mc:Fallback>
          </mc:AlternateContent>
        </p:grpSp>
      </p:grpSp>
      <p:sp>
        <p:nvSpPr>
          <p:cNvPr id="16" name="TextBox 15">
            <a:extLst>
              <a:ext uri="{FF2B5EF4-FFF2-40B4-BE49-F238E27FC236}">
                <a16:creationId xmlns:a16="http://schemas.microsoft.com/office/drawing/2014/main" id="{9CA932FA-78BE-5C60-E26E-5390E8AFB606}"/>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solidFill>
                  <a:srgbClr val="C00000"/>
                </a:solidFill>
                <a:latin typeface="Helvetica" panose="020B0500000000000000" pitchFamily="34" charset="0"/>
              </a:rPr>
              <a:t>Dot product </a:t>
            </a:r>
            <a:r>
              <a:rPr lang="en-US" sz="4400" b="1" dirty="0">
                <a:latin typeface="Helvetica" panose="020B0500000000000000" pitchFamily="34" charset="0"/>
              </a:rPr>
              <a:t>and covariance</a:t>
            </a:r>
          </a:p>
        </p:txBody>
      </p:sp>
      <p:grpSp>
        <p:nvGrpSpPr>
          <p:cNvPr id="7" name="Group 6">
            <a:extLst>
              <a:ext uri="{FF2B5EF4-FFF2-40B4-BE49-F238E27FC236}">
                <a16:creationId xmlns:a16="http://schemas.microsoft.com/office/drawing/2014/main" id="{ACA18E95-CF41-5C89-E95E-536BA78B1957}"/>
              </a:ext>
            </a:extLst>
          </p:cNvPr>
          <p:cNvGrpSpPr/>
          <p:nvPr/>
        </p:nvGrpSpPr>
        <p:grpSpPr>
          <a:xfrm>
            <a:off x="2652964" y="3793759"/>
            <a:ext cx="6886073" cy="2019916"/>
            <a:chOff x="3031373" y="3793759"/>
            <a:chExt cx="6886073" cy="2019916"/>
          </a:xfrm>
        </p:grpSpPr>
        <p:pic>
          <p:nvPicPr>
            <p:cNvPr id="27" name="Picture 26">
              <a:extLst>
                <a:ext uri="{FF2B5EF4-FFF2-40B4-BE49-F238E27FC236}">
                  <a16:creationId xmlns:a16="http://schemas.microsoft.com/office/drawing/2014/main" id="{A498D389-D8D1-7D74-5323-8C0A62467C57}"/>
                </a:ext>
              </a:extLst>
            </p:cNvPr>
            <p:cNvPicPr>
              <a:picLocks noChangeAspect="1"/>
            </p:cNvPicPr>
            <p:nvPr/>
          </p:nvPicPr>
          <p:blipFill>
            <a:blip r:embed="rId5">
              <a:duotone>
                <a:schemeClr val="bg2">
                  <a:shade val="45000"/>
                  <a:satMod val="135000"/>
                </a:schemeClr>
                <a:prstClr val="white"/>
              </a:duotone>
            </a:blip>
            <a:stretch>
              <a:fillRect/>
            </a:stretch>
          </p:blipFill>
          <p:spPr>
            <a:xfrm>
              <a:off x="8516702" y="4406556"/>
              <a:ext cx="980649" cy="991289"/>
            </a:xfrm>
            <a:prstGeom prst="rect">
              <a:avLst/>
            </a:prstGeom>
          </p:spPr>
        </p:pic>
        <p:pic>
          <p:nvPicPr>
            <p:cNvPr id="28" name="Picture 27">
              <a:extLst>
                <a:ext uri="{FF2B5EF4-FFF2-40B4-BE49-F238E27FC236}">
                  <a16:creationId xmlns:a16="http://schemas.microsoft.com/office/drawing/2014/main" id="{0114B5DE-AC54-9D7E-1A03-41674CBDD725}"/>
                </a:ext>
              </a:extLst>
            </p:cNvPr>
            <p:cNvPicPr>
              <a:picLocks noChangeAspect="1"/>
            </p:cNvPicPr>
            <p:nvPr/>
          </p:nvPicPr>
          <p:blipFill>
            <a:blip r:embed="rId6">
              <a:duotone>
                <a:schemeClr val="bg2">
                  <a:shade val="45000"/>
                  <a:satMod val="135000"/>
                </a:schemeClr>
                <a:prstClr val="white"/>
              </a:duotone>
            </a:blip>
            <a:stretch>
              <a:fillRect/>
            </a:stretch>
          </p:blipFill>
          <p:spPr>
            <a:xfrm rot="1302961">
              <a:off x="3031373" y="3793759"/>
              <a:ext cx="1600139" cy="2019916"/>
            </a:xfrm>
            <a:prstGeom prst="rect">
              <a:avLst/>
            </a:prstGeom>
          </p:spPr>
        </p:pic>
        <p:cxnSp>
          <p:nvCxnSpPr>
            <p:cNvPr id="29" name="Straight Arrow Connector 28">
              <a:extLst>
                <a:ext uri="{FF2B5EF4-FFF2-40B4-BE49-F238E27FC236}">
                  <a16:creationId xmlns:a16="http://schemas.microsoft.com/office/drawing/2014/main" id="{68B3052D-5196-E361-D9C8-8632B39A768D}"/>
                </a:ext>
              </a:extLst>
            </p:cNvPr>
            <p:cNvCxnSpPr/>
            <p:nvPr/>
          </p:nvCxnSpPr>
          <p:spPr>
            <a:xfrm flipV="1">
              <a:off x="3749041" y="3970642"/>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B563B7-FC83-D73A-18EE-E6269B725F96}"/>
                </a:ext>
              </a:extLst>
            </p:cNvPr>
            <p:cNvCxnSpPr>
              <a:cxnSpLocks/>
            </p:cNvCxnSpPr>
            <p:nvPr/>
          </p:nvCxnSpPr>
          <p:spPr>
            <a:xfrm rot="5400000" flipV="1">
              <a:off x="4214821" y="4436422"/>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C0C03C18-F4E2-610B-61A5-7D0962F5693F}"/>
                </a:ext>
              </a:extLst>
            </p:cNvPr>
            <p:cNvPicPr>
              <a:picLocks noChangeAspect="1"/>
            </p:cNvPicPr>
            <p:nvPr/>
          </p:nvPicPr>
          <p:blipFill>
            <a:blip r:embed="rId6">
              <a:duotone>
                <a:schemeClr val="bg2">
                  <a:shade val="45000"/>
                  <a:satMod val="135000"/>
                </a:schemeClr>
                <a:prstClr val="white"/>
              </a:duotone>
            </a:blip>
            <a:stretch>
              <a:fillRect/>
            </a:stretch>
          </p:blipFill>
          <p:spPr>
            <a:xfrm rot="5400000">
              <a:off x="5606593" y="3854721"/>
              <a:ext cx="1600139" cy="2019916"/>
            </a:xfrm>
            <a:prstGeom prst="rect">
              <a:avLst/>
            </a:prstGeom>
          </p:spPr>
        </p:pic>
        <p:cxnSp>
          <p:nvCxnSpPr>
            <p:cNvPr id="32" name="Straight Arrow Connector 31">
              <a:extLst>
                <a:ext uri="{FF2B5EF4-FFF2-40B4-BE49-F238E27FC236}">
                  <a16:creationId xmlns:a16="http://schemas.microsoft.com/office/drawing/2014/main" id="{689DD17E-6AE1-593D-90C4-77C49E7E7098}"/>
                </a:ext>
              </a:extLst>
            </p:cNvPr>
            <p:cNvCxnSpPr/>
            <p:nvPr/>
          </p:nvCxnSpPr>
          <p:spPr>
            <a:xfrm flipV="1">
              <a:off x="6406663" y="3970643"/>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55F5A8-60AD-18B9-DB94-B8236308F747}"/>
                </a:ext>
              </a:extLst>
            </p:cNvPr>
            <p:cNvCxnSpPr>
              <a:cxnSpLocks/>
            </p:cNvCxnSpPr>
            <p:nvPr/>
          </p:nvCxnSpPr>
          <p:spPr>
            <a:xfrm rot="5400000" flipV="1">
              <a:off x="6872443" y="4436423"/>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25B8E54-F0D2-150E-3906-CDABE34495F5}"/>
                </a:ext>
              </a:extLst>
            </p:cNvPr>
            <p:cNvCxnSpPr/>
            <p:nvPr/>
          </p:nvCxnSpPr>
          <p:spPr>
            <a:xfrm flipV="1">
              <a:off x="8985887" y="4008165"/>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FFF8C4-1E40-3A46-5652-8D9E14FFDFE5}"/>
                </a:ext>
              </a:extLst>
            </p:cNvPr>
            <p:cNvCxnSpPr>
              <a:cxnSpLocks/>
            </p:cNvCxnSpPr>
            <p:nvPr/>
          </p:nvCxnSpPr>
          <p:spPr>
            <a:xfrm rot="5400000" flipV="1">
              <a:off x="9451667" y="4473945"/>
              <a:ext cx="0" cy="931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52974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40605" y="2236694"/>
            <a:ext cx="5168572" cy="769441"/>
          </a:xfrm>
          <a:prstGeom prst="rect">
            <a:avLst/>
          </a:prstGeom>
          <a:noFill/>
        </p:spPr>
        <p:txBody>
          <a:bodyPr wrap="square">
            <a:spAutoFit/>
          </a:bodyPr>
          <a:lstStyle/>
          <a:p>
            <a:r>
              <a:rPr lang="en-US" sz="4400" b="1" i="0" dirty="0">
                <a:effectLst/>
                <a:latin typeface="Helvetica" panose="020B0500000000000000" pitchFamily="34" charset="0"/>
              </a:rPr>
              <a:t>Covariance Matrix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E1422D-761F-4EBD-3726-AFC001B1BFCC}"/>
                  </a:ext>
                </a:extLst>
              </p:cNvPr>
              <p:cNvSpPr txBox="1"/>
              <p:nvPr/>
            </p:nvSpPr>
            <p:spPr>
              <a:xfrm>
                <a:off x="755654" y="3480425"/>
                <a:ext cx="4869538" cy="963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a:latin typeface="Cambria Math" panose="02040503050406030204" pitchFamily="18" charset="0"/>
                            </a:rPr>
                            <m:t>𝐶𝑜𝑣</m:t>
                          </m:r>
                        </m:e>
                        <m:sub>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i="1">
                                      <a:latin typeface="Cambria Math" panose="02040503050406030204" pitchFamily="18" charset="0"/>
                                    </a:rPr>
                                    <m:t>𝑗</m:t>
                                  </m:r>
                                </m:sub>
                              </m:sSub>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𝑦</m:t>
                                  </m:r>
                                </m:e>
                                <m:sub>
                                  <m:r>
                                    <a:rPr lang="en-US" sz="3200" i="1" smtClean="0">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e>
                          </m:nary>
                        </m:num>
                        <m:den>
                          <m:r>
                            <a:rPr lang="en-US" sz="3200" b="0" i="1" smtClean="0">
                              <a:latin typeface="Cambria Math" panose="02040503050406030204" pitchFamily="18" charset="0"/>
                            </a:rPr>
                            <m:t>𝑁</m:t>
                          </m:r>
                          <m:r>
                            <a:rPr lang="en-US" sz="3200" b="0" i="1" smtClean="0">
                              <a:latin typeface="Cambria Math" panose="02040503050406030204" pitchFamily="18" charset="0"/>
                            </a:rPr>
                            <m:t>−1</m:t>
                          </m:r>
                        </m:den>
                      </m:f>
                    </m:oMath>
                  </m:oMathPara>
                </a14:m>
                <a:endParaRPr lang="en-US" sz="3200" dirty="0"/>
              </a:p>
            </p:txBody>
          </p:sp>
        </mc:Choice>
        <mc:Fallback xmlns="">
          <p:sp>
            <p:nvSpPr>
              <p:cNvPr id="2" name="TextBox 1">
                <a:extLst>
                  <a:ext uri="{FF2B5EF4-FFF2-40B4-BE49-F238E27FC236}">
                    <a16:creationId xmlns:a16="http://schemas.microsoft.com/office/drawing/2014/main" id="{D9E1422D-761F-4EBD-3726-AFC001B1BFCC}"/>
                  </a:ext>
                </a:extLst>
              </p:cNvPr>
              <p:cNvSpPr txBox="1">
                <a:spLocks noRot="1" noChangeAspect="1" noMove="1" noResize="1" noEditPoints="1" noAdjustHandles="1" noChangeArrowheads="1" noChangeShapeType="1" noTextEdit="1"/>
              </p:cNvSpPr>
              <p:nvPr/>
            </p:nvSpPr>
            <p:spPr>
              <a:xfrm>
                <a:off x="755654" y="3480425"/>
                <a:ext cx="4869538" cy="96308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20" name="TextBox 10219">
                <a:extLst>
                  <a:ext uri="{FF2B5EF4-FFF2-40B4-BE49-F238E27FC236}">
                    <a16:creationId xmlns:a16="http://schemas.microsoft.com/office/drawing/2014/main" id="{B3F60035-1579-3D7D-46C5-BEA97A991D27}"/>
                  </a:ext>
                </a:extLst>
              </p:cNvPr>
              <p:cNvSpPr txBox="1"/>
              <p:nvPr/>
            </p:nvSpPr>
            <p:spPr>
              <a:xfrm>
                <a:off x="8447572" y="6103061"/>
                <a:ext cx="14532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i="1">
                              <a:latin typeface="Cambria Math" panose="02040503050406030204" pitchFamily="18" charset="0"/>
                            </a:rPr>
                            <m:t>𝐵</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𝐵</m:t>
                      </m:r>
                    </m:oMath>
                  </m:oMathPara>
                </a14:m>
                <a:endParaRPr lang="en-US" sz="2800" dirty="0"/>
              </a:p>
            </p:txBody>
          </p:sp>
        </mc:Choice>
        <mc:Fallback xmlns="">
          <p:sp>
            <p:nvSpPr>
              <p:cNvPr id="10220" name="TextBox 10219">
                <a:extLst>
                  <a:ext uri="{FF2B5EF4-FFF2-40B4-BE49-F238E27FC236}">
                    <a16:creationId xmlns:a16="http://schemas.microsoft.com/office/drawing/2014/main" id="{B3F60035-1579-3D7D-46C5-BEA97A991D27}"/>
                  </a:ext>
                </a:extLst>
              </p:cNvPr>
              <p:cNvSpPr txBox="1">
                <a:spLocks noRot="1" noChangeAspect="1" noMove="1" noResize="1" noEditPoints="1" noAdjustHandles="1" noChangeArrowheads="1" noChangeShapeType="1" noTextEdit="1"/>
              </p:cNvSpPr>
              <p:nvPr/>
            </p:nvSpPr>
            <p:spPr>
              <a:xfrm>
                <a:off x="8447572" y="6103061"/>
                <a:ext cx="1453218" cy="430887"/>
              </a:xfrm>
              <a:prstGeom prst="rect">
                <a:avLst/>
              </a:prstGeom>
              <a:blipFill>
                <a:blip r:embed="rId3"/>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985AE306-5847-79C3-405D-67D742E16362}"/>
              </a:ext>
            </a:extLst>
          </p:cNvPr>
          <p:cNvGrpSpPr/>
          <p:nvPr/>
        </p:nvGrpSpPr>
        <p:grpSpPr>
          <a:xfrm>
            <a:off x="7023975" y="1087587"/>
            <a:ext cx="2096594" cy="1935480"/>
            <a:chOff x="8268062" y="1144461"/>
            <a:chExt cx="2096594" cy="1935480"/>
          </a:xfrm>
        </p:grpSpPr>
        <p:sp>
          <p:nvSpPr>
            <p:cNvPr id="3" name="Left Bracket 2">
              <a:extLst>
                <a:ext uri="{FF2B5EF4-FFF2-40B4-BE49-F238E27FC236}">
                  <a16:creationId xmlns:a16="http://schemas.microsoft.com/office/drawing/2014/main" id="{98FBB588-130B-39AD-D258-CDADB8013E49}"/>
                </a:ext>
              </a:extLst>
            </p:cNvPr>
            <p:cNvSpPr/>
            <p:nvPr/>
          </p:nvSpPr>
          <p:spPr>
            <a:xfrm>
              <a:off x="8268062" y="1144461"/>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a:extLst>
                <a:ext uri="{FF2B5EF4-FFF2-40B4-BE49-F238E27FC236}">
                  <a16:creationId xmlns:a16="http://schemas.microsoft.com/office/drawing/2014/main" id="{C9AA7133-CACA-A8C1-881D-E90B0F1E3C10}"/>
                </a:ext>
              </a:extLst>
            </p:cNvPr>
            <p:cNvSpPr/>
            <p:nvPr/>
          </p:nvSpPr>
          <p:spPr>
            <a:xfrm flipH="1">
              <a:off x="10247816" y="1144461"/>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4A978784-03A3-4861-1622-DF3DA575BA62}"/>
                </a:ext>
              </a:extLst>
            </p:cNvPr>
            <p:cNvSpPr/>
            <p:nvPr/>
          </p:nvSpPr>
          <p:spPr>
            <a:xfrm rot="5400000">
              <a:off x="9175203" y="444445"/>
              <a:ext cx="258357" cy="1838960"/>
            </a:xfrm>
            <a:prstGeom prst="rect">
              <a:avLst/>
            </a:prstGeom>
            <a:solidFill>
              <a:schemeClr val="tx1">
                <a:alpha val="2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8CCDE9-330A-7210-60C7-2132C9210365}"/>
                </a:ext>
              </a:extLst>
            </p:cNvPr>
            <p:cNvSpPr/>
            <p:nvPr/>
          </p:nvSpPr>
          <p:spPr>
            <a:xfrm rot="5400000">
              <a:off x="9175203" y="827011"/>
              <a:ext cx="258357" cy="1838960"/>
            </a:xfrm>
            <a:prstGeom prst="rect">
              <a:avLst/>
            </a:prstGeom>
            <a:solidFill>
              <a:srgbClr val="C00000">
                <a:alpha val="20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F6F82AD-9B11-619A-EE15-6D4DD94D7F8A}"/>
              </a:ext>
            </a:extLst>
          </p:cNvPr>
          <p:cNvGrpSpPr/>
          <p:nvPr/>
        </p:nvGrpSpPr>
        <p:grpSpPr>
          <a:xfrm>
            <a:off x="9354801" y="1070655"/>
            <a:ext cx="2096594" cy="1935480"/>
            <a:chOff x="6426923" y="3778059"/>
            <a:chExt cx="2096594" cy="1935480"/>
          </a:xfrm>
        </p:grpSpPr>
        <p:sp>
          <p:nvSpPr>
            <p:cNvPr id="13" name="Left Bracket 12">
              <a:extLst>
                <a:ext uri="{FF2B5EF4-FFF2-40B4-BE49-F238E27FC236}">
                  <a16:creationId xmlns:a16="http://schemas.microsoft.com/office/drawing/2014/main" id="{5D108A20-9FF9-0D17-D0B5-FCD613A2BC35}"/>
                </a:ext>
              </a:extLst>
            </p:cNvPr>
            <p:cNvSpPr/>
            <p:nvPr/>
          </p:nvSpPr>
          <p:spPr>
            <a:xfrm>
              <a:off x="6426923"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24DC1030-5196-D884-97CF-74622CE3805D}"/>
                </a:ext>
              </a:extLst>
            </p:cNvPr>
            <p:cNvSpPr/>
            <p:nvPr/>
          </p:nvSpPr>
          <p:spPr>
            <a:xfrm flipH="1">
              <a:off x="8406677"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A2EBFAB3-7330-032F-92BE-B9D5DFC78AF2}"/>
                </a:ext>
              </a:extLst>
            </p:cNvPr>
            <p:cNvSpPr/>
            <p:nvPr/>
          </p:nvSpPr>
          <p:spPr>
            <a:xfrm>
              <a:off x="6573881" y="3825241"/>
              <a:ext cx="258357" cy="1838960"/>
            </a:xfrm>
            <a:prstGeom prst="rect">
              <a:avLst/>
            </a:prstGeom>
            <a:solidFill>
              <a:schemeClr val="tx1">
                <a:alpha val="2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FA9D42-FDEF-5FEC-E5E9-16A755AE2640}"/>
                </a:ext>
              </a:extLst>
            </p:cNvPr>
            <p:cNvSpPr/>
            <p:nvPr/>
          </p:nvSpPr>
          <p:spPr>
            <a:xfrm>
              <a:off x="6979910" y="3825241"/>
              <a:ext cx="258357" cy="1838960"/>
            </a:xfrm>
            <a:prstGeom prst="rect">
              <a:avLst/>
            </a:prstGeom>
            <a:solidFill>
              <a:srgbClr val="C00000">
                <a:alpha val="20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0124509-6A47-342E-D3A9-1943CD1D8ED0}"/>
              </a:ext>
            </a:extLst>
          </p:cNvPr>
          <p:cNvGrpSpPr/>
          <p:nvPr/>
        </p:nvGrpSpPr>
        <p:grpSpPr>
          <a:xfrm>
            <a:off x="8125884" y="4014477"/>
            <a:ext cx="2096594" cy="1935480"/>
            <a:chOff x="9673043" y="3778059"/>
            <a:chExt cx="2096594" cy="1935480"/>
          </a:xfrm>
        </p:grpSpPr>
        <p:sp>
          <p:nvSpPr>
            <p:cNvPr id="17" name="Left Bracket 16">
              <a:extLst>
                <a:ext uri="{FF2B5EF4-FFF2-40B4-BE49-F238E27FC236}">
                  <a16:creationId xmlns:a16="http://schemas.microsoft.com/office/drawing/2014/main" id="{7E93B8AD-7238-7C05-096E-3D9CF6D0CE7D}"/>
                </a:ext>
              </a:extLst>
            </p:cNvPr>
            <p:cNvSpPr/>
            <p:nvPr/>
          </p:nvSpPr>
          <p:spPr>
            <a:xfrm>
              <a:off x="9673043"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ket 17">
              <a:extLst>
                <a:ext uri="{FF2B5EF4-FFF2-40B4-BE49-F238E27FC236}">
                  <a16:creationId xmlns:a16="http://schemas.microsoft.com/office/drawing/2014/main" id="{B48DAC84-9C35-8B5B-D37B-F131E428C354}"/>
                </a:ext>
              </a:extLst>
            </p:cNvPr>
            <p:cNvSpPr/>
            <p:nvPr/>
          </p:nvSpPr>
          <p:spPr>
            <a:xfrm flipH="1">
              <a:off x="11652797"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8D34B50-9666-23C3-7E2A-3C36BA67B63C}"/>
                </a:ext>
              </a:extLst>
            </p:cNvPr>
            <p:cNvSpPr/>
            <p:nvPr/>
          </p:nvSpPr>
          <p:spPr>
            <a:xfrm>
              <a:off x="9839599" y="3825241"/>
              <a:ext cx="258357" cy="259080"/>
            </a:xfrm>
            <a:prstGeom prst="rect">
              <a:avLst/>
            </a:prstGeom>
            <a:solidFill>
              <a:schemeClr val="tx1">
                <a:alpha val="2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6A4488-E184-8D00-54AD-210394DE6D6D}"/>
                </a:ext>
              </a:extLst>
            </p:cNvPr>
            <p:cNvSpPr/>
            <p:nvPr/>
          </p:nvSpPr>
          <p:spPr>
            <a:xfrm>
              <a:off x="9839599" y="4239425"/>
              <a:ext cx="258357" cy="259080"/>
            </a:xfrm>
            <a:prstGeom prst="rect">
              <a:avLst/>
            </a:prstGeom>
            <a:solidFill>
              <a:schemeClr val="tx1">
                <a:alpha val="2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7774763-5B47-E91F-4036-A9DED3AED781}"/>
                </a:ext>
              </a:extLst>
            </p:cNvPr>
            <p:cNvSpPr/>
            <p:nvPr/>
          </p:nvSpPr>
          <p:spPr>
            <a:xfrm>
              <a:off x="10306236" y="3825241"/>
              <a:ext cx="258357" cy="259080"/>
            </a:xfrm>
            <a:prstGeom prst="rect">
              <a:avLst/>
            </a:prstGeom>
            <a:solidFill>
              <a:schemeClr val="tx1">
                <a:alpha val="2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1C345EA-A282-A6B1-6A45-E81FD972448E}"/>
              </a:ext>
            </a:extLst>
          </p:cNvPr>
          <p:cNvSpPr/>
          <p:nvPr/>
        </p:nvSpPr>
        <p:spPr>
          <a:xfrm>
            <a:off x="8759076" y="4475843"/>
            <a:ext cx="258357" cy="259080"/>
          </a:xfrm>
          <a:prstGeom prst="rect">
            <a:avLst/>
          </a:prstGeom>
          <a:solidFill>
            <a:srgbClr val="C00000">
              <a:alpha val="20000"/>
            </a:srgb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3A42BF-D7E4-69F2-5C86-A043C2E2CCA4}"/>
                  </a:ext>
                </a:extLst>
              </p:cNvPr>
              <p:cNvSpPr txBox="1"/>
              <p:nvPr/>
            </p:nvSpPr>
            <p:spPr>
              <a:xfrm>
                <a:off x="9501759" y="477156"/>
                <a:ext cx="17007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i="1">
                              <a:latin typeface="Cambria Math" panose="02040503050406030204" pitchFamily="18" charset="0"/>
                            </a:rPr>
                            <m:t>𝑋</m:t>
                          </m:r>
                        </m:e>
                      </m:acc>
                    </m:oMath>
                  </m:oMathPara>
                </a14:m>
                <a:endParaRPr lang="en-US" sz="2800" dirty="0"/>
              </a:p>
            </p:txBody>
          </p:sp>
        </mc:Choice>
        <mc:Fallback xmlns="">
          <p:sp>
            <p:nvSpPr>
              <p:cNvPr id="11" name="TextBox 10">
                <a:extLst>
                  <a:ext uri="{FF2B5EF4-FFF2-40B4-BE49-F238E27FC236}">
                    <a16:creationId xmlns:a16="http://schemas.microsoft.com/office/drawing/2014/main" id="{DF3A42BF-D7E4-69F2-5C86-A043C2E2CCA4}"/>
                  </a:ext>
                </a:extLst>
              </p:cNvPr>
              <p:cNvSpPr txBox="1">
                <a:spLocks noRot="1" noChangeAspect="1" noMove="1" noResize="1" noEditPoints="1" noAdjustHandles="1" noChangeArrowheads="1" noChangeShapeType="1" noTextEdit="1"/>
              </p:cNvSpPr>
              <p:nvPr/>
            </p:nvSpPr>
            <p:spPr>
              <a:xfrm>
                <a:off x="9501759" y="477156"/>
                <a:ext cx="1700722" cy="43088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836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D32033A-B03D-E8FE-2F84-4BB95CAC1005}"/>
              </a:ext>
            </a:extLst>
          </p:cNvPr>
          <p:cNvGrpSpPr/>
          <p:nvPr/>
        </p:nvGrpSpPr>
        <p:grpSpPr>
          <a:xfrm>
            <a:off x="2385658" y="1625600"/>
            <a:ext cx="6041269" cy="1593479"/>
            <a:chOff x="3096858" y="1671320"/>
            <a:chExt cx="6041269" cy="1593479"/>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9E1422D-761F-4EBD-3726-AFC001B1BFCC}"/>
                    </a:ext>
                  </a:extLst>
                </p:cNvPr>
                <p:cNvSpPr txBox="1"/>
                <p:nvPr/>
              </p:nvSpPr>
              <p:spPr>
                <a:xfrm>
                  <a:off x="3096858" y="1685969"/>
                  <a:ext cx="6041269" cy="15788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a:latin typeface="Cambria Math" panose="02040503050406030204" pitchFamily="18" charset="0"/>
                              </a:rPr>
                              <m:t>𝐶𝑜</m:t>
                            </m:r>
                            <m:r>
                              <a:rPr lang="en-US" sz="3200" b="0" i="1" smtClean="0">
                                <a:latin typeface="Cambria Math" panose="02040503050406030204" pitchFamily="18" charset="0"/>
                              </a:rPr>
                              <m:t>𝑟𝑟</m:t>
                            </m:r>
                          </m:e>
                          <m:sub>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i="1">
                                        <a:latin typeface="Cambria Math" panose="02040503050406030204" pitchFamily="18" charset="0"/>
                                      </a:rPr>
                                      <m:t>𝑗</m:t>
                                    </m:r>
                                  </m:sub>
                                </m:sSub>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𝑦</m:t>
                                    </m:r>
                                  </m:e>
                                  <m:sub>
                                    <m:r>
                                      <a:rPr lang="en-US" sz="3200" i="1" smtClean="0">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e>
                            </m:nary>
                          </m:num>
                          <m:den>
                            <m:rad>
                              <m:radPr>
                                <m:degHide m:val="on"/>
                                <m:ctrlPr>
                                  <a:rPr lang="en-US" sz="3200" b="0" i="1" smtClean="0">
                                    <a:latin typeface="Cambria Math" panose="02040503050406030204" pitchFamily="18" charset="0"/>
                                  </a:rPr>
                                </m:ctrlPr>
                              </m:radPr>
                              <m:deg/>
                              <m:e>
                                <m:nary>
                                  <m:naryPr>
                                    <m:chr m:val="∑"/>
                                    <m:subHide m:val="on"/>
                                    <m:supHide m:val="on"/>
                                    <m:ctrlPr>
                                      <a:rPr lang="en-US" sz="3200" i="1">
                                        <a:latin typeface="Cambria Math" panose="02040503050406030204" pitchFamily="18" charset="0"/>
                                      </a:rPr>
                                    </m:ctrlPr>
                                  </m:naryPr>
                                  <m:sub/>
                                  <m:sup/>
                                  <m:e>
                                    <m:sSup>
                                      <m:sSupPr>
                                        <m:ctrlPr>
                                          <a:rPr lang="en-US" sz="3200" i="1" smtClean="0">
                                            <a:latin typeface="Cambria Math" panose="02040503050406030204" pitchFamily="18" charset="0"/>
                                          </a:rPr>
                                        </m:ctrlPr>
                                      </m:sSupPr>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r>
                                          <a:rPr lang="en-US" sz="3200" i="1">
                                            <a:latin typeface="Cambria Math" panose="02040503050406030204" pitchFamily="18" charset="0"/>
                                          </a:rPr>
                                          <m:t>)</m:t>
                                        </m:r>
                                      </m:e>
                                      <m:sup>
                                        <m:r>
                                          <a:rPr lang="en-US" sz="3200" b="0" i="1" smtClean="0">
                                            <a:latin typeface="Cambria Math" panose="02040503050406030204" pitchFamily="18" charset="0"/>
                                          </a:rPr>
                                          <m:t>2</m:t>
                                        </m:r>
                                      </m:sup>
                                    </m:sSup>
                                  </m:e>
                                </m:nary>
                                <m:nary>
                                  <m:naryPr>
                                    <m:chr m:val="∑"/>
                                    <m:subHide m:val="on"/>
                                    <m:supHide m:val="on"/>
                                    <m:ctrlPr>
                                      <a:rPr lang="en-US" sz="3200" i="1" smtClean="0">
                                        <a:latin typeface="Cambria Math" panose="02040503050406030204" pitchFamily="18" charset="0"/>
                                      </a:rPr>
                                    </m:ctrlPr>
                                  </m:naryPr>
                                  <m:sub/>
                                  <m:sup/>
                                  <m:e>
                                    <m:sSup>
                                      <m:sSupPr>
                                        <m:ctrlPr>
                                          <a:rPr lang="en-US" sz="3200" i="1">
                                            <a:latin typeface="Cambria Math" panose="02040503050406030204" pitchFamily="18" charset="0"/>
                                          </a:rPr>
                                        </m:ctrlPr>
                                      </m:sSupPr>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e>
                                      <m:sup>
                                        <m:r>
                                          <a:rPr lang="en-US" sz="3200" i="1">
                                            <a:latin typeface="Cambria Math" panose="02040503050406030204" pitchFamily="18" charset="0"/>
                                          </a:rPr>
                                          <m:t>2</m:t>
                                        </m:r>
                                      </m:sup>
                                    </m:sSup>
                                  </m:e>
                                </m:nary>
                              </m:e>
                            </m:rad>
                          </m:den>
                        </m:f>
                      </m:oMath>
                    </m:oMathPara>
                  </a14:m>
                  <a:endParaRPr lang="en-US" sz="3200" dirty="0"/>
                </a:p>
              </p:txBody>
            </p:sp>
          </mc:Choice>
          <mc:Fallback xmlns="">
            <p:sp>
              <p:nvSpPr>
                <p:cNvPr id="2" name="TextBox 1">
                  <a:extLst>
                    <a:ext uri="{FF2B5EF4-FFF2-40B4-BE49-F238E27FC236}">
                      <a16:creationId xmlns:a16="http://schemas.microsoft.com/office/drawing/2014/main" id="{D9E1422D-761F-4EBD-3726-AFC001B1BFCC}"/>
                    </a:ext>
                  </a:extLst>
                </p:cNvPr>
                <p:cNvSpPr txBox="1">
                  <a:spLocks noRot="1" noChangeAspect="1" noMove="1" noResize="1" noEditPoints="1" noAdjustHandles="1" noChangeArrowheads="1" noChangeShapeType="1" noTextEdit="1"/>
                </p:cNvSpPr>
                <p:nvPr/>
              </p:nvSpPr>
              <p:spPr>
                <a:xfrm>
                  <a:off x="3096858" y="1685969"/>
                  <a:ext cx="6041269" cy="1578830"/>
                </a:xfrm>
                <a:prstGeom prst="rect">
                  <a:avLst/>
                </a:prstGeom>
                <a:blipFill>
                  <a:blip r:embed="rId2"/>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BBE3464-54D0-05F9-0B02-0C0A9A2FACF3}"/>
                </a:ext>
              </a:extLst>
            </p:cNvPr>
            <p:cNvSpPr/>
            <p:nvPr/>
          </p:nvSpPr>
          <p:spPr>
            <a:xfrm>
              <a:off x="4942840" y="1671320"/>
              <a:ext cx="4150360" cy="55880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8301527-0C40-C97A-70FD-5A29CD55D25C}"/>
              </a:ext>
            </a:extLst>
          </p:cNvPr>
          <p:cNvSpPr txBox="1"/>
          <p:nvPr/>
        </p:nvSpPr>
        <p:spPr>
          <a:xfrm>
            <a:off x="535517" y="394038"/>
            <a:ext cx="11120966" cy="769441"/>
          </a:xfrm>
          <a:prstGeom prst="rect">
            <a:avLst/>
          </a:prstGeom>
          <a:noFill/>
        </p:spPr>
        <p:txBody>
          <a:bodyPr wrap="square">
            <a:spAutoFit/>
          </a:bodyPr>
          <a:lstStyle/>
          <a:p>
            <a:pPr algn="ctr">
              <a:defRPr/>
            </a:pPr>
            <a:r>
              <a:rPr lang="en-US" sz="4400" b="1" dirty="0">
                <a:solidFill>
                  <a:srgbClr val="C00000"/>
                </a:solidFill>
                <a:latin typeface="Helvetica" panose="020B0500000000000000" pitchFamily="34" charset="0"/>
              </a:rPr>
              <a:t>Dot product </a:t>
            </a:r>
            <a:r>
              <a:rPr lang="en-US" sz="4400" b="1" dirty="0">
                <a:latin typeface="Helvetica" panose="020B0500000000000000" pitchFamily="34" charset="0"/>
              </a:rPr>
              <a:t>and correlation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A365FA-70BF-FC50-A3BA-0B52D790012E}"/>
                  </a:ext>
                </a:extLst>
              </p:cNvPr>
              <p:cNvSpPr txBox="1"/>
              <p:nvPr/>
            </p:nvSpPr>
            <p:spPr>
              <a:xfrm>
                <a:off x="3843618" y="3732242"/>
                <a:ext cx="3634713" cy="1132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i="1">
                                      <a:latin typeface="Cambria Math" panose="02040503050406030204" pitchFamily="18" charset="0"/>
                                    </a:rPr>
                                    <m:t>𝑗</m:t>
                                  </m:r>
                                </m:sub>
                              </m:sSub>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𝑦</m:t>
                                  </m:r>
                                </m:e>
                                <m:sub>
                                  <m:r>
                                    <a:rPr lang="en-US" sz="3200" i="1" smtClean="0">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e>
                          </m:nary>
                        </m:num>
                        <m:den>
                          <m:d>
                            <m:dPr>
                              <m:begChr m:val="|"/>
                              <m:endChr m:val="|"/>
                              <m:ctrlPr>
                                <a:rPr lang="en-US" sz="3200" b="0" i="1" smtClean="0">
                                  <a:latin typeface="Cambria Math" panose="02040503050406030204" pitchFamily="18" charset="0"/>
                                </a:rPr>
                              </m:ctrlPr>
                            </m:dPr>
                            <m:e>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e>
                              </m:d>
                            </m:e>
                          </m:d>
                          <m:d>
                            <m:dPr>
                              <m:begChr m:val="|"/>
                              <m:endChr m:val="|"/>
                              <m:ctrlPr>
                                <a:rPr lang="en-US" sz="3200" i="1">
                                  <a:latin typeface="Cambria Math" panose="02040503050406030204" pitchFamily="18" charset="0"/>
                                </a:rPr>
                              </m:ctrlPr>
                            </m:dPr>
                            <m:e>
                              <m:d>
                                <m:dPr>
                                  <m:begChr m:val="|"/>
                                  <m:endChr m:val="|"/>
                                  <m:ctrlPr>
                                    <a:rPr lang="en-US" sz="3200" i="1">
                                      <a:latin typeface="Cambria Math" panose="02040503050406030204" pitchFamily="18" charset="0"/>
                                    </a:rPr>
                                  </m:ctrlPr>
                                </m:dPr>
                                <m:e>
                                  <m:r>
                                    <a:rPr lang="en-US" sz="3200" b="0" i="1" smtClean="0">
                                      <a:latin typeface="Cambria Math" panose="02040503050406030204" pitchFamily="18" charset="0"/>
                                    </a:rPr>
                                    <m:t>𝑦</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e>
                              </m:d>
                            </m:e>
                          </m:d>
                        </m:den>
                      </m:f>
                    </m:oMath>
                  </m:oMathPara>
                </a14:m>
                <a:endParaRPr lang="en-US" sz="3200" dirty="0"/>
              </a:p>
            </p:txBody>
          </p:sp>
        </mc:Choice>
        <mc:Fallback xmlns="">
          <p:sp>
            <p:nvSpPr>
              <p:cNvPr id="14" name="TextBox 13">
                <a:extLst>
                  <a:ext uri="{FF2B5EF4-FFF2-40B4-BE49-F238E27FC236}">
                    <a16:creationId xmlns:a16="http://schemas.microsoft.com/office/drawing/2014/main" id="{D6A365FA-70BF-FC50-A3BA-0B52D790012E}"/>
                  </a:ext>
                </a:extLst>
              </p:cNvPr>
              <p:cNvSpPr txBox="1">
                <a:spLocks noRot="1" noChangeAspect="1" noMove="1" noResize="1" noEditPoints="1" noAdjustHandles="1" noChangeArrowheads="1" noChangeShapeType="1" noTextEdit="1"/>
              </p:cNvSpPr>
              <p:nvPr/>
            </p:nvSpPr>
            <p:spPr>
              <a:xfrm>
                <a:off x="3843618" y="3732242"/>
                <a:ext cx="3634713" cy="1132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D0F2AE-CD44-C802-C590-3D9026753E50}"/>
                  </a:ext>
                </a:extLst>
              </p:cNvPr>
              <p:cNvSpPr txBox="1"/>
              <p:nvPr/>
            </p:nvSpPr>
            <p:spPr>
              <a:xfrm>
                <a:off x="3843618" y="5411853"/>
                <a:ext cx="40796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𝑐𝑜𝑠𝑖𝑛𝑒</m:t>
                      </m:r>
                      <m:r>
                        <a:rPr lang="en-US" sz="3200" b="0" i="1" smtClean="0">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oMath>
                  </m:oMathPara>
                </a14:m>
                <a:endParaRPr lang="en-US" sz="3200" dirty="0"/>
              </a:p>
            </p:txBody>
          </p:sp>
        </mc:Choice>
        <mc:Fallback xmlns="">
          <p:sp>
            <p:nvSpPr>
              <p:cNvPr id="27" name="TextBox 26">
                <a:extLst>
                  <a:ext uri="{FF2B5EF4-FFF2-40B4-BE49-F238E27FC236}">
                    <a16:creationId xmlns:a16="http://schemas.microsoft.com/office/drawing/2014/main" id="{80D0F2AE-CD44-C802-C590-3D9026753E50}"/>
                  </a:ext>
                </a:extLst>
              </p:cNvPr>
              <p:cNvSpPr txBox="1">
                <a:spLocks noRot="1" noChangeAspect="1" noMove="1" noResize="1" noEditPoints="1" noAdjustHandles="1" noChangeArrowheads="1" noChangeShapeType="1" noTextEdit="1"/>
              </p:cNvSpPr>
              <p:nvPr/>
            </p:nvSpPr>
            <p:spPr>
              <a:xfrm>
                <a:off x="3843618" y="5411853"/>
                <a:ext cx="407964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CBBFDF7-C7E1-AF94-2BE5-BB7B0821F302}"/>
                  </a:ext>
                </a:extLst>
              </p:cNvPr>
              <p:cNvSpPr txBox="1"/>
              <p:nvPr/>
            </p:nvSpPr>
            <p:spPr>
              <a:xfrm>
                <a:off x="7594792" y="3843169"/>
                <a:ext cx="2189480"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d>
                            <m:dPr>
                              <m:begChr m:val="|"/>
                              <m:endChr m:val="|"/>
                              <m:ctrlPr>
                                <a:rPr lang="en-US" sz="1800" i="1">
                                  <a:latin typeface="Cambria Math" panose="02040503050406030204" pitchFamily="18" charset="0"/>
                                </a:rPr>
                              </m:ctrlPr>
                            </m:dPr>
                            <m:e>
                              <m:r>
                                <a:rPr lang="en-US" sz="1800" b="0" i="1" smtClean="0">
                                  <a:latin typeface="Cambria Math" panose="02040503050406030204" pitchFamily="18" charset="0"/>
                                </a:rPr>
                                <m:t>𝑥</m:t>
                              </m:r>
                            </m:e>
                          </m:d>
                        </m:e>
                      </m:d>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nary>
                            <m:naryPr>
                              <m:chr m:val="∑"/>
                              <m:limLoc m:val="subSup"/>
                              <m:ctrlPr>
                                <a:rPr lang="en-US" sz="1800" b="0" i="1" smtClean="0">
                                  <a:latin typeface="Cambria Math" panose="02040503050406030204" pitchFamily="18" charset="0"/>
                                </a:rPr>
                              </m:ctrlPr>
                            </m:naryPr>
                            <m:sub>
                              <m:r>
                                <m:rPr>
                                  <m:brk m:alnAt="25"/>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2</m:t>
                                  </m:r>
                                </m:sup>
                              </m:sSubSup>
                            </m:e>
                          </m:nary>
                        </m:e>
                      </m:rad>
                    </m:oMath>
                  </m:oMathPara>
                </a14:m>
                <a:endParaRPr lang="en-US" dirty="0"/>
              </a:p>
            </p:txBody>
          </p:sp>
        </mc:Choice>
        <mc:Fallback xmlns="">
          <p:sp>
            <p:nvSpPr>
              <p:cNvPr id="30" name="TextBox 29">
                <a:extLst>
                  <a:ext uri="{FF2B5EF4-FFF2-40B4-BE49-F238E27FC236}">
                    <a16:creationId xmlns:a16="http://schemas.microsoft.com/office/drawing/2014/main" id="{0CBBFDF7-C7E1-AF94-2BE5-BB7B0821F302}"/>
                  </a:ext>
                </a:extLst>
              </p:cNvPr>
              <p:cNvSpPr txBox="1">
                <a:spLocks noRot="1" noChangeAspect="1" noMove="1" noResize="1" noEditPoints="1" noAdjustHandles="1" noChangeArrowheads="1" noChangeShapeType="1" noTextEdit="1"/>
              </p:cNvSpPr>
              <p:nvPr/>
            </p:nvSpPr>
            <p:spPr>
              <a:xfrm>
                <a:off x="7594792" y="3843169"/>
                <a:ext cx="2189480" cy="91069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66934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3048000" y="223106"/>
            <a:ext cx="6096000" cy="769441"/>
          </a:xfrm>
          <a:prstGeom prst="rect">
            <a:avLst/>
          </a:prstGeom>
          <a:noFill/>
        </p:spPr>
        <p:txBody>
          <a:bodyPr wrap="square">
            <a:spAutoFit/>
          </a:bodyPr>
          <a:lstStyle/>
          <a:p>
            <a:pPr algn="ctr"/>
            <a:r>
              <a:rPr lang="en-US" sz="4400" b="1" i="0" dirty="0">
                <a:effectLst/>
                <a:latin typeface="Helvetica" panose="020B0500000000000000" pitchFamily="34" charset="0"/>
              </a:rPr>
              <a:t>Correlation Matrix</a:t>
            </a:r>
          </a:p>
        </p:txBody>
      </p:sp>
      <mc:AlternateContent xmlns:mc="http://schemas.openxmlformats.org/markup-compatibility/2006" xmlns:a14="http://schemas.microsoft.com/office/drawing/2010/main">
        <mc:Choice Requires="a14">
          <p:sp>
            <p:nvSpPr>
              <p:cNvPr id="10220" name="TextBox 10219">
                <a:extLst>
                  <a:ext uri="{FF2B5EF4-FFF2-40B4-BE49-F238E27FC236}">
                    <a16:creationId xmlns:a16="http://schemas.microsoft.com/office/drawing/2014/main" id="{B3F60035-1579-3D7D-46C5-BEA97A991D27}"/>
                  </a:ext>
                </a:extLst>
              </p:cNvPr>
              <p:cNvSpPr txBox="1"/>
              <p:nvPr/>
            </p:nvSpPr>
            <p:spPr>
              <a:xfrm>
                <a:off x="8785155" y="5977120"/>
                <a:ext cx="14532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i="1">
                              <a:latin typeface="Cambria Math" panose="02040503050406030204" pitchFamily="18" charset="0"/>
                            </a:rPr>
                            <m:t>𝐵</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𝐵</m:t>
                      </m:r>
                    </m:oMath>
                  </m:oMathPara>
                </a14:m>
                <a:endParaRPr lang="en-US" sz="2800" dirty="0"/>
              </a:p>
            </p:txBody>
          </p:sp>
        </mc:Choice>
        <mc:Fallback xmlns="">
          <p:sp>
            <p:nvSpPr>
              <p:cNvPr id="10220" name="TextBox 10219">
                <a:extLst>
                  <a:ext uri="{FF2B5EF4-FFF2-40B4-BE49-F238E27FC236}">
                    <a16:creationId xmlns:a16="http://schemas.microsoft.com/office/drawing/2014/main" id="{B3F60035-1579-3D7D-46C5-BEA97A991D27}"/>
                  </a:ext>
                </a:extLst>
              </p:cNvPr>
              <p:cNvSpPr txBox="1">
                <a:spLocks noRot="1" noChangeAspect="1" noMove="1" noResize="1" noEditPoints="1" noAdjustHandles="1" noChangeArrowheads="1" noChangeShapeType="1" noTextEdit="1"/>
              </p:cNvSpPr>
              <p:nvPr/>
            </p:nvSpPr>
            <p:spPr>
              <a:xfrm>
                <a:off x="8785155" y="5977120"/>
                <a:ext cx="1453218" cy="430887"/>
              </a:xfrm>
              <a:prstGeom prst="rect">
                <a:avLst/>
              </a:prstGeom>
              <a:blipFill>
                <a:blip r:embed="rId2"/>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985AE306-5847-79C3-405D-67D742E16362}"/>
              </a:ext>
            </a:extLst>
          </p:cNvPr>
          <p:cNvGrpSpPr/>
          <p:nvPr/>
        </p:nvGrpSpPr>
        <p:grpSpPr>
          <a:xfrm>
            <a:off x="7258422" y="1493520"/>
            <a:ext cx="2096594" cy="1935480"/>
            <a:chOff x="8268062" y="1144461"/>
            <a:chExt cx="2096594" cy="1935480"/>
          </a:xfrm>
        </p:grpSpPr>
        <p:sp>
          <p:nvSpPr>
            <p:cNvPr id="3" name="Left Bracket 2">
              <a:extLst>
                <a:ext uri="{FF2B5EF4-FFF2-40B4-BE49-F238E27FC236}">
                  <a16:creationId xmlns:a16="http://schemas.microsoft.com/office/drawing/2014/main" id="{98FBB588-130B-39AD-D258-CDADB8013E49}"/>
                </a:ext>
              </a:extLst>
            </p:cNvPr>
            <p:cNvSpPr/>
            <p:nvPr/>
          </p:nvSpPr>
          <p:spPr>
            <a:xfrm>
              <a:off x="8268062" y="1144461"/>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ket 4">
              <a:extLst>
                <a:ext uri="{FF2B5EF4-FFF2-40B4-BE49-F238E27FC236}">
                  <a16:creationId xmlns:a16="http://schemas.microsoft.com/office/drawing/2014/main" id="{C9AA7133-CACA-A8C1-881D-E90B0F1E3C10}"/>
                </a:ext>
              </a:extLst>
            </p:cNvPr>
            <p:cNvSpPr/>
            <p:nvPr/>
          </p:nvSpPr>
          <p:spPr>
            <a:xfrm flipH="1">
              <a:off x="10247816" y="1144461"/>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4A978784-03A3-4861-1622-DF3DA575BA62}"/>
                </a:ext>
              </a:extLst>
            </p:cNvPr>
            <p:cNvSpPr/>
            <p:nvPr/>
          </p:nvSpPr>
          <p:spPr>
            <a:xfrm rot="5400000">
              <a:off x="9175203" y="444445"/>
              <a:ext cx="258357" cy="1838960"/>
            </a:xfrm>
            <a:prstGeom prst="rect">
              <a:avLst/>
            </a:prstGeom>
            <a:solidFill>
              <a:schemeClr val="tx1">
                <a:alpha val="2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8CCDE9-330A-7210-60C7-2132C9210365}"/>
                </a:ext>
              </a:extLst>
            </p:cNvPr>
            <p:cNvSpPr/>
            <p:nvPr/>
          </p:nvSpPr>
          <p:spPr>
            <a:xfrm rot="5400000">
              <a:off x="9175203" y="827011"/>
              <a:ext cx="258357" cy="1838960"/>
            </a:xfrm>
            <a:prstGeom prst="rect">
              <a:avLst/>
            </a:prstGeom>
            <a:solidFill>
              <a:srgbClr val="C00000">
                <a:alpha val="20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F6F82AD-9B11-619A-EE15-6D4DD94D7F8A}"/>
              </a:ext>
            </a:extLst>
          </p:cNvPr>
          <p:cNvGrpSpPr/>
          <p:nvPr/>
        </p:nvGrpSpPr>
        <p:grpSpPr>
          <a:xfrm>
            <a:off x="9620710" y="1493520"/>
            <a:ext cx="2096594" cy="1935480"/>
            <a:chOff x="6426923" y="3778059"/>
            <a:chExt cx="2096594" cy="1935480"/>
          </a:xfrm>
        </p:grpSpPr>
        <p:sp>
          <p:nvSpPr>
            <p:cNvPr id="13" name="Left Bracket 12">
              <a:extLst>
                <a:ext uri="{FF2B5EF4-FFF2-40B4-BE49-F238E27FC236}">
                  <a16:creationId xmlns:a16="http://schemas.microsoft.com/office/drawing/2014/main" id="{5D108A20-9FF9-0D17-D0B5-FCD613A2BC35}"/>
                </a:ext>
              </a:extLst>
            </p:cNvPr>
            <p:cNvSpPr/>
            <p:nvPr/>
          </p:nvSpPr>
          <p:spPr>
            <a:xfrm>
              <a:off x="6426923"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24DC1030-5196-D884-97CF-74622CE3805D}"/>
                </a:ext>
              </a:extLst>
            </p:cNvPr>
            <p:cNvSpPr/>
            <p:nvPr/>
          </p:nvSpPr>
          <p:spPr>
            <a:xfrm flipH="1">
              <a:off x="8406677"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A2EBFAB3-7330-032F-92BE-B9D5DFC78AF2}"/>
                </a:ext>
              </a:extLst>
            </p:cNvPr>
            <p:cNvSpPr/>
            <p:nvPr/>
          </p:nvSpPr>
          <p:spPr>
            <a:xfrm>
              <a:off x="6573881" y="3825241"/>
              <a:ext cx="258357" cy="1838960"/>
            </a:xfrm>
            <a:prstGeom prst="rect">
              <a:avLst/>
            </a:prstGeom>
            <a:solidFill>
              <a:schemeClr val="tx1">
                <a:alpha val="2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FA9D42-FDEF-5FEC-E5E9-16A755AE2640}"/>
                </a:ext>
              </a:extLst>
            </p:cNvPr>
            <p:cNvSpPr/>
            <p:nvPr/>
          </p:nvSpPr>
          <p:spPr>
            <a:xfrm>
              <a:off x="6979910" y="3825241"/>
              <a:ext cx="258357" cy="1838960"/>
            </a:xfrm>
            <a:prstGeom prst="rect">
              <a:avLst/>
            </a:prstGeom>
            <a:solidFill>
              <a:srgbClr val="C00000">
                <a:alpha val="20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0124509-6A47-342E-D3A9-1943CD1D8ED0}"/>
              </a:ext>
            </a:extLst>
          </p:cNvPr>
          <p:cNvGrpSpPr/>
          <p:nvPr/>
        </p:nvGrpSpPr>
        <p:grpSpPr>
          <a:xfrm>
            <a:off x="8463467" y="3888536"/>
            <a:ext cx="2096594" cy="1935480"/>
            <a:chOff x="9673043" y="3778059"/>
            <a:chExt cx="2096594" cy="1935480"/>
          </a:xfrm>
        </p:grpSpPr>
        <p:sp>
          <p:nvSpPr>
            <p:cNvPr id="17" name="Left Bracket 16">
              <a:extLst>
                <a:ext uri="{FF2B5EF4-FFF2-40B4-BE49-F238E27FC236}">
                  <a16:creationId xmlns:a16="http://schemas.microsoft.com/office/drawing/2014/main" id="{7E93B8AD-7238-7C05-096E-3D9CF6D0CE7D}"/>
                </a:ext>
              </a:extLst>
            </p:cNvPr>
            <p:cNvSpPr/>
            <p:nvPr/>
          </p:nvSpPr>
          <p:spPr>
            <a:xfrm>
              <a:off x="9673043"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ket 17">
              <a:extLst>
                <a:ext uri="{FF2B5EF4-FFF2-40B4-BE49-F238E27FC236}">
                  <a16:creationId xmlns:a16="http://schemas.microsoft.com/office/drawing/2014/main" id="{B48DAC84-9C35-8B5B-D37B-F131E428C354}"/>
                </a:ext>
              </a:extLst>
            </p:cNvPr>
            <p:cNvSpPr/>
            <p:nvPr/>
          </p:nvSpPr>
          <p:spPr>
            <a:xfrm flipH="1">
              <a:off x="11652797" y="3778059"/>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8D34B50-9666-23C3-7E2A-3C36BA67B63C}"/>
                </a:ext>
              </a:extLst>
            </p:cNvPr>
            <p:cNvSpPr/>
            <p:nvPr/>
          </p:nvSpPr>
          <p:spPr>
            <a:xfrm>
              <a:off x="9839599" y="3825241"/>
              <a:ext cx="258357" cy="259080"/>
            </a:xfrm>
            <a:prstGeom prst="rect">
              <a:avLst/>
            </a:prstGeom>
            <a:solidFill>
              <a:schemeClr val="tx1">
                <a:alpha val="2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6A4488-E184-8D00-54AD-210394DE6D6D}"/>
                </a:ext>
              </a:extLst>
            </p:cNvPr>
            <p:cNvSpPr/>
            <p:nvPr/>
          </p:nvSpPr>
          <p:spPr>
            <a:xfrm>
              <a:off x="9839599" y="4239425"/>
              <a:ext cx="258357" cy="259080"/>
            </a:xfrm>
            <a:prstGeom prst="rect">
              <a:avLst/>
            </a:prstGeom>
            <a:solidFill>
              <a:schemeClr val="tx1">
                <a:alpha val="2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7774763-5B47-E91F-4036-A9DED3AED781}"/>
                </a:ext>
              </a:extLst>
            </p:cNvPr>
            <p:cNvSpPr/>
            <p:nvPr/>
          </p:nvSpPr>
          <p:spPr>
            <a:xfrm>
              <a:off x="10306236" y="3825241"/>
              <a:ext cx="258357" cy="259080"/>
            </a:xfrm>
            <a:prstGeom prst="rect">
              <a:avLst/>
            </a:prstGeom>
            <a:solidFill>
              <a:schemeClr val="tx1">
                <a:alpha val="2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1C345EA-A282-A6B1-6A45-E81FD972448E}"/>
              </a:ext>
            </a:extLst>
          </p:cNvPr>
          <p:cNvSpPr/>
          <p:nvPr/>
        </p:nvSpPr>
        <p:spPr>
          <a:xfrm>
            <a:off x="9096659" y="4349902"/>
            <a:ext cx="258357" cy="259080"/>
          </a:xfrm>
          <a:prstGeom prst="rect">
            <a:avLst/>
          </a:prstGeom>
          <a:solidFill>
            <a:srgbClr val="C00000">
              <a:alpha val="20000"/>
            </a:srgb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CA52A9-C0E8-344D-77CF-95B5868304DA}"/>
                  </a:ext>
                </a:extLst>
              </p:cNvPr>
              <p:cNvSpPr txBox="1"/>
              <p:nvPr/>
            </p:nvSpPr>
            <p:spPr>
              <a:xfrm>
                <a:off x="489411" y="1440062"/>
                <a:ext cx="6041269" cy="15788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a:latin typeface="Cambria Math" panose="02040503050406030204" pitchFamily="18" charset="0"/>
                            </a:rPr>
                            <m:t>𝐶𝑜</m:t>
                          </m:r>
                          <m:r>
                            <a:rPr lang="en-US" sz="3200" b="0" i="1" smtClean="0">
                              <a:latin typeface="Cambria Math" panose="02040503050406030204" pitchFamily="18" charset="0"/>
                            </a:rPr>
                            <m:t>𝑟𝑟</m:t>
                          </m:r>
                        </m:e>
                        <m:sub>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i="1">
                                      <a:latin typeface="Cambria Math" panose="02040503050406030204" pitchFamily="18" charset="0"/>
                                    </a:rPr>
                                    <m:t>𝑗</m:t>
                                  </m:r>
                                </m:sub>
                              </m:sSub>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𝑥</m:t>
                                  </m:r>
                                </m:e>
                              </m:acc>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𝑦</m:t>
                                  </m:r>
                                </m:e>
                                <m:sub>
                                  <m:r>
                                    <a:rPr lang="en-US" sz="3200" i="1" smtClean="0">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e>
                          </m:nary>
                        </m:num>
                        <m:den>
                          <m:rad>
                            <m:radPr>
                              <m:degHide m:val="on"/>
                              <m:ctrlPr>
                                <a:rPr lang="en-US" sz="3200" b="0" i="1" smtClean="0">
                                  <a:latin typeface="Cambria Math" panose="02040503050406030204" pitchFamily="18" charset="0"/>
                                </a:rPr>
                              </m:ctrlPr>
                            </m:radPr>
                            <m:deg/>
                            <m:e>
                              <m:nary>
                                <m:naryPr>
                                  <m:chr m:val="∑"/>
                                  <m:subHide m:val="on"/>
                                  <m:supHide m:val="on"/>
                                  <m:ctrlPr>
                                    <a:rPr lang="en-US" sz="3200" i="1">
                                      <a:latin typeface="Cambria Math" panose="02040503050406030204" pitchFamily="18" charset="0"/>
                                    </a:rPr>
                                  </m:ctrlPr>
                                </m:naryPr>
                                <m:sub/>
                                <m:sup/>
                                <m:e>
                                  <m:sSup>
                                    <m:sSupPr>
                                      <m:ctrlPr>
                                        <a:rPr lang="en-US" sz="3200" i="1" smtClean="0">
                                          <a:latin typeface="Cambria Math" panose="02040503050406030204" pitchFamily="18" charset="0"/>
                                        </a:rPr>
                                      </m:ctrlPr>
                                    </m:sSupPr>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r>
                                        <a:rPr lang="en-US" sz="3200" i="1">
                                          <a:latin typeface="Cambria Math" panose="02040503050406030204" pitchFamily="18" charset="0"/>
                                        </a:rPr>
                                        <m:t>)</m:t>
                                      </m:r>
                                    </m:e>
                                    <m:sup>
                                      <m:r>
                                        <a:rPr lang="en-US" sz="3200" b="0" i="1" smtClean="0">
                                          <a:latin typeface="Cambria Math" panose="02040503050406030204" pitchFamily="18" charset="0"/>
                                        </a:rPr>
                                        <m:t>2</m:t>
                                      </m:r>
                                    </m:sup>
                                  </m:sSup>
                                </m:e>
                              </m:nary>
                              <m:nary>
                                <m:naryPr>
                                  <m:chr m:val="∑"/>
                                  <m:subHide m:val="on"/>
                                  <m:supHide m:val="on"/>
                                  <m:ctrlPr>
                                    <a:rPr lang="en-US" sz="3200" i="1" smtClean="0">
                                      <a:latin typeface="Cambria Math" panose="02040503050406030204" pitchFamily="18" charset="0"/>
                                    </a:rPr>
                                  </m:ctrlPr>
                                </m:naryPr>
                                <m:sub/>
                                <m:sup/>
                                <m:e>
                                  <m:sSup>
                                    <m:sSupPr>
                                      <m:ctrlPr>
                                        <a:rPr lang="en-US" sz="3200" i="1">
                                          <a:latin typeface="Cambria Math" panose="02040503050406030204" pitchFamily="18" charset="0"/>
                                        </a:rPr>
                                      </m:ctrlPr>
                                    </m:sSupPr>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𝑗</m:t>
                                          </m:r>
                                        </m:sub>
                                      </m:sSub>
                                      <m:r>
                                        <a:rPr lang="en-US" sz="3200" i="1">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e>
                                    <m:sup>
                                      <m:r>
                                        <a:rPr lang="en-US" sz="3200" i="1">
                                          <a:latin typeface="Cambria Math" panose="02040503050406030204" pitchFamily="18" charset="0"/>
                                        </a:rPr>
                                        <m:t>2</m:t>
                                      </m:r>
                                    </m:sup>
                                  </m:sSup>
                                </m:e>
                              </m:nary>
                            </m:e>
                          </m:rad>
                        </m:den>
                      </m:f>
                    </m:oMath>
                  </m:oMathPara>
                </a14:m>
                <a:endParaRPr lang="en-US" sz="3200" dirty="0"/>
              </a:p>
            </p:txBody>
          </p:sp>
        </mc:Choice>
        <mc:Fallback xmlns="">
          <p:sp>
            <p:nvSpPr>
              <p:cNvPr id="11" name="TextBox 10">
                <a:extLst>
                  <a:ext uri="{FF2B5EF4-FFF2-40B4-BE49-F238E27FC236}">
                    <a16:creationId xmlns:a16="http://schemas.microsoft.com/office/drawing/2014/main" id="{0CCA52A9-C0E8-344D-77CF-95B5868304DA}"/>
                  </a:ext>
                </a:extLst>
              </p:cNvPr>
              <p:cNvSpPr txBox="1">
                <a:spLocks noRot="1" noChangeAspect="1" noMove="1" noResize="1" noEditPoints="1" noAdjustHandles="1" noChangeArrowheads="1" noChangeShapeType="1" noTextEdit="1"/>
              </p:cNvSpPr>
              <p:nvPr/>
            </p:nvSpPr>
            <p:spPr>
              <a:xfrm>
                <a:off x="489411" y="1440062"/>
                <a:ext cx="6041269" cy="15788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3E1882-F832-D6D7-101B-AE17F4CD0E4D}"/>
                  </a:ext>
                </a:extLst>
              </p:cNvPr>
              <p:cNvSpPr txBox="1"/>
              <p:nvPr/>
            </p:nvSpPr>
            <p:spPr>
              <a:xfrm>
                <a:off x="487680" y="3276029"/>
                <a:ext cx="1927579" cy="1225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i="1">
                              <a:latin typeface="Cambria Math" panose="02040503050406030204" pitchFamily="18" charset="0"/>
                            </a:rPr>
                            <m:t>𝑋</m:t>
                          </m:r>
                        </m:e>
                      </m:ac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𝑛</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b>
                            <m:sSubPr>
                              <m:ctrlPr>
                                <a:rPr lang="en-US" sz="2800" b="0" i="1" smtClean="0">
                                  <a:latin typeface="Cambria Math" panose="02040503050406030204" pitchFamily="18" charset="0"/>
                                </a:rPr>
                              </m:ctrlPr>
                            </m:sSubPr>
                            <m:e>
                              <m:r>
                                <a:rPr lang="en-US" sz="2800" i="1">
                                  <a:latin typeface="Cambria Math" panose="02040503050406030204" pitchFamily="18" charset="0"/>
                                </a:rPr>
                                <m:t>𝑋</m:t>
                              </m:r>
                            </m:e>
                            <m:sub>
                              <m:r>
                                <a:rPr lang="en-US" sz="2800" b="0" i="1" smtClean="0">
                                  <a:latin typeface="Cambria Math" panose="02040503050406030204" pitchFamily="18" charset="0"/>
                                </a:rPr>
                                <m:t>𝑗</m:t>
                              </m:r>
                            </m:sub>
                          </m:sSub>
                        </m:e>
                      </m:nary>
                    </m:oMath>
                  </m:oMathPara>
                </a14:m>
                <a:endParaRPr lang="en-US" sz="2800" dirty="0"/>
              </a:p>
            </p:txBody>
          </p:sp>
        </mc:Choice>
        <mc:Fallback xmlns="">
          <p:sp>
            <p:nvSpPr>
              <p:cNvPr id="12" name="TextBox 11">
                <a:extLst>
                  <a:ext uri="{FF2B5EF4-FFF2-40B4-BE49-F238E27FC236}">
                    <a16:creationId xmlns:a16="http://schemas.microsoft.com/office/drawing/2014/main" id="{993E1882-F832-D6D7-101B-AE17F4CD0E4D}"/>
                  </a:ext>
                </a:extLst>
              </p:cNvPr>
              <p:cNvSpPr txBox="1">
                <a:spLocks noRot="1" noChangeAspect="1" noMove="1" noResize="1" noEditPoints="1" noAdjustHandles="1" noChangeArrowheads="1" noChangeShapeType="1" noTextEdit="1"/>
              </p:cNvSpPr>
              <p:nvPr/>
            </p:nvSpPr>
            <p:spPr>
              <a:xfrm>
                <a:off x="487680" y="3276029"/>
                <a:ext cx="1927579" cy="12250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32C360D-8075-A334-3C6C-E41647DFAFCB}"/>
                  </a:ext>
                </a:extLst>
              </p:cNvPr>
              <p:cNvSpPr txBox="1"/>
              <p:nvPr/>
            </p:nvSpPr>
            <p:spPr>
              <a:xfrm>
                <a:off x="487680" y="4732393"/>
                <a:ext cx="3681136" cy="7929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𝑧𝑠𝑐𝑜𝑟𝑒</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𝑥</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num>
                        <m:den>
                          <m:r>
                            <a:rPr lang="en-US" sz="2800" b="0" i="1" smtClean="0">
                              <a:latin typeface="Cambria Math" panose="02040503050406030204" pitchFamily="18" charset="0"/>
                              <a:ea typeface="Cambria Math" panose="02040503050406030204" pitchFamily="18" charset="0"/>
                            </a:rPr>
                            <m:t>𝜎</m:t>
                          </m:r>
                        </m:den>
                      </m:f>
                    </m:oMath>
                  </m:oMathPara>
                </a14:m>
                <a:endParaRPr lang="en-US" sz="2800" dirty="0"/>
              </a:p>
            </p:txBody>
          </p:sp>
        </mc:Choice>
        <mc:Fallback xmlns="">
          <p:sp>
            <p:nvSpPr>
              <p:cNvPr id="14" name="TextBox 13">
                <a:extLst>
                  <a:ext uri="{FF2B5EF4-FFF2-40B4-BE49-F238E27FC236}">
                    <a16:creationId xmlns:a16="http://schemas.microsoft.com/office/drawing/2014/main" id="{332C360D-8075-A334-3C6C-E41647DFAFCB}"/>
                  </a:ext>
                </a:extLst>
              </p:cNvPr>
              <p:cNvSpPr txBox="1">
                <a:spLocks noRot="1" noChangeAspect="1" noMove="1" noResize="1" noEditPoints="1" noAdjustHandles="1" noChangeArrowheads="1" noChangeShapeType="1" noTextEdit="1"/>
              </p:cNvSpPr>
              <p:nvPr/>
            </p:nvSpPr>
            <p:spPr>
              <a:xfrm>
                <a:off x="487680" y="4732393"/>
                <a:ext cx="3681136" cy="79297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2859043-C9FF-D94A-0DAB-D6B2C9287BE0}"/>
                  </a:ext>
                </a:extLst>
              </p:cNvPr>
              <p:cNvSpPr txBox="1"/>
              <p:nvPr/>
            </p:nvSpPr>
            <p:spPr>
              <a:xfrm>
                <a:off x="487680" y="5756717"/>
                <a:ext cx="14532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i="1">
                              <a:latin typeface="Cambria Math" panose="02040503050406030204" pitchFamily="18" charset="0"/>
                            </a:rPr>
                            <m:t>𝐵</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𝐵</m:t>
                      </m:r>
                    </m:oMath>
                  </m:oMathPara>
                </a14:m>
                <a:endParaRPr lang="en-US" sz="2800" dirty="0"/>
              </a:p>
            </p:txBody>
          </p:sp>
        </mc:Choice>
        <mc:Fallback xmlns="">
          <p:sp>
            <p:nvSpPr>
              <p:cNvPr id="15" name="TextBox 14">
                <a:extLst>
                  <a:ext uri="{FF2B5EF4-FFF2-40B4-BE49-F238E27FC236}">
                    <a16:creationId xmlns:a16="http://schemas.microsoft.com/office/drawing/2014/main" id="{62859043-C9FF-D94A-0DAB-D6B2C9287BE0}"/>
                  </a:ext>
                </a:extLst>
              </p:cNvPr>
              <p:cNvSpPr txBox="1">
                <a:spLocks noRot="1" noChangeAspect="1" noMove="1" noResize="1" noEditPoints="1" noAdjustHandles="1" noChangeArrowheads="1" noChangeShapeType="1" noTextEdit="1"/>
              </p:cNvSpPr>
              <p:nvPr/>
            </p:nvSpPr>
            <p:spPr>
              <a:xfrm>
                <a:off x="487680" y="5756717"/>
                <a:ext cx="1453218" cy="430887"/>
              </a:xfrm>
              <a:prstGeom prst="rect">
                <a:avLst/>
              </a:prstGeom>
              <a:blipFill>
                <a:blip r:embed="rId6"/>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E0F2300-19E2-602D-86B9-52E6616E483E}"/>
              </a:ext>
            </a:extLst>
          </p:cNvPr>
          <p:cNvSpPr txBox="1"/>
          <p:nvPr/>
        </p:nvSpPr>
        <p:spPr>
          <a:xfrm>
            <a:off x="8559035" y="5024157"/>
            <a:ext cx="1905458" cy="646331"/>
          </a:xfrm>
          <a:prstGeom prst="rect">
            <a:avLst/>
          </a:prstGeom>
          <a:noFill/>
        </p:spPr>
        <p:txBody>
          <a:bodyPr wrap="none" rtlCol="0">
            <a:spAutoFit/>
          </a:bodyPr>
          <a:lstStyle/>
          <a:p>
            <a:pPr algn="ctr"/>
            <a:r>
              <a:rPr lang="en-US" dirty="0"/>
              <a:t>Correlation Matrix</a:t>
            </a:r>
          </a:p>
          <a:p>
            <a:pPr algn="ctr"/>
            <a:r>
              <a:rPr lang="en-US" dirty="0"/>
              <a:t>[-1, 1]</a:t>
            </a:r>
          </a:p>
        </p:txBody>
      </p:sp>
      <p:sp>
        <p:nvSpPr>
          <p:cNvPr id="27" name="TextBox 26">
            <a:extLst>
              <a:ext uri="{FF2B5EF4-FFF2-40B4-BE49-F238E27FC236}">
                <a16:creationId xmlns:a16="http://schemas.microsoft.com/office/drawing/2014/main" id="{D6507081-FF19-BBF3-6C72-C5A9A1ABB721}"/>
              </a:ext>
            </a:extLst>
          </p:cNvPr>
          <p:cNvSpPr txBox="1"/>
          <p:nvPr/>
        </p:nvSpPr>
        <p:spPr>
          <a:xfrm>
            <a:off x="10432054" y="1785973"/>
            <a:ext cx="1373105" cy="646331"/>
          </a:xfrm>
          <a:prstGeom prst="rect">
            <a:avLst/>
          </a:prstGeom>
          <a:noFill/>
        </p:spPr>
        <p:txBody>
          <a:bodyPr wrap="square">
            <a:spAutoFit/>
          </a:bodyPr>
          <a:lstStyle/>
          <a:p>
            <a:pPr algn="ctr"/>
            <a:r>
              <a:rPr lang="en-US" sz="1800" i="0" dirty="0">
                <a:effectLst/>
                <a:latin typeface="Helvetica" panose="020B0500000000000000" pitchFamily="34" charset="0"/>
              </a:rPr>
              <a:t>[Mean = 0</a:t>
            </a:r>
          </a:p>
          <a:p>
            <a:pPr algn="ctr"/>
            <a:r>
              <a:rPr lang="en-US" sz="1800" i="0" dirty="0">
                <a:effectLst/>
                <a:latin typeface="Helvetica" panose="020B0500000000000000" pitchFamily="34" charset="0"/>
              </a:rPr>
              <a:t>Var = 1]</a:t>
            </a:r>
            <a:endParaRPr lang="en-US" dirty="0"/>
          </a:p>
        </p:txBody>
      </p:sp>
      <p:sp>
        <p:nvSpPr>
          <p:cNvPr id="29" name="TextBox 28">
            <a:extLst>
              <a:ext uri="{FF2B5EF4-FFF2-40B4-BE49-F238E27FC236}">
                <a16:creationId xmlns:a16="http://schemas.microsoft.com/office/drawing/2014/main" id="{D87B2BAF-0581-5401-A875-FE58D90B3B17}"/>
              </a:ext>
            </a:extLst>
          </p:cNvPr>
          <p:cNvSpPr txBox="1"/>
          <p:nvPr/>
        </p:nvSpPr>
        <p:spPr>
          <a:xfrm>
            <a:off x="10366154" y="2496107"/>
            <a:ext cx="1504904" cy="646331"/>
          </a:xfrm>
          <a:prstGeom prst="rect">
            <a:avLst/>
          </a:prstGeom>
          <a:noFill/>
        </p:spPr>
        <p:txBody>
          <a:bodyPr wrap="square">
            <a:spAutoFit/>
          </a:bodyPr>
          <a:lstStyle/>
          <a:p>
            <a:pPr algn="ctr"/>
            <a:r>
              <a:rPr lang="en-US" sz="1800" i="0" dirty="0">
                <a:effectLst/>
                <a:latin typeface="Helvetica" panose="020B0500000000000000" pitchFamily="34" charset="0"/>
              </a:rPr>
              <a:t>Total Var =</a:t>
            </a:r>
          </a:p>
          <a:p>
            <a:pPr algn="ctr"/>
            <a:r>
              <a:rPr lang="en-US" sz="1800" i="0" dirty="0">
                <a:effectLst/>
                <a:latin typeface="Helvetica" panose="020B0500000000000000" pitchFamily="34" charset="0"/>
              </a:rPr>
              <a:t>n columns</a:t>
            </a:r>
            <a:endParaRPr lang="en-US" dirty="0"/>
          </a:p>
        </p:txBody>
      </p:sp>
    </p:spTree>
    <p:extLst>
      <p:ext uri="{BB962C8B-B14F-4D97-AF65-F5344CB8AC3E}">
        <p14:creationId xmlns:p14="http://schemas.microsoft.com/office/powerpoint/2010/main" val="35889196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706120" y="1955301"/>
            <a:ext cx="6096000" cy="1446550"/>
          </a:xfrm>
          <a:prstGeom prst="rect">
            <a:avLst/>
          </a:prstGeom>
          <a:noFill/>
        </p:spPr>
        <p:txBody>
          <a:bodyPr wrap="square">
            <a:spAutoFit/>
          </a:bodyPr>
          <a:lstStyle/>
          <a:p>
            <a:pPr algn="l"/>
            <a:r>
              <a:rPr lang="en-US" sz="4400" b="1" i="0" dirty="0">
                <a:effectLst/>
                <a:latin typeface="Helvetica" panose="020B0500000000000000" pitchFamily="34" charset="0"/>
              </a:rPr>
              <a:t>Principal component analysis (PCA)</a:t>
            </a:r>
          </a:p>
        </p:txBody>
      </p:sp>
      <p:sp>
        <p:nvSpPr>
          <p:cNvPr id="11" name="TextBox 10">
            <a:extLst>
              <a:ext uri="{FF2B5EF4-FFF2-40B4-BE49-F238E27FC236}">
                <a16:creationId xmlns:a16="http://schemas.microsoft.com/office/drawing/2014/main" id="{B5ACAB8D-1242-11C1-DF84-6BE246C6AA1C}"/>
              </a:ext>
            </a:extLst>
          </p:cNvPr>
          <p:cNvSpPr txBox="1"/>
          <p:nvPr/>
        </p:nvSpPr>
        <p:spPr>
          <a:xfrm>
            <a:off x="706120" y="3699524"/>
            <a:ext cx="6405880" cy="1446550"/>
          </a:xfrm>
          <a:prstGeom prst="rect">
            <a:avLst/>
          </a:prstGeom>
          <a:noFill/>
        </p:spPr>
        <p:txBody>
          <a:bodyPr wrap="square">
            <a:spAutoFit/>
          </a:bodyPr>
          <a:lstStyle/>
          <a:p>
            <a:r>
              <a:rPr lang="en-US" sz="4400" dirty="0" err="1">
                <a:solidFill>
                  <a:srgbClr val="3F37C9"/>
                </a:solidFill>
                <a:latin typeface="+mj-lt"/>
              </a:rPr>
              <a:t>E</a:t>
            </a:r>
            <a:r>
              <a:rPr lang="en-US" sz="4400" i="0" dirty="0" err="1">
                <a:solidFill>
                  <a:srgbClr val="3F37C9"/>
                </a:solidFill>
                <a:effectLst/>
                <a:latin typeface="+mj-lt"/>
              </a:rPr>
              <a:t>igendecomposition</a:t>
            </a:r>
            <a:r>
              <a:rPr lang="en-US" sz="4400" b="0" i="0" dirty="0">
                <a:solidFill>
                  <a:srgbClr val="202122"/>
                </a:solidFill>
                <a:effectLst/>
                <a:latin typeface="+mj-lt"/>
              </a:rPr>
              <a:t> of the data </a:t>
            </a:r>
            <a:r>
              <a:rPr lang="en-US" sz="4400" b="0" i="0" dirty="0">
                <a:solidFill>
                  <a:srgbClr val="C00000"/>
                </a:solidFill>
                <a:effectLst/>
                <a:latin typeface="+mj-lt"/>
              </a:rPr>
              <a:t>covariance</a:t>
            </a:r>
            <a:r>
              <a:rPr lang="en-US" sz="4400" b="0" i="0" dirty="0">
                <a:solidFill>
                  <a:srgbClr val="202122"/>
                </a:solidFill>
                <a:effectLst/>
                <a:latin typeface="+mj-lt"/>
              </a:rPr>
              <a:t> matrix</a:t>
            </a:r>
            <a:endParaRPr lang="en-US" sz="4400" dirty="0">
              <a:latin typeface="+mj-lt"/>
            </a:endParaRPr>
          </a:p>
        </p:txBody>
      </p:sp>
      <p:pic>
        <p:nvPicPr>
          <p:cNvPr id="5148" name="Graphic 5147">
            <a:extLst>
              <a:ext uri="{FF2B5EF4-FFF2-40B4-BE49-F238E27FC236}">
                <a16:creationId xmlns:a16="http://schemas.microsoft.com/office/drawing/2014/main" id="{C836180D-6833-87D8-93CB-58E8EDBA444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204" t="10540" r="9463" b="10663"/>
          <a:stretch/>
        </p:blipFill>
        <p:spPr>
          <a:xfrm>
            <a:off x="7736850" y="1722120"/>
            <a:ext cx="3688059" cy="3709902"/>
          </a:xfrm>
          <a:prstGeom prst="rect">
            <a:avLst/>
          </a:prstGeom>
        </p:spPr>
      </p:pic>
    </p:spTree>
    <p:extLst>
      <p:ext uri="{BB962C8B-B14F-4D97-AF65-F5344CB8AC3E}">
        <p14:creationId xmlns:p14="http://schemas.microsoft.com/office/powerpoint/2010/main" val="1179337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55286" y="479495"/>
            <a:ext cx="10281425" cy="769441"/>
          </a:xfrm>
          <a:prstGeom prst="rect">
            <a:avLst/>
          </a:prstGeom>
          <a:noFill/>
        </p:spPr>
        <p:txBody>
          <a:bodyPr wrap="square">
            <a:spAutoFit/>
          </a:bodyPr>
          <a:lstStyle/>
          <a:p>
            <a:pPr algn="ctr"/>
            <a:r>
              <a:rPr lang="en-US" sz="4400" b="1" i="0" dirty="0">
                <a:effectLst/>
                <a:latin typeface="Helvetica" panose="020B0500000000000000" pitchFamily="34" charset="0"/>
              </a:rPr>
              <a:t>Principal component analysis (PCA</a:t>
            </a:r>
            <a:r>
              <a:rPr lang="en-US" sz="4400" b="1" dirty="0">
                <a:latin typeface="Helvetica" panose="020B0500000000000000" pitchFamily="34" charset="0"/>
              </a:rPr>
              <a:t>)</a:t>
            </a:r>
            <a:endParaRPr lang="en-US" sz="4400" b="1" i="0" dirty="0">
              <a:effectLst/>
              <a:latin typeface="Helvetica" panose="020B0500000000000000" pitchFamily="34" charset="0"/>
            </a:endParaRPr>
          </a:p>
        </p:txBody>
      </p:sp>
      <p:pic>
        <p:nvPicPr>
          <p:cNvPr id="5821" name="Graphic 5820">
            <a:extLst>
              <a:ext uri="{FF2B5EF4-FFF2-40B4-BE49-F238E27FC236}">
                <a16:creationId xmlns:a16="http://schemas.microsoft.com/office/drawing/2014/main" id="{27E16704-2F9E-74D0-9834-CE869DA0A28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269" t="4917" r="7402" b="21998"/>
          <a:stretch/>
        </p:blipFill>
        <p:spPr>
          <a:xfrm>
            <a:off x="955286" y="1614696"/>
            <a:ext cx="10281425" cy="4589842"/>
          </a:xfrm>
          <a:prstGeom prst="rect">
            <a:avLst/>
          </a:prstGeom>
        </p:spPr>
      </p:pic>
    </p:spTree>
    <p:extLst>
      <p:ext uri="{BB962C8B-B14F-4D97-AF65-F5344CB8AC3E}">
        <p14:creationId xmlns:p14="http://schemas.microsoft.com/office/powerpoint/2010/main" val="1186290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22DE35D-7961-F6CB-2FD0-724F73A25B8E}"/>
              </a:ext>
            </a:extLst>
          </p:cNvPr>
          <p:cNvSpPr txBox="1"/>
          <p:nvPr/>
        </p:nvSpPr>
        <p:spPr>
          <a:xfrm>
            <a:off x="2026382" y="340514"/>
            <a:ext cx="8139234"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Helvetica" panose="020B0500000000000000" pitchFamily="34" charset="0"/>
              </a:rPr>
              <a:t>Composition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Helvetica" panose="020B0500000000000000" pitchFamily="34" charset="0"/>
              </a:rPr>
              <a:t>linear transformations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5BFB335-0959-6EAA-441B-954C35F28AE2}"/>
                  </a:ext>
                </a:extLst>
              </p:cNvPr>
              <p:cNvSpPr txBox="1"/>
              <p:nvPr/>
            </p:nvSpPr>
            <p:spPr>
              <a:xfrm>
                <a:off x="4460231" y="2715260"/>
                <a:ext cx="3271537"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latin typeface="Cambria Math" panose="02040503050406030204" pitchFamily="18" charset="0"/>
                        </a:rPr>
                        <m:t>𝐴</m:t>
                      </m:r>
                      <m:r>
                        <a:rPr lang="en-US" sz="6600" b="0" i="1" smtClean="0">
                          <a:latin typeface="Cambria Math" panose="02040503050406030204" pitchFamily="18" charset="0"/>
                        </a:rPr>
                        <m:t>.</m:t>
                      </m:r>
                      <m:r>
                        <a:rPr lang="en-US" sz="6600" b="0" i="1" smtClean="0">
                          <a:latin typeface="Cambria Math" panose="02040503050406030204" pitchFamily="18" charset="0"/>
                        </a:rPr>
                        <m:t>𝐵</m:t>
                      </m:r>
                      <m:r>
                        <a:rPr lang="en-US" sz="6600" b="0" i="1" smtClean="0">
                          <a:latin typeface="Cambria Math" panose="02040503050406030204" pitchFamily="18" charset="0"/>
                        </a:rPr>
                        <m:t>=</m:t>
                      </m:r>
                      <m:r>
                        <a:rPr lang="en-US" sz="6600" b="0" i="1" smtClean="0">
                          <a:latin typeface="Cambria Math" panose="02040503050406030204" pitchFamily="18" charset="0"/>
                        </a:rPr>
                        <m:t>𝐶</m:t>
                      </m:r>
                    </m:oMath>
                  </m:oMathPara>
                </a14:m>
                <a:endParaRPr lang="en-US" sz="6600" dirty="0"/>
              </a:p>
            </p:txBody>
          </p:sp>
        </mc:Choice>
        <mc:Fallback xmlns="">
          <p:sp>
            <p:nvSpPr>
              <p:cNvPr id="2" name="TextBox 1">
                <a:extLst>
                  <a:ext uri="{FF2B5EF4-FFF2-40B4-BE49-F238E27FC236}">
                    <a16:creationId xmlns:a16="http://schemas.microsoft.com/office/drawing/2014/main" id="{A5BFB335-0959-6EAA-441B-954C35F28AE2}"/>
                  </a:ext>
                </a:extLst>
              </p:cNvPr>
              <p:cNvSpPr txBox="1">
                <a:spLocks noRot="1" noChangeAspect="1" noMove="1" noResize="1" noEditPoints="1" noAdjustHandles="1" noChangeArrowheads="1" noChangeShapeType="1" noTextEdit="1"/>
              </p:cNvSpPr>
              <p:nvPr/>
            </p:nvSpPr>
            <p:spPr>
              <a:xfrm>
                <a:off x="4460231" y="2715260"/>
                <a:ext cx="3271537" cy="1015663"/>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43471CF-70E5-F744-775F-B7A69047E186}"/>
              </a:ext>
            </a:extLst>
          </p:cNvPr>
          <p:cNvSpPr txBox="1"/>
          <p:nvPr/>
        </p:nvSpPr>
        <p:spPr>
          <a:xfrm>
            <a:off x="1630680" y="4631720"/>
            <a:ext cx="1897571" cy="369332"/>
          </a:xfrm>
          <a:prstGeom prst="rect">
            <a:avLst/>
          </a:prstGeom>
          <a:noFill/>
        </p:spPr>
        <p:txBody>
          <a:bodyPr wrap="none" rtlCol="0">
            <a:spAutoFit/>
          </a:bodyPr>
          <a:lstStyle/>
          <a:p>
            <a:r>
              <a:rPr lang="en-US" dirty="0">
                <a:latin typeface="Helvetica" panose="020B0500000000000000" pitchFamily="34" charset="0"/>
              </a:rPr>
              <a:t>Transformation 1</a:t>
            </a:r>
          </a:p>
        </p:txBody>
      </p:sp>
      <p:sp>
        <p:nvSpPr>
          <p:cNvPr id="5" name="TextBox 4">
            <a:extLst>
              <a:ext uri="{FF2B5EF4-FFF2-40B4-BE49-F238E27FC236}">
                <a16:creationId xmlns:a16="http://schemas.microsoft.com/office/drawing/2014/main" id="{BB76A0AB-1D0B-B9EC-8377-FE5FDDA5B05F}"/>
              </a:ext>
            </a:extLst>
          </p:cNvPr>
          <p:cNvSpPr txBox="1"/>
          <p:nvPr/>
        </p:nvSpPr>
        <p:spPr>
          <a:xfrm>
            <a:off x="4381500" y="4631720"/>
            <a:ext cx="1897571" cy="369332"/>
          </a:xfrm>
          <a:prstGeom prst="rect">
            <a:avLst/>
          </a:prstGeom>
          <a:noFill/>
        </p:spPr>
        <p:txBody>
          <a:bodyPr wrap="none" rtlCol="0">
            <a:spAutoFit/>
          </a:bodyPr>
          <a:lstStyle/>
          <a:p>
            <a:r>
              <a:rPr lang="en-US" dirty="0">
                <a:latin typeface="Helvetica" panose="020B0500000000000000" pitchFamily="34" charset="0"/>
              </a:rPr>
              <a:t>Transformation 2</a:t>
            </a:r>
          </a:p>
        </p:txBody>
      </p:sp>
      <p:sp>
        <p:nvSpPr>
          <p:cNvPr id="6" name="TextBox 5">
            <a:extLst>
              <a:ext uri="{FF2B5EF4-FFF2-40B4-BE49-F238E27FC236}">
                <a16:creationId xmlns:a16="http://schemas.microsoft.com/office/drawing/2014/main" id="{3E8BFCD4-D4F2-2D3D-4FB0-89B970ADB210}"/>
              </a:ext>
            </a:extLst>
          </p:cNvPr>
          <p:cNvSpPr txBox="1"/>
          <p:nvPr/>
        </p:nvSpPr>
        <p:spPr>
          <a:xfrm>
            <a:off x="7731768" y="4631720"/>
            <a:ext cx="2809359" cy="369332"/>
          </a:xfrm>
          <a:prstGeom prst="rect">
            <a:avLst/>
          </a:prstGeom>
          <a:noFill/>
        </p:spPr>
        <p:txBody>
          <a:bodyPr wrap="none" rtlCol="0">
            <a:spAutoFit/>
          </a:bodyPr>
          <a:lstStyle/>
          <a:p>
            <a:r>
              <a:rPr lang="en-US" dirty="0">
                <a:latin typeface="Helvetica" panose="020B0500000000000000" pitchFamily="34" charset="0"/>
              </a:rPr>
              <a:t>Combined Transformation</a:t>
            </a:r>
          </a:p>
        </p:txBody>
      </p:sp>
      <p:cxnSp>
        <p:nvCxnSpPr>
          <p:cNvPr id="11" name="Straight Arrow Connector 10">
            <a:extLst>
              <a:ext uri="{FF2B5EF4-FFF2-40B4-BE49-F238E27FC236}">
                <a16:creationId xmlns:a16="http://schemas.microsoft.com/office/drawing/2014/main" id="{431E5962-5609-E4C9-0E37-47CBCE9601EB}"/>
              </a:ext>
            </a:extLst>
          </p:cNvPr>
          <p:cNvCxnSpPr>
            <a:endCxn id="3" idx="0"/>
          </p:cNvCxnSpPr>
          <p:nvPr/>
        </p:nvCxnSpPr>
        <p:spPr>
          <a:xfrm flipH="1">
            <a:off x="2579466" y="3730923"/>
            <a:ext cx="2053494" cy="900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87DA2B-EA40-F034-D850-58ABDCECCE74}"/>
              </a:ext>
            </a:extLst>
          </p:cNvPr>
          <p:cNvCxnSpPr>
            <a:endCxn id="5" idx="0"/>
          </p:cNvCxnSpPr>
          <p:nvPr/>
        </p:nvCxnSpPr>
        <p:spPr>
          <a:xfrm flipH="1">
            <a:off x="5330286" y="3730923"/>
            <a:ext cx="270414" cy="9007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58F8F8-AB54-DD85-2C16-BBB7B49CDCB7}"/>
              </a:ext>
            </a:extLst>
          </p:cNvPr>
          <p:cNvCxnSpPr>
            <a:endCxn id="6" idx="0"/>
          </p:cNvCxnSpPr>
          <p:nvPr/>
        </p:nvCxnSpPr>
        <p:spPr>
          <a:xfrm>
            <a:off x="7383780" y="3616057"/>
            <a:ext cx="1752668" cy="10156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F4BF37C-8AF8-1BC2-7C4C-7C5AA1B5345E}"/>
              </a:ext>
            </a:extLst>
          </p:cNvPr>
          <p:cNvSpPr txBox="1"/>
          <p:nvPr/>
        </p:nvSpPr>
        <p:spPr>
          <a:xfrm>
            <a:off x="2923921" y="6142158"/>
            <a:ext cx="6710299" cy="369332"/>
          </a:xfrm>
          <a:prstGeom prst="rect">
            <a:avLst/>
          </a:prstGeom>
          <a:noFill/>
        </p:spPr>
        <p:txBody>
          <a:bodyPr wrap="none" rtlCol="0">
            <a:spAutoFit/>
          </a:bodyPr>
          <a:lstStyle/>
          <a:p>
            <a:r>
              <a:rPr lang="en-US" dirty="0">
                <a:latin typeface="Helvetica" panose="020B0500000000000000" pitchFamily="34" charset="0"/>
              </a:rPr>
              <a:t>Matrix multiplication: Composition of Sequential Transformations</a:t>
            </a:r>
          </a:p>
        </p:txBody>
      </p:sp>
    </p:spTree>
    <p:extLst>
      <p:ext uri="{BB962C8B-B14F-4D97-AF65-F5344CB8AC3E}">
        <p14:creationId xmlns:p14="http://schemas.microsoft.com/office/powerpoint/2010/main" val="1316723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D37EB-CDB8-7C3E-AD0C-AF2BCFF7EB79}"/>
              </a:ext>
            </a:extLst>
          </p:cNvPr>
          <p:cNvSpPr txBox="1"/>
          <p:nvPr/>
        </p:nvSpPr>
        <p:spPr>
          <a:xfrm>
            <a:off x="1498427" y="445169"/>
            <a:ext cx="9195146" cy="584775"/>
          </a:xfrm>
          <a:prstGeom prst="rect">
            <a:avLst/>
          </a:prstGeom>
          <a:noFill/>
        </p:spPr>
        <p:txBody>
          <a:bodyPr wrap="none" rtlCol="0">
            <a:spAutoFit/>
          </a:bodyPr>
          <a:lstStyle/>
          <a:p>
            <a:pPr algn="ctr"/>
            <a:r>
              <a:rPr lang="en-US" sz="3200" b="1" dirty="0">
                <a:latin typeface="Helvetica" panose="020B0500000000000000" pitchFamily="34" charset="0"/>
              </a:rPr>
              <a:t>Discover patterns in high-throughput datasets</a:t>
            </a:r>
          </a:p>
        </p:txBody>
      </p:sp>
      <p:pic>
        <p:nvPicPr>
          <p:cNvPr id="3" name="Picture 2">
            <a:extLst>
              <a:ext uri="{FF2B5EF4-FFF2-40B4-BE49-F238E27FC236}">
                <a16:creationId xmlns:a16="http://schemas.microsoft.com/office/drawing/2014/main" id="{EB4DFB5F-F815-8242-D6A8-50C840A01B72}"/>
              </a:ext>
            </a:extLst>
          </p:cNvPr>
          <p:cNvPicPr>
            <a:picLocks noChangeAspect="1"/>
          </p:cNvPicPr>
          <p:nvPr/>
        </p:nvPicPr>
        <p:blipFill>
          <a:blip r:embed="rId2"/>
          <a:stretch>
            <a:fillRect/>
          </a:stretch>
        </p:blipFill>
        <p:spPr>
          <a:xfrm>
            <a:off x="1738563" y="1723607"/>
            <a:ext cx="8714874" cy="4013502"/>
          </a:xfrm>
          <a:prstGeom prst="rect">
            <a:avLst/>
          </a:prstGeom>
        </p:spPr>
      </p:pic>
      <p:sp>
        <p:nvSpPr>
          <p:cNvPr id="6" name="TextBox 5">
            <a:extLst>
              <a:ext uri="{FF2B5EF4-FFF2-40B4-BE49-F238E27FC236}">
                <a16:creationId xmlns:a16="http://schemas.microsoft.com/office/drawing/2014/main" id="{8DD548DA-2D50-2519-FB6A-4A635F2E9EC6}"/>
              </a:ext>
            </a:extLst>
          </p:cNvPr>
          <p:cNvSpPr txBox="1"/>
          <p:nvPr/>
        </p:nvSpPr>
        <p:spPr>
          <a:xfrm>
            <a:off x="2835877" y="6412831"/>
            <a:ext cx="6520247" cy="307777"/>
          </a:xfrm>
          <a:prstGeom prst="rect">
            <a:avLst/>
          </a:prstGeom>
          <a:noFill/>
        </p:spPr>
        <p:txBody>
          <a:bodyPr wrap="square">
            <a:spAutoFit/>
          </a:bodyPr>
          <a:lstStyle/>
          <a:p>
            <a:pPr algn="ctr"/>
            <a:r>
              <a:rPr lang="en-US" sz="1400" i="0" dirty="0">
                <a:effectLst/>
                <a:latin typeface="+mj-lt"/>
              </a:rPr>
              <a:t>Dimensionality Reduction for Matrix- and Tensor-Coded Data [Part 1] – Alex </a:t>
            </a:r>
            <a:r>
              <a:rPr lang="en-US" sz="1400" dirty="0">
                <a:latin typeface="+mj-lt"/>
              </a:rPr>
              <a:t>Williams</a:t>
            </a:r>
            <a:endParaRPr lang="en-US" sz="1400" i="0" dirty="0">
              <a:effectLst/>
              <a:latin typeface="+mj-lt"/>
            </a:endParaRPr>
          </a:p>
        </p:txBody>
      </p:sp>
    </p:spTree>
    <p:extLst>
      <p:ext uri="{BB962C8B-B14F-4D97-AF65-F5344CB8AC3E}">
        <p14:creationId xmlns:p14="http://schemas.microsoft.com/office/powerpoint/2010/main" val="19192013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77921" y="6253441"/>
            <a:ext cx="703615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Visualize Different Matrices part2 | SEE Matrix, Chapter 1</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B03344D-3CD8-5EE2-F8C2-746859801E7E}"/>
                  </a:ext>
                </a:extLst>
              </p:cNvPr>
              <p:cNvSpPr txBox="1"/>
              <p:nvPr/>
            </p:nvSpPr>
            <p:spPr>
              <a:xfrm>
                <a:off x="1301096" y="2179320"/>
                <a:ext cx="9589805" cy="1538883"/>
              </a:xfrm>
              <a:prstGeom prst="rect">
                <a:avLst/>
              </a:prstGeom>
              <a:noFill/>
            </p:spPr>
            <p:txBody>
              <a:bodyPr wrap="none" lIns="0" tIns="0" rIns="0" bIns="0" rtlCol="0">
                <a:spAutoFit/>
              </a:bodyPr>
              <a:lstStyle/>
              <a:p>
                <a14:m>
                  <m:oMath xmlns:m="http://schemas.openxmlformats.org/officeDocument/2006/math">
                    <m:d>
                      <m:dPr>
                        <m:begChr m:val="["/>
                        <m:endChr m:val="]"/>
                        <m:ctrlPr>
                          <a:rPr lang="en-US" sz="10000" i="1" smtClean="0">
                            <a:latin typeface="Cambria Math" panose="02040503050406030204" pitchFamily="18" charset="0"/>
                          </a:rPr>
                        </m:ctrlPr>
                      </m:dPr>
                      <m:e>
                        <m:r>
                          <a:rPr lang="en-US" sz="10000" b="0" i="1" smtClean="0">
                            <a:latin typeface="Cambria Math" panose="02040503050406030204" pitchFamily="18" charset="0"/>
                          </a:rPr>
                          <m:t>𝑋</m:t>
                        </m:r>
                      </m:e>
                    </m:d>
                    <m:r>
                      <a:rPr lang="en-US" sz="10000" b="0" i="1" smtClean="0">
                        <a:latin typeface="Cambria Math" panose="02040503050406030204" pitchFamily="18" charset="0"/>
                      </a:rPr>
                      <m:t>=</m:t>
                    </m:r>
                  </m:oMath>
                </a14:m>
                <a:r>
                  <a:rPr lang="en-US" sz="10000" dirty="0">
                    <a:solidFill>
                      <a:schemeClr val="tx1">
                        <a:lumMod val="65000"/>
                        <a:lumOff val="35000"/>
                      </a:schemeClr>
                    </a:solidFill>
                  </a:rPr>
                  <a:t> </a:t>
                </a:r>
                <a14:m>
                  <m:oMath xmlns:m="http://schemas.openxmlformats.org/officeDocument/2006/math">
                    <m:d>
                      <m:dPr>
                        <m:begChr m:val="["/>
                        <m:endChr m:val="]"/>
                        <m:ctrlPr>
                          <a:rPr lang="en-US" sz="10000" i="1">
                            <a:solidFill>
                              <a:schemeClr val="tx1">
                                <a:lumMod val="65000"/>
                                <a:lumOff val="35000"/>
                              </a:schemeClr>
                            </a:solidFill>
                            <a:latin typeface="Cambria Math" panose="02040503050406030204" pitchFamily="18" charset="0"/>
                          </a:rPr>
                        </m:ctrlPr>
                      </m:dPr>
                      <m:e/>
                    </m:d>
                    <m:d>
                      <m:dPr>
                        <m:begChr m:val="["/>
                        <m:endChr m:val="]"/>
                        <m:ctrlPr>
                          <a:rPr lang="en-US" sz="10000" i="1" smtClean="0">
                            <a:solidFill>
                              <a:schemeClr val="bg1">
                                <a:lumMod val="50000"/>
                              </a:schemeClr>
                            </a:solidFill>
                            <a:latin typeface="Cambria Math" panose="02040503050406030204" pitchFamily="18" charset="0"/>
                          </a:rPr>
                        </m:ctrlPr>
                      </m:dPr>
                      <m:e/>
                    </m:d>
                    <m:d>
                      <m:dPr>
                        <m:begChr m:val="["/>
                        <m:endChr m:val="]"/>
                        <m:ctrlPr>
                          <a:rPr lang="en-US" sz="10000" i="1" smtClean="0">
                            <a:solidFill>
                              <a:schemeClr val="bg1">
                                <a:lumMod val="65000"/>
                              </a:schemeClr>
                            </a:solidFill>
                            <a:latin typeface="Cambria Math" panose="02040503050406030204" pitchFamily="18" charset="0"/>
                          </a:rPr>
                        </m:ctrlPr>
                      </m:dPr>
                      <m:e/>
                    </m:d>
                  </m:oMath>
                </a14:m>
                <a:endParaRPr lang="en-US" sz="10000" dirty="0"/>
              </a:p>
            </p:txBody>
          </p:sp>
        </mc:Choice>
        <mc:Fallback xmlns="">
          <p:sp>
            <p:nvSpPr>
              <p:cNvPr id="3" name="TextBox 2">
                <a:extLst>
                  <a:ext uri="{FF2B5EF4-FFF2-40B4-BE49-F238E27FC236}">
                    <a16:creationId xmlns:a16="http://schemas.microsoft.com/office/drawing/2014/main" id="{DB03344D-3CD8-5EE2-F8C2-746859801E7E}"/>
                  </a:ext>
                </a:extLst>
              </p:cNvPr>
              <p:cNvSpPr txBox="1">
                <a:spLocks noRot="1" noChangeAspect="1" noMove="1" noResize="1" noEditPoints="1" noAdjustHandles="1" noChangeArrowheads="1" noChangeShapeType="1" noTextEdit="1"/>
              </p:cNvSpPr>
              <p:nvPr/>
            </p:nvSpPr>
            <p:spPr>
              <a:xfrm>
                <a:off x="1301096" y="2179320"/>
                <a:ext cx="9589805" cy="1538883"/>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EF3C148-4178-D6EA-B535-039A7D1C7736}"/>
              </a:ext>
            </a:extLst>
          </p:cNvPr>
          <p:cNvSpPr txBox="1"/>
          <p:nvPr/>
        </p:nvSpPr>
        <p:spPr>
          <a:xfrm>
            <a:off x="760926" y="4677440"/>
            <a:ext cx="2809359" cy="646331"/>
          </a:xfrm>
          <a:prstGeom prst="rect">
            <a:avLst/>
          </a:prstGeom>
          <a:noFill/>
        </p:spPr>
        <p:txBody>
          <a:bodyPr wrap="none" rtlCol="0">
            <a:spAutoFit/>
          </a:bodyPr>
          <a:lstStyle/>
          <a:p>
            <a:pPr algn="ctr"/>
            <a:r>
              <a:rPr lang="en-US" dirty="0">
                <a:latin typeface="Helvetica" panose="020B0500000000000000" pitchFamily="34" charset="0"/>
              </a:rPr>
              <a:t>Combined Transformation</a:t>
            </a:r>
          </a:p>
          <a:p>
            <a:pPr algn="ctr"/>
            <a:r>
              <a:rPr lang="en-US" dirty="0">
                <a:latin typeface="Helvetica" panose="020B0500000000000000" pitchFamily="34" charset="0"/>
              </a:rPr>
              <a:t>(square matrix)</a:t>
            </a:r>
          </a:p>
        </p:txBody>
      </p:sp>
      <p:sp>
        <p:nvSpPr>
          <p:cNvPr id="6" name="TextBox 5">
            <a:extLst>
              <a:ext uri="{FF2B5EF4-FFF2-40B4-BE49-F238E27FC236}">
                <a16:creationId xmlns:a16="http://schemas.microsoft.com/office/drawing/2014/main" id="{655D9E2A-625A-2813-40B9-3EE4E856CFDF}"/>
              </a:ext>
            </a:extLst>
          </p:cNvPr>
          <p:cNvSpPr txBox="1"/>
          <p:nvPr/>
        </p:nvSpPr>
        <p:spPr>
          <a:xfrm>
            <a:off x="6632706" y="4677440"/>
            <a:ext cx="2463110" cy="369332"/>
          </a:xfrm>
          <a:prstGeom prst="rect">
            <a:avLst/>
          </a:prstGeom>
          <a:noFill/>
        </p:spPr>
        <p:txBody>
          <a:bodyPr wrap="none" rtlCol="0">
            <a:spAutoFit/>
          </a:bodyPr>
          <a:lstStyle/>
          <a:p>
            <a:r>
              <a:rPr lang="en-US" dirty="0">
                <a:latin typeface="Helvetica" panose="020B0500000000000000" pitchFamily="34" charset="0"/>
              </a:rPr>
              <a:t>Simple Transformation</a:t>
            </a:r>
          </a:p>
        </p:txBody>
      </p:sp>
      <p:sp>
        <p:nvSpPr>
          <p:cNvPr id="2" name="TextBox 1">
            <a:extLst>
              <a:ext uri="{FF2B5EF4-FFF2-40B4-BE49-F238E27FC236}">
                <a16:creationId xmlns:a16="http://schemas.microsoft.com/office/drawing/2014/main" id="{BAED22E4-B96A-4B26-5304-E13AE1A34E31}"/>
              </a:ext>
            </a:extLst>
          </p:cNvPr>
          <p:cNvSpPr txBox="1"/>
          <p:nvPr/>
        </p:nvSpPr>
        <p:spPr>
          <a:xfrm>
            <a:off x="999490" y="472440"/>
            <a:ext cx="101930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Matrix decomposition</a:t>
            </a:r>
          </a:p>
        </p:txBody>
      </p:sp>
    </p:spTree>
    <p:extLst>
      <p:ext uri="{BB962C8B-B14F-4D97-AF65-F5344CB8AC3E}">
        <p14:creationId xmlns:p14="http://schemas.microsoft.com/office/powerpoint/2010/main" val="2911668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EE832C1-F123-F52D-1CBC-A321685CFA60}"/>
                  </a:ext>
                </a:extLst>
              </p:cNvPr>
              <p:cNvSpPr txBox="1"/>
              <p:nvPr/>
            </p:nvSpPr>
            <p:spPr>
              <a:xfrm>
                <a:off x="4426065" y="1661160"/>
                <a:ext cx="318439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𝐴</m:t>
                      </m:r>
                      <m:r>
                        <a:rPr lang="en-US" sz="5400" b="0" i="1" smtClean="0">
                          <a:latin typeface="Cambria Math" panose="02040503050406030204" pitchFamily="18" charset="0"/>
                        </a:rPr>
                        <m:t>=</m:t>
                      </m:r>
                      <m:r>
                        <a:rPr lang="en-US" sz="5400" b="0" i="1" smtClean="0">
                          <a:latin typeface="Cambria Math" panose="02040503050406030204" pitchFamily="18" charset="0"/>
                        </a:rPr>
                        <m:t>𝑉</m:t>
                      </m:r>
                      <m:r>
                        <m:rPr>
                          <m:sty m:val="p"/>
                        </m:rPr>
                        <a:rPr lang="el-GR" sz="5400" b="0" i="1" smtClean="0">
                          <a:latin typeface="Cambria Math" panose="02040503050406030204" pitchFamily="18" charset="0"/>
                          <a:ea typeface="Cambria Math" panose="02040503050406030204" pitchFamily="18" charset="0"/>
                        </a:rPr>
                        <m:t>Λ</m:t>
                      </m:r>
                      <m:sSup>
                        <m:sSupPr>
                          <m:ctrlPr>
                            <a:rPr lang="el-GR" sz="5400" b="0" i="1" smtClean="0">
                              <a:latin typeface="Cambria Math" panose="02040503050406030204" pitchFamily="18" charset="0"/>
                              <a:ea typeface="Cambria Math" panose="02040503050406030204" pitchFamily="18" charset="0"/>
                            </a:rPr>
                          </m:ctrlPr>
                        </m:sSupPr>
                        <m:e>
                          <m:r>
                            <a:rPr lang="en-US" sz="5400" b="0" i="1" smtClean="0">
                              <a:latin typeface="Cambria Math" panose="02040503050406030204" pitchFamily="18" charset="0"/>
                              <a:ea typeface="Cambria Math" panose="02040503050406030204" pitchFamily="18" charset="0"/>
                            </a:rPr>
                            <m:t>𝑉</m:t>
                          </m:r>
                        </m:e>
                        <m:sup>
                          <m:r>
                            <a:rPr lang="en-US" sz="5400" b="0" i="1" smtClean="0">
                              <a:latin typeface="Cambria Math" panose="02040503050406030204" pitchFamily="18" charset="0"/>
                              <a:ea typeface="Cambria Math" panose="02040503050406030204" pitchFamily="18" charset="0"/>
                            </a:rPr>
                            <m:t>𝑇</m:t>
                          </m:r>
                        </m:sup>
                      </m:sSup>
                    </m:oMath>
                  </m:oMathPara>
                </a14:m>
                <a:endParaRPr lang="en-US" sz="5400" dirty="0"/>
              </a:p>
            </p:txBody>
          </p:sp>
        </mc:Choice>
        <mc:Fallback xmlns="">
          <p:sp>
            <p:nvSpPr>
              <p:cNvPr id="2" name="TextBox 1">
                <a:extLst>
                  <a:ext uri="{FF2B5EF4-FFF2-40B4-BE49-F238E27FC236}">
                    <a16:creationId xmlns:a16="http://schemas.microsoft.com/office/drawing/2014/main" id="{3EE832C1-F123-F52D-1CBC-A321685CFA60}"/>
                  </a:ext>
                </a:extLst>
              </p:cNvPr>
              <p:cNvSpPr txBox="1">
                <a:spLocks noRot="1" noChangeAspect="1" noMove="1" noResize="1" noEditPoints="1" noAdjustHandles="1" noChangeArrowheads="1" noChangeShapeType="1" noTextEdit="1"/>
              </p:cNvSpPr>
              <p:nvPr/>
            </p:nvSpPr>
            <p:spPr>
              <a:xfrm>
                <a:off x="4426065" y="1661160"/>
                <a:ext cx="3184397" cy="830997"/>
              </a:xfrm>
              <a:prstGeom prst="rect">
                <a:avLst/>
              </a:prstGeom>
              <a:blipFill>
                <a:blip r:embed="rId3"/>
                <a:stretch>
                  <a:fillRect/>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40472A07-477F-623C-8344-AD2092CB5002}"/>
              </a:ext>
            </a:extLst>
          </p:cNvPr>
          <p:cNvSpPr txBox="1"/>
          <p:nvPr/>
        </p:nvSpPr>
        <p:spPr>
          <a:xfrm>
            <a:off x="4458303" y="5610126"/>
            <a:ext cx="1507977" cy="646331"/>
          </a:xfrm>
          <a:prstGeom prst="rect">
            <a:avLst/>
          </a:prstGeom>
          <a:noFill/>
        </p:spPr>
        <p:txBody>
          <a:bodyPr wrap="none" rtlCol="0">
            <a:spAutoFit/>
          </a:bodyPr>
          <a:lstStyle/>
          <a:p>
            <a:pPr algn="ctr"/>
            <a:r>
              <a:rPr lang="en-US" dirty="0">
                <a:latin typeface="Helvetica" panose="020B0500000000000000" pitchFamily="34" charset="0"/>
              </a:rPr>
              <a:t>Eigenvectors</a:t>
            </a:r>
          </a:p>
          <a:p>
            <a:pPr algn="ctr"/>
            <a:r>
              <a:rPr lang="en-US" dirty="0">
                <a:latin typeface="Helvetica" panose="020B0500000000000000" pitchFamily="34" charset="0"/>
              </a:rPr>
              <a:t>(Orthogonal)</a:t>
            </a:r>
          </a:p>
        </p:txBody>
      </p:sp>
      <p:sp>
        <p:nvSpPr>
          <p:cNvPr id="65" name="TextBox 64">
            <a:extLst>
              <a:ext uri="{FF2B5EF4-FFF2-40B4-BE49-F238E27FC236}">
                <a16:creationId xmlns:a16="http://schemas.microsoft.com/office/drawing/2014/main" id="{BF674D76-1F10-A332-AF82-9571A2726BFF}"/>
              </a:ext>
            </a:extLst>
          </p:cNvPr>
          <p:cNvSpPr txBox="1"/>
          <p:nvPr/>
        </p:nvSpPr>
        <p:spPr>
          <a:xfrm>
            <a:off x="6847609" y="5610126"/>
            <a:ext cx="1431033" cy="646331"/>
          </a:xfrm>
          <a:prstGeom prst="rect">
            <a:avLst/>
          </a:prstGeom>
          <a:noFill/>
        </p:spPr>
        <p:txBody>
          <a:bodyPr wrap="none" rtlCol="0">
            <a:spAutoFit/>
          </a:bodyPr>
          <a:lstStyle/>
          <a:p>
            <a:pPr algn="ctr"/>
            <a:r>
              <a:rPr lang="en-US" dirty="0">
                <a:latin typeface="Helvetica" panose="020B0500000000000000" pitchFamily="34" charset="0"/>
              </a:rPr>
              <a:t>Eigenvalues</a:t>
            </a:r>
          </a:p>
          <a:p>
            <a:pPr algn="ctr"/>
            <a:r>
              <a:rPr lang="en-US" dirty="0">
                <a:latin typeface="Helvetica" panose="020B0500000000000000" pitchFamily="34" charset="0"/>
              </a:rPr>
              <a:t>(Diagonal)</a:t>
            </a:r>
          </a:p>
        </p:txBody>
      </p:sp>
      <p:grpSp>
        <p:nvGrpSpPr>
          <p:cNvPr id="66" name="Group 65">
            <a:extLst>
              <a:ext uri="{FF2B5EF4-FFF2-40B4-BE49-F238E27FC236}">
                <a16:creationId xmlns:a16="http://schemas.microsoft.com/office/drawing/2014/main" id="{3887E43A-8B56-71A4-8174-3430253E931A}"/>
              </a:ext>
            </a:extLst>
          </p:cNvPr>
          <p:cNvGrpSpPr/>
          <p:nvPr/>
        </p:nvGrpSpPr>
        <p:grpSpPr>
          <a:xfrm>
            <a:off x="1235163" y="2594332"/>
            <a:ext cx="10172175" cy="2250718"/>
            <a:chOff x="1235163" y="2233652"/>
            <a:chExt cx="10172175" cy="2250718"/>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33C4FA5-B7FF-031D-4056-0784C5B8A4FA}"/>
                    </a:ext>
                  </a:extLst>
                </p:cNvPr>
                <p:cNvSpPr txBox="1"/>
                <p:nvPr/>
              </p:nvSpPr>
              <p:spPr>
                <a:xfrm>
                  <a:off x="10898417" y="2233652"/>
                  <a:ext cx="508921"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𝑇</m:t>
                        </m:r>
                      </m:oMath>
                    </m:oMathPara>
                  </a14:m>
                  <a:endParaRPr lang="en-US" sz="3000" dirty="0"/>
                </a:p>
              </p:txBody>
            </p:sp>
          </mc:Choice>
          <mc:Fallback xmlns="">
            <p:sp>
              <p:nvSpPr>
                <p:cNvPr id="67" name="TextBox 66">
                  <a:extLst>
                    <a:ext uri="{FF2B5EF4-FFF2-40B4-BE49-F238E27FC236}">
                      <a16:creationId xmlns:a16="http://schemas.microsoft.com/office/drawing/2014/main" id="{F33C4FA5-B7FF-031D-4056-0784C5B8A4FA}"/>
                    </a:ext>
                  </a:extLst>
                </p:cNvPr>
                <p:cNvSpPr txBox="1">
                  <a:spLocks noRot="1" noChangeAspect="1" noMove="1" noResize="1" noEditPoints="1" noAdjustHandles="1" noChangeArrowheads="1" noChangeShapeType="1" noTextEdit="1"/>
                </p:cNvSpPr>
                <p:nvPr/>
              </p:nvSpPr>
              <p:spPr>
                <a:xfrm>
                  <a:off x="10898417" y="2233652"/>
                  <a:ext cx="508921" cy="553998"/>
                </a:xfrm>
                <a:prstGeom prst="rect">
                  <a:avLst/>
                </a:prstGeom>
                <a:blipFill>
                  <a:blip r:embed="rId4"/>
                  <a:stretch>
                    <a:fillRect/>
                  </a:stretch>
                </a:blipFill>
              </p:spPr>
              <p:txBody>
                <a:bodyPr/>
                <a:lstStyle/>
                <a:p>
                  <a:r>
                    <a:rPr lang="en-US">
                      <a:noFill/>
                    </a:rPr>
                    <a:t> </a:t>
                  </a:r>
                </a:p>
              </p:txBody>
            </p:sp>
          </mc:Fallback>
        </mc:AlternateContent>
        <p:grpSp>
          <p:nvGrpSpPr>
            <p:cNvPr id="68" name="Group 67">
              <a:extLst>
                <a:ext uri="{FF2B5EF4-FFF2-40B4-BE49-F238E27FC236}">
                  <a16:creationId xmlns:a16="http://schemas.microsoft.com/office/drawing/2014/main" id="{8ABDB9CA-9BCE-5334-9961-5E3046773FE1}"/>
                </a:ext>
              </a:extLst>
            </p:cNvPr>
            <p:cNvGrpSpPr/>
            <p:nvPr/>
          </p:nvGrpSpPr>
          <p:grpSpPr>
            <a:xfrm>
              <a:off x="1235163" y="2548890"/>
              <a:ext cx="9721674" cy="1935480"/>
              <a:chOff x="1235163" y="2548890"/>
              <a:chExt cx="9721674" cy="1935480"/>
            </a:xfrm>
          </p:grpSpPr>
          <p:grpSp>
            <p:nvGrpSpPr>
              <p:cNvPr id="69" name="Group 68">
                <a:extLst>
                  <a:ext uri="{FF2B5EF4-FFF2-40B4-BE49-F238E27FC236}">
                    <a16:creationId xmlns:a16="http://schemas.microsoft.com/office/drawing/2014/main" id="{C8675243-14C0-8A12-1055-166D4CD0BC7B}"/>
                  </a:ext>
                </a:extLst>
              </p:cNvPr>
              <p:cNvGrpSpPr/>
              <p:nvPr/>
            </p:nvGrpSpPr>
            <p:grpSpPr>
              <a:xfrm>
                <a:off x="1235163" y="2548890"/>
                <a:ext cx="9721674" cy="1935480"/>
                <a:chOff x="1376680" y="2548890"/>
                <a:chExt cx="9721674" cy="1935480"/>
              </a:xfrm>
            </p:grpSpPr>
            <p:grpSp>
              <p:nvGrpSpPr>
                <p:cNvPr id="71" name="Group 70">
                  <a:extLst>
                    <a:ext uri="{FF2B5EF4-FFF2-40B4-BE49-F238E27FC236}">
                      <a16:creationId xmlns:a16="http://schemas.microsoft.com/office/drawing/2014/main" id="{8EEAA674-D4D7-0600-1708-7F2342147EE5}"/>
                    </a:ext>
                  </a:extLst>
                </p:cNvPr>
                <p:cNvGrpSpPr/>
                <p:nvPr/>
              </p:nvGrpSpPr>
              <p:grpSpPr>
                <a:xfrm>
                  <a:off x="1376680" y="2548890"/>
                  <a:ext cx="2096594" cy="1935480"/>
                  <a:chOff x="1986280" y="3246120"/>
                  <a:chExt cx="2096594" cy="1935480"/>
                </a:xfrm>
              </p:grpSpPr>
              <p:sp>
                <p:nvSpPr>
                  <p:cNvPr id="101" name="Left Bracket 100">
                    <a:extLst>
                      <a:ext uri="{FF2B5EF4-FFF2-40B4-BE49-F238E27FC236}">
                        <a16:creationId xmlns:a16="http://schemas.microsoft.com/office/drawing/2014/main" id="{AD78EC4A-24F0-0059-D577-531DC821555B}"/>
                      </a:ext>
                    </a:extLst>
                  </p:cNvPr>
                  <p:cNvSpPr/>
                  <p:nvPr/>
                </p:nvSpPr>
                <p:spPr>
                  <a:xfrm>
                    <a:off x="1986280" y="32461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Left Bracket 101">
                    <a:extLst>
                      <a:ext uri="{FF2B5EF4-FFF2-40B4-BE49-F238E27FC236}">
                        <a16:creationId xmlns:a16="http://schemas.microsoft.com/office/drawing/2014/main" id="{AEF12AE4-70A5-A956-3BCC-F7A3599CA6CA}"/>
                      </a:ext>
                    </a:extLst>
                  </p:cNvPr>
                  <p:cNvSpPr/>
                  <p:nvPr/>
                </p:nvSpPr>
                <p:spPr>
                  <a:xfrm flipH="1">
                    <a:off x="3966034" y="32461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FA160192-ACAA-4B55-4992-6466B953695A}"/>
                      </a:ext>
                    </a:extLst>
                  </p:cNvPr>
                  <p:cNvCxnSpPr>
                    <a:cxnSpLocks/>
                  </p:cNvCxnSpPr>
                  <p:nvPr/>
                </p:nvCxnSpPr>
                <p:spPr>
                  <a:xfrm>
                    <a:off x="2169160" y="348488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3115181-F98A-C0AD-B311-5C819A49B987}"/>
                      </a:ext>
                    </a:extLst>
                  </p:cNvPr>
                  <p:cNvCxnSpPr>
                    <a:cxnSpLocks/>
                  </p:cNvCxnSpPr>
                  <p:nvPr/>
                </p:nvCxnSpPr>
                <p:spPr>
                  <a:xfrm>
                    <a:off x="2169160" y="415798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03D0ABD-CD7F-B1FD-6A8B-644C8D77E964}"/>
                      </a:ext>
                    </a:extLst>
                  </p:cNvPr>
                  <p:cNvCxnSpPr>
                    <a:cxnSpLocks/>
                  </p:cNvCxnSpPr>
                  <p:nvPr/>
                </p:nvCxnSpPr>
                <p:spPr>
                  <a:xfrm>
                    <a:off x="2169160" y="493014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04E6218-57BE-0DDC-79D3-D8AE9189C73E}"/>
                      </a:ext>
                    </a:extLst>
                  </p:cNvPr>
                  <p:cNvCxnSpPr>
                    <a:cxnSpLocks/>
                  </p:cNvCxnSpPr>
                  <p:nvPr/>
                </p:nvCxnSpPr>
                <p:spPr>
                  <a:xfrm rot="5400000">
                    <a:off x="152763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399434F-CF36-0A0B-D62F-DCB836F520B9}"/>
                      </a:ext>
                    </a:extLst>
                  </p:cNvPr>
                  <p:cNvCxnSpPr>
                    <a:cxnSpLocks/>
                  </p:cNvCxnSpPr>
                  <p:nvPr/>
                </p:nvCxnSpPr>
                <p:spPr>
                  <a:xfrm rot="5400000">
                    <a:off x="2169160"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EE86653-711E-A008-C806-7F5BFABBAA2B}"/>
                      </a:ext>
                    </a:extLst>
                  </p:cNvPr>
                  <p:cNvCxnSpPr>
                    <a:cxnSpLocks/>
                  </p:cNvCxnSpPr>
                  <p:nvPr/>
                </p:nvCxnSpPr>
                <p:spPr>
                  <a:xfrm rot="5400000">
                    <a:off x="279763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D75432F0-23A2-4A45-6EEE-F6CBDDCF3A4F}"/>
                    </a:ext>
                  </a:extLst>
                </p:cNvPr>
                <p:cNvGrpSpPr/>
                <p:nvPr/>
              </p:nvGrpSpPr>
              <p:grpSpPr>
                <a:xfrm>
                  <a:off x="4338320" y="2548890"/>
                  <a:ext cx="2096594" cy="1935480"/>
                  <a:chOff x="4947920" y="3224530"/>
                  <a:chExt cx="2096594" cy="1935480"/>
                </a:xfrm>
              </p:grpSpPr>
              <p:grpSp>
                <p:nvGrpSpPr>
                  <p:cNvPr id="92" name="Group 91">
                    <a:extLst>
                      <a:ext uri="{FF2B5EF4-FFF2-40B4-BE49-F238E27FC236}">
                        <a16:creationId xmlns:a16="http://schemas.microsoft.com/office/drawing/2014/main" id="{BF6F05F0-2039-3AA8-8ACB-2115B1117EC0}"/>
                      </a:ext>
                    </a:extLst>
                  </p:cNvPr>
                  <p:cNvGrpSpPr/>
                  <p:nvPr/>
                </p:nvGrpSpPr>
                <p:grpSpPr>
                  <a:xfrm>
                    <a:off x="4947920" y="3224530"/>
                    <a:ext cx="2096594" cy="1935480"/>
                    <a:chOff x="4947920" y="3246120"/>
                    <a:chExt cx="2096594" cy="1935480"/>
                  </a:xfrm>
                </p:grpSpPr>
                <p:sp>
                  <p:nvSpPr>
                    <p:cNvPr id="96" name="Left Bracket 95">
                      <a:extLst>
                        <a:ext uri="{FF2B5EF4-FFF2-40B4-BE49-F238E27FC236}">
                          <a16:creationId xmlns:a16="http://schemas.microsoft.com/office/drawing/2014/main" id="{E7CA1508-1CC6-0DE5-D8B6-FC9A05BC598F}"/>
                        </a:ext>
                      </a:extLst>
                    </p:cNvPr>
                    <p:cNvSpPr/>
                    <p:nvPr/>
                  </p:nvSpPr>
                  <p:spPr>
                    <a:xfrm>
                      <a:off x="4947920" y="32461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Left Bracket 96">
                      <a:extLst>
                        <a:ext uri="{FF2B5EF4-FFF2-40B4-BE49-F238E27FC236}">
                          <a16:creationId xmlns:a16="http://schemas.microsoft.com/office/drawing/2014/main" id="{F72BBE6D-9AB4-C113-8731-F30E6E4B51B9}"/>
                        </a:ext>
                      </a:extLst>
                    </p:cNvPr>
                    <p:cNvSpPr/>
                    <p:nvPr/>
                  </p:nvSpPr>
                  <p:spPr>
                    <a:xfrm flipH="1">
                      <a:off x="6927674" y="32461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B26DFFC4-E61C-4ED7-FFB1-571F237E7C14}"/>
                        </a:ext>
                      </a:extLst>
                    </p:cNvPr>
                    <p:cNvCxnSpPr>
                      <a:cxnSpLocks/>
                    </p:cNvCxnSpPr>
                    <p:nvPr/>
                  </p:nvCxnSpPr>
                  <p:spPr>
                    <a:xfrm rot="5400000">
                      <a:off x="448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D94E614-E44E-FBAC-9358-E274969216B4}"/>
                        </a:ext>
                      </a:extLst>
                    </p:cNvPr>
                    <p:cNvCxnSpPr>
                      <a:cxnSpLocks/>
                    </p:cNvCxnSpPr>
                    <p:nvPr/>
                  </p:nvCxnSpPr>
                  <p:spPr>
                    <a:xfrm rot="5400000">
                      <a:off x="5130800"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8BD3BC4-B354-7A13-02CB-878355BE39B4}"/>
                        </a:ext>
                      </a:extLst>
                    </p:cNvPr>
                    <p:cNvCxnSpPr>
                      <a:cxnSpLocks/>
                    </p:cNvCxnSpPr>
                    <p:nvPr/>
                  </p:nvCxnSpPr>
                  <p:spPr>
                    <a:xfrm rot="5400000">
                      <a:off x="575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5423A28-FC51-1502-39B4-F7051BFE3FD4}"/>
                          </a:ext>
                        </a:extLst>
                      </p:cNvPr>
                      <p:cNvSpPr txBox="1"/>
                      <p:nvPr/>
                    </p:nvSpPr>
                    <p:spPr>
                      <a:xfrm>
                        <a:off x="5648644" y="3951685"/>
                        <a:ext cx="638444"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rPr>
                                    <m:t>𝑉</m:t>
                                  </m:r>
                                </m:e>
                                <m:sub>
                                  <m:r>
                                    <a:rPr lang="en-US" sz="3000" b="0" i="1" smtClean="0">
                                      <a:latin typeface="Cambria Math" panose="02040503050406030204" pitchFamily="18" charset="0"/>
                                    </a:rPr>
                                    <m:t>2</m:t>
                                  </m:r>
                                </m:sub>
                              </m:sSub>
                            </m:oMath>
                          </m:oMathPara>
                        </a14:m>
                        <a:endParaRPr lang="en-US" sz="3000" dirty="0"/>
                      </a:p>
                    </p:txBody>
                  </p:sp>
                </mc:Choice>
                <mc:Fallback xmlns="">
                  <p:sp>
                    <p:nvSpPr>
                      <p:cNvPr id="93" name="TextBox 92">
                        <a:extLst>
                          <a:ext uri="{FF2B5EF4-FFF2-40B4-BE49-F238E27FC236}">
                            <a16:creationId xmlns:a16="http://schemas.microsoft.com/office/drawing/2014/main" id="{15423A28-FC51-1502-39B4-F7051BFE3FD4}"/>
                          </a:ext>
                        </a:extLst>
                      </p:cNvPr>
                      <p:cNvSpPr txBox="1">
                        <a:spLocks noRot="1" noChangeAspect="1" noMove="1" noResize="1" noEditPoints="1" noAdjustHandles="1" noChangeArrowheads="1" noChangeShapeType="1" noTextEdit="1"/>
                      </p:cNvSpPr>
                      <p:nvPr/>
                    </p:nvSpPr>
                    <p:spPr>
                      <a:xfrm>
                        <a:off x="5648644" y="3951685"/>
                        <a:ext cx="63844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AD5CBC-A12A-1BD9-6558-236A0B480C42}"/>
                          </a:ext>
                        </a:extLst>
                      </p:cNvPr>
                      <p:cNvSpPr txBox="1"/>
                      <p:nvPr/>
                    </p:nvSpPr>
                    <p:spPr>
                      <a:xfrm>
                        <a:off x="4995304" y="3951685"/>
                        <a:ext cx="629531"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rPr>
                                    <m:t>𝑉</m:t>
                                  </m:r>
                                </m:e>
                                <m:sub>
                                  <m:r>
                                    <a:rPr lang="en-US" sz="3000" b="0" i="1" smtClean="0">
                                      <a:latin typeface="Cambria Math" panose="02040503050406030204" pitchFamily="18" charset="0"/>
                                    </a:rPr>
                                    <m:t>1</m:t>
                                  </m:r>
                                </m:sub>
                              </m:sSub>
                            </m:oMath>
                          </m:oMathPara>
                        </a14:m>
                        <a:endParaRPr lang="en-US" sz="3000" dirty="0"/>
                      </a:p>
                    </p:txBody>
                  </p:sp>
                </mc:Choice>
                <mc:Fallback xmlns="">
                  <p:sp>
                    <p:nvSpPr>
                      <p:cNvPr id="94" name="TextBox 93">
                        <a:extLst>
                          <a:ext uri="{FF2B5EF4-FFF2-40B4-BE49-F238E27FC236}">
                            <a16:creationId xmlns:a16="http://schemas.microsoft.com/office/drawing/2014/main" id="{81AD5CBC-A12A-1BD9-6558-236A0B480C42}"/>
                          </a:ext>
                        </a:extLst>
                      </p:cNvPr>
                      <p:cNvSpPr txBox="1">
                        <a:spLocks noRot="1" noChangeAspect="1" noMove="1" noResize="1" noEditPoints="1" noAdjustHandles="1" noChangeArrowheads="1" noChangeShapeType="1" noTextEdit="1"/>
                      </p:cNvSpPr>
                      <p:nvPr/>
                    </p:nvSpPr>
                    <p:spPr>
                      <a:xfrm>
                        <a:off x="4995304" y="3951685"/>
                        <a:ext cx="629531"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5B58D68F-9DB3-DBD0-84AB-2B827775A9C7}"/>
                          </a:ext>
                        </a:extLst>
                      </p:cNvPr>
                      <p:cNvSpPr txBox="1"/>
                      <p:nvPr/>
                    </p:nvSpPr>
                    <p:spPr>
                      <a:xfrm>
                        <a:off x="6324831" y="3951685"/>
                        <a:ext cx="638444"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rPr>
                                    <m:t>𝑉</m:t>
                                  </m:r>
                                </m:e>
                                <m:sub>
                                  <m:r>
                                    <a:rPr lang="en-US" sz="3000" b="0" i="1" smtClean="0">
                                      <a:latin typeface="Cambria Math" panose="02040503050406030204" pitchFamily="18" charset="0"/>
                                    </a:rPr>
                                    <m:t>3</m:t>
                                  </m:r>
                                </m:sub>
                              </m:sSub>
                            </m:oMath>
                          </m:oMathPara>
                        </a14:m>
                        <a:endParaRPr lang="en-US" sz="3000" dirty="0"/>
                      </a:p>
                    </p:txBody>
                  </p:sp>
                </mc:Choice>
                <mc:Fallback xmlns="">
                  <p:sp>
                    <p:nvSpPr>
                      <p:cNvPr id="95" name="TextBox 94">
                        <a:extLst>
                          <a:ext uri="{FF2B5EF4-FFF2-40B4-BE49-F238E27FC236}">
                            <a16:creationId xmlns:a16="http://schemas.microsoft.com/office/drawing/2014/main" id="{5B58D68F-9DB3-DBD0-84AB-2B827775A9C7}"/>
                          </a:ext>
                        </a:extLst>
                      </p:cNvPr>
                      <p:cNvSpPr txBox="1">
                        <a:spLocks noRot="1" noChangeAspect="1" noMove="1" noResize="1" noEditPoints="1" noAdjustHandles="1" noChangeArrowheads="1" noChangeShapeType="1" noTextEdit="1"/>
                      </p:cNvSpPr>
                      <p:nvPr/>
                    </p:nvSpPr>
                    <p:spPr>
                      <a:xfrm>
                        <a:off x="6324831" y="3951685"/>
                        <a:ext cx="638444" cy="553998"/>
                      </a:xfrm>
                      <a:prstGeom prst="rect">
                        <a:avLst/>
                      </a:prstGeom>
                      <a:blipFill>
                        <a:blip r:embed="rId7"/>
                        <a:stretch>
                          <a:fillRect/>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7B019533-12C7-CDDE-9769-E5958FFB005D}"/>
                    </a:ext>
                  </a:extLst>
                </p:cNvPr>
                <p:cNvGrpSpPr/>
                <p:nvPr/>
              </p:nvGrpSpPr>
              <p:grpSpPr>
                <a:xfrm>
                  <a:off x="9001760" y="2548890"/>
                  <a:ext cx="2096594" cy="1935480"/>
                  <a:chOff x="9611360" y="3224530"/>
                  <a:chExt cx="2096594" cy="1935480"/>
                </a:xfrm>
              </p:grpSpPr>
              <p:grpSp>
                <p:nvGrpSpPr>
                  <p:cNvPr id="83" name="Group 82">
                    <a:extLst>
                      <a:ext uri="{FF2B5EF4-FFF2-40B4-BE49-F238E27FC236}">
                        <a16:creationId xmlns:a16="http://schemas.microsoft.com/office/drawing/2014/main" id="{4AEEA434-BFD4-7E5F-0292-74A5E6385F9E}"/>
                      </a:ext>
                    </a:extLst>
                  </p:cNvPr>
                  <p:cNvGrpSpPr/>
                  <p:nvPr/>
                </p:nvGrpSpPr>
                <p:grpSpPr>
                  <a:xfrm>
                    <a:off x="9611360" y="3224530"/>
                    <a:ext cx="2096594" cy="1935480"/>
                    <a:chOff x="9611360" y="3190240"/>
                    <a:chExt cx="2096594" cy="1935480"/>
                  </a:xfrm>
                </p:grpSpPr>
                <p:sp>
                  <p:nvSpPr>
                    <p:cNvPr id="87" name="Left Bracket 86">
                      <a:extLst>
                        <a:ext uri="{FF2B5EF4-FFF2-40B4-BE49-F238E27FC236}">
                          <a16:creationId xmlns:a16="http://schemas.microsoft.com/office/drawing/2014/main" id="{216B616B-5D37-B0ED-FD55-77689BE96C21}"/>
                        </a:ext>
                      </a:extLst>
                    </p:cNvPr>
                    <p:cNvSpPr/>
                    <p:nvPr/>
                  </p:nvSpPr>
                  <p:spPr>
                    <a:xfrm>
                      <a:off x="9611360" y="319024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Left Bracket 87">
                      <a:extLst>
                        <a:ext uri="{FF2B5EF4-FFF2-40B4-BE49-F238E27FC236}">
                          <a16:creationId xmlns:a16="http://schemas.microsoft.com/office/drawing/2014/main" id="{8C34B80B-00FA-7886-E230-4F7F1EFC36F4}"/>
                        </a:ext>
                      </a:extLst>
                    </p:cNvPr>
                    <p:cNvSpPr/>
                    <p:nvPr/>
                  </p:nvSpPr>
                  <p:spPr>
                    <a:xfrm flipH="1">
                      <a:off x="11591114" y="319024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F3292D7-DC92-8D2A-CDFE-6F3824A668E3}"/>
                        </a:ext>
                      </a:extLst>
                    </p:cNvPr>
                    <p:cNvCxnSpPr>
                      <a:cxnSpLocks/>
                    </p:cNvCxnSpPr>
                    <p:nvPr/>
                  </p:nvCxnSpPr>
                  <p:spPr>
                    <a:xfrm rot="5400000">
                      <a:off x="9152714" y="414274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767564F-1335-708E-CF38-092D5C1D42BF}"/>
                        </a:ext>
                      </a:extLst>
                    </p:cNvPr>
                    <p:cNvCxnSpPr>
                      <a:cxnSpLocks/>
                    </p:cNvCxnSpPr>
                    <p:nvPr/>
                  </p:nvCxnSpPr>
                  <p:spPr>
                    <a:xfrm rot="5400000">
                      <a:off x="9794240" y="414274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FB78E72-BD80-D85E-D670-DC296AB25E81}"/>
                        </a:ext>
                      </a:extLst>
                    </p:cNvPr>
                    <p:cNvCxnSpPr>
                      <a:cxnSpLocks/>
                    </p:cNvCxnSpPr>
                    <p:nvPr/>
                  </p:nvCxnSpPr>
                  <p:spPr>
                    <a:xfrm rot="5400000">
                      <a:off x="10422714" y="414274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0ABE5830-CF06-B70D-A3AC-FAD93BADF69E}"/>
                          </a:ext>
                        </a:extLst>
                      </p:cNvPr>
                      <p:cNvSpPr txBox="1"/>
                      <p:nvPr/>
                    </p:nvSpPr>
                    <p:spPr>
                      <a:xfrm>
                        <a:off x="10352695" y="3951685"/>
                        <a:ext cx="638444"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rPr>
                                    <m:t>𝑉</m:t>
                                  </m:r>
                                </m:e>
                                <m:sub>
                                  <m:r>
                                    <a:rPr lang="en-US" sz="3000" b="0" i="1" smtClean="0">
                                      <a:latin typeface="Cambria Math" panose="02040503050406030204" pitchFamily="18" charset="0"/>
                                    </a:rPr>
                                    <m:t>2</m:t>
                                  </m:r>
                                </m:sub>
                              </m:sSub>
                            </m:oMath>
                          </m:oMathPara>
                        </a14:m>
                        <a:endParaRPr lang="en-US" sz="3000" dirty="0"/>
                      </a:p>
                    </p:txBody>
                  </p:sp>
                </mc:Choice>
                <mc:Fallback xmlns="">
                  <p:sp>
                    <p:nvSpPr>
                      <p:cNvPr id="84" name="TextBox 83">
                        <a:extLst>
                          <a:ext uri="{FF2B5EF4-FFF2-40B4-BE49-F238E27FC236}">
                            <a16:creationId xmlns:a16="http://schemas.microsoft.com/office/drawing/2014/main" id="{0ABE5830-CF06-B70D-A3AC-FAD93BADF69E}"/>
                          </a:ext>
                        </a:extLst>
                      </p:cNvPr>
                      <p:cNvSpPr txBox="1">
                        <a:spLocks noRot="1" noChangeAspect="1" noMove="1" noResize="1" noEditPoints="1" noAdjustHandles="1" noChangeArrowheads="1" noChangeShapeType="1" noTextEdit="1"/>
                      </p:cNvSpPr>
                      <p:nvPr/>
                    </p:nvSpPr>
                    <p:spPr>
                      <a:xfrm>
                        <a:off x="10352695" y="3951685"/>
                        <a:ext cx="638444" cy="55399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C3DCC85D-2038-5026-D452-6AEEE1331AE8}"/>
                          </a:ext>
                        </a:extLst>
                      </p:cNvPr>
                      <p:cNvSpPr txBox="1"/>
                      <p:nvPr/>
                    </p:nvSpPr>
                    <p:spPr>
                      <a:xfrm>
                        <a:off x="9699355" y="3951685"/>
                        <a:ext cx="629531"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rPr>
                                    <m:t>𝑉</m:t>
                                  </m:r>
                                </m:e>
                                <m:sub>
                                  <m:r>
                                    <a:rPr lang="en-US" sz="3000" b="0" i="1" smtClean="0">
                                      <a:latin typeface="Cambria Math" panose="02040503050406030204" pitchFamily="18" charset="0"/>
                                    </a:rPr>
                                    <m:t>1</m:t>
                                  </m:r>
                                </m:sub>
                              </m:sSub>
                            </m:oMath>
                          </m:oMathPara>
                        </a14:m>
                        <a:endParaRPr lang="en-US" sz="3000" dirty="0"/>
                      </a:p>
                    </p:txBody>
                  </p:sp>
                </mc:Choice>
                <mc:Fallback xmlns="">
                  <p:sp>
                    <p:nvSpPr>
                      <p:cNvPr id="85" name="TextBox 84">
                        <a:extLst>
                          <a:ext uri="{FF2B5EF4-FFF2-40B4-BE49-F238E27FC236}">
                            <a16:creationId xmlns:a16="http://schemas.microsoft.com/office/drawing/2014/main" id="{C3DCC85D-2038-5026-D452-6AEEE1331AE8}"/>
                          </a:ext>
                        </a:extLst>
                      </p:cNvPr>
                      <p:cNvSpPr txBox="1">
                        <a:spLocks noRot="1" noChangeAspect="1" noMove="1" noResize="1" noEditPoints="1" noAdjustHandles="1" noChangeArrowheads="1" noChangeShapeType="1" noTextEdit="1"/>
                      </p:cNvSpPr>
                      <p:nvPr/>
                    </p:nvSpPr>
                    <p:spPr>
                      <a:xfrm>
                        <a:off x="9699355" y="3951685"/>
                        <a:ext cx="6295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D29E237-D9B2-7B72-7FEF-614D4E67003E}"/>
                          </a:ext>
                        </a:extLst>
                      </p:cNvPr>
                      <p:cNvSpPr txBox="1"/>
                      <p:nvPr/>
                    </p:nvSpPr>
                    <p:spPr>
                      <a:xfrm>
                        <a:off x="11028882" y="3951685"/>
                        <a:ext cx="638444"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rPr>
                                    <m:t>𝑉</m:t>
                                  </m:r>
                                </m:e>
                                <m:sub>
                                  <m:r>
                                    <a:rPr lang="en-US" sz="3000" b="0" i="1" smtClean="0">
                                      <a:latin typeface="Cambria Math" panose="02040503050406030204" pitchFamily="18" charset="0"/>
                                    </a:rPr>
                                    <m:t>3</m:t>
                                  </m:r>
                                </m:sub>
                              </m:sSub>
                            </m:oMath>
                          </m:oMathPara>
                        </a14:m>
                        <a:endParaRPr lang="en-US" sz="3000" dirty="0"/>
                      </a:p>
                    </p:txBody>
                  </p:sp>
                </mc:Choice>
                <mc:Fallback xmlns="">
                  <p:sp>
                    <p:nvSpPr>
                      <p:cNvPr id="86" name="TextBox 85">
                        <a:extLst>
                          <a:ext uri="{FF2B5EF4-FFF2-40B4-BE49-F238E27FC236}">
                            <a16:creationId xmlns:a16="http://schemas.microsoft.com/office/drawing/2014/main" id="{DD29E237-D9B2-7B72-7FEF-614D4E67003E}"/>
                          </a:ext>
                        </a:extLst>
                      </p:cNvPr>
                      <p:cNvSpPr txBox="1">
                        <a:spLocks noRot="1" noChangeAspect="1" noMove="1" noResize="1" noEditPoints="1" noAdjustHandles="1" noChangeArrowheads="1" noChangeShapeType="1" noTextEdit="1"/>
                      </p:cNvSpPr>
                      <p:nvPr/>
                    </p:nvSpPr>
                    <p:spPr>
                      <a:xfrm>
                        <a:off x="11028882" y="3951685"/>
                        <a:ext cx="638444" cy="553998"/>
                      </a:xfrm>
                      <a:prstGeom prst="rect">
                        <a:avLst/>
                      </a:prstGeom>
                      <a:blipFill>
                        <a:blip r:embed="rId10"/>
                        <a:stretch>
                          <a:fillRect/>
                        </a:stretch>
                      </a:blipFill>
                    </p:spPr>
                    <p:txBody>
                      <a:bodyPr/>
                      <a:lstStyle/>
                      <a:p>
                        <a:r>
                          <a:rPr lang="en-US">
                            <a:noFill/>
                          </a:rPr>
                          <a:t> </a:t>
                        </a:r>
                      </a:p>
                    </p:txBody>
                  </p:sp>
                </mc:Fallback>
              </mc:AlternateContent>
            </p:grpSp>
            <p:grpSp>
              <p:nvGrpSpPr>
                <p:cNvPr id="74" name="Group 73">
                  <a:extLst>
                    <a:ext uri="{FF2B5EF4-FFF2-40B4-BE49-F238E27FC236}">
                      <a16:creationId xmlns:a16="http://schemas.microsoft.com/office/drawing/2014/main" id="{DDF81A00-A56C-1D9D-73B9-E5406F4643B6}"/>
                    </a:ext>
                  </a:extLst>
                </p:cNvPr>
                <p:cNvGrpSpPr/>
                <p:nvPr/>
              </p:nvGrpSpPr>
              <p:grpSpPr>
                <a:xfrm>
                  <a:off x="6671486" y="2548890"/>
                  <a:ext cx="2096594" cy="1935480"/>
                  <a:chOff x="7281086" y="3224530"/>
                  <a:chExt cx="2096594" cy="1935480"/>
                </a:xfrm>
              </p:grpSpPr>
              <p:grpSp>
                <p:nvGrpSpPr>
                  <p:cNvPr id="75" name="Group 74">
                    <a:extLst>
                      <a:ext uri="{FF2B5EF4-FFF2-40B4-BE49-F238E27FC236}">
                        <a16:creationId xmlns:a16="http://schemas.microsoft.com/office/drawing/2014/main" id="{A193DFCE-8409-B8C5-5641-0A42BC5B08B5}"/>
                      </a:ext>
                    </a:extLst>
                  </p:cNvPr>
                  <p:cNvGrpSpPr/>
                  <p:nvPr/>
                </p:nvGrpSpPr>
                <p:grpSpPr>
                  <a:xfrm>
                    <a:off x="7281086" y="3224530"/>
                    <a:ext cx="2096594" cy="1935480"/>
                    <a:chOff x="7281086" y="3258820"/>
                    <a:chExt cx="2096594" cy="1935480"/>
                  </a:xfrm>
                </p:grpSpPr>
                <p:sp>
                  <p:nvSpPr>
                    <p:cNvPr id="81" name="Left Bracket 80">
                      <a:extLst>
                        <a:ext uri="{FF2B5EF4-FFF2-40B4-BE49-F238E27FC236}">
                          <a16:creationId xmlns:a16="http://schemas.microsoft.com/office/drawing/2014/main" id="{D99A1AB2-124A-5F25-D391-207C4F47B1DF}"/>
                        </a:ext>
                      </a:extLst>
                    </p:cNvPr>
                    <p:cNvSpPr/>
                    <p:nvPr/>
                  </p:nvSpPr>
                  <p:spPr>
                    <a:xfrm>
                      <a:off x="7281086" y="32588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Left Bracket 81">
                      <a:extLst>
                        <a:ext uri="{FF2B5EF4-FFF2-40B4-BE49-F238E27FC236}">
                          <a16:creationId xmlns:a16="http://schemas.microsoft.com/office/drawing/2014/main" id="{DC063C1D-C96A-7A8E-2F71-41226861D44F}"/>
                        </a:ext>
                      </a:extLst>
                    </p:cNvPr>
                    <p:cNvSpPr/>
                    <p:nvPr/>
                  </p:nvSpPr>
                  <p:spPr>
                    <a:xfrm flipH="1">
                      <a:off x="9260840" y="32588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28F502F-AEE4-F373-D76B-E183BD82ABD6}"/>
                          </a:ext>
                        </a:extLst>
                      </p:cNvPr>
                      <p:cNvSpPr txBox="1"/>
                      <p:nvPr/>
                    </p:nvSpPr>
                    <p:spPr>
                      <a:xfrm>
                        <a:off x="7345328" y="3300136"/>
                        <a:ext cx="638956"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smtClean="0">
                                      <a:latin typeface="Cambria Math" panose="02040503050406030204" pitchFamily="18" charset="0"/>
                                      <a:ea typeface="Cambria Math" panose="02040503050406030204" pitchFamily="18" charset="0"/>
                                    </a:rPr>
                                    <m:t>𝜆</m:t>
                                  </m:r>
                                </m:e>
                                <m:sub>
                                  <m:r>
                                    <a:rPr lang="en-US" sz="3000" b="0" i="1" smtClean="0">
                                      <a:latin typeface="Cambria Math" panose="02040503050406030204" pitchFamily="18" charset="0"/>
                                    </a:rPr>
                                    <m:t>1</m:t>
                                  </m:r>
                                </m:sub>
                              </m:sSub>
                            </m:oMath>
                          </m:oMathPara>
                        </a14:m>
                        <a:endParaRPr lang="en-US" sz="3000" dirty="0"/>
                      </a:p>
                    </p:txBody>
                  </p:sp>
                </mc:Choice>
                <mc:Fallback xmlns="">
                  <p:sp>
                    <p:nvSpPr>
                      <p:cNvPr id="76" name="TextBox 75">
                        <a:extLst>
                          <a:ext uri="{FF2B5EF4-FFF2-40B4-BE49-F238E27FC236}">
                            <a16:creationId xmlns:a16="http://schemas.microsoft.com/office/drawing/2014/main" id="{528F502F-AEE4-F373-D76B-E183BD82ABD6}"/>
                          </a:ext>
                        </a:extLst>
                      </p:cNvPr>
                      <p:cNvSpPr txBox="1">
                        <a:spLocks noRot="1" noChangeAspect="1" noMove="1" noResize="1" noEditPoints="1" noAdjustHandles="1" noChangeArrowheads="1" noChangeShapeType="1" noTextEdit="1"/>
                      </p:cNvSpPr>
                      <p:nvPr/>
                    </p:nvSpPr>
                    <p:spPr>
                      <a:xfrm>
                        <a:off x="7345328" y="3300136"/>
                        <a:ext cx="638956"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659527D-5544-A61B-37C2-62B6DFEDCADF}"/>
                          </a:ext>
                        </a:extLst>
                      </p:cNvPr>
                      <p:cNvSpPr txBox="1"/>
                      <p:nvPr/>
                    </p:nvSpPr>
                    <p:spPr>
                      <a:xfrm>
                        <a:off x="8028780" y="3951685"/>
                        <a:ext cx="647870"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ea typeface="Cambria Math" panose="02040503050406030204" pitchFamily="18" charset="0"/>
                                    </a:rPr>
                                    <m:t>𝜆</m:t>
                                  </m:r>
                                </m:e>
                                <m:sub>
                                  <m:r>
                                    <a:rPr lang="en-US" sz="3000" b="0" i="1" smtClean="0">
                                      <a:latin typeface="Cambria Math" panose="02040503050406030204" pitchFamily="18" charset="0"/>
                                    </a:rPr>
                                    <m:t>2</m:t>
                                  </m:r>
                                </m:sub>
                              </m:sSub>
                            </m:oMath>
                          </m:oMathPara>
                        </a14:m>
                        <a:endParaRPr lang="en-US" sz="3000" dirty="0"/>
                      </a:p>
                    </p:txBody>
                  </p:sp>
                </mc:Choice>
                <mc:Fallback xmlns="">
                  <p:sp>
                    <p:nvSpPr>
                      <p:cNvPr id="77" name="TextBox 76">
                        <a:extLst>
                          <a:ext uri="{FF2B5EF4-FFF2-40B4-BE49-F238E27FC236}">
                            <a16:creationId xmlns:a16="http://schemas.microsoft.com/office/drawing/2014/main" id="{7659527D-5544-A61B-37C2-62B6DFEDCADF}"/>
                          </a:ext>
                        </a:extLst>
                      </p:cNvPr>
                      <p:cNvSpPr txBox="1">
                        <a:spLocks noRot="1" noChangeAspect="1" noMove="1" noResize="1" noEditPoints="1" noAdjustHandles="1" noChangeArrowheads="1" noChangeShapeType="1" noTextEdit="1"/>
                      </p:cNvSpPr>
                      <p:nvPr/>
                    </p:nvSpPr>
                    <p:spPr>
                      <a:xfrm>
                        <a:off x="8028780" y="3951685"/>
                        <a:ext cx="647870" cy="5539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15F35239-7391-0156-9656-BBC461B5C01C}"/>
                          </a:ext>
                        </a:extLst>
                      </p:cNvPr>
                      <p:cNvSpPr txBox="1"/>
                      <p:nvPr/>
                    </p:nvSpPr>
                    <p:spPr>
                      <a:xfrm>
                        <a:off x="8665015" y="4576921"/>
                        <a:ext cx="647870"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ea typeface="Cambria Math" panose="02040503050406030204" pitchFamily="18" charset="0"/>
                                    </a:rPr>
                                    <m:t>𝜆</m:t>
                                  </m:r>
                                </m:e>
                                <m:sub>
                                  <m:r>
                                    <a:rPr lang="en-US" sz="3000" b="0" i="1" smtClean="0">
                                      <a:latin typeface="Cambria Math" panose="02040503050406030204" pitchFamily="18" charset="0"/>
                                    </a:rPr>
                                    <m:t>3</m:t>
                                  </m:r>
                                </m:sub>
                              </m:sSub>
                            </m:oMath>
                          </m:oMathPara>
                        </a14:m>
                        <a:endParaRPr lang="en-US" sz="3000" dirty="0"/>
                      </a:p>
                    </p:txBody>
                  </p:sp>
                </mc:Choice>
                <mc:Fallback xmlns="">
                  <p:sp>
                    <p:nvSpPr>
                      <p:cNvPr id="78" name="TextBox 77">
                        <a:extLst>
                          <a:ext uri="{FF2B5EF4-FFF2-40B4-BE49-F238E27FC236}">
                            <a16:creationId xmlns:a16="http://schemas.microsoft.com/office/drawing/2014/main" id="{15F35239-7391-0156-9656-BBC461B5C01C}"/>
                          </a:ext>
                        </a:extLst>
                      </p:cNvPr>
                      <p:cNvSpPr txBox="1">
                        <a:spLocks noRot="1" noChangeAspect="1" noMove="1" noResize="1" noEditPoints="1" noAdjustHandles="1" noChangeArrowheads="1" noChangeShapeType="1" noTextEdit="1"/>
                      </p:cNvSpPr>
                      <p:nvPr/>
                    </p:nvSpPr>
                    <p:spPr>
                      <a:xfrm>
                        <a:off x="8665015" y="4576921"/>
                        <a:ext cx="647870"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43D7EDD-B1FD-F899-88E8-BBB6EEEE476A}"/>
                          </a:ext>
                        </a:extLst>
                      </p:cNvPr>
                      <p:cNvSpPr txBox="1"/>
                      <p:nvPr/>
                    </p:nvSpPr>
                    <p:spPr>
                      <a:xfrm>
                        <a:off x="8749652" y="3300136"/>
                        <a:ext cx="484428"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0</m:t>
                              </m:r>
                            </m:oMath>
                          </m:oMathPara>
                        </a14:m>
                        <a:endParaRPr lang="en-US" sz="3000" dirty="0"/>
                      </a:p>
                    </p:txBody>
                  </p:sp>
                </mc:Choice>
                <mc:Fallback xmlns="">
                  <p:sp>
                    <p:nvSpPr>
                      <p:cNvPr id="79" name="TextBox 78">
                        <a:extLst>
                          <a:ext uri="{FF2B5EF4-FFF2-40B4-BE49-F238E27FC236}">
                            <a16:creationId xmlns:a16="http://schemas.microsoft.com/office/drawing/2014/main" id="{F43D7EDD-B1FD-F899-88E8-BBB6EEEE476A}"/>
                          </a:ext>
                        </a:extLst>
                      </p:cNvPr>
                      <p:cNvSpPr txBox="1">
                        <a:spLocks noRot="1" noChangeAspect="1" noMove="1" noResize="1" noEditPoints="1" noAdjustHandles="1" noChangeArrowheads="1" noChangeShapeType="1" noTextEdit="1"/>
                      </p:cNvSpPr>
                      <p:nvPr/>
                    </p:nvSpPr>
                    <p:spPr>
                      <a:xfrm>
                        <a:off x="8749652" y="3300136"/>
                        <a:ext cx="484428" cy="55399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2E9A411-8F78-9A6A-D40B-2B609044D3B6}"/>
                          </a:ext>
                        </a:extLst>
                      </p:cNvPr>
                      <p:cNvSpPr txBox="1"/>
                      <p:nvPr/>
                    </p:nvSpPr>
                    <p:spPr>
                      <a:xfrm>
                        <a:off x="7408506" y="4592002"/>
                        <a:ext cx="484428"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0</m:t>
                              </m:r>
                            </m:oMath>
                          </m:oMathPara>
                        </a14:m>
                        <a:endParaRPr lang="en-US" sz="3000" dirty="0"/>
                      </a:p>
                    </p:txBody>
                  </p:sp>
                </mc:Choice>
                <mc:Fallback xmlns="">
                  <p:sp>
                    <p:nvSpPr>
                      <p:cNvPr id="80" name="TextBox 79">
                        <a:extLst>
                          <a:ext uri="{FF2B5EF4-FFF2-40B4-BE49-F238E27FC236}">
                            <a16:creationId xmlns:a16="http://schemas.microsoft.com/office/drawing/2014/main" id="{52E9A411-8F78-9A6A-D40B-2B609044D3B6}"/>
                          </a:ext>
                        </a:extLst>
                      </p:cNvPr>
                      <p:cNvSpPr txBox="1">
                        <a:spLocks noRot="1" noChangeAspect="1" noMove="1" noResize="1" noEditPoints="1" noAdjustHandles="1" noChangeArrowheads="1" noChangeShapeType="1" noTextEdit="1"/>
                      </p:cNvSpPr>
                      <p:nvPr/>
                    </p:nvSpPr>
                    <p:spPr>
                      <a:xfrm>
                        <a:off x="7408506" y="4592002"/>
                        <a:ext cx="484428" cy="553998"/>
                      </a:xfrm>
                      <a:prstGeom prst="rect">
                        <a:avLst/>
                      </a:prstGeom>
                      <a:blipFill>
                        <a:blip r:embed="rId15"/>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4B229E90-97E7-32B3-29C0-64F8F08D8246}"/>
                      </a:ext>
                    </a:extLst>
                  </p:cNvPr>
                  <p:cNvSpPr txBox="1"/>
                  <p:nvPr/>
                </p:nvSpPr>
                <p:spPr>
                  <a:xfrm>
                    <a:off x="3414313" y="3076029"/>
                    <a:ext cx="623568"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m:t>
                          </m:r>
                        </m:oMath>
                      </m:oMathPara>
                    </a14:m>
                    <a:endParaRPr lang="en-US" sz="5000" dirty="0"/>
                  </a:p>
                </p:txBody>
              </p:sp>
            </mc:Choice>
            <mc:Fallback xmlns="">
              <p:sp>
                <p:nvSpPr>
                  <p:cNvPr id="70" name="TextBox 69">
                    <a:extLst>
                      <a:ext uri="{FF2B5EF4-FFF2-40B4-BE49-F238E27FC236}">
                        <a16:creationId xmlns:a16="http://schemas.microsoft.com/office/drawing/2014/main" id="{4B229E90-97E7-32B3-29C0-64F8F08D8246}"/>
                      </a:ext>
                    </a:extLst>
                  </p:cNvPr>
                  <p:cNvSpPr txBox="1">
                    <a:spLocks noRot="1" noChangeAspect="1" noMove="1" noResize="1" noEditPoints="1" noAdjustHandles="1" noChangeArrowheads="1" noChangeShapeType="1" noTextEdit="1"/>
                  </p:cNvSpPr>
                  <p:nvPr/>
                </p:nvSpPr>
                <p:spPr>
                  <a:xfrm>
                    <a:off x="3414313" y="3076029"/>
                    <a:ext cx="623568" cy="769441"/>
                  </a:xfrm>
                  <a:prstGeom prst="rect">
                    <a:avLst/>
                  </a:prstGeom>
                  <a:blipFill>
                    <a:blip r:embed="rId16"/>
                    <a:stretch>
                      <a:fillRect/>
                    </a:stretch>
                  </a:blipFill>
                </p:spPr>
                <p:txBody>
                  <a:bodyPr/>
                  <a:lstStyle/>
                  <a:p>
                    <a:r>
                      <a:rPr lang="en-US">
                        <a:noFill/>
                      </a:rPr>
                      <a:t> </a:t>
                    </a:r>
                  </a:p>
                </p:txBody>
              </p:sp>
            </mc:Fallback>
          </mc:AlternateContent>
        </p:grpSp>
      </p:grpSp>
      <p:sp>
        <p:nvSpPr>
          <p:cNvPr id="3" name="TextBox 2">
            <a:extLst>
              <a:ext uri="{FF2B5EF4-FFF2-40B4-BE49-F238E27FC236}">
                <a16:creationId xmlns:a16="http://schemas.microsoft.com/office/drawing/2014/main" id="{2D9E0211-E0F7-5794-D009-10329D84C2BD}"/>
              </a:ext>
            </a:extLst>
          </p:cNvPr>
          <p:cNvSpPr txBox="1"/>
          <p:nvPr/>
        </p:nvSpPr>
        <p:spPr>
          <a:xfrm>
            <a:off x="999490" y="472440"/>
            <a:ext cx="101930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err="1">
                <a:latin typeface="Helvetica" panose="020B0500000000000000" pitchFamily="34" charset="0"/>
              </a:rPr>
              <a:t>Eigendecomposition</a:t>
            </a:r>
            <a:endParaRPr lang="en-US" sz="4400" b="1" dirty="0">
              <a:latin typeface="Helvetica" panose="020B0500000000000000" pitchFamily="34" charset="0"/>
            </a:endParaRPr>
          </a:p>
        </p:txBody>
      </p:sp>
    </p:spTree>
    <p:extLst>
      <p:ext uri="{BB962C8B-B14F-4D97-AF65-F5344CB8AC3E}">
        <p14:creationId xmlns:p14="http://schemas.microsoft.com/office/powerpoint/2010/main" val="10971249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FC92118-B69D-FAD1-BF2D-B25F31F42E8C}"/>
                  </a:ext>
                </a:extLst>
              </p:cNvPr>
              <p:cNvSpPr txBox="1"/>
              <p:nvPr/>
            </p:nvSpPr>
            <p:spPr>
              <a:xfrm>
                <a:off x="4533264" y="1679595"/>
                <a:ext cx="3125470" cy="707886"/>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𝐴𝑣</m:t>
                      </m: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𝜆</m:t>
                      </m:r>
                      <m:r>
                        <a:rPr lang="en-US" sz="4000" b="0" i="1" smtClean="0">
                          <a:latin typeface="Cambria Math" panose="02040503050406030204" pitchFamily="18" charset="0"/>
                          <a:ea typeface="Cambria Math" panose="02040503050406030204" pitchFamily="18" charset="0"/>
                        </a:rPr>
                        <m:t>𝑣</m:t>
                      </m:r>
                    </m:oMath>
                  </m:oMathPara>
                </a14:m>
                <a:endParaRPr lang="en-US" sz="4000" dirty="0"/>
              </a:p>
            </p:txBody>
          </p:sp>
        </mc:Choice>
        <mc:Fallback xmlns="">
          <p:sp>
            <p:nvSpPr>
              <p:cNvPr id="15" name="TextBox 14">
                <a:extLst>
                  <a:ext uri="{FF2B5EF4-FFF2-40B4-BE49-F238E27FC236}">
                    <a16:creationId xmlns:a16="http://schemas.microsoft.com/office/drawing/2014/main" id="{EFC92118-B69D-FAD1-BF2D-B25F31F42E8C}"/>
                  </a:ext>
                </a:extLst>
              </p:cNvPr>
              <p:cNvSpPr txBox="1">
                <a:spLocks noRot="1" noChangeAspect="1" noMove="1" noResize="1" noEditPoints="1" noAdjustHandles="1" noChangeArrowheads="1" noChangeShapeType="1" noTextEdit="1"/>
              </p:cNvSpPr>
              <p:nvPr/>
            </p:nvSpPr>
            <p:spPr>
              <a:xfrm>
                <a:off x="4533264" y="1679595"/>
                <a:ext cx="3125470"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F5DBF8-9F9A-6F2D-F4EE-1BAE4D11981B}"/>
                  </a:ext>
                </a:extLst>
              </p:cNvPr>
              <p:cNvSpPr txBox="1"/>
              <p:nvPr/>
            </p:nvSpPr>
            <p:spPr>
              <a:xfrm>
                <a:off x="4114482" y="2525988"/>
                <a:ext cx="3963035" cy="707886"/>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𝐴𝑣</m:t>
                      </m: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𝜆</m:t>
                      </m:r>
                      <m:r>
                        <a:rPr lang="en-US" sz="4000" b="0" i="1" smtClean="0">
                          <a:latin typeface="Cambria Math" panose="02040503050406030204" pitchFamily="18" charset="0"/>
                          <a:ea typeface="Cambria Math" panose="02040503050406030204" pitchFamily="18" charset="0"/>
                        </a:rPr>
                        <m:t>𝑣</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𝜆</m:t>
                      </m:r>
                      <m:r>
                        <a:rPr lang="en-US" sz="4000" b="0" i="1" smtClean="0">
                          <a:latin typeface="Cambria Math" panose="02040503050406030204" pitchFamily="18" charset="0"/>
                          <a:ea typeface="Cambria Math" panose="02040503050406030204" pitchFamily="18" charset="0"/>
                        </a:rPr>
                        <m:t>𝐼𝑣</m:t>
                      </m:r>
                    </m:oMath>
                  </m:oMathPara>
                </a14:m>
                <a:endParaRPr lang="en-US" sz="4000" dirty="0"/>
              </a:p>
            </p:txBody>
          </p:sp>
        </mc:Choice>
        <mc:Fallback xmlns="">
          <p:sp>
            <p:nvSpPr>
              <p:cNvPr id="2" name="TextBox 1">
                <a:extLst>
                  <a:ext uri="{FF2B5EF4-FFF2-40B4-BE49-F238E27FC236}">
                    <a16:creationId xmlns:a16="http://schemas.microsoft.com/office/drawing/2014/main" id="{78F5DBF8-9F9A-6F2D-F4EE-1BAE4D11981B}"/>
                  </a:ext>
                </a:extLst>
              </p:cNvPr>
              <p:cNvSpPr txBox="1">
                <a:spLocks noRot="1" noChangeAspect="1" noMove="1" noResize="1" noEditPoints="1" noAdjustHandles="1" noChangeArrowheads="1" noChangeShapeType="1" noTextEdit="1"/>
              </p:cNvSpPr>
              <p:nvPr/>
            </p:nvSpPr>
            <p:spPr>
              <a:xfrm>
                <a:off x="4114482" y="2525988"/>
                <a:ext cx="3963035"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001639D-ADFB-E195-4728-7FF5954BB104}"/>
                  </a:ext>
                </a:extLst>
              </p:cNvPr>
              <p:cNvSpPr txBox="1"/>
              <p:nvPr/>
            </p:nvSpPr>
            <p:spPr>
              <a:xfrm>
                <a:off x="4114482" y="3421338"/>
                <a:ext cx="3963035" cy="707886"/>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𝐴</m:t>
                      </m: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𝜆</m:t>
                      </m:r>
                      <m:r>
                        <a:rPr lang="en-US" sz="4000" b="0" i="1" smtClean="0">
                          <a:latin typeface="Cambria Math" panose="02040503050406030204" pitchFamily="18" charset="0"/>
                          <a:ea typeface="Cambria Math" panose="02040503050406030204" pitchFamily="18" charset="0"/>
                        </a:rPr>
                        <m:t>𝐼</m:t>
                      </m:r>
                      <m:r>
                        <a:rPr lang="en-US" sz="4000" b="0" i="1" smtClean="0">
                          <a:latin typeface="Cambria Math" panose="02040503050406030204" pitchFamily="18" charset="0"/>
                        </a:rPr>
                        <m:t>)</m:t>
                      </m:r>
                      <m:r>
                        <a:rPr lang="en-US" sz="4000" b="0" i="1" smtClean="0">
                          <a:latin typeface="Cambria Math" panose="02040503050406030204" pitchFamily="18" charset="0"/>
                        </a:rPr>
                        <m:t>𝑣</m:t>
                      </m:r>
                      <m:r>
                        <a:rPr lang="en-US" sz="4000" b="0" i="1" smtClean="0">
                          <a:latin typeface="Cambria Math" panose="02040503050406030204" pitchFamily="18" charset="0"/>
                        </a:rPr>
                        <m:t>=0</m:t>
                      </m:r>
                    </m:oMath>
                  </m:oMathPara>
                </a14:m>
                <a:endParaRPr lang="en-US" sz="4000" dirty="0"/>
              </a:p>
            </p:txBody>
          </p:sp>
        </mc:Choice>
        <mc:Fallback xmlns="">
          <p:sp>
            <p:nvSpPr>
              <p:cNvPr id="16" name="TextBox 15">
                <a:extLst>
                  <a:ext uri="{FF2B5EF4-FFF2-40B4-BE49-F238E27FC236}">
                    <a16:creationId xmlns:a16="http://schemas.microsoft.com/office/drawing/2014/main" id="{F001639D-ADFB-E195-4728-7FF5954BB104}"/>
                  </a:ext>
                </a:extLst>
              </p:cNvPr>
              <p:cNvSpPr txBox="1">
                <a:spLocks noRot="1" noChangeAspect="1" noMove="1" noResize="1" noEditPoints="1" noAdjustHandles="1" noChangeArrowheads="1" noChangeShapeType="1" noTextEdit="1"/>
              </p:cNvSpPr>
              <p:nvPr/>
            </p:nvSpPr>
            <p:spPr>
              <a:xfrm>
                <a:off x="4114482" y="3421338"/>
                <a:ext cx="3963035"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03A927B-9C68-B243-690B-97C44DD291ED}"/>
                  </a:ext>
                </a:extLst>
              </p:cNvPr>
              <p:cNvSpPr txBox="1"/>
              <p:nvPr/>
            </p:nvSpPr>
            <p:spPr>
              <a:xfrm>
                <a:off x="3047999" y="4297087"/>
                <a:ext cx="609600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4000" i="1" smtClean="0">
                          <a:latin typeface="Cambria Math" panose="02040503050406030204" pitchFamily="18" charset="0"/>
                        </a:rPr>
                        <m:t>d</m:t>
                      </m:r>
                      <m:r>
                        <a:rPr lang="en-US" sz="4000" b="0" i="1" smtClean="0">
                          <a:latin typeface="Cambria Math" panose="02040503050406030204" pitchFamily="18" charset="0"/>
                        </a:rPr>
                        <m:t>𝑒𝑡</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𝐴</m:t>
                          </m: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𝜆</m:t>
                          </m:r>
                          <m:r>
                            <a:rPr lang="en-US" sz="4000" b="0" i="1" smtClean="0">
                              <a:latin typeface="Cambria Math" panose="02040503050406030204" pitchFamily="18" charset="0"/>
                              <a:ea typeface="Cambria Math" panose="02040503050406030204" pitchFamily="18" charset="0"/>
                            </a:rPr>
                            <m:t>𝐼</m:t>
                          </m:r>
                        </m:e>
                      </m:d>
                      <m:r>
                        <a:rPr lang="en-US" sz="4000" b="0" i="1" smtClean="0">
                          <a:latin typeface="Cambria Math" panose="02040503050406030204" pitchFamily="18" charset="0"/>
                        </a:rPr>
                        <m:t>=0</m:t>
                      </m:r>
                    </m:oMath>
                  </m:oMathPara>
                </a14:m>
                <a:endParaRPr lang="en-US" sz="4000" dirty="0"/>
              </a:p>
            </p:txBody>
          </p:sp>
        </mc:Choice>
        <mc:Fallback xmlns="">
          <p:sp>
            <p:nvSpPr>
              <p:cNvPr id="24" name="TextBox 23">
                <a:extLst>
                  <a:ext uri="{FF2B5EF4-FFF2-40B4-BE49-F238E27FC236}">
                    <a16:creationId xmlns:a16="http://schemas.microsoft.com/office/drawing/2014/main" id="{B03A927B-9C68-B243-690B-97C44DD291ED}"/>
                  </a:ext>
                </a:extLst>
              </p:cNvPr>
              <p:cNvSpPr txBox="1">
                <a:spLocks noRot="1" noChangeAspect="1" noMove="1" noResize="1" noEditPoints="1" noAdjustHandles="1" noChangeArrowheads="1" noChangeShapeType="1" noTextEdit="1"/>
              </p:cNvSpPr>
              <p:nvPr/>
            </p:nvSpPr>
            <p:spPr>
              <a:xfrm>
                <a:off x="3047999" y="4297087"/>
                <a:ext cx="6096000" cy="707886"/>
              </a:xfrm>
              <a:prstGeom prst="rect">
                <a:avLst/>
              </a:prstGeom>
              <a:blipFill>
                <a:blip r:embed="rId5"/>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0DDED8F-1472-2889-A076-D8C0B521480F}"/>
              </a:ext>
            </a:extLst>
          </p:cNvPr>
          <p:cNvSpPr txBox="1"/>
          <p:nvPr/>
        </p:nvSpPr>
        <p:spPr>
          <a:xfrm>
            <a:off x="999490" y="472440"/>
            <a:ext cx="101930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err="1">
                <a:latin typeface="Helvetica" panose="020B0500000000000000" pitchFamily="34" charset="0"/>
              </a:rPr>
              <a:t>Eigendecomposition</a:t>
            </a:r>
            <a:endParaRPr lang="en-US" sz="4400" b="1" dirty="0">
              <a:latin typeface="Helvetica" panose="020B0500000000000000" pitchFamily="34" charset="0"/>
            </a:endParaRPr>
          </a:p>
        </p:txBody>
      </p:sp>
      <p:sp>
        <p:nvSpPr>
          <p:cNvPr id="5" name="TextBox 4">
            <a:extLst>
              <a:ext uri="{FF2B5EF4-FFF2-40B4-BE49-F238E27FC236}">
                <a16:creationId xmlns:a16="http://schemas.microsoft.com/office/drawing/2014/main" id="{3960EAE7-FCD3-44F4-C96D-F761290F23D3}"/>
              </a:ext>
            </a:extLst>
          </p:cNvPr>
          <p:cNvSpPr txBox="1"/>
          <p:nvPr/>
        </p:nvSpPr>
        <p:spPr>
          <a:xfrm>
            <a:off x="3047999" y="5803503"/>
            <a:ext cx="6096000" cy="738664"/>
          </a:xfrm>
          <a:prstGeom prst="rect">
            <a:avLst/>
          </a:prstGeom>
          <a:noFill/>
        </p:spPr>
        <p:txBody>
          <a:bodyPr wrap="square">
            <a:spAutoFit/>
          </a:bodyPr>
          <a:lstStyle/>
          <a:p>
            <a:pPr algn="ctr"/>
            <a:r>
              <a:rPr lang="en-US" sz="1400" i="0" dirty="0">
                <a:effectLst/>
                <a:latin typeface="+mj-lt"/>
              </a:rPr>
              <a:t>For more details check </a:t>
            </a:r>
            <a:r>
              <a:rPr lang="en-US" sz="1400" b="1" i="0" dirty="0">
                <a:effectLst/>
                <a:latin typeface="+mj-lt"/>
              </a:rPr>
              <a:t>Session 2 - Differential equations and dynamical systems</a:t>
            </a:r>
            <a:br>
              <a:rPr lang="en-US" sz="1400" i="0" dirty="0">
                <a:effectLst/>
                <a:latin typeface="+mj-lt"/>
              </a:rPr>
            </a:br>
            <a:r>
              <a:rPr lang="en-US" sz="1400" i="0" dirty="0">
                <a:effectLst/>
                <a:latin typeface="+mj-lt"/>
              </a:rPr>
              <a:t>on the </a:t>
            </a:r>
            <a:r>
              <a:rPr lang="en-US" sz="1400" dirty="0" err="1">
                <a:latin typeface="+mj-lt"/>
              </a:rPr>
              <a:t>Y</a:t>
            </a:r>
            <a:r>
              <a:rPr lang="en-US" sz="1400" i="0" dirty="0" err="1">
                <a:effectLst/>
                <a:latin typeface="+mj-lt"/>
              </a:rPr>
              <a:t>outube</a:t>
            </a:r>
            <a:r>
              <a:rPr lang="en-US" sz="1400" i="0" dirty="0">
                <a:effectLst/>
                <a:latin typeface="+mj-lt"/>
              </a:rPr>
              <a:t> of </a:t>
            </a:r>
            <a:r>
              <a:rPr lang="en-US" sz="1400" i="0" dirty="0" err="1">
                <a:effectLst/>
                <a:latin typeface="+mj-lt"/>
              </a:rPr>
              <a:t>Neurosyntax</a:t>
            </a:r>
            <a:r>
              <a:rPr lang="en-US" sz="1400" i="0" dirty="0">
                <a:effectLst/>
                <a:latin typeface="+mj-lt"/>
              </a:rPr>
              <a:t> academy: https://www.youtube.com/@neurosyntaxacademy</a:t>
            </a:r>
          </a:p>
        </p:txBody>
      </p:sp>
    </p:spTree>
    <p:extLst>
      <p:ext uri="{BB962C8B-B14F-4D97-AF65-F5344CB8AC3E}">
        <p14:creationId xmlns:p14="http://schemas.microsoft.com/office/powerpoint/2010/main" val="35939439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487680" y="543061"/>
            <a:ext cx="6096000" cy="461665"/>
          </a:xfrm>
          <a:prstGeom prst="rect">
            <a:avLst/>
          </a:prstGeom>
          <a:noFill/>
        </p:spPr>
        <p:txBody>
          <a:bodyPr wrap="square">
            <a:spAutoFit/>
          </a:bodyPr>
          <a:lstStyle/>
          <a:p>
            <a:pPr algn="l"/>
            <a:r>
              <a:rPr lang="en-US" sz="2400" b="1" i="0" dirty="0">
                <a:effectLst/>
                <a:latin typeface="Helvetica" panose="020B0500000000000000" pitchFamily="34" charset="0"/>
              </a:rPr>
              <a:t>Eigenvectors of a symmetric matrix</a:t>
            </a:r>
          </a:p>
        </p:txBody>
      </p:sp>
      <p:grpSp>
        <p:nvGrpSpPr>
          <p:cNvPr id="11" name="Group 10">
            <a:extLst>
              <a:ext uri="{FF2B5EF4-FFF2-40B4-BE49-F238E27FC236}">
                <a16:creationId xmlns:a16="http://schemas.microsoft.com/office/drawing/2014/main" id="{D2E83D4F-7B24-C72A-1486-D7392C8E687B}"/>
              </a:ext>
            </a:extLst>
          </p:cNvPr>
          <p:cNvGrpSpPr/>
          <p:nvPr/>
        </p:nvGrpSpPr>
        <p:grpSpPr>
          <a:xfrm>
            <a:off x="551180" y="1235830"/>
            <a:ext cx="11081433" cy="3981450"/>
            <a:chOff x="551180" y="1235830"/>
            <a:chExt cx="11081433" cy="3981450"/>
          </a:xfrm>
        </p:grpSpPr>
        <p:pic>
          <p:nvPicPr>
            <p:cNvPr id="8" name="Picture 7">
              <a:extLst>
                <a:ext uri="{FF2B5EF4-FFF2-40B4-BE49-F238E27FC236}">
                  <a16:creationId xmlns:a16="http://schemas.microsoft.com/office/drawing/2014/main" id="{E9653D07-6DE0-5022-AF05-1A540BAA3A74}"/>
                </a:ext>
              </a:extLst>
            </p:cNvPr>
            <p:cNvPicPr>
              <a:picLocks noChangeAspect="1"/>
            </p:cNvPicPr>
            <p:nvPr/>
          </p:nvPicPr>
          <p:blipFill>
            <a:blip r:embed="rId2"/>
            <a:stretch>
              <a:fillRect/>
            </a:stretch>
          </p:blipFill>
          <p:spPr>
            <a:xfrm>
              <a:off x="551180" y="1235830"/>
              <a:ext cx="5264535" cy="3981450"/>
            </a:xfrm>
            <a:prstGeom prst="rect">
              <a:avLst/>
            </a:prstGeom>
          </p:spPr>
        </p:pic>
        <p:pic>
          <p:nvPicPr>
            <p:cNvPr id="10" name="Picture 9">
              <a:extLst>
                <a:ext uri="{FF2B5EF4-FFF2-40B4-BE49-F238E27FC236}">
                  <a16:creationId xmlns:a16="http://schemas.microsoft.com/office/drawing/2014/main" id="{F9758E8C-B178-1FF7-B116-61002720F771}"/>
                </a:ext>
              </a:extLst>
            </p:cNvPr>
            <p:cNvPicPr>
              <a:picLocks noChangeAspect="1"/>
            </p:cNvPicPr>
            <p:nvPr/>
          </p:nvPicPr>
          <p:blipFill>
            <a:blip r:embed="rId3"/>
            <a:stretch>
              <a:fillRect/>
            </a:stretch>
          </p:blipFill>
          <p:spPr>
            <a:xfrm>
              <a:off x="6368165" y="1235830"/>
              <a:ext cx="5264448" cy="3981450"/>
            </a:xfrm>
            <a:prstGeom prst="rect">
              <a:avLst/>
            </a:prstGeom>
          </p:spPr>
        </p:pic>
      </p:grpSp>
      <p:pic>
        <p:nvPicPr>
          <p:cNvPr id="4" name="Picture 2" descr="Risk Models — PyPortfolioOpt 1.5.4 documentation">
            <a:extLst>
              <a:ext uri="{FF2B5EF4-FFF2-40B4-BE49-F238E27FC236}">
                <a16:creationId xmlns:a16="http://schemas.microsoft.com/office/drawing/2014/main" id="{BDA3A094-D978-763E-B11A-19F8FF9496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83" r="7721" b="10354"/>
          <a:stretch/>
        </p:blipFill>
        <p:spPr bwMode="auto">
          <a:xfrm>
            <a:off x="7696153" y="3619068"/>
            <a:ext cx="2622643" cy="22858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A818B8-EE4E-F6C9-6638-80BF1C8BDC12}"/>
              </a:ext>
            </a:extLst>
          </p:cNvPr>
          <p:cNvSpPr txBox="1"/>
          <p:nvPr/>
        </p:nvSpPr>
        <p:spPr>
          <a:xfrm>
            <a:off x="1993265" y="6388665"/>
            <a:ext cx="8205470" cy="307777"/>
          </a:xfrm>
          <a:prstGeom prst="rect">
            <a:avLst/>
          </a:prstGeom>
          <a:noFill/>
        </p:spPr>
        <p:txBody>
          <a:bodyPr wrap="square">
            <a:spAutoFit/>
          </a:bodyPr>
          <a:lstStyle/>
          <a:p>
            <a:pPr algn="ctr"/>
            <a:r>
              <a:rPr lang="en-US" sz="1400" dirty="0">
                <a:solidFill>
                  <a:srgbClr val="202122"/>
                </a:solidFill>
                <a:latin typeface="+mj-lt"/>
              </a:rPr>
              <a:t>https://dept.math.lsa.umich.edu/~speyer/LinearAlgebraVideos/Lecture10a.pdf</a:t>
            </a:r>
            <a:endParaRPr lang="en-US" sz="1400" dirty="0">
              <a:latin typeface="+mj-lt"/>
            </a:endParaRPr>
          </a:p>
        </p:txBody>
      </p:sp>
      <p:sp>
        <p:nvSpPr>
          <p:cNvPr id="14" name="Rectangle 13">
            <a:extLst>
              <a:ext uri="{FF2B5EF4-FFF2-40B4-BE49-F238E27FC236}">
                <a16:creationId xmlns:a16="http://schemas.microsoft.com/office/drawing/2014/main" id="{1DA5986D-B986-D375-F68C-DE361949D3BB}"/>
              </a:ext>
            </a:extLst>
          </p:cNvPr>
          <p:cNvSpPr/>
          <p:nvPr/>
        </p:nvSpPr>
        <p:spPr>
          <a:xfrm>
            <a:off x="6457950" y="2400300"/>
            <a:ext cx="5099050" cy="531089"/>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3354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EA0311-9721-CB19-46C9-DBE51C7EC5BC}"/>
              </a:ext>
            </a:extLst>
          </p:cNvPr>
          <p:cNvSpPr txBox="1"/>
          <p:nvPr/>
        </p:nvSpPr>
        <p:spPr>
          <a:xfrm>
            <a:off x="999489" y="375073"/>
            <a:ext cx="10193021"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latin typeface="Helvetica" panose="020B0500000000000000" pitchFamily="34" charset="0"/>
              </a:rPr>
              <a:t>Geometric intuitions of </a:t>
            </a:r>
            <a:r>
              <a:rPr lang="en-US" sz="4400" b="1" dirty="0" err="1">
                <a:latin typeface="Helvetica" panose="020B0500000000000000" pitchFamily="34" charset="0"/>
              </a:rPr>
              <a:t>Eigendecomposition</a:t>
            </a:r>
            <a:endParaRPr lang="en-US" sz="4400" b="1" dirty="0">
              <a:latin typeface="Helvetica" panose="020B0500000000000000" pitchFamily="34" charset="0"/>
            </a:endParaRPr>
          </a:p>
        </p:txBody>
      </p:sp>
      <p:pic>
        <p:nvPicPr>
          <p:cNvPr id="5" name="Picture 4">
            <a:extLst>
              <a:ext uri="{FF2B5EF4-FFF2-40B4-BE49-F238E27FC236}">
                <a16:creationId xmlns:a16="http://schemas.microsoft.com/office/drawing/2014/main" id="{A7D32E1B-0722-20DE-BE62-F93BE4090FE2}"/>
              </a:ext>
            </a:extLst>
          </p:cNvPr>
          <p:cNvPicPr>
            <a:picLocks noChangeAspect="1"/>
          </p:cNvPicPr>
          <p:nvPr/>
        </p:nvPicPr>
        <p:blipFill>
          <a:blip r:embed="rId3"/>
          <a:stretch>
            <a:fillRect/>
          </a:stretch>
        </p:blipFill>
        <p:spPr>
          <a:xfrm>
            <a:off x="7152190" y="2057400"/>
            <a:ext cx="4362056" cy="3851434"/>
          </a:xfrm>
          <a:prstGeom prst="rect">
            <a:avLst/>
          </a:prstGeom>
        </p:spPr>
      </p:pic>
      <p:pic>
        <p:nvPicPr>
          <p:cNvPr id="7" name="Picture 6">
            <a:extLst>
              <a:ext uri="{FF2B5EF4-FFF2-40B4-BE49-F238E27FC236}">
                <a16:creationId xmlns:a16="http://schemas.microsoft.com/office/drawing/2014/main" id="{51116D38-A43F-5171-4D08-2944C607373C}"/>
              </a:ext>
            </a:extLst>
          </p:cNvPr>
          <p:cNvPicPr>
            <a:picLocks noChangeAspect="1"/>
          </p:cNvPicPr>
          <p:nvPr/>
        </p:nvPicPr>
        <p:blipFill>
          <a:blip r:embed="rId4"/>
          <a:stretch>
            <a:fillRect/>
          </a:stretch>
        </p:blipFill>
        <p:spPr>
          <a:xfrm>
            <a:off x="867833" y="4237998"/>
            <a:ext cx="5406575" cy="1243700"/>
          </a:xfrm>
          <a:prstGeom prst="rect">
            <a:avLst/>
          </a:prstGeom>
        </p:spPr>
      </p:pic>
      <p:sp>
        <p:nvSpPr>
          <p:cNvPr id="9" name="TextBox 8">
            <a:extLst>
              <a:ext uri="{FF2B5EF4-FFF2-40B4-BE49-F238E27FC236}">
                <a16:creationId xmlns:a16="http://schemas.microsoft.com/office/drawing/2014/main" id="{AD24DDDD-8B02-EF12-C643-0D3669710B12}"/>
              </a:ext>
            </a:extLst>
          </p:cNvPr>
          <p:cNvSpPr txBox="1"/>
          <p:nvPr/>
        </p:nvSpPr>
        <p:spPr>
          <a:xfrm>
            <a:off x="2260599" y="6298261"/>
            <a:ext cx="7670800" cy="307777"/>
          </a:xfrm>
          <a:prstGeom prst="rect">
            <a:avLst/>
          </a:prstGeom>
          <a:noFill/>
        </p:spPr>
        <p:txBody>
          <a:bodyPr wrap="square">
            <a:spAutoFit/>
          </a:bodyPr>
          <a:lstStyle/>
          <a:p>
            <a:pPr algn="ctr"/>
            <a:r>
              <a:rPr lang="en-US" sz="1400" dirty="0">
                <a:latin typeface="+mj-lt"/>
              </a:rPr>
              <a:t>https://www.cs.toronto.edu/~michael/teaching/csc311_w23/tutorials/tut7.pdf</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158CAC4-A6DD-2505-1015-7DBB6061ED33}"/>
                  </a:ext>
                </a:extLst>
              </p:cNvPr>
              <p:cNvSpPr txBox="1"/>
              <p:nvPr/>
            </p:nvSpPr>
            <p:spPr>
              <a:xfrm>
                <a:off x="867833" y="2850726"/>
                <a:ext cx="356879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𝐴</m:t>
                      </m:r>
                      <m:r>
                        <a:rPr lang="en-US" sz="5400" b="0" i="1" smtClean="0">
                          <a:latin typeface="Cambria Math" panose="02040503050406030204" pitchFamily="18" charset="0"/>
                        </a:rPr>
                        <m:t>=</m:t>
                      </m:r>
                      <m:r>
                        <a:rPr lang="en-US" sz="5400" b="0" i="1" smtClean="0">
                          <a:latin typeface="Cambria Math" panose="02040503050406030204" pitchFamily="18" charset="0"/>
                        </a:rPr>
                        <m:t>𝑃𝐷</m:t>
                      </m:r>
                      <m:sSup>
                        <m:sSupPr>
                          <m:ctrlPr>
                            <a:rPr lang="en-US" sz="5400" b="0" i="1" smtClean="0">
                              <a:latin typeface="Cambria Math" panose="02040503050406030204" pitchFamily="18" charset="0"/>
                              <a:ea typeface="Cambria Math" panose="02040503050406030204" pitchFamily="18" charset="0"/>
                            </a:rPr>
                          </m:ctrlPr>
                        </m:sSupPr>
                        <m:e>
                          <m:r>
                            <a:rPr lang="en-US" sz="5400" b="0" i="1" smtClean="0">
                              <a:latin typeface="Cambria Math" panose="02040503050406030204" pitchFamily="18" charset="0"/>
                              <a:ea typeface="Cambria Math" panose="02040503050406030204" pitchFamily="18" charset="0"/>
                            </a:rPr>
                            <m:t>𝑃</m:t>
                          </m:r>
                        </m:e>
                        <m:sup>
                          <m:r>
                            <a:rPr lang="en-US" sz="5400" b="0" i="1" smtClean="0">
                              <a:latin typeface="Cambria Math" panose="02040503050406030204" pitchFamily="18" charset="0"/>
                              <a:ea typeface="Cambria Math" panose="02040503050406030204" pitchFamily="18" charset="0"/>
                            </a:rPr>
                            <m:t>−1</m:t>
                          </m:r>
                        </m:sup>
                      </m:sSup>
                    </m:oMath>
                  </m:oMathPara>
                </a14:m>
                <a:endParaRPr lang="en-US" sz="5400" dirty="0"/>
              </a:p>
            </p:txBody>
          </p:sp>
        </mc:Choice>
        <mc:Fallback xmlns="">
          <p:sp>
            <p:nvSpPr>
              <p:cNvPr id="10" name="TextBox 9">
                <a:extLst>
                  <a:ext uri="{FF2B5EF4-FFF2-40B4-BE49-F238E27FC236}">
                    <a16:creationId xmlns:a16="http://schemas.microsoft.com/office/drawing/2014/main" id="{4158CAC4-A6DD-2505-1015-7DBB6061ED33}"/>
                  </a:ext>
                </a:extLst>
              </p:cNvPr>
              <p:cNvSpPr txBox="1">
                <a:spLocks noRot="1" noChangeAspect="1" noMove="1" noResize="1" noEditPoints="1" noAdjustHandles="1" noChangeArrowheads="1" noChangeShapeType="1" noTextEdit="1"/>
              </p:cNvSpPr>
              <p:nvPr/>
            </p:nvSpPr>
            <p:spPr>
              <a:xfrm>
                <a:off x="867833" y="2850726"/>
                <a:ext cx="3568797" cy="83099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33000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EE832C1-F123-F52D-1CBC-A321685CFA60}"/>
                  </a:ext>
                </a:extLst>
              </p:cNvPr>
              <p:cNvSpPr txBox="1"/>
              <p:nvPr/>
            </p:nvSpPr>
            <p:spPr>
              <a:xfrm>
                <a:off x="1319792" y="4802899"/>
                <a:ext cx="197663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𝐴</m:t>
                      </m:r>
                      <m:acc>
                        <m:accPr>
                          <m:chr m:val="⃑"/>
                          <m:ctrlPr>
                            <a:rPr lang="en-US" sz="4000" b="0" i="1" smtClean="0">
                              <a:solidFill>
                                <a:schemeClr val="bg1">
                                  <a:lumMod val="50000"/>
                                </a:schemeClr>
                              </a:solidFill>
                              <a:latin typeface="Cambria Math" panose="02040503050406030204" pitchFamily="18" charset="0"/>
                            </a:rPr>
                          </m:ctrlPr>
                        </m:accPr>
                        <m:e>
                          <m:r>
                            <a:rPr lang="en-US" sz="4000" i="1">
                              <a:solidFill>
                                <a:schemeClr val="bg1">
                                  <a:lumMod val="50000"/>
                                </a:schemeClr>
                              </a:solidFill>
                              <a:latin typeface="Cambria Math" panose="02040503050406030204" pitchFamily="18" charset="0"/>
                            </a:rPr>
                            <m:t>𝑣</m:t>
                          </m:r>
                        </m:e>
                      </m:acc>
                      <m:r>
                        <a:rPr lang="en-US" sz="4000" b="0" i="1" smtClean="0">
                          <a:latin typeface="Cambria Math" panose="02040503050406030204" pitchFamily="18" charset="0"/>
                        </a:rPr>
                        <m:t>=</m:t>
                      </m:r>
                      <m:r>
                        <a:rPr lang="en-US" sz="4000" b="0" i="1" smtClean="0">
                          <a:solidFill>
                            <a:schemeClr val="bg1">
                              <a:lumMod val="50000"/>
                            </a:schemeClr>
                          </a:solidFill>
                          <a:latin typeface="Cambria Math" panose="02040503050406030204" pitchFamily="18" charset="0"/>
                          <a:ea typeface="Cambria Math" panose="02040503050406030204" pitchFamily="18" charset="0"/>
                        </a:rPr>
                        <m:t>𝜆</m:t>
                      </m:r>
                      <m:acc>
                        <m:accPr>
                          <m:chr m:val="⃑"/>
                          <m:ctrlPr>
                            <a:rPr lang="en-US" sz="4000" i="1">
                              <a:solidFill>
                                <a:schemeClr val="bg1">
                                  <a:lumMod val="50000"/>
                                </a:schemeClr>
                              </a:solidFill>
                              <a:latin typeface="Cambria Math" panose="02040503050406030204" pitchFamily="18" charset="0"/>
                            </a:rPr>
                          </m:ctrlPr>
                        </m:accPr>
                        <m:e>
                          <m:r>
                            <a:rPr lang="en-US" sz="4000" i="1">
                              <a:solidFill>
                                <a:schemeClr val="bg1">
                                  <a:lumMod val="50000"/>
                                </a:schemeClr>
                              </a:solidFill>
                              <a:latin typeface="Cambria Math" panose="02040503050406030204" pitchFamily="18" charset="0"/>
                            </a:rPr>
                            <m:t>𝑣</m:t>
                          </m:r>
                        </m:e>
                      </m:acc>
                    </m:oMath>
                  </m:oMathPara>
                </a14:m>
                <a:endParaRPr lang="en-US" sz="4000" dirty="0"/>
              </a:p>
            </p:txBody>
          </p:sp>
        </mc:Choice>
        <mc:Fallback xmlns="">
          <p:sp>
            <p:nvSpPr>
              <p:cNvPr id="2" name="TextBox 1">
                <a:extLst>
                  <a:ext uri="{FF2B5EF4-FFF2-40B4-BE49-F238E27FC236}">
                    <a16:creationId xmlns:a16="http://schemas.microsoft.com/office/drawing/2014/main" id="{3EE832C1-F123-F52D-1CBC-A321685CFA60}"/>
                  </a:ext>
                </a:extLst>
              </p:cNvPr>
              <p:cNvSpPr txBox="1">
                <a:spLocks noRot="1" noChangeAspect="1" noMove="1" noResize="1" noEditPoints="1" noAdjustHandles="1" noChangeArrowheads="1" noChangeShapeType="1" noTextEdit="1"/>
              </p:cNvSpPr>
              <p:nvPr/>
            </p:nvSpPr>
            <p:spPr>
              <a:xfrm>
                <a:off x="1319792" y="4802899"/>
                <a:ext cx="1976631" cy="615553"/>
              </a:xfrm>
              <a:prstGeom prst="rect">
                <a:avLst/>
              </a:prstGeom>
              <a:blipFill>
                <a:blip r:embed="rId3"/>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38C4172-F018-8153-8E4D-FA4F14224E3E}"/>
              </a:ext>
            </a:extLst>
          </p:cNvPr>
          <p:cNvGrpSpPr/>
          <p:nvPr/>
        </p:nvGrpSpPr>
        <p:grpSpPr>
          <a:xfrm>
            <a:off x="3550920" y="3801007"/>
            <a:ext cx="2545080" cy="2545080"/>
            <a:chOff x="6740152" y="3988319"/>
            <a:chExt cx="2545080" cy="2545080"/>
          </a:xfrm>
        </p:grpSpPr>
        <p:grpSp>
          <p:nvGrpSpPr>
            <p:cNvPr id="102" name="Group 101">
              <a:extLst>
                <a:ext uri="{FF2B5EF4-FFF2-40B4-BE49-F238E27FC236}">
                  <a16:creationId xmlns:a16="http://schemas.microsoft.com/office/drawing/2014/main" id="{BA88ABB6-E53E-BF7B-EE53-005BE1879774}"/>
                </a:ext>
              </a:extLst>
            </p:cNvPr>
            <p:cNvGrpSpPr/>
            <p:nvPr/>
          </p:nvGrpSpPr>
          <p:grpSpPr>
            <a:xfrm>
              <a:off x="6740152" y="3988319"/>
              <a:ext cx="2545080" cy="2545080"/>
              <a:chOff x="8009630" y="3383280"/>
              <a:chExt cx="2545080" cy="2545080"/>
            </a:xfrm>
          </p:grpSpPr>
          <p:cxnSp>
            <p:nvCxnSpPr>
              <p:cNvPr id="22" name="Straight Arrow Connector 21">
                <a:extLst>
                  <a:ext uri="{FF2B5EF4-FFF2-40B4-BE49-F238E27FC236}">
                    <a16:creationId xmlns:a16="http://schemas.microsoft.com/office/drawing/2014/main" id="{F7D09822-B610-4ADE-37A0-1C04A74A904E}"/>
                  </a:ext>
                </a:extLst>
              </p:cNvPr>
              <p:cNvCxnSpPr>
                <a:cxnSpLocks/>
              </p:cNvCxnSpPr>
              <p:nvPr/>
            </p:nvCxnSpPr>
            <p:spPr>
              <a:xfrm flipV="1">
                <a:off x="8271250" y="3860800"/>
                <a:ext cx="1942812" cy="18313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3C1AA55-8F14-942C-A0DB-1FD1D3369A15}"/>
                  </a:ext>
                </a:extLst>
              </p:cNvPr>
              <p:cNvCxnSpPr/>
              <p:nvPr/>
            </p:nvCxnSpPr>
            <p:spPr>
              <a:xfrm flipV="1">
                <a:off x="8271250" y="3383280"/>
                <a:ext cx="0" cy="2545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299DA89-BCBB-E80F-6158-A777CEEDEE8D}"/>
                  </a:ext>
                </a:extLst>
              </p:cNvPr>
              <p:cNvCxnSpPr>
                <a:cxnSpLocks/>
              </p:cNvCxnSpPr>
              <p:nvPr/>
            </p:nvCxnSpPr>
            <p:spPr>
              <a:xfrm rot="5400000" flipV="1">
                <a:off x="9282170" y="4419600"/>
                <a:ext cx="0" cy="2545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EF1476D-9D0F-3F7D-CCB2-A2254465D89D}"/>
                  </a:ext>
                </a:extLst>
              </p:cNvPr>
              <p:cNvCxnSpPr>
                <a:cxnSpLocks/>
              </p:cNvCxnSpPr>
              <p:nvPr/>
            </p:nvCxnSpPr>
            <p:spPr>
              <a:xfrm flipV="1">
                <a:off x="8271250" y="4714240"/>
                <a:ext cx="1037424" cy="977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612DFD17-E886-A935-ECB6-3A482D15E9E9}"/>
                    </a:ext>
                  </a:extLst>
                </p:cNvPr>
                <p:cNvSpPr txBox="1"/>
                <p:nvPr/>
              </p:nvSpPr>
              <p:spPr>
                <a:xfrm>
                  <a:off x="7137662" y="5117048"/>
                  <a:ext cx="509009"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latin typeface="Cambria Math" panose="02040503050406030204" pitchFamily="18" charset="0"/>
                              </a:rPr>
                            </m:ctrlPr>
                          </m:accPr>
                          <m:e>
                            <m:r>
                              <a:rPr lang="en-US" sz="3600" i="1">
                                <a:latin typeface="Cambria Math" panose="02040503050406030204" pitchFamily="18" charset="0"/>
                              </a:rPr>
                              <m:t>𝑣</m:t>
                            </m:r>
                          </m:e>
                        </m:acc>
                      </m:oMath>
                    </m:oMathPara>
                  </a14:m>
                  <a:endParaRPr lang="en-US" dirty="0"/>
                </a:p>
              </p:txBody>
            </p:sp>
          </mc:Choice>
          <mc:Fallback xmlns="">
            <p:sp>
              <p:nvSpPr>
                <p:cNvPr id="104" name="TextBox 103">
                  <a:extLst>
                    <a:ext uri="{FF2B5EF4-FFF2-40B4-BE49-F238E27FC236}">
                      <a16:creationId xmlns:a16="http://schemas.microsoft.com/office/drawing/2014/main" id="{612DFD17-E886-A935-ECB6-3A482D15E9E9}"/>
                    </a:ext>
                  </a:extLst>
                </p:cNvPr>
                <p:cNvSpPr txBox="1">
                  <a:spLocks noRot="1" noChangeAspect="1" noMove="1" noResize="1" noEditPoints="1" noAdjustHandles="1" noChangeArrowheads="1" noChangeShapeType="1" noTextEdit="1"/>
                </p:cNvSpPr>
                <p:nvPr/>
              </p:nvSpPr>
              <p:spPr>
                <a:xfrm>
                  <a:off x="7137662" y="5117048"/>
                  <a:ext cx="509009"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803DFFD0-F436-3EE7-D48E-105CACC5FE9D}"/>
                    </a:ext>
                  </a:extLst>
                </p:cNvPr>
                <p:cNvSpPr txBox="1"/>
                <p:nvPr/>
              </p:nvSpPr>
              <p:spPr>
                <a:xfrm>
                  <a:off x="7838308" y="4372346"/>
                  <a:ext cx="82451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65000"/>
                              </a:schemeClr>
                            </a:solidFill>
                            <a:latin typeface="Cambria Math" panose="02040503050406030204" pitchFamily="18" charset="0"/>
                            <a:ea typeface="Cambria Math" panose="02040503050406030204" pitchFamily="18" charset="0"/>
                          </a:rPr>
                          <m:t>𝜆</m:t>
                        </m:r>
                        <m:acc>
                          <m:accPr>
                            <m:chr m:val="⃑"/>
                            <m:ctrlPr>
                              <a:rPr lang="en-US" sz="3600" i="1">
                                <a:solidFill>
                                  <a:schemeClr val="bg1">
                                    <a:lumMod val="65000"/>
                                  </a:schemeClr>
                                </a:solidFill>
                                <a:latin typeface="Cambria Math" panose="02040503050406030204" pitchFamily="18" charset="0"/>
                              </a:rPr>
                            </m:ctrlPr>
                          </m:accPr>
                          <m:e>
                            <m:r>
                              <a:rPr lang="en-US" sz="3600" i="1">
                                <a:solidFill>
                                  <a:schemeClr val="bg1">
                                    <a:lumMod val="65000"/>
                                  </a:schemeClr>
                                </a:solidFill>
                                <a:latin typeface="Cambria Math" panose="02040503050406030204" pitchFamily="18" charset="0"/>
                              </a:rPr>
                              <m:t>𝑣</m:t>
                            </m:r>
                          </m:e>
                        </m:acc>
                      </m:oMath>
                    </m:oMathPara>
                  </a14:m>
                  <a:endParaRPr lang="en-US" dirty="0"/>
                </a:p>
              </p:txBody>
            </p:sp>
          </mc:Choice>
          <mc:Fallback xmlns="">
            <p:sp>
              <p:nvSpPr>
                <p:cNvPr id="105" name="TextBox 104">
                  <a:extLst>
                    <a:ext uri="{FF2B5EF4-FFF2-40B4-BE49-F238E27FC236}">
                      <a16:creationId xmlns:a16="http://schemas.microsoft.com/office/drawing/2014/main" id="{803DFFD0-F436-3EE7-D48E-105CACC5FE9D}"/>
                    </a:ext>
                  </a:extLst>
                </p:cNvPr>
                <p:cNvSpPr txBox="1">
                  <a:spLocks noRot="1" noChangeAspect="1" noMove="1" noResize="1" noEditPoints="1" noAdjustHandles="1" noChangeArrowheads="1" noChangeShapeType="1" noTextEdit="1"/>
                </p:cNvSpPr>
                <p:nvPr/>
              </p:nvSpPr>
              <p:spPr>
                <a:xfrm>
                  <a:off x="7838308" y="4372346"/>
                  <a:ext cx="824514" cy="646331"/>
                </a:xfrm>
                <a:prstGeom prst="rect">
                  <a:avLst/>
                </a:prstGeom>
                <a:blipFill>
                  <a:blip r:embed="rId5"/>
                  <a:stretch>
                    <a:fillRect/>
                  </a:stretch>
                </a:blipFill>
              </p:spPr>
              <p:txBody>
                <a:bodyPr/>
                <a:lstStyle/>
                <a:p>
                  <a:r>
                    <a:rPr lang="en-US">
                      <a:noFill/>
                    </a:rPr>
                    <a:t> </a:t>
                  </a:r>
                </a:p>
              </p:txBody>
            </p:sp>
          </mc:Fallback>
        </mc:AlternateContent>
      </p:grpSp>
      <p:grpSp>
        <p:nvGrpSpPr>
          <p:cNvPr id="123" name="Group 122">
            <a:extLst>
              <a:ext uri="{FF2B5EF4-FFF2-40B4-BE49-F238E27FC236}">
                <a16:creationId xmlns:a16="http://schemas.microsoft.com/office/drawing/2014/main" id="{0390F88D-0ED1-EBE8-0F71-4337713E574A}"/>
              </a:ext>
            </a:extLst>
          </p:cNvPr>
          <p:cNvGrpSpPr/>
          <p:nvPr/>
        </p:nvGrpSpPr>
        <p:grpSpPr>
          <a:xfrm>
            <a:off x="1319792" y="1508564"/>
            <a:ext cx="10063480" cy="1935480"/>
            <a:chOff x="1009912" y="1493520"/>
            <a:chExt cx="10063480" cy="1935480"/>
          </a:xfrm>
        </p:grpSpPr>
        <p:grpSp>
          <p:nvGrpSpPr>
            <p:cNvPr id="39" name="Group 38">
              <a:extLst>
                <a:ext uri="{FF2B5EF4-FFF2-40B4-BE49-F238E27FC236}">
                  <a16:creationId xmlns:a16="http://schemas.microsoft.com/office/drawing/2014/main" id="{919F3C3B-1CAE-283A-E38F-D8DD433A1B51}"/>
                </a:ext>
              </a:extLst>
            </p:cNvPr>
            <p:cNvGrpSpPr/>
            <p:nvPr/>
          </p:nvGrpSpPr>
          <p:grpSpPr>
            <a:xfrm>
              <a:off x="1009912" y="1493520"/>
              <a:ext cx="2096594" cy="1935480"/>
              <a:chOff x="1986280" y="3246120"/>
              <a:chExt cx="2096594" cy="1935480"/>
            </a:xfrm>
          </p:grpSpPr>
          <p:sp>
            <p:nvSpPr>
              <p:cNvPr id="94" name="Left Bracket 93">
                <a:extLst>
                  <a:ext uri="{FF2B5EF4-FFF2-40B4-BE49-F238E27FC236}">
                    <a16:creationId xmlns:a16="http://schemas.microsoft.com/office/drawing/2014/main" id="{8A2118B9-81B5-E72B-1B82-99A2682282C9}"/>
                  </a:ext>
                </a:extLst>
              </p:cNvPr>
              <p:cNvSpPr/>
              <p:nvPr/>
            </p:nvSpPr>
            <p:spPr>
              <a:xfrm>
                <a:off x="1986280" y="3246120"/>
                <a:ext cx="116840" cy="1935480"/>
              </a:xfrm>
              <a:prstGeom prst="leftBracket">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Left Bracket 94">
                <a:extLst>
                  <a:ext uri="{FF2B5EF4-FFF2-40B4-BE49-F238E27FC236}">
                    <a16:creationId xmlns:a16="http://schemas.microsoft.com/office/drawing/2014/main" id="{5DF0542B-C8FB-3AE2-691B-F739DA594465}"/>
                  </a:ext>
                </a:extLst>
              </p:cNvPr>
              <p:cNvSpPr/>
              <p:nvPr/>
            </p:nvSpPr>
            <p:spPr>
              <a:xfrm flipH="1">
                <a:off x="3966034" y="3246120"/>
                <a:ext cx="116840" cy="1935480"/>
              </a:xfrm>
              <a:prstGeom prst="leftBracket">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019F96C3-1069-785E-77F1-20BC041A4626}"/>
                  </a:ext>
                </a:extLst>
              </p:cNvPr>
              <p:cNvCxnSpPr>
                <a:cxnSpLocks/>
              </p:cNvCxnSpPr>
              <p:nvPr/>
            </p:nvCxnSpPr>
            <p:spPr>
              <a:xfrm>
                <a:off x="2169160" y="3484880"/>
                <a:ext cx="1752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DEE137C-2E20-A3C0-BA61-AA9F1623A003}"/>
                  </a:ext>
                </a:extLst>
              </p:cNvPr>
              <p:cNvCxnSpPr>
                <a:cxnSpLocks/>
              </p:cNvCxnSpPr>
              <p:nvPr/>
            </p:nvCxnSpPr>
            <p:spPr>
              <a:xfrm>
                <a:off x="2169160" y="4157980"/>
                <a:ext cx="1752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D0F7709-C175-D987-9909-303EA9DBEFCE}"/>
                  </a:ext>
                </a:extLst>
              </p:cNvPr>
              <p:cNvCxnSpPr>
                <a:cxnSpLocks/>
              </p:cNvCxnSpPr>
              <p:nvPr/>
            </p:nvCxnSpPr>
            <p:spPr>
              <a:xfrm>
                <a:off x="2169160" y="4930140"/>
                <a:ext cx="1752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28D35DB-2609-6C63-11F7-99328189CA24}"/>
                  </a:ext>
                </a:extLst>
              </p:cNvPr>
              <p:cNvCxnSpPr>
                <a:cxnSpLocks/>
              </p:cNvCxnSpPr>
              <p:nvPr/>
            </p:nvCxnSpPr>
            <p:spPr>
              <a:xfrm rot="5400000">
                <a:off x="1527634" y="4198620"/>
                <a:ext cx="1752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DA9E5-7F0B-CEA6-ECDE-5CD3A12966FE}"/>
                  </a:ext>
                </a:extLst>
              </p:cNvPr>
              <p:cNvCxnSpPr>
                <a:cxnSpLocks/>
              </p:cNvCxnSpPr>
              <p:nvPr/>
            </p:nvCxnSpPr>
            <p:spPr>
              <a:xfrm rot="5400000">
                <a:off x="2169160" y="4198620"/>
                <a:ext cx="1752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2F47CA9-F381-C554-AA18-DEB1F2373DE5}"/>
                  </a:ext>
                </a:extLst>
              </p:cNvPr>
              <p:cNvCxnSpPr>
                <a:cxnSpLocks/>
              </p:cNvCxnSpPr>
              <p:nvPr/>
            </p:nvCxnSpPr>
            <p:spPr>
              <a:xfrm rot="5400000">
                <a:off x="2797634" y="4198620"/>
                <a:ext cx="17526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FF3554B4-6EA5-9DF1-1126-08C37D31E787}"/>
                </a:ext>
              </a:extLst>
            </p:cNvPr>
            <p:cNvGrpSpPr/>
            <p:nvPr/>
          </p:nvGrpSpPr>
          <p:grpSpPr>
            <a:xfrm>
              <a:off x="6643632" y="1493520"/>
              <a:ext cx="2096594" cy="1935480"/>
              <a:chOff x="4947920" y="3224530"/>
              <a:chExt cx="2096594" cy="1935480"/>
            </a:xfrm>
          </p:grpSpPr>
          <p:grpSp>
            <p:nvGrpSpPr>
              <p:cNvPr id="85" name="Group 84">
                <a:extLst>
                  <a:ext uri="{FF2B5EF4-FFF2-40B4-BE49-F238E27FC236}">
                    <a16:creationId xmlns:a16="http://schemas.microsoft.com/office/drawing/2014/main" id="{4065CD3E-7629-B431-E068-4F2C18819255}"/>
                  </a:ext>
                </a:extLst>
              </p:cNvPr>
              <p:cNvGrpSpPr/>
              <p:nvPr/>
            </p:nvGrpSpPr>
            <p:grpSpPr>
              <a:xfrm>
                <a:off x="4947920" y="3224530"/>
                <a:ext cx="2096594" cy="1935480"/>
                <a:chOff x="4947920" y="3246120"/>
                <a:chExt cx="2096594" cy="1935480"/>
              </a:xfrm>
            </p:grpSpPr>
            <p:sp>
              <p:nvSpPr>
                <p:cNvPr id="89" name="Left Bracket 88">
                  <a:extLst>
                    <a:ext uri="{FF2B5EF4-FFF2-40B4-BE49-F238E27FC236}">
                      <a16:creationId xmlns:a16="http://schemas.microsoft.com/office/drawing/2014/main" id="{BF832F4D-972C-F5EE-0BD0-E50CCAD6FBD1}"/>
                    </a:ext>
                  </a:extLst>
                </p:cNvPr>
                <p:cNvSpPr/>
                <p:nvPr/>
              </p:nvSpPr>
              <p:spPr>
                <a:xfrm>
                  <a:off x="4947920" y="32461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Left Bracket 89">
                  <a:extLst>
                    <a:ext uri="{FF2B5EF4-FFF2-40B4-BE49-F238E27FC236}">
                      <a16:creationId xmlns:a16="http://schemas.microsoft.com/office/drawing/2014/main" id="{51E1E391-B57D-A9EC-F413-62EC53C8E1C3}"/>
                    </a:ext>
                  </a:extLst>
                </p:cNvPr>
                <p:cNvSpPr/>
                <p:nvPr/>
              </p:nvSpPr>
              <p:spPr>
                <a:xfrm flipH="1">
                  <a:off x="6927674" y="32461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93B6063F-DD29-D60E-66E4-1AD889AA0551}"/>
                    </a:ext>
                  </a:extLst>
                </p:cNvPr>
                <p:cNvCxnSpPr>
                  <a:cxnSpLocks/>
                </p:cNvCxnSpPr>
                <p:nvPr/>
              </p:nvCxnSpPr>
              <p:spPr>
                <a:xfrm rot="5400000">
                  <a:off x="4489274" y="4198620"/>
                  <a:ext cx="17526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1EBDCEF-5C1C-E667-EE6B-761533907DDC}"/>
                    </a:ext>
                  </a:extLst>
                </p:cNvPr>
                <p:cNvCxnSpPr>
                  <a:cxnSpLocks/>
                </p:cNvCxnSpPr>
                <p:nvPr/>
              </p:nvCxnSpPr>
              <p:spPr>
                <a:xfrm rot="5400000">
                  <a:off x="5130800"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79F47B1-41B0-40B5-C8D0-D9C9A1A5713A}"/>
                    </a:ext>
                  </a:extLst>
                </p:cNvPr>
                <p:cNvCxnSpPr>
                  <a:cxnSpLocks/>
                </p:cNvCxnSpPr>
                <p:nvPr/>
              </p:nvCxnSpPr>
              <p:spPr>
                <a:xfrm rot="5400000">
                  <a:off x="5759274" y="41986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40B17A2-B52D-7266-B9FC-A1872B681E5C}"/>
                      </a:ext>
                    </a:extLst>
                  </p:cNvPr>
                  <p:cNvSpPr txBox="1"/>
                  <p:nvPr/>
                </p:nvSpPr>
                <p:spPr>
                  <a:xfrm>
                    <a:off x="5648644" y="3951685"/>
                    <a:ext cx="638444"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rPr>
                                <m:t>𝑉</m:t>
                              </m:r>
                            </m:e>
                            <m:sub>
                              <m:r>
                                <a:rPr lang="en-US" sz="3000" b="0" i="1" smtClean="0">
                                  <a:latin typeface="Cambria Math" panose="02040503050406030204" pitchFamily="18" charset="0"/>
                                </a:rPr>
                                <m:t>2</m:t>
                              </m:r>
                            </m:sub>
                          </m:sSub>
                        </m:oMath>
                      </m:oMathPara>
                    </a14:m>
                    <a:endParaRPr lang="en-US" sz="3000" dirty="0"/>
                  </a:p>
                </p:txBody>
              </p:sp>
            </mc:Choice>
            <mc:Fallback xmlns="">
              <p:sp>
                <p:nvSpPr>
                  <p:cNvPr id="86" name="TextBox 85">
                    <a:extLst>
                      <a:ext uri="{FF2B5EF4-FFF2-40B4-BE49-F238E27FC236}">
                        <a16:creationId xmlns:a16="http://schemas.microsoft.com/office/drawing/2014/main" id="{840B17A2-B52D-7266-B9FC-A1872B681E5C}"/>
                      </a:ext>
                    </a:extLst>
                  </p:cNvPr>
                  <p:cNvSpPr txBox="1">
                    <a:spLocks noRot="1" noChangeAspect="1" noMove="1" noResize="1" noEditPoints="1" noAdjustHandles="1" noChangeArrowheads="1" noChangeShapeType="1" noTextEdit="1"/>
                  </p:cNvSpPr>
                  <p:nvPr/>
                </p:nvSpPr>
                <p:spPr>
                  <a:xfrm>
                    <a:off x="5648644" y="3951685"/>
                    <a:ext cx="638444"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FB947A5-8994-BBF8-9884-FABA8EA4D4C3}"/>
                      </a:ext>
                    </a:extLst>
                  </p:cNvPr>
                  <p:cNvSpPr txBox="1"/>
                  <p:nvPr/>
                </p:nvSpPr>
                <p:spPr>
                  <a:xfrm>
                    <a:off x="4995304" y="3951685"/>
                    <a:ext cx="629531"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solidFill>
                                    <a:schemeClr val="bg1">
                                      <a:lumMod val="50000"/>
                                    </a:schemeClr>
                                  </a:solidFill>
                                  <a:latin typeface="Cambria Math" panose="02040503050406030204" pitchFamily="18" charset="0"/>
                                </a:rPr>
                              </m:ctrlPr>
                            </m:sSubPr>
                            <m:e>
                              <m:r>
                                <a:rPr lang="en-US" sz="3000" i="1">
                                  <a:solidFill>
                                    <a:schemeClr val="bg1">
                                      <a:lumMod val="50000"/>
                                    </a:schemeClr>
                                  </a:solidFill>
                                  <a:latin typeface="Cambria Math" panose="02040503050406030204" pitchFamily="18" charset="0"/>
                                </a:rPr>
                                <m:t>𝑉</m:t>
                              </m:r>
                            </m:e>
                            <m:sub>
                              <m:r>
                                <a:rPr lang="en-US" sz="3000" b="0" i="1" smtClean="0">
                                  <a:solidFill>
                                    <a:schemeClr val="bg1">
                                      <a:lumMod val="50000"/>
                                    </a:schemeClr>
                                  </a:solidFill>
                                  <a:latin typeface="Cambria Math" panose="02040503050406030204" pitchFamily="18" charset="0"/>
                                </a:rPr>
                                <m:t>1</m:t>
                              </m:r>
                            </m:sub>
                          </m:sSub>
                        </m:oMath>
                      </m:oMathPara>
                    </a14:m>
                    <a:endParaRPr lang="en-US" sz="3000" dirty="0"/>
                  </a:p>
                </p:txBody>
              </p:sp>
            </mc:Choice>
            <mc:Fallback xmlns="">
              <p:sp>
                <p:nvSpPr>
                  <p:cNvPr id="87" name="TextBox 86">
                    <a:extLst>
                      <a:ext uri="{FF2B5EF4-FFF2-40B4-BE49-F238E27FC236}">
                        <a16:creationId xmlns:a16="http://schemas.microsoft.com/office/drawing/2014/main" id="{0FB947A5-8994-BBF8-9884-FABA8EA4D4C3}"/>
                      </a:ext>
                    </a:extLst>
                  </p:cNvPr>
                  <p:cNvSpPr txBox="1">
                    <a:spLocks noRot="1" noChangeAspect="1" noMove="1" noResize="1" noEditPoints="1" noAdjustHandles="1" noChangeArrowheads="1" noChangeShapeType="1" noTextEdit="1"/>
                  </p:cNvSpPr>
                  <p:nvPr/>
                </p:nvSpPr>
                <p:spPr>
                  <a:xfrm>
                    <a:off x="4995304" y="3951685"/>
                    <a:ext cx="629531" cy="5539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FDED0B0-E38C-97AD-7B6B-248F8AD08DA1}"/>
                      </a:ext>
                    </a:extLst>
                  </p:cNvPr>
                  <p:cNvSpPr txBox="1"/>
                  <p:nvPr/>
                </p:nvSpPr>
                <p:spPr>
                  <a:xfrm>
                    <a:off x="6324831" y="3951685"/>
                    <a:ext cx="638444"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rPr>
                                <m:t>𝑉</m:t>
                              </m:r>
                            </m:e>
                            <m:sub>
                              <m:r>
                                <a:rPr lang="en-US" sz="3000" b="0" i="1" smtClean="0">
                                  <a:latin typeface="Cambria Math" panose="02040503050406030204" pitchFamily="18" charset="0"/>
                                </a:rPr>
                                <m:t>3</m:t>
                              </m:r>
                            </m:sub>
                          </m:sSub>
                        </m:oMath>
                      </m:oMathPara>
                    </a14:m>
                    <a:endParaRPr lang="en-US" sz="3000" dirty="0"/>
                  </a:p>
                </p:txBody>
              </p:sp>
            </mc:Choice>
            <mc:Fallback xmlns="">
              <p:sp>
                <p:nvSpPr>
                  <p:cNvPr id="88" name="TextBox 87">
                    <a:extLst>
                      <a:ext uri="{FF2B5EF4-FFF2-40B4-BE49-F238E27FC236}">
                        <a16:creationId xmlns:a16="http://schemas.microsoft.com/office/drawing/2014/main" id="{3FDED0B0-E38C-97AD-7B6B-248F8AD08DA1}"/>
                      </a:ext>
                    </a:extLst>
                  </p:cNvPr>
                  <p:cNvSpPr txBox="1">
                    <a:spLocks noRot="1" noChangeAspect="1" noMove="1" noResize="1" noEditPoints="1" noAdjustHandles="1" noChangeArrowheads="1" noChangeShapeType="1" noTextEdit="1"/>
                  </p:cNvSpPr>
                  <p:nvPr/>
                </p:nvSpPr>
                <p:spPr>
                  <a:xfrm>
                    <a:off x="6324831" y="3951685"/>
                    <a:ext cx="638444" cy="553998"/>
                  </a:xfrm>
                  <a:prstGeom prst="rect">
                    <a:avLst/>
                  </a:prstGeom>
                  <a:blipFill>
                    <a:blip r:embed="rId8"/>
                    <a:stretch>
                      <a:fillRect/>
                    </a:stretch>
                  </a:blipFill>
                </p:spPr>
                <p:txBody>
                  <a:bodyPr/>
                  <a:lstStyle/>
                  <a:p>
                    <a:r>
                      <a:rPr lang="en-US">
                        <a:noFill/>
                      </a:rPr>
                      <a:t> </a:t>
                    </a:r>
                  </a:p>
                </p:txBody>
              </p:sp>
            </mc:Fallback>
          </mc:AlternateContent>
        </p:grpSp>
        <p:grpSp>
          <p:nvGrpSpPr>
            <p:cNvPr id="67" name="Group 66">
              <a:extLst>
                <a:ext uri="{FF2B5EF4-FFF2-40B4-BE49-F238E27FC236}">
                  <a16:creationId xmlns:a16="http://schemas.microsoft.com/office/drawing/2014/main" id="{B26388EC-176F-4664-74A9-4B7A7DD71D0C}"/>
                </a:ext>
              </a:extLst>
            </p:cNvPr>
            <p:cNvGrpSpPr/>
            <p:nvPr/>
          </p:nvGrpSpPr>
          <p:grpSpPr>
            <a:xfrm>
              <a:off x="8976798" y="1493520"/>
              <a:ext cx="2096594" cy="1935480"/>
              <a:chOff x="7281086" y="3224530"/>
              <a:chExt cx="2096594" cy="1935480"/>
            </a:xfrm>
          </p:grpSpPr>
          <p:grpSp>
            <p:nvGrpSpPr>
              <p:cNvPr id="68" name="Group 67">
                <a:extLst>
                  <a:ext uri="{FF2B5EF4-FFF2-40B4-BE49-F238E27FC236}">
                    <a16:creationId xmlns:a16="http://schemas.microsoft.com/office/drawing/2014/main" id="{D130B4B9-B508-1A2B-5520-282B2A4020F2}"/>
                  </a:ext>
                </a:extLst>
              </p:cNvPr>
              <p:cNvGrpSpPr/>
              <p:nvPr/>
            </p:nvGrpSpPr>
            <p:grpSpPr>
              <a:xfrm>
                <a:off x="7281086" y="3224530"/>
                <a:ext cx="2096594" cy="1935480"/>
                <a:chOff x="7281086" y="3258820"/>
                <a:chExt cx="2096594" cy="1935480"/>
              </a:xfrm>
            </p:grpSpPr>
            <p:sp>
              <p:nvSpPr>
                <p:cNvPr id="74" name="Left Bracket 73">
                  <a:extLst>
                    <a:ext uri="{FF2B5EF4-FFF2-40B4-BE49-F238E27FC236}">
                      <a16:creationId xmlns:a16="http://schemas.microsoft.com/office/drawing/2014/main" id="{7C2EA22A-3877-3F1A-26E9-DDE8D6A8147A}"/>
                    </a:ext>
                  </a:extLst>
                </p:cNvPr>
                <p:cNvSpPr/>
                <p:nvPr/>
              </p:nvSpPr>
              <p:spPr>
                <a:xfrm>
                  <a:off x="7281086" y="32588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Left Bracket 74">
                  <a:extLst>
                    <a:ext uri="{FF2B5EF4-FFF2-40B4-BE49-F238E27FC236}">
                      <a16:creationId xmlns:a16="http://schemas.microsoft.com/office/drawing/2014/main" id="{10D0A177-A1DA-474D-CA35-A548B5C05DAC}"/>
                    </a:ext>
                  </a:extLst>
                </p:cNvPr>
                <p:cNvSpPr/>
                <p:nvPr/>
              </p:nvSpPr>
              <p:spPr>
                <a:xfrm flipH="1">
                  <a:off x="9260840" y="32588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3AD39AD-8BC5-2D0A-98AB-8A28EA865DF8}"/>
                      </a:ext>
                    </a:extLst>
                  </p:cNvPr>
                  <p:cNvSpPr txBox="1"/>
                  <p:nvPr/>
                </p:nvSpPr>
                <p:spPr>
                  <a:xfrm>
                    <a:off x="7345328" y="3300136"/>
                    <a:ext cx="638956"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solidFill>
                                    <a:schemeClr val="bg1">
                                      <a:lumMod val="50000"/>
                                    </a:schemeClr>
                                  </a:solidFill>
                                  <a:latin typeface="Cambria Math" panose="02040503050406030204" pitchFamily="18" charset="0"/>
                                </a:rPr>
                              </m:ctrlPr>
                            </m:sSubPr>
                            <m:e>
                              <m:r>
                                <a:rPr lang="en-US" sz="3000" i="1" smtClean="0">
                                  <a:solidFill>
                                    <a:schemeClr val="bg1">
                                      <a:lumMod val="50000"/>
                                    </a:schemeClr>
                                  </a:solidFill>
                                  <a:latin typeface="Cambria Math" panose="02040503050406030204" pitchFamily="18" charset="0"/>
                                  <a:ea typeface="Cambria Math" panose="02040503050406030204" pitchFamily="18" charset="0"/>
                                </a:rPr>
                                <m:t>𝜆</m:t>
                              </m:r>
                            </m:e>
                            <m:sub>
                              <m:r>
                                <a:rPr lang="en-US" sz="3000" b="0" i="1" smtClean="0">
                                  <a:solidFill>
                                    <a:schemeClr val="bg1">
                                      <a:lumMod val="50000"/>
                                    </a:schemeClr>
                                  </a:solidFill>
                                  <a:latin typeface="Cambria Math" panose="02040503050406030204" pitchFamily="18" charset="0"/>
                                </a:rPr>
                                <m:t>1</m:t>
                              </m:r>
                            </m:sub>
                          </m:sSub>
                        </m:oMath>
                      </m:oMathPara>
                    </a14:m>
                    <a:endParaRPr lang="en-US" sz="3000" dirty="0"/>
                  </a:p>
                </p:txBody>
              </p:sp>
            </mc:Choice>
            <mc:Fallback xmlns="">
              <p:sp>
                <p:nvSpPr>
                  <p:cNvPr id="69" name="TextBox 68">
                    <a:extLst>
                      <a:ext uri="{FF2B5EF4-FFF2-40B4-BE49-F238E27FC236}">
                        <a16:creationId xmlns:a16="http://schemas.microsoft.com/office/drawing/2014/main" id="{43AD39AD-8BC5-2D0A-98AB-8A28EA865DF8}"/>
                      </a:ext>
                    </a:extLst>
                  </p:cNvPr>
                  <p:cNvSpPr txBox="1">
                    <a:spLocks noRot="1" noChangeAspect="1" noMove="1" noResize="1" noEditPoints="1" noAdjustHandles="1" noChangeArrowheads="1" noChangeShapeType="1" noTextEdit="1"/>
                  </p:cNvSpPr>
                  <p:nvPr/>
                </p:nvSpPr>
                <p:spPr>
                  <a:xfrm>
                    <a:off x="7345328" y="3300136"/>
                    <a:ext cx="638956"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B6B838A-453D-AD37-D904-B109105EE066}"/>
                      </a:ext>
                    </a:extLst>
                  </p:cNvPr>
                  <p:cNvSpPr txBox="1"/>
                  <p:nvPr/>
                </p:nvSpPr>
                <p:spPr>
                  <a:xfrm>
                    <a:off x="8028780" y="3951685"/>
                    <a:ext cx="647870"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ea typeface="Cambria Math" panose="02040503050406030204" pitchFamily="18" charset="0"/>
                                </a:rPr>
                                <m:t>𝜆</m:t>
                              </m:r>
                            </m:e>
                            <m:sub>
                              <m:r>
                                <a:rPr lang="en-US" sz="3000" b="0" i="1" smtClean="0">
                                  <a:latin typeface="Cambria Math" panose="02040503050406030204" pitchFamily="18" charset="0"/>
                                </a:rPr>
                                <m:t>2</m:t>
                              </m:r>
                            </m:sub>
                          </m:sSub>
                        </m:oMath>
                      </m:oMathPara>
                    </a14:m>
                    <a:endParaRPr lang="en-US" sz="3000" dirty="0"/>
                  </a:p>
                </p:txBody>
              </p:sp>
            </mc:Choice>
            <mc:Fallback xmlns="">
              <p:sp>
                <p:nvSpPr>
                  <p:cNvPr id="70" name="TextBox 69">
                    <a:extLst>
                      <a:ext uri="{FF2B5EF4-FFF2-40B4-BE49-F238E27FC236}">
                        <a16:creationId xmlns:a16="http://schemas.microsoft.com/office/drawing/2014/main" id="{EB6B838A-453D-AD37-D904-B109105EE066}"/>
                      </a:ext>
                    </a:extLst>
                  </p:cNvPr>
                  <p:cNvSpPr txBox="1">
                    <a:spLocks noRot="1" noChangeAspect="1" noMove="1" noResize="1" noEditPoints="1" noAdjustHandles="1" noChangeArrowheads="1" noChangeShapeType="1" noTextEdit="1"/>
                  </p:cNvSpPr>
                  <p:nvPr/>
                </p:nvSpPr>
                <p:spPr>
                  <a:xfrm>
                    <a:off x="8028780" y="3951685"/>
                    <a:ext cx="647870" cy="55399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D5D9FE7-3E4D-A46E-2451-3823059B76BD}"/>
                      </a:ext>
                    </a:extLst>
                  </p:cNvPr>
                  <p:cNvSpPr txBox="1"/>
                  <p:nvPr/>
                </p:nvSpPr>
                <p:spPr>
                  <a:xfrm>
                    <a:off x="8665015" y="4576921"/>
                    <a:ext cx="647870"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ea typeface="Cambria Math" panose="02040503050406030204" pitchFamily="18" charset="0"/>
                                </a:rPr>
                                <m:t>𝜆</m:t>
                              </m:r>
                            </m:e>
                            <m:sub>
                              <m:r>
                                <a:rPr lang="en-US" sz="3000" b="0" i="1" smtClean="0">
                                  <a:latin typeface="Cambria Math" panose="02040503050406030204" pitchFamily="18" charset="0"/>
                                </a:rPr>
                                <m:t>3</m:t>
                              </m:r>
                            </m:sub>
                          </m:sSub>
                        </m:oMath>
                      </m:oMathPara>
                    </a14:m>
                    <a:endParaRPr lang="en-US" sz="3000" dirty="0"/>
                  </a:p>
                </p:txBody>
              </p:sp>
            </mc:Choice>
            <mc:Fallback xmlns="">
              <p:sp>
                <p:nvSpPr>
                  <p:cNvPr id="71" name="TextBox 70">
                    <a:extLst>
                      <a:ext uri="{FF2B5EF4-FFF2-40B4-BE49-F238E27FC236}">
                        <a16:creationId xmlns:a16="http://schemas.microsoft.com/office/drawing/2014/main" id="{9D5D9FE7-3E4D-A46E-2451-3823059B76BD}"/>
                      </a:ext>
                    </a:extLst>
                  </p:cNvPr>
                  <p:cNvSpPr txBox="1">
                    <a:spLocks noRot="1" noChangeAspect="1" noMove="1" noResize="1" noEditPoints="1" noAdjustHandles="1" noChangeArrowheads="1" noChangeShapeType="1" noTextEdit="1"/>
                  </p:cNvSpPr>
                  <p:nvPr/>
                </p:nvSpPr>
                <p:spPr>
                  <a:xfrm>
                    <a:off x="8665015" y="4576921"/>
                    <a:ext cx="647870"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D9406A8-612A-C62C-ECFC-18D6D8C42BE3}"/>
                      </a:ext>
                    </a:extLst>
                  </p:cNvPr>
                  <p:cNvSpPr txBox="1"/>
                  <p:nvPr/>
                </p:nvSpPr>
                <p:spPr>
                  <a:xfrm>
                    <a:off x="8749652" y="3300136"/>
                    <a:ext cx="484428"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0</m:t>
                          </m:r>
                        </m:oMath>
                      </m:oMathPara>
                    </a14:m>
                    <a:endParaRPr lang="en-US" sz="3000" dirty="0"/>
                  </a:p>
                </p:txBody>
              </p:sp>
            </mc:Choice>
            <mc:Fallback xmlns="">
              <p:sp>
                <p:nvSpPr>
                  <p:cNvPr id="72" name="TextBox 71">
                    <a:extLst>
                      <a:ext uri="{FF2B5EF4-FFF2-40B4-BE49-F238E27FC236}">
                        <a16:creationId xmlns:a16="http://schemas.microsoft.com/office/drawing/2014/main" id="{5D9406A8-612A-C62C-ECFC-18D6D8C42BE3}"/>
                      </a:ext>
                    </a:extLst>
                  </p:cNvPr>
                  <p:cNvSpPr txBox="1">
                    <a:spLocks noRot="1" noChangeAspect="1" noMove="1" noResize="1" noEditPoints="1" noAdjustHandles="1" noChangeArrowheads="1" noChangeShapeType="1" noTextEdit="1"/>
                  </p:cNvSpPr>
                  <p:nvPr/>
                </p:nvSpPr>
                <p:spPr>
                  <a:xfrm>
                    <a:off x="8749652" y="3300136"/>
                    <a:ext cx="484428" cy="55399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992CF0E-9775-3CD9-A5C2-A6B144142866}"/>
                      </a:ext>
                    </a:extLst>
                  </p:cNvPr>
                  <p:cNvSpPr txBox="1"/>
                  <p:nvPr/>
                </p:nvSpPr>
                <p:spPr>
                  <a:xfrm>
                    <a:off x="7408506" y="4592002"/>
                    <a:ext cx="484428"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0</m:t>
                          </m:r>
                        </m:oMath>
                      </m:oMathPara>
                    </a14:m>
                    <a:endParaRPr lang="en-US" sz="3000" dirty="0"/>
                  </a:p>
                </p:txBody>
              </p:sp>
            </mc:Choice>
            <mc:Fallback xmlns="">
              <p:sp>
                <p:nvSpPr>
                  <p:cNvPr id="73" name="TextBox 72">
                    <a:extLst>
                      <a:ext uri="{FF2B5EF4-FFF2-40B4-BE49-F238E27FC236}">
                        <a16:creationId xmlns:a16="http://schemas.microsoft.com/office/drawing/2014/main" id="{F992CF0E-9775-3CD9-A5C2-A6B144142866}"/>
                      </a:ext>
                    </a:extLst>
                  </p:cNvPr>
                  <p:cNvSpPr txBox="1">
                    <a:spLocks noRot="1" noChangeAspect="1" noMove="1" noResize="1" noEditPoints="1" noAdjustHandles="1" noChangeArrowheads="1" noChangeShapeType="1" noTextEdit="1"/>
                  </p:cNvSpPr>
                  <p:nvPr/>
                </p:nvSpPr>
                <p:spPr>
                  <a:xfrm>
                    <a:off x="7408506" y="4592002"/>
                    <a:ext cx="484428" cy="553998"/>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D89C4C5-43EC-C77E-A933-BB02E0FC7999}"/>
                    </a:ext>
                  </a:extLst>
                </p:cNvPr>
                <p:cNvSpPr txBox="1"/>
                <p:nvPr/>
              </p:nvSpPr>
              <p:spPr>
                <a:xfrm>
                  <a:off x="5724682" y="2061299"/>
                  <a:ext cx="623568"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m:t>
                        </m:r>
                      </m:oMath>
                    </m:oMathPara>
                  </a14:m>
                  <a:endParaRPr lang="en-US" sz="5000" dirty="0"/>
                </a:p>
              </p:txBody>
            </p:sp>
          </mc:Choice>
          <mc:Fallback xmlns="">
            <p:sp>
              <p:nvSpPr>
                <p:cNvPr id="38" name="TextBox 37">
                  <a:extLst>
                    <a:ext uri="{FF2B5EF4-FFF2-40B4-BE49-F238E27FC236}">
                      <a16:creationId xmlns:a16="http://schemas.microsoft.com/office/drawing/2014/main" id="{BD89C4C5-43EC-C77E-A933-BB02E0FC7999}"/>
                    </a:ext>
                  </a:extLst>
                </p:cNvPr>
                <p:cNvSpPr txBox="1">
                  <a:spLocks noRot="1" noChangeAspect="1" noMove="1" noResize="1" noEditPoints="1" noAdjustHandles="1" noChangeArrowheads="1" noChangeShapeType="1" noTextEdit="1"/>
                </p:cNvSpPr>
                <p:nvPr/>
              </p:nvSpPr>
              <p:spPr>
                <a:xfrm>
                  <a:off x="5724682" y="2061299"/>
                  <a:ext cx="623568" cy="769441"/>
                </a:xfrm>
                <a:prstGeom prst="rect">
                  <a:avLst/>
                </a:prstGeom>
                <a:blipFill>
                  <a:blip r:embed="rId14"/>
                  <a:stretch>
                    <a:fillRect/>
                  </a:stretch>
                </a:blipFill>
              </p:spPr>
              <p:txBody>
                <a:bodyPr/>
                <a:lstStyle/>
                <a:p>
                  <a:r>
                    <a:rPr lang="en-US">
                      <a:noFill/>
                    </a:rPr>
                    <a:t> </a:t>
                  </a:r>
                </a:p>
              </p:txBody>
            </p:sp>
          </mc:Fallback>
        </mc:AlternateContent>
        <p:grpSp>
          <p:nvGrpSpPr>
            <p:cNvPr id="122" name="Group 121">
              <a:extLst>
                <a:ext uri="{FF2B5EF4-FFF2-40B4-BE49-F238E27FC236}">
                  <a16:creationId xmlns:a16="http://schemas.microsoft.com/office/drawing/2014/main" id="{E57B6131-F902-DD30-F1DA-B5D89BA3C050}"/>
                </a:ext>
              </a:extLst>
            </p:cNvPr>
            <p:cNvGrpSpPr/>
            <p:nvPr/>
          </p:nvGrpSpPr>
          <p:grpSpPr>
            <a:xfrm>
              <a:off x="3436999" y="1493520"/>
              <a:ext cx="2096594" cy="1935480"/>
              <a:chOff x="3436999" y="1493520"/>
              <a:chExt cx="2096594" cy="1935480"/>
            </a:xfrm>
          </p:grpSpPr>
          <p:sp>
            <p:nvSpPr>
              <p:cNvPr id="114" name="Left Bracket 113">
                <a:extLst>
                  <a:ext uri="{FF2B5EF4-FFF2-40B4-BE49-F238E27FC236}">
                    <a16:creationId xmlns:a16="http://schemas.microsoft.com/office/drawing/2014/main" id="{93C05EC2-83BD-2D6A-07F5-B050EE2D5FF8}"/>
                  </a:ext>
                </a:extLst>
              </p:cNvPr>
              <p:cNvSpPr/>
              <p:nvPr/>
            </p:nvSpPr>
            <p:spPr>
              <a:xfrm>
                <a:off x="3436999" y="14935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Left Bracket 114">
                <a:extLst>
                  <a:ext uri="{FF2B5EF4-FFF2-40B4-BE49-F238E27FC236}">
                    <a16:creationId xmlns:a16="http://schemas.microsoft.com/office/drawing/2014/main" id="{EF1E482E-AEC5-9154-74D6-2A3BE86E6D70}"/>
                  </a:ext>
                </a:extLst>
              </p:cNvPr>
              <p:cNvSpPr/>
              <p:nvPr/>
            </p:nvSpPr>
            <p:spPr>
              <a:xfrm flipH="1">
                <a:off x="5416753" y="1493520"/>
                <a:ext cx="116840" cy="193548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391FEE03-FE5C-F47B-3B88-4F0AB55A010F}"/>
                  </a:ext>
                </a:extLst>
              </p:cNvPr>
              <p:cNvCxnSpPr>
                <a:cxnSpLocks/>
              </p:cNvCxnSpPr>
              <p:nvPr/>
            </p:nvCxnSpPr>
            <p:spPr>
              <a:xfrm rot="5400000">
                <a:off x="2978353" y="2446020"/>
                <a:ext cx="17526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800F7E5-E063-B2CE-590B-A7B606FCEFB7}"/>
                  </a:ext>
                </a:extLst>
              </p:cNvPr>
              <p:cNvCxnSpPr>
                <a:cxnSpLocks/>
              </p:cNvCxnSpPr>
              <p:nvPr/>
            </p:nvCxnSpPr>
            <p:spPr>
              <a:xfrm rot="5400000">
                <a:off x="3619879" y="24460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1902306-E582-5C44-E3DE-00436C92D199}"/>
                  </a:ext>
                </a:extLst>
              </p:cNvPr>
              <p:cNvCxnSpPr>
                <a:cxnSpLocks/>
              </p:cNvCxnSpPr>
              <p:nvPr/>
            </p:nvCxnSpPr>
            <p:spPr>
              <a:xfrm rot="5400000">
                <a:off x="4248353" y="2446020"/>
                <a:ext cx="1752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40C48545-B245-9A7D-09DD-33CB7940F149}"/>
                      </a:ext>
                    </a:extLst>
                  </p:cNvPr>
                  <p:cNvSpPr txBox="1"/>
                  <p:nvPr/>
                </p:nvSpPr>
                <p:spPr>
                  <a:xfrm>
                    <a:off x="4178334" y="2220675"/>
                    <a:ext cx="638444"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rPr>
                                <m:t>𝑉</m:t>
                              </m:r>
                            </m:e>
                            <m:sub>
                              <m:r>
                                <a:rPr lang="en-US" sz="3000" b="0" i="1" smtClean="0">
                                  <a:latin typeface="Cambria Math" panose="02040503050406030204" pitchFamily="18" charset="0"/>
                                </a:rPr>
                                <m:t>2</m:t>
                              </m:r>
                            </m:sub>
                          </m:sSub>
                        </m:oMath>
                      </m:oMathPara>
                    </a14:m>
                    <a:endParaRPr lang="en-US" sz="3000" dirty="0"/>
                  </a:p>
                </p:txBody>
              </p:sp>
            </mc:Choice>
            <mc:Fallback xmlns="">
              <p:sp>
                <p:nvSpPr>
                  <p:cNvPr id="119" name="TextBox 118">
                    <a:extLst>
                      <a:ext uri="{FF2B5EF4-FFF2-40B4-BE49-F238E27FC236}">
                        <a16:creationId xmlns:a16="http://schemas.microsoft.com/office/drawing/2014/main" id="{40C48545-B245-9A7D-09DD-33CB7940F149}"/>
                      </a:ext>
                    </a:extLst>
                  </p:cNvPr>
                  <p:cNvSpPr txBox="1">
                    <a:spLocks noRot="1" noChangeAspect="1" noMove="1" noResize="1" noEditPoints="1" noAdjustHandles="1" noChangeArrowheads="1" noChangeShapeType="1" noTextEdit="1"/>
                  </p:cNvSpPr>
                  <p:nvPr/>
                </p:nvSpPr>
                <p:spPr>
                  <a:xfrm>
                    <a:off x="4178334" y="2220675"/>
                    <a:ext cx="638444" cy="553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60B740E-3299-1A67-3163-97CE774B9B47}"/>
                      </a:ext>
                    </a:extLst>
                  </p:cNvPr>
                  <p:cNvSpPr txBox="1"/>
                  <p:nvPr/>
                </p:nvSpPr>
                <p:spPr>
                  <a:xfrm>
                    <a:off x="3524994" y="2220675"/>
                    <a:ext cx="629531"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solidFill>
                                    <a:schemeClr val="bg1">
                                      <a:lumMod val="50000"/>
                                    </a:schemeClr>
                                  </a:solidFill>
                                  <a:latin typeface="Cambria Math" panose="02040503050406030204" pitchFamily="18" charset="0"/>
                                </a:rPr>
                              </m:ctrlPr>
                            </m:sSubPr>
                            <m:e>
                              <m:r>
                                <a:rPr lang="en-US" sz="3000" i="1">
                                  <a:solidFill>
                                    <a:schemeClr val="bg1">
                                      <a:lumMod val="50000"/>
                                    </a:schemeClr>
                                  </a:solidFill>
                                  <a:latin typeface="Cambria Math" panose="02040503050406030204" pitchFamily="18" charset="0"/>
                                </a:rPr>
                                <m:t>𝑉</m:t>
                              </m:r>
                            </m:e>
                            <m:sub>
                              <m:r>
                                <a:rPr lang="en-US" sz="3000" b="0" i="1" smtClean="0">
                                  <a:solidFill>
                                    <a:schemeClr val="bg1">
                                      <a:lumMod val="50000"/>
                                    </a:schemeClr>
                                  </a:solidFill>
                                  <a:latin typeface="Cambria Math" panose="02040503050406030204" pitchFamily="18" charset="0"/>
                                </a:rPr>
                                <m:t>1</m:t>
                              </m:r>
                            </m:sub>
                          </m:sSub>
                        </m:oMath>
                      </m:oMathPara>
                    </a14:m>
                    <a:endParaRPr lang="en-US" sz="3000" dirty="0"/>
                  </a:p>
                </p:txBody>
              </p:sp>
            </mc:Choice>
            <mc:Fallback xmlns="">
              <p:sp>
                <p:nvSpPr>
                  <p:cNvPr id="120" name="TextBox 119">
                    <a:extLst>
                      <a:ext uri="{FF2B5EF4-FFF2-40B4-BE49-F238E27FC236}">
                        <a16:creationId xmlns:a16="http://schemas.microsoft.com/office/drawing/2014/main" id="{160B740E-3299-1A67-3163-97CE774B9B47}"/>
                      </a:ext>
                    </a:extLst>
                  </p:cNvPr>
                  <p:cNvSpPr txBox="1">
                    <a:spLocks noRot="1" noChangeAspect="1" noMove="1" noResize="1" noEditPoints="1" noAdjustHandles="1" noChangeArrowheads="1" noChangeShapeType="1" noTextEdit="1"/>
                  </p:cNvSpPr>
                  <p:nvPr/>
                </p:nvSpPr>
                <p:spPr>
                  <a:xfrm>
                    <a:off x="3524994" y="2220675"/>
                    <a:ext cx="6295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B54F55F-E7AD-8719-AD7E-5124E2A0496B}"/>
                      </a:ext>
                    </a:extLst>
                  </p:cNvPr>
                  <p:cNvSpPr txBox="1"/>
                  <p:nvPr/>
                </p:nvSpPr>
                <p:spPr>
                  <a:xfrm>
                    <a:off x="4854521" y="2220675"/>
                    <a:ext cx="638444" cy="5539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i="1">
                                  <a:latin typeface="Cambria Math" panose="02040503050406030204" pitchFamily="18" charset="0"/>
                                </a:rPr>
                                <m:t>𝑉</m:t>
                              </m:r>
                            </m:e>
                            <m:sub>
                              <m:r>
                                <a:rPr lang="en-US" sz="3000" b="0" i="1" smtClean="0">
                                  <a:latin typeface="Cambria Math" panose="02040503050406030204" pitchFamily="18" charset="0"/>
                                </a:rPr>
                                <m:t>3</m:t>
                              </m:r>
                            </m:sub>
                          </m:sSub>
                        </m:oMath>
                      </m:oMathPara>
                    </a14:m>
                    <a:endParaRPr lang="en-US" sz="3000" dirty="0"/>
                  </a:p>
                </p:txBody>
              </p:sp>
            </mc:Choice>
            <mc:Fallback xmlns="">
              <p:sp>
                <p:nvSpPr>
                  <p:cNvPr id="121" name="TextBox 120">
                    <a:extLst>
                      <a:ext uri="{FF2B5EF4-FFF2-40B4-BE49-F238E27FC236}">
                        <a16:creationId xmlns:a16="http://schemas.microsoft.com/office/drawing/2014/main" id="{AB54F55F-E7AD-8719-AD7E-5124E2A0496B}"/>
                      </a:ext>
                    </a:extLst>
                  </p:cNvPr>
                  <p:cNvSpPr txBox="1">
                    <a:spLocks noRot="1" noChangeAspect="1" noMove="1" noResize="1" noEditPoints="1" noAdjustHandles="1" noChangeArrowheads="1" noChangeShapeType="1" noTextEdit="1"/>
                  </p:cNvSpPr>
                  <p:nvPr/>
                </p:nvSpPr>
                <p:spPr>
                  <a:xfrm>
                    <a:off x="4854521" y="2220675"/>
                    <a:ext cx="638444" cy="553998"/>
                  </a:xfrm>
                  <a:prstGeom prst="rect">
                    <a:avLst/>
                  </a:prstGeom>
                  <a:blipFill>
                    <a:blip r:embed="rId17"/>
                    <a:stretch>
                      <a:fillRect/>
                    </a:stretch>
                  </a:blipFill>
                </p:spPr>
                <p:txBody>
                  <a:bodyPr/>
                  <a:lstStyle/>
                  <a:p>
                    <a:r>
                      <a:rPr lang="en-US">
                        <a:noFill/>
                      </a:rPr>
                      <a:t> </a:t>
                    </a:r>
                  </a:p>
                </p:txBody>
              </p:sp>
            </mc:Fallback>
          </mc:AlternateContent>
        </p:grpSp>
      </p:grpSp>
      <p:sp>
        <p:nvSpPr>
          <p:cNvPr id="3" name="TextBox 2">
            <a:extLst>
              <a:ext uri="{FF2B5EF4-FFF2-40B4-BE49-F238E27FC236}">
                <a16:creationId xmlns:a16="http://schemas.microsoft.com/office/drawing/2014/main" id="{F46D0A83-22C1-FCD2-5B8C-6DFD14397588}"/>
              </a:ext>
            </a:extLst>
          </p:cNvPr>
          <p:cNvSpPr txBox="1"/>
          <p:nvPr/>
        </p:nvSpPr>
        <p:spPr>
          <a:xfrm>
            <a:off x="999490" y="472440"/>
            <a:ext cx="10193021"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err="1">
                <a:latin typeface="Helvetica" panose="020B0500000000000000" pitchFamily="34" charset="0"/>
              </a:rPr>
              <a:t>Eigendecomposition</a:t>
            </a:r>
            <a:endParaRPr lang="en-US" sz="4400" b="1" dirty="0">
              <a:latin typeface="Helvetica" panose="020B0500000000000000" pitchFamily="34" charset="0"/>
            </a:endParaRPr>
          </a:p>
        </p:txBody>
      </p:sp>
      <p:grpSp>
        <p:nvGrpSpPr>
          <p:cNvPr id="13" name="Group 12">
            <a:extLst>
              <a:ext uri="{FF2B5EF4-FFF2-40B4-BE49-F238E27FC236}">
                <a16:creationId xmlns:a16="http://schemas.microsoft.com/office/drawing/2014/main" id="{F52938F4-A0E7-982D-497C-734D2154A34D}"/>
              </a:ext>
            </a:extLst>
          </p:cNvPr>
          <p:cNvGrpSpPr/>
          <p:nvPr/>
        </p:nvGrpSpPr>
        <p:grpSpPr>
          <a:xfrm>
            <a:off x="6773989" y="2876036"/>
            <a:ext cx="4552233" cy="3321125"/>
            <a:chOff x="6773989" y="2876036"/>
            <a:chExt cx="4552233" cy="3321125"/>
          </a:xfrm>
        </p:grpSpPr>
        <p:sp>
          <p:nvSpPr>
            <p:cNvPr id="9" name="TextBox 8">
              <a:extLst>
                <a:ext uri="{FF2B5EF4-FFF2-40B4-BE49-F238E27FC236}">
                  <a16:creationId xmlns:a16="http://schemas.microsoft.com/office/drawing/2014/main" id="{00C00FFD-245D-263E-24B2-D7B0D4231B49}"/>
                </a:ext>
              </a:extLst>
            </p:cNvPr>
            <p:cNvSpPr txBox="1"/>
            <p:nvPr/>
          </p:nvSpPr>
          <p:spPr>
            <a:xfrm>
              <a:off x="6773989" y="4719833"/>
              <a:ext cx="4552233" cy="1477328"/>
            </a:xfrm>
            <a:prstGeom prst="rect">
              <a:avLst/>
            </a:prstGeom>
            <a:noFill/>
          </p:spPr>
          <p:txBody>
            <a:bodyPr wrap="square">
              <a:spAutoFit/>
            </a:bodyPr>
            <a:lstStyle/>
            <a:p>
              <a:r>
                <a:rPr lang="en-US" dirty="0">
                  <a:latin typeface="Helvetica" panose="020B0500000000000000" pitchFamily="34" charset="0"/>
                </a:rPr>
                <a:t>Each eigenvalue in Principal Component Analysis (PCA) indeed tells us how much of the total data variance is explained after projecting the data onto its corresponding eigenvector.</a:t>
              </a:r>
            </a:p>
          </p:txBody>
        </p:sp>
        <p:sp>
          <p:nvSpPr>
            <p:cNvPr id="10" name="Rectangle 9">
              <a:extLst>
                <a:ext uri="{FF2B5EF4-FFF2-40B4-BE49-F238E27FC236}">
                  <a16:creationId xmlns:a16="http://schemas.microsoft.com/office/drawing/2014/main" id="{8FA603E7-AD98-A049-C42D-7C28010D4D54}"/>
                </a:ext>
              </a:extLst>
            </p:cNvPr>
            <p:cNvSpPr/>
            <p:nvPr/>
          </p:nvSpPr>
          <p:spPr>
            <a:xfrm>
              <a:off x="10718800" y="2876036"/>
              <a:ext cx="547632" cy="537921"/>
            </a:xfrm>
            <a:prstGeom prst="rect">
              <a:avLst/>
            </a:prstGeom>
            <a:solidFill>
              <a:srgbClr val="B5179E">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06CF3BC-1B9A-B6CE-9380-9607E8D5E82A}"/>
                </a:ext>
              </a:extLst>
            </p:cNvPr>
            <p:cNvCxnSpPr/>
            <p:nvPr/>
          </p:nvCxnSpPr>
          <p:spPr>
            <a:xfrm flipH="1">
              <a:off x="8968867" y="3497022"/>
              <a:ext cx="1995012" cy="10794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836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955286" y="479495"/>
            <a:ext cx="10281425" cy="769441"/>
          </a:xfrm>
          <a:prstGeom prst="rect">
            <a:avLst/>
          </a:prstGeom>
          <a:noFill/>
        </p:spPr>
        <p:txBody>
          <a:bodyPr wrap="square">
            <a:spAutoFit/>
          </a:bodyPr>
          <a:lstStyle/>
          <a:p>
            <a:pPr algn="ctr"/>
            <a:r>
              <a:rPr lang="en-US" sz="4400" b="1" i="0" dirty="0">
                <a:effectLst/>
                <a:latin typeface="Helvetica" panose="020B0500000000000000" pitchFamily="34" charset="0"/>
              </a:rPr>
              <a:t>Principal component analysis (PCA</a:t>
            </a:r>
            <a:r>
              <a:rPr lang="en-US" sz="4400" b="1" dirty="0">
                <a:latin typeface="Helvetica" panose="020B0500000000000000" pitchFamily="34" charset="0"/>
              </a:rPr>
              <a:t>)</a:t>
            </a:r>
            <a:endParaRPr lang="en-US" sz="4400" b="1" i="0" dirty="0">
              <a:effectLst/>
              <a:latin typeface="Helvetica" panose="020B0500000000000000" pitchFamily="34" charset="0"/>
            </a:endParaRPr>
          </a:p>
        </p:txBody>
      </p:sp>
      <p:pic>
        <p:nvPicPr>
          <p:cNvPr id="5821" name="Graphic 5820">
            <a:extLst>
              <a:ext uri="{FF2B5EF4-FFF2-40B4-BE49-F238E27FC236}">
                <a16:creationId xmlns:a16="http://schemas.microsoft.com/office/drawing/2014/main" id="{27E16704-2F9E-74D0-9834-CE869DA0A28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269" t="4917" r="7402" b="21998"/>
          <a:stretch/>
        </p:blipFill>
        <p:spPr>
          <a:xfrm>
            <a:off x="955286" y="1614696"/>
            <a:ext cx="10281425" cy="4589842"/>
          </a:xfrm>
          <a:prstGeom prst="rect">
            <a:avLst/>
          </a:prstGeom>
        </p:spPr>
      </p:pic>
    </p:spTree>
    <p:extLst>
      <p:ext uri="{BB962C8B-B14F-4D97-AF65-F5344CB8AC3E}">
        <p14:creationId xmlns:p14="http://schemas.microsoft.com/office/powerpoint/2010/main" val="295637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2529A-E160-4B10-ADD3-55F1207F8ABB}"/>
              </a:ext>
            </a:extLst>
          </p:cNvPr>
          <p:cNvSpPr txBox="1"/>
          <p:nvPr/>
        </p:nvSpPr>
        <p:spPr>
          <a:xfrm>
            <a:off x="3048000" y="426221"/>
            <a:ext cx="6096000" cy="769441"/>
          </a:xfrm>
          <a:prstGeom prst="rect">
            <a:avLst/>
          </a:prstGeom>
          <a:noFill/>
        </p:spPr>
        <p:txBody>
          <a:bodyPr wrap="square">
            <a:spAutoFit/>
          </a:bodyPr>
          <a:lstStyle/>
          <a:p>
            <a:pPr algn="ctr"/>
            <a:r>
              <a:rPr lang="en-US" sz="4400" b="1" i="0" dirty="0">
                <a:effectLst/>
                <a:latin typeface="Helvetica" panose="020B0500000000000000" pitchFamily="34" charset="0"/>
              </a:rPr>
              <a:t>Explained Variance</a:t>
            </a:r>
          </a:p>
        </p:txBody>
      </p:sp>
      <p:pic>
        <p:nvPicPr>
          <p:cNvPr id="60" name="Picture 59">
            <a:extLst>
              <a:ext uri="{FF2B5EF4-FFF2-40B4-BE49-F238E27FC236}">
                <a16:creationId xmlns:a16="http://schemas.microsoft.com/office/drawing/2014/main" id="{BF1F5FF7-60B6-EA31-F883-7C83C7DAEAAC}"/>
              </a:ext>
            </a:extLst>
          </p:cNvPr>
          <p:cNvPicPr>
            <a:picLocks noChangeAspect="1"/>
          </p:cNvPicPr>
          <p:nvPr/>
        </p:nvPicPr>
        <p:blipFill>
          <a:blip r:embed="rId2"/>
          <a:stretch>
            <a:fillRect/>
          </a:stretch>
        </p:blipFill>
        <p:spPr>
          <a:xfrm>
            <a:off x="614367" y="1569306"/>
            <a:ext cx="4386513" cy="975073"/>
          </a:xfrm>
          <a:prstGeom prst="rect">
            <a:avLst/>
          </a:prstGeom>
        </p:spPr>
      </p:pic>
      <p:pic>
        <p:nvPicPr>
          <p:cNvPr id="61" name="Graphic 60">
            <a:extLst>
              <a:ext uri="{FF2B5EF4-FFF2-40B4-BE49-F238E27FC236}">
                <a16:creationId xmlns:a16="http://schemas.microsoft.com/office/drawing/2014/main" id="{724E8C2C-9143-1674-ED0C-5D3B2DD5988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204" t="10540" r="9463" b="10663"/>
          <a:stretch/>
        </p:blipFill>
        <p:spPr>
          <a:xfrm>
            <a:off x="1339826" y="3108960"/>
            <a:ext cx="2935596" cy="2952982"/>
          </a:xfrm>
          <a:prstGeom prst="rect">
            <a:avLst/>
          </a:prstGeom>
        </p:spPr>
      </p:pic>
      <p:grpSp>
        <p:nvGrpSpPr>
          <p:cNvPr id="10194" name="Group 10193">
            <a:extLst>
              <a:ext uri="{FF2B5EF4-FFF2-40B4-BE49-F238E27FC236}">
                <a16:creationId xmlns:a16="http://schemas.microsoft.com/office/drawing/2014/main" id="{2F9F63D2-8512-E46F-DA3C-DD24D2B5A760}"/>
              </a:ext>
            </a:extLst>
          </p:cNvPr>
          <p:cNvGrpSpPr/>
          <p:nvPr/>
        </p:nvGrpSpPr>
        <p:grpSpPr>
          <a:xfrm>
            <a:off x="5695455" y="2987598"/>
            <a:ext cx="4865865" cy="3625054"/>
            <a:chOff x="6282930" y="2280920"/>
            <a:chExt cx="4771150" cy="3554492"/>
          </a:xfrm>
        </p:grpSpPr>
        <p:cxnSp>
          <p:nvCxnSpPr>
            <p:cNvPr id="63" name="Straight Arrow Connector 62">
              <a:extLst>
                <a:ext uri="{FF2B5EF4-FFF2-40B4-BE49-F238E27FC236}">
                  <a16:creationId xmlns:a16="http://schemas.microsoft.com/office/drawing/2014/main" id="{184B7A9E-0973-0481-ECA2-14BF64C42089}"/>
                </a:ext>
              </a:extLst>
            </p:cNvPr>
            <p:cNvCxnSpPr/>
            <p:nvPr/>
          </p:nvCxnSpPr>
          <p:spPr>
            <a:xfrm flipV="1">
              <a:off x="6741160" y="2280920"/>
              <a:ext cx="0" cy="30632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76" name="Straight Arrow Connector 10175">
              <a:extLst>
                <a:ext uri="{FF2B5EF4-FFF2-40B4-BE49-F238E27FC236}">
                  <a16:creationId xmlns:a16="http://schemas.microsoft.com/office/drawing/2014/main" id="{A8E1DDF9-6675-A6BB-A72E-F93072042F6D}"/>
                </a:ext>
              </a:extLst>
            </p:cNvPr>
            <p:cNvCxnSpPr>
              <a:cxnSpLocks/>
            </p:cNvCxnSpPr>
            <p:nvPr/>
          </p:nvCxnSpPr>
          <p:spPr>
            <a:xfrm>
              <a:off x="6680200" y="5270500"/>
              <a:ext cx="43738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81" name="Freeform: Shape 10180">
              <a:extLst>
                <a:ext uri="{FF2B5EF4-FFF2-40B4-BE49-F238E27FC236}">
                  <a16:creationId xmlns:a16="http://schemas.microsoft.com/office/drawing/2014/main" id="{B18F78BE-E335-848E-B019-80632C1A9ADB}"/>
                </a:ext>
              </a:extLst>
            </p:cNvPr>
            <p:cNvSpPr/>
            <p:nvPr/>
          </p:nvSpPr>
          <p:spPr>
            <a:xfrm>
              <a:off x="6918960" y="2468880"/>
              <a:ext cx="4023360" cy="2707640"/>
            </a:xfrm>
            <a:custGeom>
              <a:avLst/>
              <a:gdLst>
                <a:gd name="connsiteX0" fmla="*/ 0 w 4023360"/>
                <a:gd name="connsiteY0" fmla="*/ 0 h 2707640"/>
                <a:gd name="connsiteX1" fmla="*/ 360680 w 4023360"/>
                <a:gd name="connsiteY1" fmla="*/ 716280 h 2707640"/>
                <a:gd name="connsiteX2" fmla="*/ 746760 w 4023360"/>
                <a:gd name="connsiteY2" fmla="*/ 2087880 h 2707640"/>
                <a:gd name="connsiteX3" fmla="*/ 1122680 w 4023360"/>
                <a:gd name="connsiteY3" fmla="*/ 2225040 h 2707640"/>
                <a:gd name="connsiteX4" fmla="*/ 1483360 w 4023360"/>
                <a:gd name="connsiteY4" fmla="*/ 2326640 h 2707640"/>
                <a:gd name="connsiteX5" fmla="*/ 1823720 w 4023360"/>
                <a:gd name="connsiteY5" fmla="*/ 2509520 h 2707640"/>
                <a:gd name="connsiteX6" fmla="*/ 2184400 w 4023360"/>
                <a:gd name="connsiteY6" fmla="*/ 2585720 h 2707640"/>
                <a:gd name="connsiteX7" fmla="*/ 2550160 w 4023360"/>
                <a:gd name="connsiteY7" fmla="*/ 2616200 h 2707640"/>
                <a:gd name="connsiteX8" fmla="*/ 2931160 w 4023360"/>
                <a:gd name="connsiteY8" fmla="*/ 2682240 h 2707640"/>
                <a:gd name="connsiteX9" fmla="*/ 3271520 w 4023360"/>
                <a:gd name="connsiteY9" fmla="*/ 2692400 h 2707640"/>
                <a:gd name="connsiteX10" fmla="*/ 3647440 w 4023360"/>
                <a:gd name="connsiteY10" fmla="*/ 2697480 h 2707640"/>
                <a:gd name="connsiteX11" fmla="*/ 4023360 w 4023360"/>
                <a:gd name="connsiteY11" fmla="*/ 2707640 h 270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3360" h="2707640">
                  <a:moveTo>
                    <a:pt x="0" y="0"/>
                  </a:moveTo>
                  <a:lnTo>
                    <a:pt x="360680" y="716280"/>
                  </a:lnTo>
                  <a:lnTo>
                    <a:pt x="746760" y="2087880"/>
                  </a:lnTo>
                  <a:lnTo>
                    <a:pt x="1122680" y="2225040"/>
                  </a:lnTo>
                  <a:lnTo>
                    <a:pt x="1483360" y="2326640"/>
                  </a:lnTo>
                  <a:lnTo>
                    <a:pt x="1823720" y="2509520"/>
                  </a:lnTo>
                  <a:lnTo>
                    <a:pt x="2184400" y="2585720"/>
                  </a:lnTo>
                  <a:lnTo>
                    <a:pt x="2550160" y="2616200"/>
                  </a:lnTo>
                  <a:lnTo>
                    <a:pt x="2931160" y="2682240"/>
                  </a:lnTo>
                  <a:lnTo>
                    <a:pt x="3271520" y="2692400"/>
                  </a:lnTo>
                  <a:lnTo>
                    <a:pt x="3647440" y="2697480"/>
                  </a:lnTo>
                  <a:lnTo>
                    <a:pt x="4023360" y="270764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2" name="Oval 10181">
              <a:extLst>
                <a:ext uri="{FF2B5EF4-FFF2-40B4-BE49-F238E27FC236}">
                  <a16:creationId xmlns:a16="http://schemas.microsoft.com/office/drawing/2014/main" id="{D1EBC705-F5C9-2245-8241-13E0647B0418}"/>
                </a:ext>
              </a:extLst>
            </p:cNvPr>
            <p:cNvSpPr/>
            <p:nvPr/>
          </p:nvSpPr>
          <p:spPr>
            <a:xfrm>
              <a:off x="6827520" y="237744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3" name="Oval 10182">
              <a:extLst>
                <a:ext uri="{FF2B5EF4-FFF2-40B4-BE49-F238E27FC236}">
                  <a16:creationId xmlns:a16="http://schemas.microsoft.com/office/drawing/2014/main" id="{1C3306A2-8381-D0D8-C708-E03C3CD61EA5}"/>
                </a:ext>
              </a:extLst>
            </p:cNvPr>
            <p:cNvSpPr/>
            <p:nvPr/>
          </p:nvSpPr>
          <p:spPr>
            <a:xfrm>
              <a:off x="7193280" y="310896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4" name="Oval 10183">
              <a:extLst>
                <a:ext uri="{FF2B5EF4-FFF2-40B4-BE49-F238E27FC236}">
                  <a16:creationId xmlns:a16="http://schemas.microsoft.com/office/drawing/2014/main" id="{0FC96A4B-4D17-2643-7049-1AFCBD48D2B2}"/>
                </a:ext>
              </a:extLst>
            </p:cNvPr>
            <p:cNvSpPr/>
            <p:nvPr/>
          </p:nvSpPr>
          <p:spPr>
            <a:xfrm>
              <a:off x="7557769" y="4417811"/>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5" name="Oval 10184">
              <a:extLst>
                <a:ext uri="{FF2B5EF4-FFF2-40B4-BE49-F238E27FC236}">
                  <a16:creationId xmlns:a16="http://schemas.microsoft.com/office/drawing/2014/main" id="{C90E538C-2A1B-B53D-BE34-33D20A246CEE}"/>
                </a:ext>
              </a:extLst>
            </p:cNvPr>
            <p:cNvSpPr/>
            <p:nvPr/>
          </p:nvSpPr>
          <p:spPr>
            <a:xfrm>
              <a:off x="8298180" y="470535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6" name="Oval 10185">
              <a:extLst>
                <a:ext uri="{FF2B5EF4-FFF2-40B4-BE49-F238E27FC236}">
                  <a16:creationId xmlns:a16="http://schemas.microsoft.com/office/drawing/2014/main" id="{88F640E9-64DB-CB21-56A0-1307943D4528}"/>
                </a:ext>
              </a:extLst>
            </p:cNvPr>
            <p:cNvSpPr/>
            <p:nvPr/>
          </p:nvSpPr>
          <p:spPr>
            <a:xfrm>
              <a:off x="8684260" y="488823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7" name="Oval 10186">
              <a:extLst>
                <a:ext uri="{FF2B5EF4-FFF2-40B4-BE49-F238E27FC236}">
                  <a16:creationId xmlns:a16="http://schemas.microsoft.com/office/drawing/2014/main" id="{213BAAC9-E6A6-8131-C891-4B87A86AA613}"/>
                </a:ext>
              </a:extLst>
            </p:cNvPr>
            <p:cNvSpPr/>
            <p:nvPr/>
          </p:nvSpPr>
          <p:spPr>
            <a:xfrm>
              <a:off x="9070340" y="496062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8" name="Oval 10187">
              <a:extLst>
                <a:ext uri="{FF2B5EF4-FFF2-40B4-BE49-F238E27FC236}">
                  <a16:creationId xmlns:a16="http://schemas.microsoft.com/office/drawing/2014/main" id="{55087405-2B94-C581-8A85-C7B3ECD34421}"/>
                </a:ext>
              </a:extLst>
            </p:cNvPr>
            <p:cNvSpPr/>
            <p:nvPr/>
          </p:nvSpPr>
          <p:spPr>
            <a:xfrm>
              <a:off x="9431019" y="499364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89" name="Oval 10188">
              <a:extLst>
                <a:ext uri="{FF2B5EF4-FFF2-40B4-BE49-F238E27FC236}">
                  <a16:creationId xmlns:a16="http://schemas.microsoft.com/office/drawing/2014/main" id="{DA425367-AEE3-FDC3-CF1B-8B93D8915054}"/>
                </a:ext>
              </a:extLst>
            </p:cNvPr>
            <p:cNvSpPr/>
            <p:nvPr/>
          </p:nvSpPr>
          <p:spPr>
            <a:xfrm>
              <a:off x="9773917" y="505206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0" name="Oval 10189">
              <a:extLst>
                <a:ext uri="{FF2B5EF4-FFF2-40B4-BE49-F238E27FC236}">
                  <a16:creationId xmlns:a16="http://schemas.microsoft.com/office/drawing/2014/main" id="{EB9EEC93-7E77-BC3E-CF7D-0D9414E31C34}"/>
                </a:ext>
              </a:extLst>
            </p:cNvPr>
            <p:cNvSpPr/>
            <p:nvPr/>
          </p:nvSpPr>
          <p:spPr>
            <a:xfrm>
              <a:off x="10769600" y="505206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1" name="Oval 10190">
              <a:extLst>
                <a:ext uri="{FF2B5EF4-FFF2-40B4-BE49-F238E27FC236}">
                  <a16:creationId xmlns:a16="http://schemas.microsoft.com/office/drawing/2014/main" id="{0C28114A-2E41-F8E8-1C98-3D28A2054624}"/>
                </a:ext>
              </a:extLst>
            </p:cNvPr>
            <p:cNvSpPr/>
            <p:nvPr/>
          </p:nvSpPr>
          <p:spPr>
            <a:xfrm>
              <a:off x="10241282" y="5052060"/>
              <a:ext cx="182880" cy="18288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92" name="TextBox 10191">
              <a:extLst>
                <a:ext uri="{FF2B5EF4-FFF2-40B4-BE49-F238E27FC236}">
                  <a16:creationId xmlns:a16="http://schemas.microsoft.com/office/drawing/2014/main" id="{F81889F9-6344-82A1-087C-EE2980656DDE}"/>
                </a:ext>
              </a:extLst>
            </p:cNvPr>
            <p:cNvSpPr txBox="1"/>
            <p:nvPr/>
          </p:nvSpPr>
          <p:spPr>
            <a:xfrm>
              <a:off x="8271239" y="5466080"/>
              <a:ext cx="1315617" cy="369332"/>
            </a:xfrm>
            <a:prstGeom prst="rect">
              <a:avLst/>
            </a:prstGeom>
            <a:noFill/>
          </p:spPr>
          <p:txBody>
            <a:bodyPr wrap="none" rtlCol="0">
              <a:spAutoFit/>
            </a:bodyPr>
            <a:lstStyle/>
            <a:p>
              <a:r>
                <a:rPr lang="en-US" dirty="0">
                  <a:latin typeface="Helvetica" panose="020B0500000000000000" pitchFamily="34" charset="0"/>
                </a:rPr>
                <a:t>Eigenvalue</a:t>
              </a:r>
            </a:p>
          </p:txBody>
        </p:sp>
        <p:sp>
          <p:nvSpPr>
            <p:cNvPr id="10193" name="TextBox 10192">
              <a:extLst>
                <a:ext uri="{FF2B5EF4-FFF2-40B4-BE49-F238E27FC236}">
                  <a16:creationId xmlns:a16="http://schemas.microsoft.com/office/drawing/2014/main" id="{6DF2406C-EE0B-E451-9B9F-299D176A742E}"/>
                </a:ext>
              </a:extLst>
            </p:cNvPr>
            <p:cNvSpPr txBox="1"/>
            <p:nvPr/>
          </p:nvSpPr>
          <p:spPr>
            <a:xfrm rot="16200000">
              <a:off x="5181923" y="3523301"/>
              <a:ext cx="2571345" cy="369332"/>
            </a:xfrm>
            <a:prstGeom prst="rect">
              <a:avLst/>
            </a:prstGeom>
            <a:noFill/>
          </p:spPr>
          <p:txBody>
            <a:bodyPr wrap="none" rtlCol="0">
              <a:spAutoFit/>
            </a:bodyPr>
            <a:lstStyle/>
            <a:p>
              <a:r>
                <a:rPr lang="en-US" dirty="0">
                  <a:latin typeface="Helvetica" panose="020B0500000000000000" pitchFamily="34" charset="0"/>
                </a:rPr>
                <a:t>Explained Variance (%)</a:t>
              </a:r>
            </a:p>
          </p:txBody>
        </p:sp>
      </p:grpSp>
      <mc:AlternateContent xmlns:mc="http://schemas.openxmlformats.org/markup-compatibility/2006" xmlns:a14="http://schemas.microsoft.com/office/drawing/2010/main">
        <mc:Choice Requires="a14">
          <p:sp>
            <p:nvSpPr>
              <p:cNvPr id="10195" name="TextBox 10194">
                <a:extLst>
                  <a:ext uri="{FF2B5EF4-FFF2-40B4-BE49-F238E27FC236}">
                    <a16:creationId xmlns:a16="http://schemas.microsoft.com/office/drawing/2014/main" id="{E456652C-58F6-09C6-75C3-858F2AC70D0B}"/>
                  </a:ext>
                </a:extLst>
              </p:cNvPr>
              <p:cNvSpPr txBox="1"/>
              <p:nvPr/>
            </p:nvSpPr>
            <p:spPr>
              <a:xfrm>
                <a:off x="7654557" y="3979328"/>
                <a:ext cx="2220095" cy="1165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𝜆</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𝜆</m:t>
                              </m:r>
                            </m:e>
                            <m:sub>
                              <m:r>
                                <a:rPr lang="en-US" sz="3200" i="1">
                                  <a:latin typeface="Cambria Math" panose="02040503050406030204" pitchFamily="18" charset="0"/>
                                </a:rPr>
                                <m:t>𝑖</m:t>
                              </m:r>
                            </m:sub>
                          </m:sSub>
                        </m:num>
                        <m:den>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𝑗</m:t>
                              </m:r>
                              <m:r>
                                <a:rPr lang="en-US" sz="3200" b="0" i="1" smtClean="0">
                                  <a:latin typeface="Cambria Math" panose="02040503050406030204" pitchFamily="18" charset="0"/>
                                </a:rPr>
                                <m:t>=1</m:t>
                              </m:r>
                            </m:sub>
                            <m:sup>
                              <m:r>
                                <a:rPr lang="en-US" sz="3200" b="0" i="1" smtClean="0">
                                  <a:latin typeface="Cambria Math" panose="02040503050406030204" pitchFamily="18" charset="0"/>
                                </a:rPr>
                                <m:t>𝑝</m:t>
                              </m:r>
                            </m:sup>
                            <m:e>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𝜆</m:t>
                                  </m:r>
                                </m:e>
                                <m:sub>
                                  <m:r>
                                    <a:rPr lang="en-US" sz="3200" b="0" i="1" smtClean="0">
                                      <a:latin typeface="Cambria Math" panose="02040503050406030204" pitchFamily="18" charset="0"/>
                                    </a:rPr>
                                    <m:t>𝑗</m:t>
                                  </m:r>
                                </m:sub>
                              </m:sSub>
                            </m:e>
                          </m:nary>
                        </m:den>
                      </m:f>
                    </m:oMath>
                  </m:oMathPara>
                </a14:m>
                <a:endParaRPr lang="en-US" sz="3200" dirty="0"/>
              </a:p>
            </p:txBody>
          </p:sp>
        </mc:Choice>
        <mc:Fallback xmlns="">
          <p:sp>
            <p:nvSpPr>
              <p:cNvPr id="10195" name="TextBox 10194">
                <a:extLst>
                  <a:ext uri="{FF2B5EF4-FFF2-40B4-BE49-F238E27FC236}">
                    <a16:creationId xmlns:a16="http://schemas.microsoft.com/office/drawing/2014/main" id="{E456652C-58F6-09C6-75C3-858F2AC70D0B}"/>
                  </a:ext>
                </a:extLst>
              </p:cNvPr>
              <p:cNvSpPr txBox="1">
                <a:spLocks noRot="1" noChangeAspect="1" noMove="1" noResize="1" noEditPoints="1" noAdjustHandles="1" noChangeArrowheads="1" noChangeShapeType="1" noTextEdit="1"/>
              </p:cNvSpPr>
              <p:nvPr/>
            </p:nvSpPr>
            <p:spPr>
              <a:xfrm>
                <a:off x="7654557" y="3979328"/>
                <a:ext cx="2220095" cy="116564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C46768-8EC9-4151-37BC-EF7F818275E4}"/>
                  </a:ext>
                </a:extLst>
              </p:cNvPr>
              <p:cNvSpPr txBox="1"/>
              <p:nvPr/>
            </p:nvSpPr>
            <p:spPr>
              <a:xfrm>
                <a:off x="6839398" y="1567319"/>
                <a:ext cx="3850413" cy="1091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𝐸</m:t>
                      </m:r>
                      <m:r>
                        <a:rPr lang="en-US" sz="3200" b="0" i="1" smtClean="0">
                          <a:latin typeface="Cambria Math" panose="02040503050406030204" pitchFamily="18" charset="0"/>
                        </a:rPr>
                        <m:t>𝑉</m:t>
                      </m:r>
                      <m:r>
                        <a:rPr lang="en-US" sz="3200" b="0" i="1" smtClean="0">
                          <a:latin typeface="Cambria Math" panose="02040503050406030204" pitchFamily="18" charset="0"/>
                        </a:rPr>
                        <m:t>=1−</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𝑉𝑎𝑟</m:t>
                          </m:r>
                          <m:r>
                            <a:rPr lang="en-US" sz="3200" b="0" i="1" smtClean="0">
                              <a:latin typeface="Cambria Math" panose="02040503050406030204" pitchFamily="18" charset="0"/>
                            </a:rPr>
                            <m:t>[</m:t>
                          </m:r>
                          <m:r>
                            <a:rPr lang="en-US" sz="3200" b="0" i="1" smtClean="0">
                              <a:latin typeface="Cambria Math" panose="02040503050406030204" pitchFamily="18" charset="0"/>
                            </a:rPr>
                            <m:t>𝑌</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𝑌</m:t>
                              </m:r>
                            </m:e>
                          </m:acc>
                          <m:r>
                            <a:rPr lang="en-US" sz="3200" b="0" i="1" smtClean="0">
                              <a:latin typeface="Cambria Math" panose="02040503050406030204" pitchFamily="18" charset="0"/>
                            </a:rPr>
                            <m:t>]</m:t>
                          </m:r>
                        </m:num>
                        <m:den>
                          <m:r>
                            <a:rPr lang="en-US" sz="3200" b="0" i="1" smtClean="0">
                              <a:latin typeface="Cambria Math" panose="02040503050406030204" pitchFamily="18" charset="0"/>
                            </a:rPr>
                            <m:t>𝑉𝑎𝑟</m:t>
                          </m:r>
                          <m:r>
                            <a:rPr lang="en-US" sz="3200" b="0" i="1" smtClean="0">
                              <a:latin typeface="Cambria Math" panose="02040503050406030204" pitchFamily="18" charset="0"/>
                            </a:rPr>
                            <m:t>[</m:t>
                          </m:r>
                          <m:r>
                            <a:rPr lang="en-US" sz="3200" b="0" i="1" smtClean="0">
                              <a:latin typeface="Cambria Math" panose="02040503050406030204" pitchFamily="18" charset="0"/>
                            </a:rPr>
                            <m:t>𝑌</m:t>
                          </m:r>
                          <m:r>
                            <a:rPr lang="en-US" sz="3200" b="0" i="1" smtClean="0">
                              <a:latin typeface="Cambria Math" panose="02040503050406030204" pitchFamily="18" charset="0"/>
                            </a:rPr>
                            <m:t>]</m:t>
                          </m:r>
                        </m:den>
                      </m:f>
                    </m:oMath>
                  </m:oMathPara>
                </a14:m>
                <a:endParaRPr lang="en-US" sz="3200" dirty="0"/>
              </a:p>
            </p:txBody>
          </p:sp>
        </mc:Choice>
        <mc:Fallback xmlns="">
          <p:sp>
            <p:nvSpPr>
              <p:cNvPr id="2" name="TextBox 1">
                <a:extLst>
                  <a:ext uri="{FF2B5EF4-FFF2-40B4-BE49-F238E27FC236}">
                    <a16:creationId xmlns:a16="http://schemas.microsoft.com/office/drawing/2014/main" id="{ACC46768-8EC9-4151-37BC-EF7F818275E4}"/>
                  </a:ext>
                </a:extLst>
              </p:cNvPr>
              <p:cNvSpPr txBox="1">
                <a:spLocks noRot="1" noChangeAspect="1" noMove="1" noResize="1" noEditPoints="1" noAdjustHandles="1" noChangeArrowheads="1" noChangeShapeType="1" noTextEdit="1"/>
              </p:cNvSpPr>
              <p:nvPr/>
            </p:nvSpPr>
            <p:spPr>
              <a:xfrm>
                <a:off x="6839398" y="1567319"/>
                <a:ext cx="3850413" cy="1091517"/>
              </a:xfrm>
              <a:prstGeom prst="rect">
                <a:avLst/>
              </a:prstGeom>
              <a:blipFill>
                <a:blip r:embed="rId6"/>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37D2CEA-7162-C5CA-82E8-06D0E53EBF58}"/>
              </a:ext>
            </a:extLst>
          </p:cNvPr>
          <p:cNvSpPr txBox="1"/>
          <p:nvPr/>
        </p:nvSpPr>
        <p:spPr>
          <a:xfrm>
            <a:off x="7670151" y="3000232"/>
            <a:ext cx="2188907" cy="584775"/>
          </a:xfrm>
          <a:prstGeom prst="rect">
            <a:avLst/>
          </a:prstGeom>
          <a:noFill/>
        </p:spPr>
        <p:txBody>
          <a:bodyPr wrap="square">
            <a:spAutoFit/>
          </a:bodyPr>
          <a:lstStyle/>
          <a:p>
            <a:r>
              <a:rPr lang="en-US" sz="3200" dirty="0">
                <a:latin typeface="Arial" panose="020B0604020202020204" pitchFamily="34" charset="0"/>
              </a:rPr>
              <a:t>S</a:t>
            </a:r>
            <a:r>
              <a:rPr lang="en-US" sz="3200" b="0" i="0" dirty="0">
                <a:effectLst/>
                <a:latin typeface="Arial" panose="020B0604020202020204" pitchFamily="34" charset="0"/>
              </a:rPr>
              <a:t>cree plot</a:t>
            </a:r>
            <a:endParaRPr lang="en-US" sz="3200" dirty="0"/>
          </a:p>
        </p:txBody>
      </p:sp>
    </p:spTree>
    <p:extLst>
      <p:ext uri="{BB962C8B-B14F-4D97-AF65-F5344CB8AC3E}">
        <p14:creationId xmlns:p14="http://schemas.microsoft.com/office/powerpoint/2010/main" val="31000989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0" y="2235200"/>
            <a:ext cx="9144000" cy="2387600"/>
          </a:xfrm>
        </p:spPr>
        <p:txBody>
          <a:bodyPr>
            <a:normAutofit/>
          </a:bodyPr>
          <a:lstStyle/>
          <a:p>
            <a:pPr algn="ctr"/>
            <a:r>
              <a:rPr lang="en-US" sz="5400" b="1" dirty="0">
                <a:latin typeface="Helvetica" panose="020B0500000000000000" pitchFamily="34" charset="0"/>
                <a:cs typeface="Times New Roman" panose="02020603050405020304" pitchFamily="18" charset="0"/>
              </a:rPr>
              <a:t>Dimensionality Reduction</a:t>
            </a:r>
          </a:p>
        </p:txBody>
      </p:sp>
    </p:spTree>
    <p:extLst>
      <p:ext uri="{BB962C8B-B14F-4D97-AF65-F5344CB8AC3E}">
        <p14:creationId xmlns:p14="http://schemas.microsoft.com/office/powerpoint/2010/main" val="21798779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736E099A-41E6-A9CF-2229-285BA1A39DAE}"/>
              </a:ext>
            </a:extLst>
          </p:cNvPr>
          <p:cNvGrpSpPr/>
          <p:nvPr/>
        </p:nvGrpSpPr>
        <p:grpSpPr>
          <a:xfrm>
            <a:off x="5146645" y="2351538"/>
            <a:ext cx="5061772" cy="3127955"/>
            <a:chOff x="5146645" y="2351538"/>
            <a:chExt cx="5061772" cy="3127955"/>
          </a:xfrm>
        </p:grpSpPr>
        <p:grpSp>
          <p:nvGrpSpPr>
            <p:cNvPr id="33" name="Group 32">
              <a:extLst>
                <a:ext uri="{FF2B5EF4-FFF2-40B4-BE49-F238E27FC236}">
                  <a16:creationId xmlns:a16="http://schemas.microsoft.com/office/drawing/2014/main" id="{D1875617-5721-DB14-D624-80DC8FCBE875}"/>
                </a:ext>
              </a:extLst>
            </p:cNvPr>
            <p:cNvGrpSpPr/>
            <p:nvPr/>
          </p:nvGrpSpPr>
          <p:grpSpPr>
            <a:xfrm rot="2622570">
              <a:off x="6979274" y="3966901"/>
              <a:ext cx="3229143" cy="1512592"/>
              <a:chOff x="5568738" y="3575429"/>
              <a:chExt cx="3229143" cy="1512592"/>
            </a:xfrm>
          </p:grpSpPr>
          <p:grpSp>
            <p:nvGrpSpPr>
              <p:cNvPr id="23" name="Group 22">
                <a:extLst>
                  <a:ext uri="{FF2B5EF4-FFF2-40B4-BE49-F238E27FC236}">
                    <a16:creationId xmlns:a16="http://schemas.microsoft.com/office/drawing/2014/main" id="{5B41E954-2E37-F81C-576E-E00B888414C0}"/>
                  </a:ext>
                </a:extLst>
              </p:cNvPr>
              <p:cNvGrpSpPr/>
              <p:nvPr/>
            </p:nvGrpSpPr>
            <p:grpSpPr>
              <a:xfrm>
                <a:off x="5568738" y="3919432"/>
                <a:ext cx="3229143" cy="1168589"/>
                <a:chOff x="1208204" y="3913846"/>
                <a:chExt cx="3229143" cy="1168589"/>
              </a:xfrm>
            </p:grpSpPr>
            <p:cxnSp>
              <p:nvCxnSpPr>
                <p:cNvPr id="24" name="Straight Arrow Connector 23">
                  <a:extLst>
                    <a:ext uri="{FF2B5EF4-FFF2-40B4-BE49-F238E27FC236}">
                      <a16:creationId xmlns:a16="http://schemas.microsoft.com/office/drawing/2014/main" id="{5CB4726C-C580-BDB5-E9BC-AB597EBA4D3C}"/>
                    </a:ext>
                  </a:extLst>
                </p:cNvPr>
                <p:cNvCxnSpPr>
                  <a:cxnSpLocks/>
                </p:cNvCxnSpPr>
                <p:nvPr/>
              </p:nvCxnSpPr>
              <p:spPr>
                <a:xfrm flipH="1" flipV="1">
                  <a:off x="1208204" y="3913846"/>
                  <a:ext cx="1165544" cy="1168589"/>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F4B71B6-79DB-C98A-D7A3-8068133295C6}"/>
                    </a:ext>
                  </a:extLst>
                </p:cNvPr>
                <p:cNvCxnSpPr>
                  <a:cxnSpLocks/>
                </p:cNvCxnSpPr>
                <p:nvPr/>
              </p:nvCxnSpPr>
              <p:spPr>
                <a:xfrm rot="18977430">
                  <a:off x="2026752" y="4263755"/>
                  <a:ext cx="241059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DFBD506-BF94-6687-A3B3-F1D51D30B960}"/>
                  </a:ext>
                </a:extLst>
              </p:cNvPr>
              <p:cNvGrpSpPr/>
              <p:nvPr/>
            </p:nvGrpSpPr>
            <p:grpSpPr>
              <a:xfrm>
                <a:off x="6950150" y="3575429"/>
                <a:ext cx="1372894" cy="1315912"/>
                <a:chOff x="2598004" y="3557261"/>
                <a:chExt cx="1372894" cy="1315912"/>
              </a:xfrm>
            </p:grpSpPr>
            <p:sp>
              <p:nvSpPr>
                <p:cNvPr id="27" name="Oval 26">
                  <a:extLst>
                    <a:ext uri="{FF2B5EF4-FFF2-40B4-BE49-F238E27FC236}">
                      <a16:creationId xmlns:a16="http://schemas.microsoft.com/office/drawing/2014/main" id="{54BE7BC0-1DA7-D8B8-8B91-8E9281D694A1}"/>
                    </a:ext>
                  </a:extLst>
                </p:cNvPr>
                <p:cNvSpPr/>
                <p:nvPr/>
              </p:nvSpPr>
              <p:spPr>
                <a:xfrm>
                  <a:off x="2598004" y="4793480"/>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B3F7C41-C56D-35C4-83A8-9C7B7C1D1C1A}"/>
                    </a:ext>
                  </a:extLst>
                </p:cNvPr>
                <p:cNvSpPr/>
                <p:nvPr/>
              </p:nvSpPr>
              <p:spPr>
                <a:xfrm>
                  <a:off x="2739694" y="4658034"/>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1987EA7-B6E3-E2B6-361B-FDF909D29816}"/>
                    </a:ext>
                  </a:extLst>
                </p:cNvPr>
                <p:cNvSpPr/>
                <p:nvPr/>
              </p:nvSpPr>
              <p:spPr>
                <a:xfrm>
                  <a:off x="3037904" y="4372965"/>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EBAE0B4-B73C-5D90-96FB-4EB40CBF9996}"/>
                    </a:ext>
                  </a:extLst>
                </p:cNvPr>
                <p:cNvSpPr/>
                <p:nvPr/>
              </p:nvSpPr>
              <p:spPr>
                <a:xfrm>
                  <a:off x="3239511" y="4180240"/>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EC65AD9-5490-7021-DFA4-AD55F57FDAAD}"/>
                    </a:ext>
                  </a:extLst>
                </p:cNvPr>
                <p:cNvSpPr/>
                <p:nvPr/>
              </p:nvSpPr>
              <p:spPr>
                <a:xfrm>
                  <a:off x="3518027" y="3913997"/>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410433-D000-C6E7-1E52-00C4607DF9C0}"/>
                    </a:ext>
                  </a:extLst>
                </p:cNvPr>
                <p:cNvSpPr/>
                <p:nvPr/>
              </p:nvSpPr>
              <p:spPr>
                <a:xfrm>
                  <a:off x="3891205" y="3557261"/>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Freeform: Shape 34">
              <a:extLst>
                <a:ext uri="{FF2B5EF4-FFF2-40B4-BE49-F238E27FC236}">
                  <a16:creationId xmlns:a16="http://schemas.microsoft.com/office/drawing/2014/main" id="{C1305FED-0D45-5FB4-0B94-CC5DBAD96564}"/>
                </a:ext>
              </a:extLst>
            </p:cNvPr>
            <p:cNvSpPr/>
            <p:nvPr/>
          </p:nvSpPr>
          <p:spPr>
            <a:xfrm>
              <a:off x="5146645" y="2763305"/>
              <a:ext cx="2302778" cy="386096"/>
            </a:xfrm>
            <a:custGeom>
              <a:avLst/>
              <a:gdLst>
                <a:gd name="connsiteX0" fmla="*/ 0 w 2302778"/>
                <a:gd name="connsiteY0" fmla="*/ 344151 h 386096"/>
                <a:gd name="connsiteX1" fmla="*/ 926984 w 2302778"/>
                <a:gd name="connsiteY1" fmla="*/ 202 h 386096"/>
                <a:gd name="connsiteX2" fmla="*/ 2302778 w 2302778"/>
                <a:gd name="connsiteY2" fmla="*/ 386096 h 386096"/>
              </a:gdLst>
              <a:ahLst/>
              <a:cxnLst>
                <a:cxn ang="0">
                  <a:pos x="connsiteX0" y="connsiteY0"/>
                </a:cxn>
                <a:cxn ang="0">
                  <a:pos x="connsiteX1" y="connsiteY1"/>
                </a:cxn>
                <a:cxn ang="0">
                  <a:pos x="connsiteX2" y="connsiteY2"/>
                </a:cxn>
              </a:cxnLst>
              <a:rect l="l" t="t" r="r" b="b"/>
              <a:pathLst>
                <a:path w="2302778" h="386096">
                  <a:moveTo>
                    <a:pt x="0" y="344151"/>
                  </a:moveTo>
                  <a:cubicBezTo>
                    <a:pt x="271594" y="168681"/>
                    <a:pt x="543188" y="-6789"/>
                    <a:pt x="926984" y="202"/>
                  </a:cubicBezTo>
                  <a:cubicBezTo>
                    <a:pt x="1310780" y="7193"/>
                    <a:pt x="1806779" y="196644"/>
                    <a:pt x="2302778" y="386096"/>
                  </a:cubicBezTo>
                </a:path>
              </a:pathLst>
            </a:custGeom>
            <a:noFill/>
            <a:ln>
              <a:solidFill>
                <a:schemeClr val="tx1"/>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F0D1C56-1270-18BE-D18C-8C48D1B925CC}"/>
                </a:ext>
              </a:extLst>
            </p:cNvPr>
            <p:cNvSpPr txBox="1"/>
            <p:nvPr/>
          </p:nvSpPr>
          <p:spPr>
            <a:xfrm>
              <a:off x="5146645" y="2351538"/>
              <a:ext cx="1838965" cy="369332"/>
            </a:xfrm>
            <a:prstGeom prst="rect">
              <a:avLst/>
            </a:prstGeom>
            <a:noFill/>
          </p:spPr>
          <p:txBody>
            <a:bodyPr wrap="none" rtlCol="0">
              <a:spAutoFit/>
            </a:bodyPr>
            <a:lstStyle/>
            <a:p>
              <a:r>
                <a:rPr lang="en-US" dirty="0">
                  <a:latin typeface="Helvetica" panose="020B0500000000000000" pitchFamily="34" charset="0"/>
                </a:rPr>
                <a:t>Change in basis</a:t>
              </a:r>
            </a:p>
          </p:txBody>
        </p:sp>
      </p:grpSp>
      <p:grpSp>
        <p:nvGrpSpPr>
          <p:cNvPr id="57" name="Group 56">
            <a:extLst>
              <a:ext uri="{FF2B5EF4-FFF2-40B4-BE49-F238E27FC236}">
                <a16:creationId xmlns:a16="http://schemas.microsoft.com/office/drawing/2014/main" id="{B1909F75-1E85-FD1C-657E-5C60E8FC9B88}"/>
              </a:ext>
            </a:extLst>
          </p:cNvPr>
          <p:cNvGrpSpPr/>
          <p:nvPr/>
        </p:nvGrpSpPr>
        <p:grpSpPr>
          <a:xfrm>
            <a:off x="7886881" y="3429000"/>
            <a:ext cx="2579109" cy="369332"/>
            <a:chOff x="7886881" y="3796346"/>
            <a:chExt cx="2579109" cy="369332"/>
          </a:xfrm>
        </p:grpSpPr>
        <p:sp>
          <p:nvSpPr>
            <p:cNvPr id="38" name="TextBox 37">
              <a:extLst>
                <a:ext uri="{FF2B5EF4-FFF2-40B4-BE49-F238E27FC236}">
                  <a16:creationId xmlns:a16="http://schemas.microsoft.com/office/drawing/2014/main" id="{2AFD0BB6-0A39-4B51-2BD8-6BAB1F86A154}"/>
                </a:ext>
              </a:extLst>
            </p:cNvPr>
            <p:cNvSpPr txBox="1"/>
            <p:nvPr/>
          </p:nvSpPr>
          <p:spPr>
            <a:xfrm>
              <a:off x="8390294" y="3796346"/>
              <a:ext cx="2075696" cy="369332"/>
            </a:xfrm>
            <a:prstGeom prst="rect">
              <a:avLst/>
            </a:prstGeom>
            <a:noFill/>
          </p:spPr>
          <p:txBody>
            <a:bodyPr wrap="none" rtlCol="0">
              <a:spAutoFit/>
            </a:bodyPr>
            <a:lstStyle/>
            <a:p>
              <a:r>
                <a:rPr lang="en-US" dirty="0">
                  <a:latin typeface="Helvetica" panose="020B0500000000000000" pitchFamily="34" charset="0"/>
                </a:rPr>
                <a:t>Uninformative axis</a:t>
              </a:r>
            </a:p>
          </p:txBody>
        </p:sp>
        <p:cxnSp>
          <p:nvCxnSpPr>
            <p:cNvPr id="40" name="Straight Arrow Connector 39">
              <a:extLst>
                <a:ext uri="{FF2B5EF4-FFF2-40B4-BE49-F238E27FC236}">
                  <a16:creationId xmlns:a16="http://schemas.microsoft.com/office/drawing/2014/main" id="{9323F1B0-88C7-3A31-F8FB-77C43FB3012B}"/>
                </a:ext>
              </a:extLst>
            </p:cNvPr>
            <p:cNvCxnSpPr/>
            <p:nvPr/>
          </p:nvCxnSpPr>
          <p:spPr>
            <a:xfrm>
              <a:off x="7886881" y="3994907"/>
              <a:ext cx="4161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ACB1B46-254E-9409-5E24-03DD713DAE3A}"/>
                  </a:ext>
                </a:extLst>
              </p:cNvPr>
              <p:cNvSpPr txBox="1"/>
              <p:nvPr/>
            </p:nvSpPr>
            <p:spPr>
              <a:xfrm>
                <a:off x="7656759" y="5146913"/>
                <a:ext cx="2809231" cy="669992"/>
              </a:xfrm>
              <a:prstGeom prst="rect">
                <a:avLst/>
              </a:prstGeom>
              <a:noFill/>
            </p:spPr>
            <p:txBody>
              <a:bodyPr wrap="none" rtlCol="0">
                <a:spAutoFit/>
              </a:bodyPr>
              <a:lstStyle/>
              <a:p>
                <a:r>
                  <a:rPr lang="en-US" dirty="0">
                    <a:latin typeface="Helvetica" panose="020B0500000000000000" pitchFamily="34" charset="0"/>
                  </a:rPr>
                  <a:t>Total variance of data can</a:t>
                </a:r>
              </a:p>
              <a:p>
                <a:r>
                  <a:rPr lang="en-US" dirty="0">
                    <a:latin typeface="Helvetica" panose="020B0500000000000000" pitchFamily="34" charset="0"/>
                  </a:rPr>
                  <a:t>be represented in </a:t>
                </a:r>
                <a14:m>
                  <m:oMath xmlns:m="http://schemas.openxmlformats.org/officeDocument/2006/math">
                    <m:sSup>
                      <m:sSupPr>
                        <m:ctrlPr>
                          <a:rPr lang="en-US" i="1" dirty="0" smtClean="0">
                            <a:latin typeface="Cambria Math" panose="02040503050406030204" pitchFamily="18" charset="0"/>
                          </a:rPr>
                        </m:ctrlPr>
                      </m:sSupPr>
                      <m:e>
                        <m:r>
                          <a:rPr lang="en-US" i="1" dirty="0">
                            <a:latin typeface="Cambria Math" panose="02040503050406030204" pitchFamily="18" charset="0"/>
                          </a:rPr>
                          <m:t>𝑅</m:t>
                        </m:r>
                      </m:e>
                      <m:sup>
                        <m:r>
                          <a:rPr lang="en-US" b="0" i="1" dirty="0" smtClean="0">
                            <a:latin typeface="Cambria Math" panose="02040503050406030204" pitchFamily="18" charset="0"/>
                          </a:rPr>
                          <m:t>1</m:t>
                        </m:r>
                      </m:sup>
                    </m:sSup>
                  </m:oMath>
                </a14:m>
                <a:endParaRPr lang="en-US" dirty="0">
                  <a:latin typeface="Helvetica" panose="020B0500000000000000" pitchFamily="34" charset="0"/>
                </a:endParaRPr>
              </a:p>
            </p:txBody>
          </p:sp>
        </mc:Choice>
        <mc:Fallback xmlns="">
          <p:sp>
            <p:nvSpPr>
              <p:cNvPr id="41" name="TextBox 40">
                <a:extLst>
                  <a:ext uri="{FF2B5EF4-FFF2-40B4-BE49-F238E27FC236}">
                    <a16:creationId xmlns:a16="http://schemas.microsoft.com/office/drawing/2014/main" id="{EACB1B46-254E-9409-5E24-03DD713DAE3A}"/>
                  </a:ext>
                </a:extLst>
              </p:cNvPr>
              <p:cNvSpPr txBox="1">
                <a:spLocks noRot="1" noChangeAspect="1" noMove="1" noResize="1" noEditPoints="1" noAdjustHandles="1" noChangeArrowheads="1" noChangeShapeType="1" noTextEdit="1"/>
              </p:cNvSpPr>
              <p:nvPr/>
            </p:nvSpPr>
            <p:spPr>
              <a:xfrm>
                <a:off x="7656759" y="5146913"/>
                <a:ext cx="2809231" cy="669992"/>
              </a:xfrm>
              <a:prstGeom prst="rect">
                <a:avLst/>
              </a:prstGeom>
              <a:blipFill>
                <a:blip r:embed="rId2"/>
                <a:stretch>
                  <a:fillRect l="-1735" t="-4545" r="-108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93E8808-92DE-0519-7556-C9F212281259}"/>
                  </a:ext>
                </a:extLst>
              </p:cNvPr>
              <p:cNvSpPr txBox="1"/>
              <p:nvPr/>
            </p:nvSpPr>
            <p:spPr>
              <a:xfrm>
                <a:off x="3193579" y="5182941"/>
                <a:ext cx="2060564" cy="369332"/>
              </a:xfrm>
              <a:prstGeom prst="rect">
                <a:avLst/>
              </a:prstGeom>
              <a:noFill/>
            </p:spPr>
            <p:txBody>
              <a:bodyPr wrap="none" rtlCol="0">
                <a:spAutoFit/>
              </a:bodyPr>
              <a:lstStyle/>
              <a:p>
                <a:r>
                  <a:rPr lang="en-US" dirty="0">
                    <a:latin typeface="Helvetica" panose="020B0500000000000000" pitchFamily="34" charset="0"/>
                  </a:rPr>
                  <a:t>Original data in </a:t>
                </a:r>
                <a14:m>
                  <m:oMath xmlns:m="http://schemas.openxmlformats.org/officeDocument/2006/math">
                    <m:sSup>
                      <m:sSupPr>
                        <m:ctrlPr>
                          <a:rPr lang="en-US" i="1" dirty="0" smtClean="0">
                            <a:latin typeface="Cambria Math" panose="02040503050406030204" pitchFamily="18" charset="0"/>
                          </a:rPr>
                        </m:ctrlPr>
                      </m:sSupPr>
                      <m:e>
                        <m:r>
                          <a:rPr lang="en-US" i="1" dirty="0">
                            <a:latin typeface="Cambria Math" panose="02040503050406030204" pitchFamily="18" charset="0"/>
                          </a:rPr>
                          <m:t>𝑅</m:t>
                        </m:r>
                      </m:e>
                      <m:sup>
                        <m:r>
                          <a:rPr lang="en-US" b="0" i="1" dirty="0" smtClean="0">
                            <a:latin typeface="Cambria Math" panose="02040503050406030204" pitchFamily="18" charset="0"/>
                          </a:rPr>
                          <m:t>2</m:t>
                        </m:r>
                      </m:sup>
                    </m:sSup>
                  </m:oMath>
                </a14:m>
                <a:endParaRPr lang="en-US" dirty="0">
                  <a:latin typeface="Helvetica" panose="020B0500000000000000" pitchFamily="34" charset="0"/>
                </a:endParaRPr>
              </a:p>
            </p:txBody>
          </p:sp>
        </mc:Choice>
        <mc:Fallback xmlns="">
          <p:sp>
            <p:nvSpPr>
              <p:cNvPr id="42" name="TextBox 41">
                <a:extLst>
                  <a:ext uri="{FF2B5EF4-FFF2-40B4-BE49-F238E27FC236}">
                    <a16:creationId xmlns:a16="http://schemas.microsoft.com/office/drawing/2014/main" id="{393E8808-92DE-0519-7556-C9F212281259}"/>
                  </a:ext>
                </a:extLst>
              </p:cNvPr>
              <p:cNvSpPr txBox="1">
                <a:spLocks noRot="1" noChangeAspect="1" noMove="1" noResize="1" noEditPoints="1" noAdjustHandles="1" noChangeArrowheads="1" noChangeShapeType="1" noTextEdit="1"/>
              </p:cNvSpPr>
              <p:nvPr/>
            </p:nvSpPr>
            <p:spPr>
              <a:xfrm>
                <a:off x="3193579" y="5182941"/>
                <a:ext cx="2060564" cy="369332"/>
              </a:xfrm>
              <a:prstGeom prst="rect">
                <a:avLst/>
              </a:prstGeom>
              <a:blipFill>
                <a:blip r:embed="rId3"/>
                <a:stretch>
                  <a:fillRect l="-2663" t="-8197" b="-24590"/>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DE6B238F-0E47-FF90-4239-2982485E84F9}"/>
              </a:ext>
            </a:extLst>
          </p:cNvPr>
          <p:cNvGrpSpPr/>
          <p:nvPr/>
        </p:nvGrpSpPr>
        <p:grpSpPr>
          <a:xfrm>
            <a:off x="3395118" y="2989500"/>
            <a:ext cx="1313180" cy="1854732"/>
            <a:chOff x="3395118" y="2989500"/>
            <a:chExt cx="1313180" cy="1854732"/>
          </a:xfrm>
        </p:grpSpPr>
        <p:sp>
          <p:nvSpPr>
            <p:cNvPr id="37" name="TextBox 36">
              <a:extLst>
                <a:ext uri="{FF2B5EF4-FFF2-40B4-BE49-F238E27FC236}">
                  <a16:creationId xmlns:a16="http://schemas.microsoft.com/office/drawing/2014/main" id="{072AFB83-2F03-9C76-3021-8B1BA6225354}"/>
                </a:ext>
              </a:extLst>
            </p:cNvPr>
            <p:cNvSpPr txBox="1"/>
            <p:nvPr/>
          </p:nvSpPr>
          <p:spPr>
            <a:xfrm>
              <a:off x="3395118" y="2989500"/>
              <a:ext cx="1313180" cy="646331"/>
            </a:xfrm>
            <a:prstGeom prst="rect">
              <a:avLst/>
            </a:prstGeom>
            <a:noFill/>
          </p:spPr>
          <p:txBody>
            <a:bodyPr wrap="none" rtlCol="0">
              <a:spAutoFit/>
            </a:bodyPr>
            <a:lstStyle/>
            <a:p>
              <a:r>
                <a:rPr lang="en-US" dirty="0">
                  <a:latin typeface="Helvetica" panose="020B0500000000000000" pitchFamily="34" charset="0"/>
                </a:rPr>
                <a:t>Correlation</a:t>
              </a:r>
            </a:p>
            <a:p>
              <a:r>
                <a:rPr lang="en-US" dirty="0">
                  <a:latin typeface="Helvetica" panose="020B0500000000000000" pitchFamily="34" charset="0"/>
                </a:rPr>
                <a:t>in data</a:t>
              </a:r>
            </a:p>
          </p:txBody>
        </p:sp>
        <p:sp>
          <p:nvSpPr>
            <p:cNvPr id="43" name="Freeform: Shape 42">
              <a:extLst>
                <a:ext uri="{FF2B5EF4-FFF2-40B4-BE49-F238E27FC236}">
                  <a16:creationId xmlns:a16="http://schemas.microsoft.com/office/drawing/2014/main" id="{F196B5A6-5A89-CAA7-7D62-DEF6C4D183AB}"/>
                </a:ext>
              </a:extLst>
            </p:cNvPr>
            <p:cNvSpPr/>
            <p:nvPr/>
          </p:nvSpPr>
          <p:spPr>
            <a:xfrm>
              <a:off x="3437322" y="3674855"/>
              <a:ext cx="769327" cy="1169377"/>
            </a:xfrm>
            <a:custGeom>
              <a:avLst/>
              <a:gdLst>
                <a:gd name="connsiteX0" fmla="*/ 0 w 769327"/>
                <a:gd name="connsiteY0" fmla="*/ 0 h 1169377"/>
                <a:gd name="connsiteX1" fmla="*/ 549519 w 769327"/>
                <a:gd name="connsiteY1" fmla="*/ 338504 h 1169377"/>
                <a:gd name="connsiteX2" fmla="*/ 769327 w 769327"/>
                <a:gd name="connsiteY2" fmla="*/ 1169377 h 1169377"/>
              </a:gdLst>
              <a:ahLst/>
              <a:cxnLst>
                <a:cxn ang="0">
                  <a:pos x="connsiteX0" y="connsiteY0"/>
                </a:cxn>
                <a:cxn ang="0">
                  <a:pos x="connsiteX1" y="connsiteY1"/>
                </a:cxn>
                <a:cxn ang="0">
                  <a:pos x="connsiteX2" y="connsiteY2"/>
                </a:cxn>
              </a:cxnLst>
              <a:rect l="l" t="t" r="r" b="b"/>
              <a:pathLst>
                <a:path w="769327" h="1169377">
                  <a:moveTo>
                    <a:pt x="0" y="0"/>
                  </a:moveTo>
                  <a:cubicBezTo>
                    <a:pt x="210649" y="71804"/>
                    <a:pt x="421298" y="143608"/>
                    <a:pt x="549519" y="338504"/>
                  </a:cubicBezTo>
                  <a:cubicBezTo>
                    <a:pt x="677740" y="533400"/>
                    <a:pt x="755406" y="1074127"/>
                    <a:pt x="769327" y="1169377"/>
                  </a:cubicBezTo>
                </a:path>
              </a:pathLst>
            </a:custGeom>
            <a:noFill/>
            <a:ln>
              <a:headEnd type="stealth" w="lg" len="lg"/>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768ADCBF-E5A0-68B3-827C-315A309C0B9C}"/>
              </a:ext>
            </a:extLst>
          </p:cNvPr>
          <p:cNvGrpSpPr/>
          <p:nvPr/>
        </p:nvGrpSpPr>
        <p:grpSpPr>
          <a:xfrm rot="1140380">
            <a:off x="2255361" y="3967956"/>
            <a:ext cx="3229143" cy="1168589"/>
            <a:chOff x="1208204" y="3913846"/>
            <a:chExt cx="3229143" cy="1168589"/>
          </a:xfrm>
        </p:grpSpPr>
        <p:cxnSp>
          <p:nvCxnSpPr>
            <p:cNvPr id="53" name="Straight Arrow Connector 52">
              <a:extLst>
                <a:ext uri="{FF2B5EF4-FFF2-40B4-BE49-F238E27FC236}">
                  <a16:creationId xmlns:a16="http://schemas.microsoft.com/office/drawing/2014/main" id="{4B0C7649-173C-3D89-0538-FB4F226F4943}"/>
                </a:ext>
              </a:extLst>
            </p:cNvPr>
            <p:cNvCxnSpPr>
              <a:cxnSpLocks/>
            </p:cNvCxnSpPr>
            <p:nvPr/>
          </p:nvCxnSpPr>
          <p:spPr>
            <a:xfrm flipH="1" flipV="1">
              <a:off x="1208204" y="3913846"/>
              <a:ext cx="1165544" cy="1168589"/>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C7FABC6-C78C-2BE0-F078-9FB2A7C99F72}"/>
                </a:ext>
              </a:extLst>
            </p:cNvPr>
            <p:cNvCxnSpPr>
              <a:cxnSpLocks/>
            </p:cNvCxnSpPr>
            <p:nvPr/>
          </p:nvCxnSpPr>
          <p:spPr>
            <a:xfrm rot="18977430">
              <a:off x="2026752" y="4263755"/>
              <a:ext cx="241059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08D83FF-696A-ECDF-9BF1-FBAD6B399179}"/>
              </a:ext>
            </a:extLst>
          </p:cNvPr>
          <p:cNvGrpSpPr/>
          <p:nvPr/>
        </p:nvGrpSpPr>
        <p:grpSpPr>
          <a:xfrm>
            <a:off x="3242347" y="2931288"/>
            <a:ext cx="2034331" cy="2170939"/>
            <a:chOff x="3242347" y="2931288"/>
            <a:chExt cx="2034331" cy="2170939"/>
          </a:xfrm>
        </p:grpSpPr>
        <p:grpSp>
          <p:nvGrpSpPr>
            <p:cNvPr id="20" name="Group 19">
              <a:extLst>
                <a:ext uri="{FF2B5EF4-FFF2-40B4-BE49-F238E27FC236}">
                  <a16:creationId xmlns:a16="http://schemas.microsoft.com/office/drawing/2014/main" id="{1E60A87D-32EB-9109-FFC5-1B2F438B1C4C}"/>
                </a:ext>
              </a:extLst>
            </p:cNvPr>
            <p:cNvGrpSpPr/>
            <p:nvPr/>
          </p:nvGrpSpPr>
          <p:grpSpPr>
            <a:xfrm>
              <a:off x="3242347" y="2931288"/>
              <a:ext cx="2034331" cy="2034332"/>
              <a:chOff x="2353115" y="3053594"/>
              <a:chExt cx="2034331" cy="2034332"/>
            </a:xfrm>
          </p:grpSpPr>
          <p:cxnSp>
            <p:nvCxnSpPr>
              <p:cNvPr id="4" name="Straight Arrow Connector 3">
                <a:extLst>
                  <a:ext uri="{FF2B5EF4-FFF2-40B4-BE49-F238E27FC236}">
                    <a16:creationId xmlns:a16="http://schemas.microsoft.com/office/drawing/2014/main" id="{8E6059B9-9695-578D-EAB9-DDE35BA4B197}"/>
                  </a:ext>
                </a:extLst>
              </p:cNvPr>
              <p:cNvCxnSpPr/>
              <p:nvPr/>
            </p:nvCxnSpPr>
            <p:spPr>
              <a:xfrm flipV="1">
                <a:off x="2361503" y="3053594"/>
                <a:ext cx="0" cy="2034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1BE271F-CF99-76D1-8E5B-70C0BFCEE003}"/>
                  </a:ext>
                </a:extLst>
              </p:cNvPr>
              <p:cNvCxnSpPr>
                <a:cxnSpLocks/>
              </p:cNvCxnSpPr>
              <p:nvPr/>
            </p:nvCxnSpPr>
            <p:spPr>
              <a:xfrm rot="5400000" flipV="1">
                <a:off x="3370281" y="4070760"/>
                <a:ext cx="0" cy="2034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B791F6A-BD1F-9C23-36B4-1AE8A31B7F9E}"/>
                </a:ext>
              </a:extLst>
            </p:cNvPr>
            <p:cNvGrpSpPr/>
            <p:nvPr/>
          </p:nvGrpSpPr>
          <p:grpSpPr>
            <a:xfrm rot="1140380">
              <a:off x="3700104" y="3786315"/>
              <a:ext cx="1372894" cy="1315912"/>
              <a:chOff x="2598004" y="3557261"/>
              <a:chExt cx="1372894" cy="1315912"/>
            </a:xfrm>
          </p:grpSpPr>
          <p:sp>
            <p:nvSpPr>
              <p:cNvPr id="47" name="Oval 46">
                <a:extLst>
                  <a:ext uri="{FF2B5EF4-FFF2-40B4-BE49-F238E27FC236}">
                    <a16:creationId xmlns:a16="http://schemas.microsoft.com/office/drawing/2014/main" id="{FEDFDD3E-4582-B47B-26D6-31401B89A517}"/>
                  </a:ext>
                </a:extLst>
              </p:cNvPr>
              <p:cNvSpPr/>
              <p:nvPr/>
            </p:nvSpPr>
            <p:spPr>
              <a:xfrm>
                <a:off x="2598004" y="4793480"/>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179051-8ED3-7AA9-E4CD-BB352B4FD71D}"/>
                  </a:ext>
                </a:extLst>
              </p:cNvPr>
              <p:cNvSpPr/>
              <p:nvPr/>
            </p:nvSpPr>
            <p:spPr>
              <a:xfrm>
                <a:off x="2739694" y="4658034"/>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B018029-1E46-DA4B-433F-3A9329CBBF2B}"/>
                  </a:ext>
                </a:extLst>
              </p:cNvPr>
              <p:cNvSpPr/>
              <p:nvPr/>
            </p:nvSpPr>
            <p:spPr>
              <a:xfrm>
                <a:off x="3037904" y="4372965"/>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0671722-7900-C34B-5C74-0967B1DB3A14}"/>
                  </a:ext>
                </a:extLst>
              </p:cNvPr>
              <p:cNvSpPr/>
              <p:nvPr/>
            </p:nvSpPr>
            <p:spPr>
              <a:xfrm>
                <a:off x="3239511" y="4180240"/>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92259A7-4716-B297-5C22-D118A5DC2B3A}"/>
                  </a:ext>
                </a:extLst>
              </p:cNvPr>
              <p:cNvSpPr/>
              <p:nvPr/>
            </p:nvSpPr>
            <p:spPr>
              <a:xfrm>
                <a:off x="3518027" y="3913997"/>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453E9A-F1B4-1401-0AF6-C954A49B04AC}"/>
                  </a:ext>
                </a:extLst>
              </p:cNvPr>
              <p:cNvSpPr/>
              <p:nvPr/>
            </p:nvSpPr>
            <p:spPr>
              <a:xfrm>
                <a:off x="3891205" y="3557261"/>
                <a:ext cx="79693" cy="796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9" name="TextBox 58">
            <a:extLst>
              <a:ext uri="{FF2B5EF4-FFF2-40B4-BE49-F238E27FC236}">
                <a16:creationId xmlns:a16="http://schemas.microsoft.com/office/drawing/2014/main" id="{03ECEDD4-4993-CAF2-A042-6F1E1B643A66}"/>
              </a:ext>
            </a:extLst>
          </p:cNvPr>
          <p:cNvSpPr txBox="1"/>
          <p:nvPr/>
        </p:nvSpPr>
        <p:spPr>
          <a:xfrm>
            <a:off x="8442060" y="4077385"/>
            <a:ext cx="1685077" cy="646331"/>
          </a:xfrm>
          <a:prstGeom prst="rect">
            <a:avLst/>
          </a:prstGeom>
          <a:noFill/>
        </p:spPr>
        <p:txBody>
          <a:bodyPr wrap="none" rtlCol="0">
            <a:spAutoFit/>
          </a:bodyPr>
          <a:lstStyle/>
          <a:p>
            <a:r>
              <a:rPr lang="en-US" dirty="0">
                <a:latin typeface="Helvetica" panose="020B0500000000000000" pitchFamily="34" charset="0"/>
              </a:rPr>
              <a:t>Dimensionality</a:t>
            </a:r>
          </a:p>
          <a:p>
            <a:r>
              <a:rPr lang="en-US" dirty="0">
                <a:latin typeface="Helvetica" panose="020B0500000000000000" pitchFamily="34" charset="0"/>
              </a:rPr>
              <a:t>Reduction</a:t>
            </a:r>
          </a:p>
        </p:txBody>
      </p:sp>
      <p:sp>
        <p:nvSpPr>
          <p:cNvPr id="60" name="TextBox 59">
            <a:extLst>
              <a:ext uri="{FF2B5EF4-FFF2-40B4-BE49-F238E27FC236}">
                <a16:creationId xmlns:a16="http://schemas.microsoft.com/office/drawing/2014/main" id="{ACDB7EFD-FE4F-01F8-37CD-8D79358A1286}"/>
              </a:ext>
            </a:extLst>
          </p:cNvPr>
          <p:cNvSpPr txBox="1"/>
          <p:nvPr/>
        </p:nvSpPr>
        <p:spPr>
          <a:xfrm>
            <a:off x="999489" y="263724"/>
            <a:ext cx="10193021"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Component 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dimensionality reduction and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Helvetica" panose="020B0500000000000000" pitchFamily="34" charset="0"/>
              </a:rPr>
              <a:t>change in basis vectors</a:t>
            </a:r>
          </a:p>
        </p:txBody>
      </p:sp>
    </p:spTree>
    <p:extLst>
      <p:ext uri="{BB962C8B-B14F-4D97-AF65-F5344CB8AC3E}">
        <p14:creationId xmlns:p14="http://schemas.microsoft.com/office/powerpoint/2010/main" val="372127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5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71405</TotalTime>
  <Words>15130</Words>
  <Application>Microsoft Office PowerPoint</Application>
  <PresentationFormat>Widescreen</PresentationFormat>
  <Paragraphs>1824</Paragraphs>
  <Slides>364</Slides>
  <Notes>86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364</vt:i4>
      </vt:variant>
    </vt:vector>
  </HeadingPairs>
  <TitlesOfParts>
    <vt:vector size="382" baseType="lpstr">
      <vt:lpstr>-apple-system</vt:lpstr>
      <vt:lpstr>Arial</vt:lpstr>
      <vt:lpstr>Calibri</vt:lpstr>
      <vt:lpstr>Calibri Light</vt:lpstr>
      <vt:lpstr>Calibri-Light</vt:lpstr>
      <vt:lpstr>Cambria Math</vt:lpstr>
      <vt:lpstr>Helvetica</vt:lpstr>
      <vt:lpstr>KaTeX_Main</vt:lpstr>
      <vt:lpstr>KaTeX_Math</vt:lpstr>
      <vt:lpstr>Lora</vt:lpstr>
      <vt:lpstr>Lucida Grande</vt:lpstr>
      <vt:lpstr>Merriweather Sans</vt:lpstr>
      <vt:lpstr>Montserrat</vt:lpstr>
      <vt:lpstr>Source Serif Pro</vt:lpstr>
      <vt:lpstr>source-serif-pro</vt:lpstr>
      <vt:lpstr>Times New Roman</vt:lpstr>
      <vt:lpstr>Times-Roman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High-dimensional data spaces</vt:lpstr>
      <vt:lpstr>PowerPoint Presentation</vt:lpstr>
      <vt:lpstr>PowerPoint Presentation</vt:lpstr>
      <vt:lpstr>PowerPoint Presentation</vt:lpstr>
      <vt:lpstr>PowerPoint Presentation</vt:lpstr>
      <vt:lpstr>PowerPoint Presentation</vt:lpstr>
      <vt:lpstr>Vector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transformations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 decomposition and principal component analysis (PCA)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Dimensionality Reduction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 Assumptions and 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 Applications in Neuroscience (Patterns in Timeseries)</vt:lpstr>
      <vt:lpstr>Cell assemblies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Manifold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 Analysis, Manifold Learning, State-space models, and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Singular Value Decomposition SVD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Singular Value Decomposition SVD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Sparse PCA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Abbaspoor, Saman</dc:creator>
  <cp:lastModifiedBy>HoffmanLab</cp:lastModifiedBy>
  <cp:revision>227</cp:revision>
  <dcterms:created xsi:type="dcterms:W3CDTF">2024-06-22T01:34:03Z</dcterms:created>
  <dcterms:modified xsi:type="dcterms:W3CDTF">2024-08-18T04:25:25Z</dcterms:modified>
</cp:coreProperties>
</file>